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Fjalla One"/>
      <p:regular r:id="rId22"/>
    </p:embeddedFont>
    <p:embeddedFont>
      <p:font typeface="Barlow Semi Condensed Medium"/>
      <p:regular r:id="rId23"/>
      <p:bold r:id="rId24"/>
      <p:italic r:id="rId25"/>
      <p:boldItalic r:id="rId26"/>
    </p:embeddedFont>
    <p:embeddedFont>
      <p:font typeface="Barlow Semi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jallaOne-regular.fntdata"/><Relationship Id="rId21" Type="http://schemas.openxmlformats.org/officeDocument/2006/relationships/slide" Target="slides/slide17.xml"/><Relationship Id="rId24" Type="http://schemas.openxmlformats.org/officeDocument/2006/relationships/font" Target="fonts/BarlowSemiCondensedMedium-bold.fntdata"/><Relationship Id="rId23" Type="http://schemas.openxmlformats.org/officeDocument/2006/relationships/font" Target="fonts/BarlowSemi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Italic.fntdata"/><Relationship Id="rId25" Type="http://schemas.openxmlformats.org/officeDocument/2006/relationships/font" Target="fonts/BarlowSemiCondensedMedium-italic.fntdata"/><Relationship Id="rId28" Type="http://schemas.openxmlformats.org/officeDocument/2006/relationships/font" Target="fonts/BarlowSemiCondensed-bold.fntdata"/><Relationship Id="rId27" Type="http://schemas.openxmlformats.org/officeDocument/2006/relationships/font" Target="fonts/BarlowSemi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BarlowSemiCondense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29fb2e435e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29fb2e435e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29f6ddd374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29f6ddd374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29f6ddd3740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29f6ddd3740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29f6ddd374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29f6ddd374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9f6ddd374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9f6ddd374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29f6ddd374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29f6ddd374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29f6ddd3740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29f6ddd3740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29f6ddd374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29f6ddd374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29f6ddd3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29f6ddd3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9fd1437b42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9fd1437b42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29fd1437b42_4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29fd1437b42_4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29fd1437b42_4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29fd1437b42_4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29fd1437b42_4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29fd1437b42_4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29fd1437b42_4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29fd1437b42_4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29fd1437b4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29fd1437b4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29fb2e435e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29fb2e435e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nushkar123/CS3704Group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0" y="2002525"/>
            <a:ext cx="34437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Final Project Presentation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0" y="3721600"/>
            <a:ext cx="38037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AR Furniture Placement App</a:t>
            </a:r>
            <a:endParaRPr b="1" sz="23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82" name="Google Shape;1882;p33"/>
          <p:cNvSpPr txBox="1"/>
          <p:nvPr>
            <p:ph idx="1" type="subTitle"/>
          </p:nvPr>
        </p:nvSpPr>
        <p:spPr>
          <a:xfrm>
            <a:off x="5340300" y="4193800"/>
            <a:ext cx="38037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 Sarah Abbadi,  Alexander Emory, Ameya Deshmukh, Anushka Rao, Chase Dillard, Shreyas Sakhalkar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2"/>
          <p:cNvSpPr txBox="1"/>
          <p:nvPr>
            <p:ph type="title"/>
          </p:nvPr>
        </p:nvSpPr>
        <p:spPr>
          <a:xfrm>
            <a:off x="2861225" y="-1"/>
            <a:ext cx="2643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Sharing</a:t>
            </a:r>
            <a:endParaRPr/>
          </a:p>
        </p:txBody>
      </p:sp>
      <p:pic>
        <p:nvPicPr>
          <p:cNvPr id="1998" name="Google Shape;19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900" y="711299"/>
            <a:ext cx="1861425" cy="40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p42"/>
          <p:cNvSpPr/>
          <p:nvPr/>
        </p:nvSpPr>
        <p:spPr>
          <a:xfrm>
            <a:off x="4543950" y="935425"/>
            <a:ext cx="2118000" cy="1389600"/>
          </a:xfrm>
          <a:prstGeom prst="rect">
            <a:avLst/>
          </a:prstGeom>
          <a:solidFill>
            <a:srgbClr val="5CBC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User can share the 3D scan of their environment which includes the furniture item and share it with friends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00" name="Google Shape;2000;p42"/>
          <p:cNvSpPr/>
          <p:nvPr/>
        </p:nvSpPr>
        <p:spPr>
          <a:xfrm>
            <a:off x="4543950" y="3084575"/>
            <a:ext cx="2118000" cy="1389600"/>
          </a:xfrm>
          <a:prstGeom prst="rect">
            <a:avLst/>
          </a:prstGeom>
          <a:solidFill>
            <a:srgbClr val="5CBC5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User can save the captured space in their account and view them later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43"/>
          <p:cNvSpPr txBox="1"/>
          <p:nvPr>
            <p:ph idx="4294967295" type="title"/>
          </p:nvPr>
        </p:nvSpPr>
        <p:spPr>
          <a:xfrm>
            <a:off x="1140100" y="164725"/>
            <a:ext cx="39576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</a:t>
            </a:r>
            <a:r>
              <a:rPr lang="en"/>
              <a:t>earch</a:t>
            </a:r>
            <a:endParaRPr sz="2800"/>
          </a:p>
        </p:txBody>
      </p:sp>
      <p:grpSp>
        <p:nvGrpSpPr>
          <p:cNvPr id="2006" name="Google Shape;2006;p43"/>
          <p:cNvGrpSpPr/>
          <p:nvPr/>
        </p:nvGrpSpPr>
        <p:grpSpPr>
          <a:xfrm>
            <a:off x="1070621" y="1136936"/>
            <a:ext cx="794574" cy="858037"/>
            <a:chOff x="731647" y="1650460"/>
            <a:chExt cx="635100" cy="733490"/>
          </a:xfrm>
        </p:grpSpPr>
        <p:grpSp>
          <p:nvGrpSpPr>
            <p:cNvPr id="2007" name="Google Shape;2007;p4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008" name="Google Shape;2008;p4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0" name="Google Shape;2010;p4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011" name="Google Shape;2011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12" name="Google Shape;2012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13" name="Google Shape;2013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14" name="Google Shape;2014;p43"/>
          <p:cNvGrpSpPr/>
          <p:nvPr/>
        </p:nvGrpSpPr>
        <p:grpSpPr>
          <a:xfrm>
            <a:off x="1070621" y="2281870"/>
            <a:ext cx="794574" cy="859784"/>
            <a:chOff x="731647" y="2728277"/>
            <a:chExt cx="635100" cy="734984"/>
          </a:xfrm>
        </p:grpSpPr>
        <p:grpSp>
          <p:nvGrpSpPr>
            <p:cNvPr id="2015" name="Google Shape;2015;p4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016" name="Google Shape;2016;p4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8" name="Google Shape;2018;p4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019" name="Google Shape;2019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20" name="Google Shape;2020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21" name="Google Shape;2021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22" name="Google Shape;2022;p43"/>
          <p:cNvGrpSpPr/>
          <p:nvPr/>
        </p:nvGrpSpPr>
        <p:grpSpPr>
          <a:xfrm>
            <a:off x="1070621" y="3488806"/>
            <a:ext cx="794574" cy="859457"/>
            <a:chOff x="731647" y="3806675"/>
            <a:chExt cx="635100" cy="734704"/>
          </a:xfrm>
        </p:grpSpPr>
        <p:grpSp>
          <p:nvGrpSpPr>
            <p:cNvPr id="2023" name="Google Shape;2023;p4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024" name="Google Shape;2024;p4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6" name="Google Shape;2026;p4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027" name="Google Shape;2027;p4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28" name="Google Shape;2028;p4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29" name="Google Shape;2029;p4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030" name="Google Shape;2030;p43"/>
          <p:cNvSpPr txBox="1"/>
          <p:nvPr>
            <p:ph idx="1" type="subTitle"/>
          </p:nvPr>
        </p:nvSpPr>
        <p:spPr>
          <a:xfrm>
            <a:off x="2036732" y="1073525"/>
            <a:ext cx="3271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Functionality</a:t>
            </a:r>
            <a:endParaRPr/>
          </a:p>
        </p:txBody>
      </p:sp>
      <p:sp>
        <p:nvSpPr>
          <p:cNvPr id="2031" name="Google Shape;2031;p43"/>
          <p:cNvSpPr txBox="1"/>
          <p:nvPr>
            <p:ph idx="2" type="subTitle"/>
          </p:nvPr>
        </p:nvSpPr>
        <p:spPr>
          <a:xfrm>
            <a:off x="2036721" y="1406517"/>
            <a:ext cx="3271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Helps user find the most relevant item as per their description.</a:t>
            </a:r>
            <a:endParaRPr/>
          </a:p>
        </p:txBody>
      </p:sp>
      <p:sp>
        <p:nvSpPr>
          <p:cNvPr id="2032" name="Google Shape;2032;p43"/>
          <p:cNvSpPr txBox="1"/>
          <p:nvPr>
            <p:ph idx="3" type="subTitle"/>
          </p:nvPr>
        </p:nvSpPr>
        <p:spPr>
          <a:xfrm>
            <a:off x="2014481" y="2172177"/>
            <a:ext cx="3271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Features Provided</a:t>
            </a:r>
            <a:endParaRPr/>
          </a:p>
        </p:txBody>
      </p:sp>
      <p:sp>
        <p:nvSpPr>
          <p:cNvPr id="2033" name="Google Shape;2033;p43"/>
          <p:cNvSpPr txBox="1"/>
          <p:nvPr>
            <p:ph idx="4" type="subTitle"/>
          </p:nvPr>
        </p:nvSpPr>
        <p:spPr>
          <a:xfrm>
            <a:off x="2036719" y="2514553"/>
            <a:ext cx="3271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like sort and filter makes the app more user friendly.</a:t>
            </a:r>
            <a:endParaRPr/>
          </a:p>
        </p:txBody>
      </p:sp>
      <p:sp>
        <p:nvSpPr>
          <p:cNvPr id="2034" name="Google Shape;2034;p43"/>
          <p:cNvSpPr txBox="1"/>
          <p:nvPr>
            <p:ph idx="5" type="subTitle"/>
          </p:nvPr>
        </p:nvSpPr>
        <p:spPr>
          <a:xfrm>
            <a:off x="2025594" y="3415983"/>
            <a:ext cx="3271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Advantages</a:t>
            </a:r>
            <a:endParaRPr/>
          </a:p>
        </p:txBody>
      </p:sp>
      <p:sp>
        <p:nvSpPr>
          <p:cNvPr id="2035" name="Google Shape;2035;p43"/>
          <p:cNvSpPr txBox="1"/>
          <p:nvPr>
            <p:ph idx="6" type="subTitle"/>
          </p:nvPr>
        </p:nvSpPr>
        <p:spPr>
          <a:xfrm>
            <a:off x="2014475" y="3756779"/>
            <a:ext cx="3271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Helps </a:t>
            </a:r>
            <a:r>
              <a:rPr lang="en" sz="1300"/>
              <a:t>users swiftly</a:t>
            </a:r>
            <a:r>
              <a:rPr lang="en" sz="1300"/>
              <a:t> discover furniture items </a:t>
            </a:r>
            <a:endParaRPr sz="1300"/>
          </a:p>
        </p:txBody>
      </p:sp>
      <p:sp>
        <p:nvSpPr>
          <p:cNvPr id="2036" name="Google Shape;2036;p43"/>
          <p:cNvSpPr txBox="1"/>
          <p:nvPr>
            <p:ph idx="4294967295" type="title"/>
          </p:nvPr>
        </p:nvSpPr>
        <p:spPr>
          <a:xfrm>
            <a:off x="1181982" y="1215903"/>
            <a:ext cx="5718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7" name="Google Shape;2037;p43"/>
          <p:cNvSpPr txBox="1"/>
          <p:nvPr>
            <p:ph idx="4294967295" type="title"/>
          </p:nvPr>
        </p:nvSpPr>
        <p:spPr>
          <a:xfrm>
            <a:off x="1181982" y="2352340"/>
            <a:ext cx="5718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8" name="Google Shape;2038;p43"/>
          <p:cNvSpPr txBox="1"/>
          <p:nvPr>
            <p:ph idx="4294967295" type="title"/>
          </p:nvPr>
        </p:nvSpPr>
        <p:spPr>
          <a:xfrm>
            <a:off x="1181982" y="3578231"/>
            <a:ext cx="5718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039" name="Google Shape;20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50" y="451575"/>
            <a:ext cx="1946825" cy="42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44"/>
          <p:cNvSpPr txBox="1"/>
          <p:nvPr>
            <p:ph idx="4294967295" type="title"/>
          </p:nvPr>
        </p:nvSpPr>
        <p:spPr>
          <a:xfrm>
            <a:off x="1282075" y="298750"/>
            <a:ext cx="40800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Sorting </a:t>
            </a:r>
            <a:r>
              <a:rPr lang="en" sz="2800"/>
              <a:t>Feature </a:t>
            </a:r>
            <a:endParaRPr sz="2800"/>
          </a:p>
        </p:txBody>
      </p:sp>
      <p:pic>
        <p:nvPicPr>
          <p:cNvPr id="2045" name="Google Shape;2045;p44"/>
          <p:cNvPicPr preferRelativeResize="0"/>
          <p:nvPr/>
        </p:nvPicPr>
        <p:blipFill rotWithShape="1">
          <a:blip r:embed="rId3">
            <a:alphaModFix/>
          </a:blip>
          <a:srcRect b="0" l="-3263" r="0" t="2276"/>
          <a:stretch/>
        </p:blipFill>
        <p:spPr>
          <a:xfrm>
            <a:off x="5947025" y="646650"/>
            <a:ext cx="1832000" cy="382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6" name="Google Shape;2046;p44"/>
          <p:cNvGrpSpPr/>
          <p:nvPr/>
        </p:nvGrpSpPr>
        <p:grpSpPr>
          <a:xfrm>
            <a:off x="1075063" y="1371365"/>
            <a:ext cx="781554" cy="843734"/>
            <a:chOff x="731647" y="1650460"/>
            <a:chExt cx="635100" cy="733490"/>
          </a:xfrm>
        </p:grpSpPr>
        <p:grpSp>
          <p:nvGrpSpPr>
            <p:cNvPr id="2047" name="Google Shape;2047;p4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048" name="Google Shape;2048;p4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0" name="Google Shape;2050;p4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051" name="Google Shape;2051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52" name="Google Shape;2052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53" name="Google Shape;2053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54" name="Google Shape;2054;p44"/>
          <p:cNvGrpSpPr/>
          <p:nvPr/>
        </p:nvGrpSpPr>
        <p:grpSpPr>
          <a:xfrm>
            <a:off x="1075063" y="2575790"/>
            <a:ext cx="781554" cy="845452"/>
            <a:chOff x="731647" y="2728277"/>
            <a:chExt cx="635100" cy="734984"/>
          </a:xfrm>
        </p:grpSpPr>
        <p:grpSp>
          <p:nvGrpSpPr>
            <p:cNvPr id="2055" name="Google Shape;2055;p4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056" name="Google Shape;2056;p4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8" name="Google Shape;2058;p4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059" name="Google Shape;2059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1" name="Google Shape;2061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062" name="Google Shape;2062;p44"/>
          <p:cNvGrpSpPr/>
          <p:nvPr/>
        </p:nvGrpSpPr>
        <p:grpSpPr>
          <a:xfrm>
            <a:off x="1075063" y="3781946"/>
            <a:ext cx="781554" cy="845130"/>
            <a:chOff x="731647" y="3806675"/>
            <a:chExt cx="635100" cy="734704"/>
          </a:xfrm>
        </p:grpSpPr>
        <p:grpSp>
          <p:nvGrpSpPr>
            <p:cNvPr id="2063" name="Google Shape;2063;p4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064" name="Google Shape;2064;p4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6" name="Google Shape;2066;p4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067" name="Google Shape;2067;p4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8" name="Google Shape;2068;p4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69" name="Google Shape;2069;p4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070" name="Google Shape;2070;p44"/>
          <p:cNvSpPr txBox="1"/>
          <p:nvPr>
            <p:ph idx="1" type="subTitle"/>
          </p:nvPr>
        </p:nvSpPr>
        <p:spPr>
          <a:xfrm>
            <a:off x="1966036" y="1263300"/>
            <a:ext cx="3217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Functionality</a:t>
            </a:r>
            <a:endParaRPr/>
          </a:p>
        </p:txBody>
      </p:sp>
      <p:sp>
        <p:nvSpPr>
          <p:cNvPr id="2071" name="Google Shape;2071;p44"/>
          <p:cNvSpPr txBox="1"/>
          <p:nvPr>
            <p:ph idx="2" type="subTitle"/>
          </p:nvPr>
        </p:nvSpPr>
        <p:spPr>
          <a:xfrm>
            <a:off x="1966025" y="1558338"/>
            <a:ext cx="3217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To ease the shopping experience users can sort the displayed items based on their exact criteria</a:t>
            </a:r>
            <a:endParaRPr sz="1200"/>
          </a:p>
        </p:txBody>
      </p:sp>
      <p:sp>
        <p:nvSpPr>
          <p:cNvPr id="2072" name="Google Shape;2072;p44"/>
          <p:cNvSpPr txBox="1"/>
          <p:nvPr>
            <p:ph idx="3" type="subTitle"/>
          </p:nvPr>
        </p:nvSpPr>
        <p:spPr>
          <a:xfrm>
            <a:off x="1966025" y="2433162"/>
            <a:ext cx="3217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Types of Sorting Offered</a:t>
            </a:r>
            <a:endParaRPr/>
          </a:p>
        </p:txBody>
      </p:sp>
      <p:sp>
        <p:nvSpPr>
          <p:cNvPr id="2073" name="Google Shape;2073;p44"/>
          <p:cNvSpPr txBox="1"/>
          <p:nvPr>
            <p:ph idx="4" type="subTitle"/>
          </p:nvPr>
        </p:nvSpPr>
        <p:spPr>
          <a:xfrm>
            <a:off x="1966025" y="2807037"/>
            <a:ext cx="32178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Different options provided to filter and sort like Price, Popularity, Relevance and Rating</a:t>
            </a:r>
            <a:endParaRPr/>
          </a:p>
        </p:txBody>
      </p:sp>
      <p:sp>
        <p:nvSpPr>
          <p:cNvPr id="2074" name="Google Shape;2074;p44"/>
          <p:cNvSpPr txBox="1"/>
          <p:nvPr>
            <p:ph idx="5" type="subTitle"/>
          </p:nvPr>
        </p:nvSpPr>
        <p:spPr>
          <a:xfrm>
            <a:off x="1966024" y="3781958"/>
            <a:ext cx="3217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Advantages</a:t>
            </a:r>
            <a:endParaRPr/>
          </a:p>
        </p:txBody>
      </p:sp>
      <p:sp>
        <p:nvSpPr>
          <p:cNvPr id="2075" name="Google Shape;2075;p44"/>
          <p:cNvSpPr txBox="1"/>
          <p:nvPr>
            <p:ph idx="6" type="subTitle"/>
          </p:nvPr>
        </p:nvSpPr>
        <p:spPr>
          <a:xfrm>
            <a:off x="1966024" y="4055706"/>
            <a:ext cx="32178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sorting feature streamlines the furniture discovery process</a:t>
            </a:r>
            <a:endParaRPr/>
          </a:p>
        </p:txBody>
      </p:sp>
      <p:sp>
        <p:nvSpPr>
          <p:cNvPr id="2076" name="Google Shape;2076;p44"/>
          <p:cNvSpPr txBox="1"/>
          <p:nvPr>
            <p:ph idx="4294967295" type="title"/>
          </p:nvPr>
        </p:nvSpPr>
        <p:spPr>
          <a:xfrm>
            <a:off x="1184596" y="1448991"/>
            <a:ext cx="5625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7" name="Google Shape;2077;p44"/>
          <p:cNvSpPr txBox="1"/>
          <p:nvPr>
            <p:ph idx="4294967295" type="title"/>
          </p:nvPr>
        </p:nvSpPr>
        <p:spPr>
          <a:xfrm>
            <a:off x="1184596" y="2645045"/>
            <a:ext cx="5625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78" name="Google Shape;2078;p44"/>
          <p:cNvSpPr txBox="1"/>
          <p:nvPr>
            <p:ph idx="4294967295" type="title"/>
          </p:nvPr>
        </p:nvSpPr>
        <p:spPr>
          <a:xfrm>
            <a:off x="1184596" y="3911499"/>
            <a:ext cx="5625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45"/>
          <p:cNvSpPr txBox="1"/>
          <p:nvPr>
            <p:ph type="title"/>
          </p:nvPr>
        </p:nvSpPr>
        <p:spPr>
          <a:xfrm>
            <a:off x="723750" y="5442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grpSp>
        <p:nvGrpSpPr>
          <p:cNvPr id="2084" name="Google Shape;2084;p45"/>
          <p:cNvGrpSpPr/>
          <p:nvPr/>
        </p:nvGrpSpPr>
        <p:grpSpPr>
          <a:xfrm>
            <a:off x="3167946" y="1549451"/>
            <a:ext cx="2808102" cy="2816821"/>
            <a:chOff x="4820425" y="1329900"/>
            <a:chExt cx="70175" cy="70350"/>
          </a:xfrm>
        </p:grpSpPr>
        <p:sp>
          <p:nvSpPr>
            <p:cNvPr id="2085" name="Google Shape;2085;p45"/>
            <p:cNvSpPr/>
            <p:nvPr/>
          </p:nvSpPr>
          <p:spPr>
            <a:xfrm>
              <a:off x="4862975" y="1335475"/>
              <a:ext cx="27625" cy="34650"/>
            </a:xfrm>
            <a:custGeom>
              <a:rect b="b" l="l" r="r" t="t"/>
              <a:pathLst>
                <a:path extrusionOk="0" h="1386" w="1105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4820425" y="1360000"/>
              <a:ext cx="27625" cy="34650"/>
            </a:xfrm>
            <a:custGeom>
              <a:rect b="b" l="l" r="r" t="t"/>
              <a:pathLst>
                <a:path extrusionOk="0" h="1386" w="1105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4850375" y="1372800"/>
              <a:ext cx="34625" cy="27450"/>
            </a:xfrm>
            <a:custGeom>
              <a:rect b="b" l="l" r="r" t="t"/>
              <a:pathLst>
                <a:path extrusionOk="0" h="1098" w="1385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4825850" y="1329900"/>
              <a:ext cx="34625" cy="27975"/>
            </a:xfrm>
            <a:custGeom>
              <a:rect b="b" l="l" r="r" t="t"/>
              <a:pathLst>
                <a:path extrusionOk="0" h="1119" w="1385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9" name="Google Shape;2089;p45"/>
          <p:cNvSpPr txBox="1"/>
          <p:nvPr>
            <p:ph idx="1" type="subTitle"/>
          </p:nvPr>
        </p:nvSpPr>
        <p:spPr>
          <a:xfrm>
            <a:off x="1104901" y="15311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System Design Collaboration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90" name="Google Shape;2090;p45"/>
          <p:cNvSpPr txBox="1"/>
          <p:nvPr>
            <p:ph idx="2" type="subTitle"/>
          </p:nvPr>
        </p:nvSpPr>
        <p:spPr>
          <a:xfrm>
            <a:off x="1104901" y="2153253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Difficulty creating a system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design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for app functionalities while collaborating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91" name="Google Shape;2091;p45"/>
          <p:cNvSpPr txBox="1"/>
          <p:nvPr>
            <p:ph idx="4294967295" type="subTitle"/>
          </p:nvPr>
        </p:nvSpPr>
        <p:spPr>
          <a:xfrm>
            <a:off x="1104901" y="2920737"/>
            <a:ext cx="2004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Consistent Design Format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92" name="Google Shape;2092;p45"/>
          <p:cNvSpPr txBox="1"/>
          <p:nvPr>
            <p:ph idx="3" type="subTitle"/>
          </p:nvPr>
        </p:nvSpPr>
        <p:spPr>
          <a:xfrm>
            <a:off x="1104901" y="38160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Trouble keeping consistent format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across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design deliverables for all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functionalities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93" name="Google Shape;2093;p45"/>
          <p:cNvSpPr txBox="1"/>
          <p:nvPr>
            <p:ph idx="4" type="subTitle"/>
          </p:nvPr>
        </p:nvSpPr>
        <p:spPr>
          <a:xfrm>
            <a:off x="6128827" y="14549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AR Integration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94" name="Google Shape;2094;p45"/>
          <p:cNvSpPr txBox="1"/>
          <p:nvPr>
            <p:ph idx="5" type="subTitle"/>
          </p:nvPr>
        </p:nvSpPr>
        <p:spPr>
          <a:xfrm>
            <a:off x="6128827" y="1924654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Difficulties with implementing AR into our mobile app due to lack of experience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095" name="Google Shape;2095;p45"/>
          <p:cNvSpPr txBox="1"/>
          <p:nvPr>
            <p:ph idx="6" type="subTitle"/>
          </p:nvPr>
        </p:nvSpPr>
        <p:spPr>
          <a:xfrm>
            <a:off x="6128827" y="2920737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Lack of User Input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096" name="Google Shape;2096;p45"/>
          <p:cNvSpPr txBox="1"/>
          <p:nvPr>
            <p:ph idx="7" type="subTitle"/>
          </p:nvPr>
        </p:nvSpPr>
        <p:spPr>
          <a:xfrm>
            <a:off x="6128827" y="36636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Lack of knowledge of user’s needs and preferences when using app, and lack of access to user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feedback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or testing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097" name="Google Shape;2097;p45"/>
          <p:cNvGrpSpPr/>
          <p:nvPr/>
        </p:nvGrpSpPr>
        <p:grpSpPr>
          <a:xfrm>
            <a:off x="4205936" y="1820666"/>
            <a:ext cx="350401" cy="349457"/>
            <a:chOff x="2141000" y="1954475"/>
            <a:chExt cx="296975" cy="296175"/>
          </a:xfrm>
        </p:grpSpPr>
        <p:sp>
          <p:nvSpPr>
            <p:cNvPr id="2098" name="Google Shape;2098;p45"/>
            <p:cNvSpPr/>
            <p:nvPr/>
          </p:nvSpPr>
          <p:spPr>
            <a:xfrm>
              <a:off x="2280425" y="1989925"/>
              <a:ext cx="104775" cy="68550"/>
            </a:xfrm>
            <a:custGeom>
              <a:rect b="b" l="l" r="r" t="t"/>
              <a:pathLst>
                <a:path extrusionOk="0" h="2742" w="4191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2174875" y="2145875"/>
              <a:ext cx="105575" cy="69325"/>
            </a:xfrm>
            <a:custGeom>
              <a:rect b="b" l="l" r="r" t="t"/>
              <a:pathLst>
                <a:path extrusionOk="0" h="2773" w="4223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2141000" y="1954475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2298525" y="2076550"/>
              <a:ext cx="139450" cy="174100"/>
            </a:xfrm>
            <a:custGeom>
              <a:rect b="b" l="l" r="r" t="t"/>
              <a:pathLst>
                <a:path extrusionOk="0" h="6964" w="5578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2" name="Google Shape;2102;p45"/>
          <p:cNvSpPr/>
          <p:nvPr/>
        </p:nvSpPr>
        <p:spPr>
          <a:xfrm>
            <a:off x="4556337" y="3798988"/>
            <a:ext cx="279052" cy="340186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103" name="Google Shape;2103;p45"/>
          <p:cNvGrpSpPr/>
          <p:nvPr/>
        </p:nvGrpSpPr>
        <p:grpSpPr>
          <a:xfrm>
            <a:off x="5336488" y="2603838"/>
            <a:ext cx="350410" cy="340180"/>
            <a:chOff x="-3137650" y="2408950"/>
            <a:chExt cx="291450" cy="292125"/>
          </a:xfrm>
        </p:grpSpPr>
        <p:sp>
          <p:nvSpPr>
            <p:cNvPr id="2104" name="Google Shape;2104;p4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9" name="Google Shape;2109;p45"/>
          <p:cNvSpPr/>
          <p:nvPr/>
        </p:nvSpPr>
        <p:spPr>
          <a:xfrm>
            <a:off x="3409125" y="2859803"/>
            <a:ext cx="354117" cy="348513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46"/>
          <p:cNvSpPr txBox="1"/>
          <p:nvPr>
            <p:ph idx="4" type="subTitle"/>
          </p:nvPr>
        </p:nvSpPr>
        <p:spPr>
          <a:xfrm>
            <a:off x="4807538" y="1603725"/>
            <a:ext cx="26505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Conducting r</a:t>
            </a:r>
            <a:r>
              <a:rPr lang="en">
                <a:solidFill>
                  <a:schemeClr val="dk1"/>
                </a:solidFill>
              </a:rPr>
              <a:t>esearch of AR Integration helped us understand how to integrate AR API’s into our app  </a:t>
            </a:r>
            <a:endParaRPr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15" name="Google Shape;2115;p46"/>
          <p:cNvSpPr txBox="1"/>
          <p:nvPr>
            <p:ph idx="1" type="subTitle"/>
          </p:nvPr>
        </p:nvSpPr>
        <p:spPr>
          <a:xfrm>
            <a:off x="2267312" y="1263850"/>
            <a:ext cx="2349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Collaboration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16" name="Google Shape;2116;p46"/>
          <p:cNvSpPr txBox="1"/>
          <p:nvPr>
            <p:ph idx="3" type="subTitle"/>
          </p:nvPr>
        </p:nvSpPr>
        <p:spPr>
          <a:xfrm>
            <a:off x="5250352" y="126388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</a:t>
            </a:r>
            <a:r>
              <a:rPr lang="en"/>
              <a:t>Integration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46"/>
          <p:cNvSpPr txBox="1"/>
          <p:nvPr>
            <p:ph idx="2" type="subTitle"/>
          </p:nvPr>
        </p:nvSpPr>
        <p:spPr>
          <a:xfrm>
            <a:off x="2267412" y="1751450"/>
            <a:ext cx="2349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design tools with real-time </a:t>
            </a:r>
            <a:r>
              <a:rPr lang="en"/>
              <a:t>collaborative</a:t>
            </a:r>
            <a:r>
              <a:rPr lang="en"/>
              <a:t> features such as Figma and LucidCharts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18" name="Google Shape;2118;p46"/>
          <p:cNvSpPr txBox="1"/>
          <p:nvPr>
            <p:ph type="title"/>
          </p:nvPr>
        </p:nvSpPr>
        <p:spPr>
          <a:xfrm>
            <a:off x="3090597" y="323603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119" name="Google Shape;2119;p46"/>
          <p:cNvSpPr txBox="1"/>
          <p:nvPr>
            <p:ph idx="7" type="subTitle"/>
          </p:nvPr>
        </p:nvSpPr>
        <p:spPr>
          <a:xfrm>
            <a:off x="2375712" y="2891475"/>
            <a:ext cx="2240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Design Format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46"/>
          <p:cNvSpPr txBox="1"/>
          <p:nvPr>
            <p:ph idx="8" type="subTitle"/>
          </p:nvPr>
        </p:nvSpPr>
        <p:spPr>
          <a:xfrm>
            <a:off x="1685963" y="3231550"/>
            <a:ext cx="28872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design reviews by every member before submitting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Attempting to keep design </a:t>
            </a:r>
            <a:r>
              <a:rPr lang="en"/>
              <a:t>consistencies with aspects such as font, color and format</a:t>
            </a:r>
            <a:r>
              <a:rPr lang="en"/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21" name="Google Shape;2121;p46"/>
          <p:cNvSpPr txBox="1"/>
          <p:nvPr>
            <p:ph idx="9" type="subTitle"/>
          </p:nvPr>
        </p:nvSpPr>
        <p:spPr>
          <a:xfrm>
            <a:off x="5158237" y="2934786"/>
            <a:ext cx="1949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2122" name="Google Shape;2122;p46"/>
          <p:cNvSpPr txBox="1"/>
          <p:nvPr>
            <p:ph idx="13" type="subTitle"/>
          </p:nvPr>
        </p:nvSpPr>
        <p:spPr>
          <a:xfrm>
            <a:off x="5158262" y="3274642"/>
            <a:ext cx="19491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Developing fully dressed use cases </a:t>
            </a:r>
            <a:r>
              <a:rPr lang="en"/>
              <a:t>h</a:t>
            </a:r>
            <a:r>
              <a:rPr lang="en"/>
              <a:t>elped us understand user’s needs and preferences a little better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123" name="Google Shape;2123;p46"/>
          <p:cNvGrpSpPr/>
          <p:nvPr/>
        </p:nvGrpSpPr>
        <p:grpSpPr>
          <a:xfrm>
            <a:off x="5928022" y="2540175"/>
            <a:ext cx="409531" cy="410617"/>
            <a:chOff x="6679825" y="2693700"/>
            <a:chExt cx="257875" cy="258575"/>
          </a:xfrm>
        </p:grpSpPr>
        <p:sp>
          <p:nvSpPr>
            <p:cNvPr id="2124" name="Google Shape;2124;p46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6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6" name="Google Shape;2126;p46"/>
          <p:cNvGrpSpPr/>
          <p:nvPr/>
        </p:nvGrpSpPr>
        <p:grpSpPr>
          <a:xfrm>
            <a:off x="3261412" y="2566369"/>
            <a:ext cx="361004" cy="358229"/>
            <a:chOff x="-48266125" y="1973375"/>
            <a:chExt cx="302450" cy="300125"/>
          </a:xfrm>
        </p:grpSpPr>
        <p:sp>
          <p:nvSpPr>
            <p:cNvPr id="2127" name="Google Shape;2127;p46"/>
            <p:cNvSpPr/>
            <p:nvPr/>
          </p:nvSpPr>
          <p:spPr>
            <a:xfrm>
              <a:off x="-48212575" y="2045050"/>
              <a:ext cx="122900" cy="123700"/>
            </a:xfrm>
            <a:custGeom>
              <a:rect b="b" l="l" r="r" t="t"/>
              <a:pathLst>
                <a:path extrusionOk="0" h="4948" w="4916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6"/>
            <p:cNvSpPr/>
            <p:nvPr/>
          </p:nvSpPr>
          <p:spPr>
            <a:xfrm>
              <a:off x="-48266125" y="1973375"/>
              <a:ext cx="230000" cy="300125"/>
            </a:xfrm>
            <a:custGeom>
              <a:rect b="b" l="l" r="r" t="t"/>
              <a:pathLst>
                <a:path extrusionOk="0" h="12005" w="920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6"/>
            <p:cNvSpPr/>
            <p:nvPr/>
          </p:nvSpPr>
          <p:spPr>
            <a:xfrm>
              <a:off x="-48018025" y="1991500"/>
              <a:ext cx="54350" cy="282000"/>
            </a:xfrm>
            <a:custGeom>
              <a:rect b="b" l="l" r="r" t="t"/>
              <a:pathLst>
                <a:path extrusionOk="0" h="11280" w="2174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6"/>
            <p:cNvSpPr/>
            <p:nvPr/>
          </p:nvSpPr>
          <p:spPr>
            <a:xfrm>
              <a:off x="-48211800" y="2221475"/>
              <a:ext cx="122900" cy="17350"/>
            </a:xfrm>
            <a:custGeom>
              <a:rect b="b" l="l" r="r" t="t"/>
              <a:pathLst>
                <a:path extrusionOk="0" h="694" w="491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6"/>
            <p:cNvSpPr/>
            <p:nvPr/>
          </p:nvSpPr>
          <p:spPr>
            <a:xfrm>
              <a:off x="-48211800" y="2185250"/>
              <a:ext cx="87450" cy="18150"/>
            </a:xfrm>
            <a:custGeom>
              <a:rect b="b" l="l" r="r" t="t"/>
              <a:pathLst>
                <a:path extrusionOk="0" h="726" w="3498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6"/>
            <p:cNvSpPr/>
            <p:nvPr/>
          </p:nvSpPr>
          <p:spPr>
            <a:xfrm>
              <a:off x="-48106250" y="21852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3" name="Google Shape;2133;p46"/>
          <p:cNvSpPr/>
          <p:nvPr/>
        </p:nvSpPr>
        <p:spPr>
          <a:xfrm>
            <a:off x="3265222" y="899588"/>
            <a:ext cx="353174" cy="348513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2E3A"/>
              </a:solidFill>
            </a:endParaRPr>
          </a:p>
        </p:txBody>
      </p:sp>
      <p:sp>
        <p:nvSpPr>
          <p:cNvPr id="2134" name="Google Shape;2134;p46"/>
          <p:cNvSpPr/>
          <p:nvPr/>
        </p:nvSpPr>
        <p:spPr>
          <a:xfrm>
            <a:off x="5945909" y="939526"/>
            <a:ext cx="373766" cy="340357"/>
          </a:xfrm>
          <a:custGeom>
            <a:rect b="b" l="l" r="r" t="t"/>
            <a:pathLst>
              <a:path extrusionOk="0" h="11563" w="12698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9" name="Google Shape;2139;p47"/>
          <p:cNvGrpSpPr/>
          <p:nvPr/>
        </p:nvGrpSpPr>
        <p:grpSpPr>
          <a:xfrm>
            <a:off x="731647" y="1433685"/>
            <a:ext cx="635100" cy="733490"/>
            <a:chOff x="731647" y="1650460"/>
            <a:chExt cx="635100" cy="733490"/>
          </a:xfrm>
        </p:grpSpPr>
        <p:grpSp>
          <p:nvGrpSpPr>
            <p:cNvPr id="2140" name="Google Shape;2140;p4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41" name="Google Shape;2141;p4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3" name="Google Shape;2143;p4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44" name="Google Shape;2144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5" name="Google Shape;2145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6" name="Google Shape;2146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47" name="Google Shape;2147;p47"/>
          <p:cNvGrpSpPr/>
          <p:nvPr/>
        </p:nvGrpSpPr>
        <p:grpSpPr>
          <a:xfrm>
            <a:off x="731647" y="2511502"/>
            <a:ext cx="635100" cy="734984"/>
            <a:chOff x="731647" y="2728277"/>
            <a:chExt cx="635100" cy="734984"/>
          </a:xfrm>
        </p:grpSpPr>
        <p:grpSp>
          <p:nvGrpSpPr>
            <p:cNvPr id="2148" name="Google Shape;2148;p4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49" name="Google Shape;2149;p4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1" name="Google Shape;2151;p4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52" name="Google Shape;2152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3" name="Google Shape;2153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4" name="Google Shape;2154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55" name="Google Shape;2155;p47"/>
          <p:cNvGrpSpPr/>
          <p:nvPr/>
        </p:nvGrpSpPr>
        <p:grpSpPr>
          <a:xfrm>
            <a:off x="731647" y="3746450"/>
            <a:ext cx="635100" cy="734704"/>
            <a:chOff x="731647" y="3806675"/>
            <a:chExt cx="635100" cy="734704"/>
          </a:xfrm>
        </p:grpSpPr>
        <p:grpSp>
          <p:nvGrpSpPr>
            <p:cNvPr id="2156" name="Google Shape;2156;p4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57" name="Google Shape;2157;p4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9" name="Google Shape;2159;p4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60" name="Google Shape;2160;p4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1" name="Google Shape;2161;p4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2" name="Google Shape;2162;p4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63" name="Google Shape;2163;p47"/>
          <p:cNvSpPr txBox="1"/>
          <p:nvPr>
            <p:ph type="title"/>
          </p:nvPr>
        </p:nvSpPr>
        <p:spPr>
          <a:xfrm>
            <a:off x="2108650" y="356625"/>
            <a:ext cx="4946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164" name="Google Shape;2164;p47"/>
          <p:cNvSpPr txBox="1"/>
          <p:nvPr>
            <p:ph idx="3" type="subTitle"/>
          </p:nvPr>
        </p:nvSpPr>
        <p:spPr>
          <a:xfrm>
            <a:off x="1664208" y="1291985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Integration</a:t>
            </a:r>
            <a:endParaRPr/>
          </a:p>
        </p:txBody>
      </p:sp>
      <p:sp>
        <p:nvSpPr>
          <p:cNvPr id="2165" name="Google Shape;2165;p47"/>
          <p:cNvSpPr txBox="1"/>
          <p:nvPr>
            <p:ph idx="4" type="subTitle"/>
          </p:nvPr>
        </p:nvSpPr>
        <p:spPr>
          <a:xfrm>
            <a:off x="1366500" y="1575450"/>
            <a:ext cx="2912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Furthered our knowledge of API Integration and Documentation</a:t>
            </a:r>
            <a:endParaRPr/>
          </a:p>
        </p:txBody>
      </p:sp>
      <p:sp>
        <p:nvSpPr>
          <p:cNvPr id="2166" name="Google Shape;2166;p47"/>
          <p:cNvSpPr txBox="1"/>
          <p:nvPr>
            <p:ph idx="5" type="subTitle"/>
          </p:nvPr>
        </p:nvSpPr>
        <p:spPr>
          <a:xfrm>
            <a:off x="1664208" y="2370977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</p:txBody>
      </p:sp>
      <p:sp>
        <p:nvSpPr>
          <p:cNvPr id="2167" name="Google Shape;2167;p47"/>
          <p:cNvSpPr txBox="1"/>
          <p:nvPr>
            <p:ph idx="6" type="subTitle"/>
          </p:nvPr>
        </p:nvSpPr>
        <p:spPr>
          <a:xfrm>
            <a:off x="1366775" y="2654450"/>
            <a:ext cx="2912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Utilization of real-time collaboration tools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Strong communication - team meetings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8" name="Google Shape;2168;p47"/>
          <p:cNvSpPr txBox="1"/>
          <p:nvPr>
            <p:ph idx="7" type="subTitle"/>
          </p:nvPr>
        </p:nvSpPr>
        <p:spPr>
          <a:xfrm>
            <a:off x="1664208" y="3606519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2169" name="Google Shape;2169;p47"/>
          <p:cNvSpPr txBox="1"/>
          <p:nvPr>
            <p:ph idx="8" type="subTitle"/>
          </p:nvPr>
        </p:nvSpPr>
        <p:spPr>
          <a:xfrm>
            <a:off x="1366750" y="3889975"/>
            <a:ext cx="2673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aspects to the software design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case studies, Diagrams, UI Design</a:t>
            </a:r>
            <a:endParaRPr/>
          </a:p>
        </p:txBody>
      </p:sp>
      <p:sp>
        <p:nvSpPr>
          <p:cNvPr id="2170" name="Google Shape;2170;p47"/>
          <p:cNvSpPr txBox="1"/>
          <p:nvPr>
            <p:ph idx="13" type="title"/>
          </p:nvPr>
        </p:nvSpPr>
        <p:spPr>
          <a:xfrm>
            <a:off x="813816" y="158459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1" name="Google Shape;2171;p47"/>
          <p:cNvSpPr txBox="1"/>
          <p:nvPr>
            <p:ph idx="14" type="title"/>
          </p:nvPr>
        </p:nvSpPr>
        <p:spPr>
          <a:xfrm>
            <a:off x="813816" y="2663585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72" name="Google Shape;2172;p47"/>
          <p:cNvSpPr txBox="1"/>
          <p:nvPr>
            <p:ph idx="15" type="title"/>
          </p:nvPr>
        </p:nvSpPr>
        <p:spPr>
          <a:xfrm>
            <a:off x="813816" y="3899127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173" name="Google Shape;2173;p4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174" name="Google Shape;2174;p47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7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7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7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7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7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7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7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7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7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7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7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7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7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7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7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7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7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7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7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7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7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7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7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7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7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7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7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7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7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7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7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7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7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7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7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7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7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7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7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7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7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7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7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7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7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7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7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7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7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7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7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7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7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7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7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7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7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7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7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7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7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7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7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7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7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7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7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7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7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7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7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7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7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7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7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7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7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7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7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7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7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7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7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7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7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7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7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7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7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7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7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7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7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7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7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7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7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7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7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7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7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7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7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7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7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7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7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7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7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7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7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7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7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7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48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48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48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48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91" name="Google Shape;2391;p48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Revolutionary Idea</a:t>
            </a:r>
            <a:endParaRPr/>
          </a:p>
        </p:txBody>
      </p:sp>
      <p:sp>
        <p:nvSpPr>
          <p:cNvPr id="2392" name="Google Shape;2392;p48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AR-assisted furniture shopping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93" name="Google Shape;2393;p48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2394" name="Google Shape;2394;p48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and user input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95" name="Google Shape;2395;p48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396" name="Google Shape;2396;p48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planning and collaboration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397" name="Google Shape;2397;p48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2398" name="Google Shape;2398;p48"/>
            <p:cNvSpPr/>
            <p:nvPr/>
          </p:nvSpPr>
          <p:spPr>
            <a:xfrm>
              <a:off x="801025" y="358275"/>
              <a:ext cx="6170425" cy="5079600"/>
            </a:xfrm>
            <a:custGeom>
              <a:rect b="b" l="l" r="r" t="t"/>
              <a:pathLst>
                <a:path extrusionOk="0" h="203184" w="246817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1068150" y="358275"/>
              <a:ext cx="5711975" cy="5079800"/>
            </a:xfrm>
            <a:custGeom>
              <a:rect b="b" l="l" r="r" t="t"/>
              <a:pathLst>
                <a:path extrusionOk="0" h="203192" w="228479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1686475" y="2966550"/>
              <a:ext cx="4461450" cy="2319500"/>
            </a:xfrm>
            <a:custGeom>
              <a:rect b="b" l="l" r="r" t="t"/>
              <a:pathLst>
                <a:path extrusionOk="0" h="92780" w="178458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1381475" y="545825"/>
              <a:ext cx="4084350" cy="2894900"/>
            </a:xfrm>
            <a:custGeom>
              <a:rect b="b" l="l" r="r" t="t"/>
              <a:pathLst>
                <a:path extrusionOk="0" h="115796" w="163374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1606075" y="545900"/>
              <a:ext cx="3859750" cy="2894825"/>
            </a:xfrm>
            <a:custGeom>
              <a:rect b="b" l="l" r="r" t="t"/>
              <a:pathLst>
                <a:path extrusionOk="0" h="115793" w="15439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4047975" y="1140200"/>
              <a:ext cx="2499225" cy="2630500"/>
            </a:xfrm>
            <a:custGeom>
              <a:rect b="b" l="l" r="r" t="t"/>
              <a:pathLst>
                <a:path extrusionOk="0" h="105220" w="99969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3702300" y="10579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3702300" y="1157750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3702300" y="125757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3702300" y="135740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4225425" y="2428625"/>
              <a:ext cx="600800" cy="15750"/>
            </a:xfrm>
            <a:custGeom>
              <a:rect b="b" l="l" r="r" t="t"/>
              <a:pathLst>
                <a:path extrusionOk="0" h="630" w="24032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4225425" y="2528450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4225425" y="2628275"/>
              <a:ext cx="600800" cy="14800"/>
            </a:xfrm>
            <a:custGeom>
              <a:rect b="b" l="l" r="r" t="t"/>
              <a:pathLst>
                <a:path extrusionOk="0" h="592" w="24032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4225425" y="2727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2344550" y="3724450"/>
              <a:ext cx="600800" cy="14825"/>
            </a:xfrm>
            <a:custGeom>
              <a:rect b="b" l="l" r="r" t="t"/>
              <a:pathLst>
                <a:path extrusionOk="0" h="593" w="24032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2344550" y="382335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2344550" y="3923175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2344550" y="4023000"/>
              <a:ext cx="600800" cy="15725"/>
            </a:xfrm>
            <a:custGeom>
              <a:rect b="b" l="l" r="r" t="t"/>
              <a:pathLst>
                <a:path extrusionOk="0" h="629" w="24032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2424975" y="1254800"/>
              <a:ext cx="1139625" cy="1286625"/>
            </a:xfrm>
            <a:custGeom>
              <a:rect b="b" l="l" r="r" t="t"/>
              <a:pathLst>
                <a:path extrusionOk="0" h="51465" w="45585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2462850" y="1693825"/>
              <a:ext cx="1038900" cy="674750"/>
            </a:xfrm>
            <a:custGeom>
              <a:rect b="b" l="l" r="r" t="t"/>
              <a:pathLst>
                <a:path extrusionOk="0" h="26990" w="41556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2416650" y="1246500"/>
              <a:ext cx="1156275" cy="1303225"/>
            </a:xfrm>
            <a:custGeom>
              <a:rect b="b" l="l" r="r" t="t"/>
              <a:pathLst>
                <a:path extrusionOk="0" h="52129" w="46251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2556200" y="1537450"/>
              <a:ext cx="50875" cy="1017975"/>
            </a:xfrm>
            <a:custGeom>
              <a:rect b="b" l="l" r="r" t="t"/>
              <a:pathLst>
                <a:path extrusionOk="0" h="40719" w="2035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2661575" y="1557050"/>
              <a:ext cx="64725" cy="988200"/>
            </a:xfrm>
            <a:custGeom>
              <a:rect b="b" l="l" r="r" t="t"/>
              <a:pathLst>
                <a:path extrusionOk="0" h="39528" w="2589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3105225" y="1671650"/>
              <a:ext cx="81350" cy="858675"/>
            </a:xfrm>
            <a:custGeom>
              <a:rect b="b" l="l" r="r" t="t"/>
              <a:pathLst>
                <a:path extrusionOk="0" h="34347" w="3254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3169925" y="1582000"/>
              <a:ext cx="157150" cy="953650"/>
            </a:xfrm>
            <a:custGeom>
              <a:rect b="b" l="l" r="r" t="t"/>
              <a:pathLst>
                <a:path extrusionOk="0" h="38146" w="6286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3234625" y="1447800"/>
              <a:ext cx="256975" cy="1077700"/>
            </a:xfrm>
            <a:custGeom>
              <a:rect b="b" l="l" r="r" t="t"/>
              <a:pathLst>
                <a:path extrusionOk="0" h="43108" w="10279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2356575" y="1508525"/>
              <a:ext cx="207050" cy="265150"/>
            </a:xfrm>
            <a:custGeom>
              <a:rect b="b" l="l" r="r" t="t"/>
              <a:pathLst>
                <a:path extrusionOk="0" h="10606" w="8282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2389850" y="1516375"/>
              <a:ext cx="159000" cy="249575"/>
            </a:xfrm>
            <a:custGeom>
              <a:rect b="b" l="l" r="r" t="t"/>
              <a:pathLst>
                <a:path extrusionOk="0" h="9983" w="636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2414800" y="1576450"/>
              <a:ext cx="110925" cy="105150"/>
            </a:xfrm>
            <a:custGeom>
              <a:rect b="b" l="l" r="r" t="t"/>
              <a:pathLst>
                <a:path extrusionOk="0" h="4206" w="4437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2375050" y="1500650"/>
              <a:ext cx="196900" cy="281025"/>
            </a:xfrm>
            <a:custGeom>
              <a:rect b="b" l="l" r="r" t="t"/>
              <a:pathLst>
                <a:path extrusionOk="0" h="11241" w="7876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3269750" y="1420400"/>
              <a:ext cx="156225" cy="275075"/>
            </a:xfrm>
            <a:custGeom>
              <a:rect b="b" l="l" r="r" t="t"/>
              <a:pathLst>
                <a:path extrusionOk="0" h="11003" w="6249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3286375" y="1428575"/>
              <a:ext cx="120175" cy="258825"/>
            </a:xfrm>
            <a:custGeom>
              <a:rect b="b" l="l" r="r" t="t"/>
              <a:pathLst>
                <a:path extrusionOk="0" h="10353" w="4807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3302100" y="1488650"/>
              <a:ext cx="98925" cy="113950"/>
            </a:xfrm>
            <a:custGeom>
              <a:rect b="b" l="l" r="r" t="t"/>
              <a:pathLst>
                <a:path extrusionOk="0" h="4558" w="3957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3261425" y="1412850"/>
              <a:ext cx="159925" cy="290250"/>
            </a:xfrm>
            <a:custGeom>
              <a:rect b="b" l="l" r="r" t="t"/>
              <a:pathLst>
                <a:path extrusionOk="0" h="11610" w="6397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2054325" y="1865750"/>
              <a:ext cx="1766300" cy="1469600"/>
            </a:xfrm>
            <a:custGeom>
              <a:rect b="b" l="l" r="r" t="t"/>
              <a:pathLst>
                <a:path extrusionOk="0" h="58784" w="70652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2062650" y="2189250"/>
              <a:ext cx="1729325" cy="1135950"/>
            </a:xfrm>
            <a:custGeom>
              <a:rect b="b" l="l" r="r" t="t"/>
              <a:pathLst>
                <a:path extrusionOk="0" h="45438" w="69173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2790050" y="2053375"/>
              <a:ext cx="325375" cy="171025"/>
            </a:xfrm>
            <a:custGeom>
              <a:rect b="b" l="l" r="r" t="t"/>
              <a:pathLst>
                <a:path extrusionOk="0" h="6841" w="13015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3013725" y="2504425"/>
              <a:ext cx="311500" cy="57325"/>
            </a:xfrm>
            <a:custGeom>
              <a:rect b="b" l="l" r="r" t="t"/>
              <a:pathLst>
                <a:path extrusionOk="0" h="2293" w="1246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2566375" y="2447125"/>
              <a:ext cx="287475" cy="122025"/>
            </a:xfrm>
            <a:custGeom>
              <a:rect b="b" l="l" r="r" t="t"/>
              <a:pathLst>
                <a:path extrusionOk="0" h="4881" w="11499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2046025" y="1858000"/>
              <a:ext cx="1782000" cy="1485125"/>
            </a:xfrm>
            <a:custGeom>
              <a:rect b="b" l="l" r="r" t="t"/>
              <a:pathLst>
                <a:path extrusionOk="0" h="59405" w="7128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2348250" y="2372250"/>
              <a:ext cx="1243150" cy="890100"/>
            </a:xfrm>
            <a:custGeom>
              <a:rect b="b" l="l" r="r" t="t"/>
              <a:pathLst>
                <a:path extrusionOk="0" h="35604" w="49726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2340850" y="2363925"/>
              <a:ext cx="1259800" cy="906425"/>
            </a:xfrm>
            <a:custGeom>
              <a:rect b="b" l="l" r="r" t="t"/>
              <a:pathLst>
                <a:path extrusionOk="0" h="36257" w="50392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2357500" y="766675"/>
              <a:ext cx="964950" cy="1349825"/>
            </a:xfrm>
            <a:custGeom>
              <a:rect b="b" l="l" r="r" t="t"/>
              <a:pathLst>
                <a:path extrusionOk="0" h="53993" w="38598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2466550" y="1083825"/>
              <a:ext cx="843875" cy="1025025"/>
            </a:xfrm>
            <a:custGeom>
              <a:rect b="b" l="l" r="r" t="t"/>
              <a:pathLst>
                <a:path extrusionOk="0" h="41001" w="33755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2395400" y="758475"/>
              <a:ext cx="930750" cy="1366100"/>
            </a:xfrm>
            <a:custGeom>
              <a:rect b="b" l="l" r="r" t="t"/>
              <a:pathLst>
                <a:path extrusionOk="0" h="54644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2828875" y="1628375"/>
              <a:ext cx="212600" cy="129250"/>
            </a:xfrm>
            <a:custGeom>
              <a:rect b="b" l="l" r="r" t="t"/>
              <a:pathLst>
                <a:path extrusionOk="0" h="5170" w="8504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2814075" y="1814925"/>
              <a:ext cx="290250" cy="143775"/>
            </a:xfrm>
            <a:custGeom>
              <a:rect b="b" l="l" r="r" t="t"/>
              <a:pathLst>
                <a:path extrusionOk="0" h="5751" w="1161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2830725" y="1828775"/>
              <a:ext cx="260650" cy="122025"/>
            </a:xfrm>
            <a:custGeom>
              <a:rect b="b" l="l" r="r" t="t"/>
              <a:pathLst>
                <a:path extrusionOk="0" h="4881" w="10426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2805750" y="1806900"/>
              <a:ext cx="306900" cy="159625"/>
            </a:xfrm>
            <a:custGeom>
              <a:rect b="b" l="l" r="r" t="t"/>
              <a:pathLst>
                <a:path extrusionOk="0" h="6385" w="12276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2814075" y="1798525"/>
              <a:ext cx="290250" cy="66100"/>
            </a:xfrm>
            <a:custGeom>
              <a:rect b="b" l="l" r="r" t="t"/>
              <a:pathLst>
                <a:path extrusionOk="0" h="2644" w="1161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2814075" y="1798275"/>
              <a:ext cx="290250" cy="65650"/>
            </a:xfrm>
            <a:custGeom>
              <a:rect b="b" l="l" r="r" t="t"/>
              <a:pathLst>
                <a:path extrusionOk="0" h="2626" w="1161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2805750" y="1790875"/>
              <a:ext cx="305975" cy="81375"/>
            </a:xfrm>
            <a:custGeom>
              <a:rect b="b" l="l" r="r" t="t"/>
              <a:pathLst>
                <a:path extrusionOk="0" h="3255" w="12239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3056225" y="1479400"/>
              <a:ext cx="52725" cy="99850"/>
            </a:xfrm>
            <a:custGeom>
              <a:rect b="b" l="l" r="r" t="t"/>
              <a:pathLst>
                <a:path extrusionOk="0" h="3994" w="2109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2738300" y="1507125"/>
              <a:ext cx="52700" cy="99850"/>
            </a:xfrm>
            <a:custGeom>
              <a:rect b="b" l="l" r="r" t="t"/>
              <a:pathLst>
                <a:path extrusionOk="0" h="3994" w="2108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618125" y="1404550"/>
              <a:ext cx="187650" cy="83925"/>
            </a:xfrm>
            <a:custGeom>
              <a:rect b="b" l="l" r="r" t="t"/>
              <a:pathLst>
                <a:path extrusionOk="0" h="3357" w="7506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980450" y="1388825"/>
              <a:ext cx="199675" cy="71950"/>
            </a:xfrm>
            <a:custGeom>
              <a:rect b="b" l="l" r="r" t="t"/>
              <a:pathLst>
                <a:path extrusionOk="0" h="2878" w="7987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362125" y="766675"/>
              <a:ext cx="956625" cy="758050"/>
            </a:xfrm>
            <a:custGeom>
              <a:rect b="b" l="l" r="r" t="t"/>
              <a:pathLst>
                <a:path extrusionOk="0" h="30322" w="38265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402775" y="765875"/>
              <a:ext cx="915975" cy="758850"/>
            </a:xfrm>
            <a:custGeom>
              <a:rect b="b" l="l" r="r" t="t"/>
              <a:pathLst>
                <a:path extrusionOk="0" h="30354" w="36639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2395400" y="758475"/>
              <a:ext cx="930750" cy="773825"/>
            </a:xfrm>
            <a:custGeom>
              <a:rect b="b" l="l" r="r" t="t"/>
              <a:pathLst>
                <a:path extrusionOk="0" h="30953" w="3723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2412950" y="1071800"/>
              <a:ext cx="186725" cy="151600"/>
            </a:xfrm>
            <a:custGeom>
              <a:rect b="b" l="l" r="r" t="t"/>
              <a:pathLst>
                <a:path extrusionOk="0" h="6064" w="7469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2476725" y="948875"/>
              <a:ext cx="202425" cy="210750"/>
            </a:xfrm>
            <a:custGeom>
              <a:rect b="b" l="l" r="r" t="t"/>
              <a:pathLst>
                <a:path extrusionOk="0" h="8430" w="8097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2547900" y="866825"/>
              <a:ext cx="254200" cy="232725"/>
            </a:xfrm>
            <a:custGeom>
              <a:rect b="b" l="l" r="r" t="t"/>
              <a:pathLst>
                <a:path extrusionOk="0" h="9309" w="10168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2789125" y="769900"/>
              <a:ext cx="105400" cy="317825"/>
            </a:xfrm>
            <a:custGeom>
              <a:rect b="b" l="l" r="r" t="t"/>
              <a:pathLst>
                <a:path extrusionOk="0" h="12713" w="4216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3008175" y="797525"/>
              <a:ext cx="96150" cy="329525"/>
            </a:xfrm>
            <a:custGeom>
              <a:rect b="b" l="l" r="r" t="t"/>
              <a:pathLst>
                <a:path extrusionOk="0" h="13181" w="3846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8"/>
            <p:cNvSpPr/>
            <p:nvPr/>
          </p:nvSpPr>
          <p:spPr>
            <a:xfrm>
              <a:off x="3163450" y="1008025"/>
              <a:ext cx="75825" cy="198750"/>
            </a:xfrm>
            <a:custGeom>
              <a:rect b="b" l="l" r="r" t="t"/>
              <a:pathLst>
                <a:path extrusionOk="0" h="7950" w="3033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8"/>
            <p:cNvSpPr/>
            <p:nvPr/>
          </p:nvSpPr>
          <p:spPr>
            <a:xfrm>
              <a:off x="3098750" y="2625175"/>
              <a:ext cx="1443725" cy="1942225"/>
            </a:xfrm>
            <a:custGeom>
              <a:rect b="b" l="l" r="r" t="t"/>
              <a:pathLst>
                <a:path extrusionOk="0" h="77689" w="57749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3109850" y="2618100"/>
              <a:ext cx="1440950" cy="1957625"/>
            </a:xfrm>
            <a:custGeom>
              <a:rect b="b" l="l" r="r" t="t"/>
              <a:pathLst>
                <a:path extrusionOk="0" h="78305" w="57638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8"/>
            <p:cNvSpPr/>
            <p:nvPr/>
          </p:nvSpPr>
          <p:spPr>
            <a:xfrm>
              <a:off x="3163450" y="3439150"/>
              <a:ext cx="191350" cy="241775"/>
            </a:xfrm>
            <a:custGeom>
              <a:rect b="b" l="l" r="r" t="t"/>
              <a:pathLst>
                <a:path extrusionOk="0" h="9671" w="7654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8"/>
            <p:cNvSpPr/>
            <p:nvPr/>
          </p:nvSpPr>
          <p:spPr>
            <a:xfrm>
              <a:off x="3156050" y="3431450"/>
              <a:ext cx="201525" cy="256975"/>
            </a:xfrm>
            <a:custGeom>
              <a:rect b="b" l="l" r="r" t="t"/>
              <a:pathLst>
                <a:path extrusionOk="0" h="10279" w="8061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8"/>
            <p:cNvSpPr/>
            <p:nvPr/>
          </p:nvSpPr>
          <p:spPr>
            <a:xfrm>
              <a:off x="3194875" y="3486925"/>
              <a:ext cx="112775" cy="128475"/>
            </a:xfrm>
            <a:custGeom>
              <a:rect b="b" l="l" r="r" t="t"/>
              <a:pathLst>
                <a:path extrusionOk="0" h="5139" w="4511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8"/>
            <p:cNvSpPr/>
            <p:nvPr/>
          </p:nvSpPr>
          <p:spPr>
            <a:xfrm>
              <a:off x="2775250" y="4005425"/>
              <a:ext cx="2131400" cy="1273425"/>
            </a:xfrm>
            <a:custGeom>
              <a:rect b="b" l="l" r="r" t="t"/>
              <a:pathLst>
                <a:path extrusionOk="0" h="50937" w="85256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8"/>
            <p:cNvSpPr/>
            <p:nvPr/>
          </p:nvSpPr>
          <p:spPr>
            <a:xfrm>
              <a:off x="2766950" y="3997650"/>
              <a:ext cx="2148000" cy="1288850"/>
            </a:xfrm>
            <a:custGeom>
              <a:rect b="b" l="l" r="r" t="t"/>
              <a:pathLst>
                <a:path extrusionOk="0" h="51554" w="8592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8"/>
            <p:cNvSpPr/>
            <p:nvPr/>
          </p:nvSpPr>
          <p:spPr>
            <a:xfrm>
              <a:off x="4551700" y="4889025"/>
              <a:ext cx="22200" cy="71200"/>
            </a:xfrm>
            <a:custGeom>
              <a:rect b="b" l="l" r="r" t="t"/>
              <a:pathLst>
                <a:path extrusionOk="0" h="2848" w="888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8"/>
            <p:cNvSpPr/>
            <p:nvPr/>
          </p:nvSpPr>
          <p:spPr>
            <a:xfrm>
              <a:off x="4569250" y="4353650"/>
              <a:ext cx="140525" cy="476425"/>
            </a:xfrm>
            <a:custGeom>
              <a:rect b="b" l="l" r="r" t="t"/>
              <a:pathLst>
                <a:path extrusionOk="0" h="19057" w="5621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8"/>
            <p:cNvSpPr/>
            <p:nvPr/>
          </p:nvSpPr>
          <p:spPr>
            <a:xfrm>
              <a:off x="2971200" y="4500150"/>
              <a:ext cx="226475" cy="533275"/>
            </a:xfrm>
            <a:custGeom>
              <a:rect b="b" l="l" r="r" t="t"/>
              <a:pathLst>
                <a:path extrusionOk="0" h="21331" w="9059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8"/>
            <p:cNvSpPr/>
            <p:nvPr/>
          </p:nvSpPr>
          <p:spPr>
            <a:xfrm>
              <a:off x="3459225" y="4034000"/>
              <a:ext cx="712625" cy="732125"/>
            </a:xfrm>
            <a:custGeom>
              <a:rect b="b" l="l" r="r" t="t"/>
              <a:pathLst>
                <a:path extrusionOk="0" h="29285" w="28505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8"/>
            <p:cNvSpPr/>
            <p:nvPr/>
          </p:nvSpPr>
          <p:spPr>
            <a:xfrm>
              <a:off x="3461075" y="3901550"/>
              <a:ext cx="748675" cy="768450"/>
            </a:xfrm>
            <a:custGeom>
              <a:rect b="b" l="l" r="r" t="t"/>
              <a:pathLst>
                <a:path extrusionOk="0" h="30738" w="29947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8"/>
            <p:cNvSpPr/>
            <p:nvPr/>
          </p:nvSpPr>
          <p:spPr>
            <a:xfrm>
              <a:off x="3475850" y="3893600"/>
              <a:ext cx="741300" cy="784175"/>
            </a:xfrm>
            <a:custGeom>
              <a:rect b="b" l="l" r="r" t="t"/>
              <a:pathLst>
                <a:path extrusionOk="0" h="31367" w="29652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8"/>
            <p:cNvSpPr/>
            <p:nvPr/>
          </p:nvSpPr>
          <p:spPr>
            <a:xfrm>
              <a:off x="3539625" y="3686550"/>
              <a:ext cx="476025" cy="944725"/>
            </a:xfrm>
            <a:custGeom>
              <a:rect b="b" l="l" r="r" t="t"/>
              <a:pathLst>
                <a:path extrusionOk="0" h="37789" w="19041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8"/>
            <p:cNvSpPr/>
            <p:nvPr/>
          </p:nvSpPr>
          <p:spPr>
            <a:xfrm>
              <a:off x="3539625" y="3694875"/>
              <a:ext cx="476025" cy="438225"/>
            </a:xfrm>
            <a:custGeom>
              <a:rect b="b" l="l" r="r" t="t"/>
              <a:pathLst>
                <a:path extrusionOk="0" h="17529" w="19041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8"/>
            <p:cNvSpPr/>
            <p:nvPr/>
          </p:nvSpPr>
          <p:spPr>
            <a:xfrm>
              <a:off x="3563650" y="3858475"/>
              <a:ext cx="452000" cy="274525"/>
            </a:xfrm>
            <a:custGeom>
              <a:rect b="b" l="l" r="r" t="t"/>
              <a:pathLst>
                <a:path extrusionOk="0" h="10981" w="1808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8"/>
            <p:cNvSpPr/>
            <p:nvPr/>
          </p:nvSpPr>
          <p:spPr>
            <a:xfrm>
              <a:off x="3531300" y="3678800"/>
              <a:ext cx="492675" cy="959775"/>
            </a:xfrm>
            <a:custGeom>
              <a:rect b="b" l="l" r="r" t="t"/>
              <a:pathLst>
                <a:path extrusionOk="0" h="38391" w="19707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8"/>
            <p:cNvSpPr/>
            <p:nvPr/>
          </p:nvSpPr>
          <p:spPr>
            <a:xfrm>
              <a:off x="3119075" y="2612625"/>
              <a:ext cx="1057400" cy="1366000"/>
            </a:xfrm>
            <a:custGeom>
              <a:rect b="b" l="l" r="r" t="t"/>
              <a:pathLst>
                <a:path extrusionOk="0" h="54640" w="42296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8"/>
            <p:cNvSpPr/>
            <p:nvPr/>
          </p:nvSpPr>
          <p:spPr>
            <a:xfrm>
              <a:off x="3221675" y="2796475"/>
              <a:ext cx="928925" cy="813400"/>
            </a:xfrm>
            <a:custGeom>
              <a:rect b="b" l="l" r="r" t="t"/>
              <a:pathLst>
                <a:path extrusionOk="0" h="32536" w="3715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8"/>
            <p:cNvSpPr/>
            <p:nvPr/>
          </p:nvSpPr>
          <p:spPr>
            <a:xfrm>
              <a:off x="3221675" y="2796475"/>
              <a:ext cx="919675" cy="813400"/>
            </a:xfrm>
            <a:custGeom>
              <a:rect b="b" l="l" r="r" t="t"/>
              <a:pathLst>
                <a:path extrusionOk="0" h="32536" w="36787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8"/>
            <p:cNvSpPr/>
            <p:nvPr/>
          </p:nvSpPr>
          <p:spPr>
            <a:xfrm>
              <a:off x="3163450" y="2605150"/>
              <a:ext cx="985300" cy="1380900"/>
            </a:xfrm>
            <a:custGeom>
              <a:rect b="b" l="l" r="r" t="t"/>
              <a:pathLst>
                <a:path extrusionOk="0" h="55236" w="39412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8"/>
            <p:cNvSpPr/>
            <p:nvPr/>
          </p:nvSpPr>
          <p:spPr>
            <a:xfrm>
              <a:off x="3453475" y="3386675"/>
              <a:ext cx="194325" cy="64750"/>
            </a:xfrm>
            <a:custGeom>
              <a:rect b="b" l="l" r="r" t="t"/>
              <a:pathLst>
                <a:path extrusionOk="0" h="2590" w="7773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8"/>
            <p:cNvSpPr/>
            <p:nvPr/>
          </p:nvSpPr>
          <p:spPr>
            <a:xfrm>
              <a:off x="3822450" y="3319600"/>
              <a:ext cx="191350" cy="102650"/>
            </a:xfrm>
            <a:custGeom>
              <a:rect b="b" l="l" r="r" t="t"/>
              <a:pathLst>
                <a:path extrusionOk="0" h="4106" w="7654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8"/>
            <p:cNvSpPr/>
            <p:nvPr/>
          </p:nvSpPr>
          <p:spPr>
            <a:xfrm>
              <a:off x="3781775" y="3303900"/>
              <a:ext cx="110950" cy="282850"/>
            </a:xfrm>
            <a:custGeom>
              <a:rect b="b" l="l" r="r" t="t"/>
              <a:pathLst>
                <a:path extrusionOk="0" h="11314" w="4438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8"/>
            <p:cNvSpPr/>
            <p:nvPr/>
          </p:nvSpPr>
          <p:spPr>
            <a:xfrm>
              <a:off x="3733725" y="3660000"/>
              <a:ext cx="153450" cy="58925"/>
            </a:xfrm>
            <a:custGeom>
              <a:rect b="b" l="l" r="r" t="t"/>
              <a:pathLst>
                <a:path extrusionOk="0" h="2357" w="6138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8"/>
            <p:cNvSpPr/>
            <p:nvPr/>
          </p:nvSpPr>
          <p:spPr>
            <a:xfrm>
              <a:off x="3377875" y="3247525"/>
              <a:ext cx="252350" cy="93150"/>
            </a:xfrm>
            <a:custGeom>
              <a:rect b="b" l="l" r="r" t="t"/>
              <a:pathLst>
                <a:path extrusionOk="0" h="3726" w="10094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8"/>
            <p:cNvSpPr/>
            <p:nvPr/>
          </p:nvSpPr>
          <p:spPr>
            <a:xfrm>
              <a:off x="3786400" y="3214250"/>
              <a:ext cx="126650" cy="52900"/>
            </a:xfrm>
            <a:custGeom>
              <a:rect b="b" l="l" r="r" t="t"/>
              <a:pathLst>
                <a:path extrusionOk="0" h="2116" w="5066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8"/>
            <p:cNvSpPr/>
            <p:nvPr/>
          </p:nvSpPr>
          <p:spPr>
            <a:xfrm>
              <a:off x="3152350" y="2612625"/>
              <a:ext cx="993625" cy="888175"/>
            </a:xfrm>
            <a:custGeom>
              <a:rect b="b" l="l" r="r" t="t"/>
              <a:pathLst>
                <a:path extrusionOk="0" h="35527" w="39745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8"/>
            <p:cNvSpPr/>
            <p:nvPr/>
          </p:nvSpPr>
          <p:spPr>
            <a:xfrm>
              <a:off x="3163450" y="2605150"/>
              <a:ext cx="985300" cy="903600"/>
            </a:xfrm>
            <a:custGeom>
              <a:rect b="b" l="l" r="r" t="t"/>
              <a:pathLst>
                <a:path extrusionOk="0" h="36144" w="39412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8"/>
            <p:cNvSpPr/>
            <p:nvPr/>
          </p:nvSpPr>
          <p:spPr>
            <a:xfrm>
              <a:off x="3529450" y="2791150"/>
              <a:ext cx="720050" cy="688850"/>
            </a:xfrm>
            <a:custGeom>
              <a:rect b="b" l="l" r="r" t="t"/>
              <a:pathLst>
                <a:path extrusionOk="0" h="27554" w="28802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8"/>
            <p:cNvSpPr/>
            <p:nvPr/>
          </p:nvSpPr>
          <p:spPr>
            <a:xfrm>
              <a:off x="4136700" y="3509800"/>
              <a:ext cx="248650" cy="242625"/>
            </a:xfrm>
            <a:custGeom>
              <a:rect b="b" l="l" r="r" t="t"/>
              <a:pathLst>
                <a:path extrusionOk="0" h="9705" w="9946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8"/>
            <p:cNvSpPr/>
            <p:nvPr/>
          </p:nvSpPr>
          <p:spPr>
            <a:xfrm>
              <a:off x="3141275" y="2787075"/>
              <a:ext cx="342925" cy="519425"/>
            </a:xfrm>
            <a:custGeom>
              <a:rect b="b" l="l" r="r" t="t"/>
              <a:pathLst>
                <a:path extrusionOk="0" h="20777" w="13717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8"/>
            <p:cNvSpPr/>
            <p:nvPr/>
          </p:nvSpPr>
          <p:spPr>
            <a:xfrm>
              <a:off x="3546100" y="2738250"/>
              <a:ext cx="603575" cy="246025"/>
            </a:xfrm>
            <a:custGeom>
              <a:rect b="b" l="l" r="r" t="t"/>
              <a:pathLst>
                <a:path extrusionOk="0" h="9841" w="24143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8"/>
            <p:cNvSpPr/>
            <p:nvPr/>
          </p:nvSpPr>
          <p:spPr>
            <a:xfrm>
              <a:off x="4974075" y="1207325"/>
              <a:ext cx="1045375" cy="1662200"/>
            </a:xfrm>
            <a:custGeom>
              <a:rect b="b" l="l" r="r" t="t"/>
              <a:pathLst>
                <a:path extrusionOk="0" h="66488" w="41815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8"/>
            <p:cNvSpPr/>
            <p:nvPr/>
          </p:nvSpPr>
          <p:spPr>
            <a:xfrm>
              <a:off x="4966700" y="1199350"/>
              <a:ext cx="1042575" cy="1677575"/>
            </a:xfrm>
            <a:custGeom>
              <a:rect b="b" l="l" r="r" t="t"/>
              <a:pathLst>
                <a:path extrusionOk="0" h="67103" w="41703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8"/>
            <p:cNvSpPr/>
            <p:nvPr/>
          </p:nvSpPr>
          <p:spPr>
            <a:xfrm>
              <a:off x="5233800" y="1302875"/>
              <a:ext cx="183025" cy="263600"/>
            </a:xfrm>
            <a:custGeom>
              <a:rect b="b" l="l" r="r" t="t"/>
              <a:pathLst>
                <a:path extrusionOk="0" h="10544" w="7321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8"/>
            <p:cNvSpPr/>
            <p:nvPr/>
          </p:nvSpPr>
          <p:spPr>
            <a:xfrm>
              <a:off x="5395550" y="1619900"/>
              <a:ext cx="20350" cy="70250"/>
            </a:xfrm>
            <a:custGeom>
              <a:rect b="b" l="l" r="r" t="t"/>
              <a:pathLst>
                <a:path extrusionOk="0" h="2810" w="814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8"/>
            <p:cNvSpPr/>
            <p:nvPr/>
          </p:nvSpPr>
          <p:spPr>
            <a:xfrm>
              <a:off x="5410350" y="1315075"/>
              <a:ext cx="105375" cy="267125"/>
            </a:xfrm>
            <a:custGeom>
              <a:rect b="b" l="l" r="r" t="t"/>
              <a:pathLst>
                <a:path extrusionOk="0" h="10685" w="4215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8"/>
            <p:cNvSpPr/>
            <p:nvPr/>
          </p:nvSpPr>
          <p:spPr>
            <a:xfrm>
              <a:off x="5622925" y="1315675"/>
              <a:ext cx="36075" cy="432025"/>
            </a:xfrm>
            <a:custGeom>
              <a:rect b="b" l="l" r="r" t="t"/>
              <a:pathLst>
                <a:path extrusionOk="0" h="17281" w="1443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8"/>
            <p:cNvSpPr/>
            <p:nvPr/>
          </p:nvSpPr>
          <p:spPr>
            <a:xfrm>
              <a:off x="5800375" y="1685525"/>
              <a:ext cx="26825" cy="66750"/>
            </a:xfrm>
            <a:custGeom>
              <a:rect b="b" l="l" r="r" t="t"/>
              <a:pathLst>
                <a:path extrusionOk="0" h="2670" w="1073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8"/>
            <p:cNvSpPr/>
            <p:nvPr/>
          </p:nvSpPr>
          <p:spPr>
            <a:xfrm>
              <a:off x="5754175" y="1336150"/>
              <a:ext cx="77650" cy="296700"/>
            </a:xfrm>
            <a:custGeom>
              <a:rect b="b" l="l" r="r" t="t"/>
              <a:pathLst>
                <a:path extrusionOk="0" h="11868" w="3106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8"/>
            <p:cNvSpPr/>
            <p:nvPr/>
          </p:nvSpPr>
          <p:spPr>
            <a:xfrm>
              <a:off x="4617325" y="2545375"/>
              <a:ext cx="1541700" cy="1176325"/>
            </a:xfrm>
            <a:custGeom>
              <a:rect b="b" l="l" r="r" t="t"/>
              <a:pathLst>
                <a:path extrusionOk="0" h="47053" w="61668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8"/>
            <p:cNvSpPr/>
            <p:nvPr/>
          </p:nvSpPr>
          <p:spPr>
            <a:xfrm>
              <a:off x="4608075" y="2537700"/>
              <a:ext cx="1558325" cy="1192100"/>
            </a:xfrm>
            <a:custGeom>
              <a:rect b="b" l="l" r="r" t="t"/>
              <a:pathLst>
                <a:path extrusionOk="0" h="47684" w="62333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8"/>
            <p:cNvSpPr/>
            <p:nvPr/>
          </p:nvSpPr>
          <p:spPr>
            <a:xfrm>
              <a:off x="5740300" y="3100400"/>
              <a:ext cx="98925" cy="490225"/>
            </a:xfrm>
            <a:custGeom>
              <a:rect b="b" l="l" r="r" t="t"/>
              <a:pathLst>
                <a:path extrusionOk="0" h="19609" w="3957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8"/>
            <p:cNvSpPr/>
            <p:nvPr/>
          </p:nvSpPr>
          <p:spPr>
            <a:xfrm>
              <a:off x="4761500" y="2545375"/>
              <a:ext cx="1016725" cy="1045075"/>
            </a:xfrm>
            <a:custGeom>
              <a:rect b="b" l="l" r="r" t="t"/>
              <a:pathLst>
                <a:path extrusionOk="0" h="41803" w="40669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8"/>
            <p:cNvSpPr/>
            <p:nvPr/>
          </p:nvSpPr>
          <p:spPr>
            <a:xfrm>
              <a:off x="4752275" y="2537700"/>
              <a:ext cx="1034275" cy="1060150"/>
            </a:xfrm>
            <a:custGeom>
              <a:rect b="b" l="l" r="r" t="t"/>
              <a:pathLst>
                <a:path extrusionOk="0" h="42406" w="41371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8"/>
            <p:cNvSpPr/>
            <p:nvPr/>
          </p:nvSpPr>
          <p:spPr>
            <a:xfrm>
              <a:off x="5094250" y="2545375"/>
              <a:ext cx="577675" cy="805200"/>
            </a:xfrm>
            <a:custGeom>
              <a:rect b="b" l="l" r="r" t="t"/>
              <a:pathLst>
                <a:path extrusionOk="0" h="32208" w="23107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8"/>
            <p:cNvSpPr/>
            <p:nvPr/>
          </p:nvSpPr>
          <p:spPr>
            <a:xfrm>
              <a:off x="5094250" y="2537700"/>
              <a:ext cx="586000" cy="820775"/>
            </a:xfrm>
            <a:custGeom>
              <a:rect b="b" l="l" r="r" t="t"/>
              <a:pathLst>
                <a:path extrusionOk="0" h="32831" w="2344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8"/>
            <p:cNvSpPr/>
            <p:nvPr/>
          </p:nvSpPr>
          <p:spPr>
            <a:xfrm>
              <a:off x="5119200" y="2918725"/>
              <a:ext cx="92450" cy="65175"/>
            </a:xfrm>
            <a:custGeom>
              <a:rect b="b" l="l" r="r" t="t"/>
              <a:pathLst>
                <a:path extrusionOk="0" h="2607" w="3698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8"/>
            <p:cNvSpPr/>
            <p:nvPr/>
          </p:nvSpPr>
          <p:spPr>
            <a:xfrm>
              <a:off x="5342875" y="3001500"/>
              <a:ext cx="140500" cy="31800"/>
            </a:xfrm>
            <a:custGeom>
              <a:rect b="b" l="l" r="r" t="t"/>
              <a:pathLst>
                <a:path extrusionOk="0" h="1272" w="562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8"/>
            <p:cNvSpPr/>
            <p:nvPr/>
          </p:nvSpPr>
          <p:spPr>
            <a:xfrm>
              <a:off x="5162625" y="2357450"/>
              <a:ext cx="406700" cy="418725"/>
            </a:xfrm>
            <a:custGeom>
              <a:rect b="b" l="l" r="r" t="t"/>
              <a:pathLst>
                <a:path extrusionOk="0" h="16749" w="16268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5170025" y="2357450"/>
              <a:ext cx="399300" cy="360500"/>
            </a:xfrm>
            <a:custGeom>
              <a:rect b="b" l="l" r="r" t="t"/>
              <a:pathLst>
                <a:path extrusionOk="0" h="14420" w="15972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8"/>
            <p:cNvSpPr/>
            <p:nvPr/>
          </p:nvSpPr>
          <p:spPr>
            <a:xfrm>
              <a:off x="5170025" y="2435100"/>
              <a:ext cx="386375" cy="282850"/>
            </a:xfrm>
            <a:custGeom>
              <a:rect b="b" l="l" r="r" t="t"/>
              <a:pathLst>
                <a:path extrusionOk="0" h="11314" w="15455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8"/>
            <p:cNvSpPr/>
            <p:nvPr/>
          </p:nvSpPr>
          <p:spPr>
            <a:xfrm>
              <a:off x="5155250" y="2349700"/>
              <a:ext cx="421475" cy="433875"/>
            </a:xfrm>
            <a:custGeom>
              <a:rect b="b" l="l" r="r" t="t"/>
              <a:pathLst>
                <a:path extrusionOk="0" h="17355" w="16859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5072050" y="1720650"/>
              <a:ext cx="755150" cy="913375"/>
            </a:xfrm>
            <a:custGeom>
              <a:rect b="b" l="l" r="r" t="t"/>
              <a:pathLst>
                <a:path extrusionOk="0" h="36535" w="30206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5108100" y="1720650"/>
              <a:ext cx="719100" cy="278650"/>
            </a:xfrm>
            <a:custGeom>
              <a:rect b="b" l="l" r="r" t="t"/>
              <a:pathLst>
                <a:path extrusionOk="0" h="11146" w="28764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5118275" y="1741900"/>
              <a:ext cx="705225" cy="256975"/>
            </a:xfrm>
            <a:custGeom>
              <a:rect b="b" l="l" r="r" t="t"/>
              <a:pathLst>
                <a:path extrusionOk="0" h="10279" w="28209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8"/>
            <p:cNvSpPr/>
            <p:nvPr/>
          </p:nvSpPr>
          <p:spPr>
            <a:xfrm>
              <a:off x="5077600" y="1713250"/>
              <a:ext cx="757925" cy="928900"/>
            </a:xfrm>
            <a:custGeom>
              <a:rect b="b" l="l" r="r" t="t"/>
              <a:pathLst>
                <a:path extrusionOk="0" h="37156" w="30317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8"/>
            <p:cNvSpPr/>
            <p:nvPr/>
          </p:nvSpPr>
          <p:spPr>
            <a:xfrm>
              <a:off x="5244900" y="1952525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5536975" y="2026450"/>
              <a:ext cx="58250" cy="99150"/>
            </a:xfrm>
            <a:custGeom>
              <a:rect b="b" l="l" r="r" t="t"/>
              <a:pathLst>
                <a:path extrusionOk="0" h="3966" w="233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5310525" y="1973900"/>
              <a:ext cx="115550" cy="226450"/>
            </a:xfrm>
            <a:custGeom>
              <a:rect b="b" l="l" r="r" t="t"/>
              <a:pathLst>
                <a:path extrusionOk="0" h="9058" w="4622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8"/>
            <p:cNvSpPr/>
            <p:nvPr/>
          </p:nvSpPr>
          <p:spPr>
            <a:xfrm>
              <a:off x="5280025" y="2266300"/>
              <a:ext cx="187650" cy="53300"/>
            </a:xfrm>
            <a:custGeom>
              <a:rect b="b" l="l" r="r" t="t"/>
              <a:pathLst>
                <a:path extrusionOk="0" h="2132" w="7506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8"/>
            <p:cNvSpPr/>
            <p:nvPr/>
          </p:nvSpPr>
          <p:spPr>
            <a:xfrm>
              <a:off x="5198675" y="1847275"/>
              <a:ext cx="183950" cy="47850"/>
            </a:xfrm>
            <a:custGeom>
              <a:rect b="b" l="l" r="r" t="t"/>
              <a:pathLst>
                <a:path extrusionOk="0" h="1914" w="7358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8"/>
            <p:cNvSpPr/>
            <p:nvPr/>
          </p:nvSpPr>
          <p:spPr>
            <a:xfrm>
              <a:off x="5505550" y="1911950"/>
              <a:ext cx="212600" cy="70275"/>
            </a:xfrm>
            <a:custGeom>
              <a:rect b="b" l="l" r="r" t="t"/>
              <a:pathLst>
                <a:path extrusionOk="0" h="2811" w="8504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8"/>
            <p:cNvSpPr/>
            <p:nvPr/>
          </p:nvSpPr>
          <p:spPr>
            <a:xfrm>
              <a:off x="5480575" y="1777950"/>
              <a:ext cx="517625" cy="1736725"/>
            </a:xfrm>
            <a:custGeom>
              <a:rect b="b" l="l" r="r" t="t"/>
              <a:pathLst>
                <a:path extrusionOk="0" h="69469" w="20705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8"/>
            <p:cNvSpPr/>
            <p:nvPr/>
          </p:nvSpPr>
          <p:spPr>
            <a:xfrm>
              <a:off x="5570225" y="3154175"/>
              <a:ext cx="155325" cy="360500"/>
            </a:xfrm>
            <a:custGeom>
              <a:rect b="b" l="l" r="r" t="t"/>
              <a:pathLst>
                <a:path extrusionOk="0" h="14420" w="6213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8"/>
            <p:cNvSpPr/>
            <p:nvPr/>
          </p:nvSpPr>
          <p:spPr>
            <a:xfrm>
              <a:off x="5491675" y="2504425"/>
              <a:ext cx="281925" cy="1010250"/>
            </a:xfrm>
            <a:custGeom>
              <a:rect b="b" l="l" r="r" t="t"/>
              <a:pathLst>
                <a:path extrusionOk="0" h="40410" w="11277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8"/>
            <p:cNvSpPr/>
            <p:nvPr/>
          </p:nvSpPr>
          <p:spPr>
            <a:xfrm>
              <a:off x="5477800" y="1770550"/>
              <a:ext cx="527800" cy="1752225"/>
            </a:xfrm>
            <a:custGeom>
              <a:rect b="b" l="l" r="r" t="t"/>
              <a:pathLst>
                <a:path extrusionOk="0" h="70089" w="21112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>
              <a:off x="4780000" y="1493275"/>
              <a:ext cx="375275" cy="1811575"/>
            </a:xfrm>
            <a:custGeom>
              <a:rect b="b" l="l" r="r" t="t"/>
              <a:pathLst>
                <a:path extrusionOk="0" h="72463" w="15011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8"/>
            <p:cNvSpPr/>
            <p:nvPr/>
          </p:nvSpPr>
          <p:spPr>
            <a:xfrm>
              <a:off x="4828050" y="2405525"/>
              <a:ext cx="238500" cy="899325"/>
            </a:xfrm>
            <a:custGeom>
              <a:rect b="b" l="l" r="r" t="t"/>
              <a:pathLst>
                <a:path extrusionOk="0" h="35973" w="954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8"/>
            <p:cNvSpPr/>
            <p:nvPr/>
          </p:nvSpPr>
          <p:spPr>
            <a:xfrm>
              <a:off x="4808650" y="1485650"/>
              <a:ext cx="354925" cy="1827200"/>
            </a:xfrm>
            <a:custGeom>
              <a:rect b="b" l="l" r="r" t="t"/>
              <a:pathLst>
                <a:path extrusionOk="0" h="73088" w="14197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49"/>
          <p:cNvSpPr txBox="1"/>
          <p:nvPr>
            <p:ph type="title"/>
          </p:nvPr>
        </p:nvSpPr>
        <p:spPr>
          <a:xfrm>
            <a:off x="2105425" y="12984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539" name="Google Shape;2539;p49"/>
          <p:cNvSpPr txBox="1"/>
          <p:nvPr>
            <p:ph idx="1" type="subTitle"/>
          </p:nvPr>
        </p:nvSpPr>
        <p:spPr>
          <a:xfrm>
            <a:off x="3024320" y="2815903"/>
            <a:ext cx="30999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sz="20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GitHub Link 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4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34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Solution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Preview furniture with AR technology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Convenient mobile browsing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Quickly find furniture with search feature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Our mobile storefront with AR integration allows you to preview furniture in real time and purchase it all in one app.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89" name="Google Shape;1889;p34"/>
          <p:cNvSpPr txBox="1"/>
          <p:nvPr>
            <p:ph idx="1" type="subTitle"/>
          </p:nvPr>
        </p:nvSpPr>
        <p:spPr>
          <a:xfrm>
            <a:off x="938300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Problem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Online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○"/>
            </a:pPr>
            <a:r>
              <a:rPr lang="en"/>
              <a:t>Can only see pictures of furniture before buying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In store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○"/>
            </a:pPr>
            <a:r>
              <a:rPr lang="en"/>
              <a:t>Retail stores are inconvenient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○"/>
            </a:pPr>
            <a:r>
              <a:rPr lang="en"/>
              <a:t>Picking furniture is time consuming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Whether you buy online or in store, you don’t know how the furniture will look in your home until it arrives.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35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1895" name="Google Shape;18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988" y="1215828"/>
            <a:ext cx="5586022" cy="3927672"/>
          </a:xfrm>
          <a:prstGeom prst="rect">
            <a:avLst/>
          </a:prstGeom>
          <a:noFill/>
          <a:ln>
            <a:noFill/>
          </a:ln>
        </p:spPr>
      </p:pic>
      <p:sp>
        <p:nvSpPr>
          <p:cNvPr id="1896" name="Google Shape;1896;p35"/>
          <p:cNvSpPr txBox="1"/>
          <p:nvPr>
            <p:ph idx="1" type="subTitle"/>
          </p:nvPr>
        </p:nvSpPr>
        <p:spPr>
          <a:xfrm>
            <a:off x="2962650" y="834825"/>
            <a:ext cx="31446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6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902" name="Google Shape;1902;p36"/>
          <p:cNvSpPr txBox="1"/>
          <p:nvPr>
            <p:ph idx="1" type="subTitle"/>
          </p:nvPr>
        </p:nvSpPr>
        <p:spPr>
          <a:xfrm>
            <a:off x="765350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Search 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903" name="Google Shape;19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5" y="1286450"/>
            <a:ext cx="1770850" cy="38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975" y="1305537"/>
            <a:ext cx="1770900" cy="3818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36"/>
          <p:cNvSpPr txBox="1"/>
          <p:nvPr>
            <p:ph idx="1" type="subTitle"/>
          </p:nvPr>
        </p:nvSpPr>
        <p:spPr>
          <a:xfrm>
            <a:off x="4705200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Selection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06" name="Google Shape;1906;p36"/>
          <p:cNvSpPr txBox="1"/>
          <p:nvPr>
            <p:ph idx="1" type="subTitle"/>
          </p:nvPr>
        </p:nvSpPr>
        <p:spPr>
          <a:xfrm>
            <a:off x="2701975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Selection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907" name="Google Shape;190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425" y="1276713"/>
            <a:ext cx="1770850" cy="38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200" y="1276650"/>
            <a:ext cx="1770900" cy="3805042"/>
          </a:xfrm>
          <a:prstGeom prst="rect">
            <a:avLst/>
          </a:prstGeom>
          <a:noFill/>
          <a:ln>
            <a:noFill/>
          </a:ln>
        </p:spPr>
      </p:pic>
      <p:sp>
        <p:nvSpPr>
          <p:cNvPr id="1909" name="Google Shape;1909;p36"/>
          <p:cNvSpPr txBox="1"/>
          <p:nvPr>
            <p:ph idx="1" type="subTitle"/>
          </p:nvPr>
        </p:nvSpPr>
        <p:spPr>
          <a:xfrm>
            <a:off x="6708425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</a:t>
            </a:r>
            <a:r>
              <a:rPr lang="en"/>
              <a:t>Selection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37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915" name="Google Shape;1915;p37"/>
          <p:cNvSpPr txBox="1"/>
          <p:nvPr>
            <p:ph idx="1" type="subTitle"/>
          </p:nvPr>
        </p:nvSpPr>
        <p:spPr>
          <a:xfrm>
            <a:off x="765350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View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16" name="Google Shape;1916;p37"/>
          <p:cNvSpPr txBox="1"/>
          <p:nvPr>
            <p:ph idx="1" type="subTitle"/>
          </p:nvPr>
        </p:nvSpPr>
        <p:spPr>
          <a:xfrm>
            <a:off x="4705200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View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17" name="Google Shape;1917;p37"/>
          <p:cNvSpPr txBox="1"/>
          <p:nvPr>
            <p:ph idx="1" type="subTitle"/>
          </p:nvPr>
        </p:nvSpPr>
        <p:spPr>
          <a:xfrm>
            <a:off x="2701975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View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18" name="Google Shape;1918;p37"/>
          <p:cNvSpPr txBox="1"/>
          <p:nvPr>
            <p:ph idx="1" type="subTitle"/>
          </p:nvPr>
        </p:nvSpPr>
        <p:spPr>
          <a:xfrm>
            <a:off x="6708425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 View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919" name="Google Shape;19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5" y="1305525"/>
            <a:ext cx="1770850" cy="3870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287" y="1308400"/>
            <a:ext cx="1770850" cy="386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8452" y="1315650"/>
            <a:ext cx="1770850" cy="385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450" y="1311975"/>
            <a:ext cx="1770850" cy="385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8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928" name="Google Shape;1928;p38"/>
          <p:cNvSpPr txBox="1"/>
          <p:nvPr>
            <p:ph idx="1" type="subTitle"/>
          </p:nvPr>
        </p:nvSpPr>
        <p:spPr>
          <a:xfrm>
            <a:off x="1716625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 </a:t>
            </a:r>
            <a:r>
              <a:rPr lang="en"/>
              <a:t>View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29" name="Google Shape;1929;p38"/>
          <p:cNvSpPr txBox="1"/>
          <p:nvPr>
            <p:ph idx="1" type="subTitle"/>
          </p:nvPr>
        </p:nvSpPr>
        <p:spPr>
          <a:xfrm>
            <a:off x="5656475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Furniture Catalog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30" name="Google Shape;1930;p38"/>
          <p:cNvSpPr txBox="1"/>
          <p:nvPr>
            <p:ph idx="1" type="subTitle"/>
          </p:nvPr>
        </p:nvSpPr>
        <p:spPr>
          <a:xfrm>
            <a:off x="3653250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Wishlist </a:t>
            </a:r>
            <a:r>
              <a:rPr lang="en"/>
              <a:t>View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931" name="Google Shape;19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625" y="1408575"/>
            <a:ext cx="1770900" cy="366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Google Shape;19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200" y="1415225"/>
            <a:ext cx="1770850" cy="365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387" y="1415225"/>
            <a:ext cx="1637000" cy="3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39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939" name="Google Shape;1939;p39"/>
          <p:cNvSpPr txBox="1"/>
          <p:nvPr>
            <p:ph idx="1" type="subTitle"/>
          </p:nvPr>
        </p:nvSpPr>
        <p:spPr>
          <a:xfrm>
            <a:off x="2724925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Order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40" name="Google Shape;1940;p39"/>
          <p:cNvSpPr txBox="1"/>
          <p:nvPr>
            <p:ph idx="1" type="subTitle"/>
          </p:nvPr>
        </p:nvSpPr>
        <p:spPr>
          <a:xfrm>
            <a:off x="4648175" y="911025"/>
            <a:ext cx="1770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Order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941" name="Google Shape;19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950" y="1420988"/>
            <a:ext cx="1770850" cy="363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429125"/>
            <a:ext cx="1770850" cy="363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4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Appealing Features</a:t>
            </a:r>
            <a:endParaRPr/>
          </a:p>
        </p:txBody>
      </p:sp>
      <p:sp>
        <p:nvSpPr>
          <p:cNvPr id="1948" name="Google Shape;1948;p40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Augmented Reality Feature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49" name="Google Shape;1949;p40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Product Search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0" name="Google Shape;1950;p40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Space Sharing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51" name="Google Shape;1951;p40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Sorting Feature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52" name="Google Shape;1952;p40"/>
          <p:cNvGrpSpPr/>
          <p:nvPr/>
        </p:nvGrpSpPr>
        <p:grpSpPr>
          <a:xfrm>
            <a:off x="1620199" y="2106974"/>
            <a:ext cx="5900539" cy="1517351"/>
            <a:chOff x="1621724" y="2106974"/>
            <a:chExt cx="5900539" cy="1517351"/>
          </a:xfrm>
        </p:grpSpPr>
        <p:grpSp>
          <p:nvGrpSpPr>
            <p:cNvPr id="1953" name="Google Shape;1953;p40"/>
            <p:cNvGrpSpPr/>
            <p:nvPr/>
          </p:nvGrpSpPr>
          <p:grpSpPr>
            <a:xfrm>
              <a:off x="2604781" y="2884996"/>
              <a:ext cx="4021755" cy="519"/>
              <a:chOff x="3762454" y="2553002"/>
              <a:chExt cx="1121578" cy="145"/>
            </a:xfrm>
          </p:grpSpPr>
          <p:cxnSp>
            <p:nvCxnSpPr>
              <p:cNvPr id="1954" name="Google Shape;1954;p40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5" name="Google Shape;1955;p40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6" name="Google Shape;1956;p40"/>
              <p:cNvCxnSpPr>
                <a:stCxn id="1957" idx="6"/>
                <a:endCxn id="1958" idx="2"/>
              </p:cNvCxnSpPr>
              <p:nvPr/>
            </p:nvCxnSpPr>
            <p:spPr>
              <a:xfrm>
                <a:off x="3762454" y="2553146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59" name="Google Shape;1959;p40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60" name="Google Shape;1960;p40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1958" name="Google Shape;1958;p40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40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62" name="Google Shape;1962;p40"/>
            <p:cNvCxnSpPr>
              <a:stCxn id="1963" idx="0"/>
            </p:cNvCxnSpPr>
            <p:nvPr/>
          </p:nvCxnSpPr>
          <p:spPr>
            <a:xfrm rot="10800000">
              <a:off x="5391605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64" name="Google Shape;1964;p40"/>
            <p:cNvGrpSpPr/>
            <p:nvPr/>
          </p:nvGrpSpPr>
          <p:grpSpPr>
            <a:xfrm>
              <a:off x="4899976" y="2393376"/>
              <a:ext cx="983218" cy="983218"/>
              <a:chOff x="4987056" y="2480342"/>
              <a:chExt cx="809100" cy="809100"/>
            </a:xfrm>
          </p:grpSpPr>
          <p:sp>
            <p:nvSpPr>
              <p:cNvPr id="1965" name="Google Shape;1965;p40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40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66" name="Google Shape;1966;p40"/>
            <p:cNvCxnSpPr/>
            <p:nvPr/>
          </p:nvCxnSpPr>
          <p:spPr>
            <a:xfrm>
              <a:off x="7031106" y="3186309"/>
              <a:ext cx="0" cy="35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67" name="Google Shape;1967;p40"/>
            <p:cNvGrpSpPr/>
            <p:nvPr/>
          </p:nvGrpSpPr>
          <p:grpSpPr>
            <a:xfrm>
              <a:off x="6539045" y="2393178"/>
              <a:ext cx="983218" cy="983218"/>
              <a:chOff x="6626363" y="2480342"/>
              <a:chExt cx="809100" cy="809100"/>
            </a:xfrm>
          </p:grpSpPr>
          <p:sp>
            <p:nvSpPr>
              <p:cNvPr id="1968" name="Google Shape;1968;p40"/>
              <p:cNvSpPr/>
              <p:nvPr/>
            </p:nvSpPr>
            <p:spPr>
              <a:xfrm>
                <a:off x="6626363" y="2480342"/>
                <a:ext cx="809100" cy="8091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0"/>
              <p:cNvSpPr/>
              <p:nvPr/>
            </p:nvSpPr>
            <p:spPr>
              <a:xfrm>
                <a:off x="6729729" y="2583719"/>
                <a:ext cx="602400" cy="602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70" name="Google Shape;1970;p40"/>
            <p:cNvCxnSpPr>
              <a:stCxn id="1971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72" name="Google Shape;1972;p40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1957" name="Google Shape;1957;p40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40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3" name="Google Shape;1973;p40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7" name="Google Shape;1977;p40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78" name="Google Shape;1978;p40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79" name="Google Shape;1979;p40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80" name="Google Shape;1980;p40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41"/>
          <p:cNvSpPr txBox="1"/>
          <p:nvPr>
            <p:ph type="title"/>
          </p:nvPr>
        </p:nvSpPr>
        <p:spPr>
          <a:xfrm>
            <a:off x="1823550" y="2563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Reality Feature</a:t>
            </a:r>
            <a:endParaRPr/>
          </a:p>
        </p:txBody>
      </p:sp>
      <p:pic>
        <p:nvPicPr>
          <p:cNvPr id="1986" name="Google Shape;19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475" y="919153"/>
            <a:ext cx="151447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375" y="966778"/>
            <a:ext cx="1476375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5175" y="942978"/>
            <a:ext cx="149542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9" name="Google Shape;1989;p41"/>
          <p:cNvSpPr txBox="1"/>
          <p:nvPr/>
        </p:nvSpPr>
        <p:spPr>
          <a:xfrm>
            <a:off x="1714500" y="4435075"/>
            <a:ext cx="1810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41"/>
          <p:cNvSpPr txBox="1"/>
          <p:nvPr/>
        </p:nvSpPr>
        <p:spPr>
          <a:xfrm>
            <a:off x="3794363" y="4232450"/>
            <a:ext cx="18744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Toggle between Object View and AR 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1" name="Google Shape;1991;p41"/>
          <p:cNvSpPr txBox="1"/>
          <p:nvPr/>
        </p:nvSpPr>
        <p:spPr>
          <a:xfrm>
            <a:off x="6020288" y="4232475"/>
            <a:ext cx="17052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Place item and detect collisions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2" name="Google Shape;1992;p41"/>
          <p:cNvSpPr txBox="1"/>
          <p:nvPr/>
        </p:nvSpPr>
        <p:spPr>
          <a:xfrm>
            <a:off x="1886350" y="4314400"/>
            <a:ext cx="1388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View Furniture Item in AR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