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36" r:id="rId1"/>
  </p:sldMasterIdLst>
  <p:sldIdLst>
    <p:sldId id="256" r:id="rId2"/>
    <p:sldId id="260" r:id="rId3"/>
    <p:sldId id="267" r:id="rId4"/>
    <p:sldId id="258" r:id="rId5"/>
    <p:sldId id="263" r:id="rId6"/>
    <p:sldId id="261" r:id="rId7"/>
    <p:sldId id="264" r:id="rId8"/>
    <p:sldId id="265" r:id="rId9"/>
    <p:sldId id="266"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197"/>
  </p:normalViewPr>
  <p:slideViewPr>
    <p:cSldViewPr snapToGrid="0">
      <p:cViewPr varScale="1">
        <p:scale>
          <a:sx n="121" d="100"/>
          <a:sy n="121" d="100"/>
        </p:scale>
        <p:origin x="208"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1/28/23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434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5117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4716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4916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809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7996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2569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3364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06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4688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9445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769326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1/28/23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501217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649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1/28/23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7806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125147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9782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1/28/23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4966144"/>
      </p:ext>
    </p:extLst>
  </p:cSld>
  <p:clrMap bg1="dk1" tx1="lt1" bg2="dk2" tx2="lt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 id="2147484048" r:id="rId12"/>
    <p:sldLayoutId id="2147484049" r:id="rId13"/>
    <p:sldLayoutId id="2147484050" r:id="rId14"/>
    <p:sldLayoutId id="2147484051" r:id="rId15"/>
    <p:sldLayoutId id="2147484052" r:id="rId16"/>
    <p:sldLayoutId id="214748405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2CC16-AB64-0AC7-F426-4B38777C00C9}"/>
              </a:ext>
            </a:extLst>
          </p:cNvPr>
          <p:cNvSpPr>
            <a:spLocks noGrp="1"/>
          </p:cNvSpPr>
          <p:nvPr>
            <p:ph type="ctrTitle"/>
          </p:nvPr>
        </p:nvSpPr>
        <p:spPr>
          <a:xfrm>
            <a:off x="4914517" y="0"/>
            <a:ext cx="7197726" cy="1526917"/>
          </a:xfrm>
        </p:spPr>
        <p:txBody>
          <a:bodyPr>
            <a:normAutofit/>
          </a:bodyPr>
          <a:lstStyle/>
          <a:p>
            <a:r>
              <a:rPr lang="en-US" b="1" dirty="0"/>
              <a:t>Cyber crime detection </a:t>
            </a:r>
            <a:r>
              <a:rPr lang="en-US" sz="3600" b="1" dirty="0"/>
              <a:t>using machine learning</a:t>
            </a:r>
          </a:p>
        </p:txBody>
      </p:sp>
      <p:sp>
        <p:nvSpPr>
          <p:cNvPr id="3" name="Subtitle 2">
            <a:extLst>
              <a:ext uri="{FF2B5EF4-FFF2-40B4-BE49-F238E27FC236}">
                <a16:creationId xmlns:a16="http://schemas.microsoft.com/office/drawing/2014/main" id="{D1C2152E-D2EE-A23B-D01D-C9BAD5578682}"/>
              </a:ext>
            </a:extLst>
          </p:cNvPr>
          <p:cNvSpPr>
            <a:spLocks noGrp="1"/>
          </p:cNvSpPr>
          <p:nvPr>
            <p:ph type="subTitle" idx="1"/>
          </p:nvPr>
        </p:nvSpPr>
        <p:spPr>
          <a:xfrm>
            <a:off x="5540812" y="2974428"/>
            <a:ext cx="6651188" cy="2848303"/>
          </a:xfrm>
        </p:spPr>
        <p:txBody>
          <a:bodyPr>
            <a:normAutofit/>
          </a:bodyPr>
          <a:lstStyle/>
          <a:p>
            <a:pPr lvl="1">
              <a:spcBef>
                <a:spcPts val="600"/>
              </a:spcBef>
            </a:pPr>
            <a:r>
              <a:rPr lang="en-US" sz="1800" i="1" dirty="0">
                <a:solidFill>
                  <a:schemeClr val="tx1"/>
                </a:solidFill>
              </a:rPr>
              <a:t>SUBMITTED BY       </a:t>
            </a:r>
            <a:r>
              <a:rPr lang="en-US" sz="1800" dirty="0">
                <a:solidFill>
                  <a:schemeClr val="tx1"/>
                </a:solidFill>
              </a:rPr>
              <a:t> –      </a:t>
            </a:r>
            <a:r>
              <a:rPr lang="en-US" sz="1800" b="1" dirty="0">
                <a:solidFill>
                  <a:schemeClr val="tx1"/>
                </a:solidFill>
              </a:rPr>
              <a:t>ANUSHKA RAWAT</a:t>
            </a:r>
          </a:p>
          <a:p>
            <a:pPr lvl="1">
              <a:spcBef>
                <a:spcPts val="600"/>
              </a:spcBef>
            </a:pPr>
            <a:r>
              <a:rPr lang="en-US" sz="1800" b="1" dirty="0">
                <a:solidFill>
                  <a:schemeClr val="tx1"/>
                </a:solidFill>
              </a:rPr>
              <a:t>                                        2018703</a:t>
            </a:r>
          </a:p>
          <a:p>
            <a:pPr>
              <a:spcBef>
                <a:spcPts val="600"/>
              </a:spcBef>
            </a:pPr>
            <a:endParaRPr lang="en-US" sz="1800" b="1" dirty="0">
              <a:solidFill>
                <a:schemeClr val="tx1"/>
              </a:solidFill>
            </a:endParaRPr>
          </a:p>
          <a:p>
            <a:pPr>
              <a:spcBef>
                <a:spcPts val="600"/>
              </a:spcBef>
            </a:pPr>
            <a:r>
              <a:rPr lang="en-US" sz="1800" i="1" dirty="0">
                <a:solidFill>
                  <a:schemeClr val="tx1"/>
                </a:solidFill>
              </a:rPr>
              <a:t>Under the mentorship of           –       </a:t>
            </a:r>
            <a:r>
              <a:rPr lang="en-US" sz="1800" b="1" dirty="0">
                <a:solidFill>
                  <a:schemeClr val="tx1"/>
                </a:solidFill>
              </a:rPr>
              <a:t>Dr. Priya </a:t>
            </a:r>
            <a:r>
              <a:rPr lang="en-US" sz="1800" b="1" dirty="0" err="1">
                <a:solidFill>
                  <a:schemeClr val="tx1"/>
                </a:solidFill>
              </a:rPr>
              <a:t>matta</a:t>
            </a:r>
            <a:endParaRPr lang="en-US" sz="1800" b="1" dirty="0">
              <a:solidFill>
                <a:schemeClr val="tx1"/>
              </a:solidFill>
            </a:endParaRPr>
          </a:p>
          <a:p>
            <a:pPr>
              <a:spcBef>
                <a:spcPts val="600"/>
              </a:spcBef>
            </a:pPr>
            <a:r>
              <a:rPr lang="en-US" sz="1800" b="1" i="1" dirty="0">
                <a:solidFill>
                  <a:schemeClr val="tx1"/>
                </a:solidFill>
              </a:rPr>
              <a:t>                                                              Associate professor</a:t>
            </a:r>
            <a:endParaRPr lang="en-US" sz="1800" i="1" dirty="0">
              <a:solidFill>
                <a:schemeClr val="tx1"/>
              </a:solidFill>
            </a:endParaRPr>
          </a:p>
        </p:txBody>
      </p:sp>
      <p:pic>
        <p:nvPicPr>
          <p:cNvPr id="5" name="Picture 4" descr="A picture containing text, scene, room, gambling house&#10;&#10;Description automatically generated">
            <a:extLst>
              <a:ext uri="{FF2B5EF4-FFF2-40B4-BE49-F238E27FC236}">
                <a16:creationId xmlns:a16="http://schemas.microsoft.com/office/drawing/2014/main" id="{795B9E15-6279-71F2-2B34-8A432BB15480}"/>
              </a:ext>
            </a:extLst>
          </p:cNvPr>
          <p:cNvPicPr>
            <a:picLocks noChangeAspect="1"/>
          </p:cNvPicPr>
          <p:nvPr/>
        </p:nvPicPr>
        <p:blipFill>
          <a:blip r:embed="rId2"/>
          <a:stretch>
            <a:fillRect/>
          </a:stretch>
        </p:blipFill>
        <p:spPr>
          <a:xfrm>
            <a:off x="2448910" y="0"/>
            <a:ext cx="2021490" cy="2021490"/>
          </a:xfrm>
          <a:prstGeom prst="rect">
            <a:avLst/>
          </a:prstGeom>
        </p:spPr>
      </p:pic>
    </p:spTree>
    <p:extLst>
      <p:ext uri="{BB962C8B-B14F-4D97-AF65-F5344CB8AC3E}">
        <p14:creationId xmlns:p14="http://schemas.microsoft.com/office/powerpoint/2010/main" val="3975399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D720E-24EB-90A3-BEE7-C62B40BE53E1}"/>
              </a:ext>
            </a:extLst>
          </p:cNvPr>
          <p:cNvSpPr>
            <a:spLocks noGrp="1"/>
          </p:cNvSpPr>
          <p:nvPr>
            <p:ph type="title"/>
          </p:nvPr>
        </p:nvSpPr>
        <p:spPr>
          <a:xfrm>
            <a:off x="941717" y="2089966"/>
            <a:ext cx="9905998" cy="1478570"/>
          </a:xfrm>
        </p:spPr>
        <p:txBody>
          <a:bodyPr/>
          <a:lstStyle/>
          <a:p>
            <a:pPr algn="ctr"/>
            <a:r>
              <a:rPr lang="en-US" b="1" dirty="0"/>
              <a:t>Thankyou ! </a:t>
            </a:r>
          </a:p>
        </p:txBody>
      </p:sp>
    </p:spTree>
    <p:extLst>
      <p:ext uri="{BB962C8B-B14F-4D97-AF65-F5344CB8AC3E}">
        <p14:creationId xmlns:p14="http://schemas.microsoft.com/office/powerpoint/2010/main" val="193062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F52EB-F4C6-4CE5-193A-58918D6C3C6E}"/>
              </a:ext>
            </a:extLst>
          </p:cNvPr>
          <p:cNvSpPr>
            <a:spLocks noGrp="1"/>
          </p:cNvSpPr>
          <p:nvPr>
            <p:ph idx="1"/>
          </p:nvPr>
        </p:nvSpPr>
        <p:spPr>
          <a:xfrm>
            <a:off x="1082566" y="746235"/>
            <a:ext cx="10131425" cy="5990896"/>
          </a:xfrm>
        </p:spPr>
        <p:txBody>
          <a:bodyPr/>
          <a:lstStyle/>
          <a:p>
            <a:pPr marL="0" indent="0">
              <a:buNone/>
            </a:pPr>
            <a:r>
              <a:rPr lang="en-IN" b="1" dirty="0">
                <a:effectLst/>
                <a:latin typeface="+mj-lt"/>
              </a:rPr>
              <a:t>Problem Statement : </a:t>
            </a:r>
            <a:r>
              <a:rPr lang="en-IN" sz="1800" dirty="0">
                <a:effectLst/>
              </a:rPr>
              <a:t>The aim of the project is to propose a machine learning-based approach for the detection of malware on Android devices using the attributes extracted from Android applications as features. </a:t>
            </a:r>
          </a:p>
          <a:p>
            <a:pPr marL="0" indent="0">
              <a:buNone/>
            </a:pPr>
            <a:endParaRPr lang="en-IN" sz="1800" dirty="0">
              <a:latin typeface="TimesNewRomanPSMT"/>
            </a:endParaRPr>
          </a:p>
          <a:p>
            <a:pPr marL="0" indent="0">
              <a:buNone/>
            </a:pPr>
            <a:endParaRPr lang="en-IN" sz="1800" dirty="0">
              <a:effectLst/>
            </a:endParaRPr>
          </a:p>
          <a:p>
            <a:pPr marL="0" indent="0">
              <a:buNone/>
            </a:pPr>
            <a:endParaRPr lang="en-IN" sz="1800" dirty="0"/>
          </a:p>
          <a:p>
            <a:pPr marL="0" indent="0">
              <a:buNone/>
            </a:pPr>
            <a:endParaRPr lang="en-IN" sz="1800" dirty="0">
              <a:effectLst/>
            </a:endParaRPr>
          </a:p>
          <a:p>
            <a:pPr marL="0" indent="0">
              <a:buNone/>
            </a:pPr>
            <a:endParaRPr lang="en-IN" sz="1800" dirty="0"/>
          </a:p>
          <a:p>
            <a:pPr marL="0" indent="0">
              <a:buNone/>
            </a:pPr>
            <a:endParaRPr lang="en-IN" sz="1800" dirty="0"/>
          </a:p>
          <a:p>
            <a:pPr marL="0" indent="0">
              <a:buNone/>
            </a:pPr>
            <a:endParaRPr lang="en-IN" sz="1800" dirty="0">
              <a:effectLst/>
            </a:endParaRPr>
          </a:p>
          <a:p>
            <a:pPr marL="0" indent="0">
              <a:buNone/>
            </a:pPr>
            <a:r>
              <a:rPr lang="en-IN" sz="1800" dirty="0">
                <a:effectLst/>
              </a:rPr>
              <a:t>Malware is any program or set of instructions that is run without the user’s knowledge or consent and that are designed to harm a computer system. The term “malware” encompasses a wide range of threats, including viruses, Trojan horses, ransomware, spyware, adware, rogue software, wipers, scareware, and so on. </a:t>
            </a:r>
            <a:endParaRPr lang="en-US" dirty="0"/>
          </a:p>
        </p:txBody>
      </p:sp>
      <p:sp>
        <p:nvSpPr>
          <p:cNvPr id="4" name="Title 1">
            <a:extLst>
              <a:ext uri="{FF2B5EF4-FFF2-40B4-BE49-F238E27FC236}">
                <a16:creationId xmlns:a16="http://schemas.microsoft.com/office/drawing/2014/main" id="{2F832D71-C21D-9176-9706-115BAB8121C5}"/>
              </a:ext>
            </a:extLst>
          </p:cNvPr>
          <p:cNvSpPr>
            <a:spLocks noGrp="1"/>
          </p:cNvSpPr>
          <p:nvPr>
            <p:ph type="title"/>
          </p:nvPr>
        </p:nvSpPr>
        <p:spPr>
          <a:xfrm>
            <a:off x="685799" y="1"/>
            <a:ext cx="10131425" cy="662152"/>
          </a:xfrm>
        </p:spPr>
        <p:txBody>
          <a:bodyPr/>
          <a:lstStyle/>
          <a:p>
            <a:pPr algn="ctr"/>
            <a:r>
              <a:rPr lang="en-US" b="1" dirty="0"/>
              <a:t>Introduction</a:t>
            </a:r>
          </a:p>
        </p:txBody>
      </p:sp>
      <p:pic>
        <p:nvPicPr>
          <p:cNvPr id="4098" name="Picture 2">
            <a:extLst>
              <a:ext uri="{FF2B5EF4-FFF2-40B4-BE49-F238E27FC236}">
                <a16:creationId xmlns:a16="http://schemas.microsoft.com/office/drawing/2014/main" id="{4BA73DCD-347B-6B77-BECE-C394E720C6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8901" y="1867338"/>
            <a:ext cx="5208330" cy="3123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723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Premium Photo | Malware concept with digital cyber attack sign on dark  background with faceless person in hoodie">
            <a:extLst>
              <a:ext uri="{FF2B5EF4-FFF2-40B4-BE49-F238E27FC236}">
                <a16:creationId xmlns:a16="http://schemas.microsoft.com/office/drawing/2014/main" id="{DEC68BC8-CBC5-9A7B-31E6-AF5770D6BC3D}"/>
              </a:ext>
            </a:extLst>
          </p:cNvPr>
          <p:cNvPicPr>
            <a:picLocks noChangeAspect="1" noChangeArrowheads="1"/>
          </p:cNvPicPr>
          <p:nvPr/>
        </p:nvPicPr>
        <p:blipFill>
          <a:blip r:embed="rId2">
            <a:alphaModFix amt="64000"/>
            <a:extLst>
              <a:ext uri="{BEBA8EAE-BF5A-486C-A8C5-ECC9F3942E4B}">
                <a14:imgProps xmlns:a14="http://schemas.microsoft.com/office/drawing/2010/main">
                  <a14:imgLayer r:embed="rId3">
                    <a14:imgEffect>
                      <a14:sharpenSoften amount="18000"/>
                    </a14:imgEffect>
                    <a14:imgEffect>
                      <a14:brightnessContrast bright="-66000" contrast="-35000"/>
                    </a14:imgEffect>
                  </a14:imgLayer>
                </a14:imgProps>
              </a:ext>
              <a:ext uri="{28A0092B-C50C-407E-A947-70E740481C1C}">
                <a14:useLocalDpi xmlns:a14="http://schemas.microsoft.com/office/drawing/2010/main" val="0"/>
              </a:ext>
            </a:extLst>
          </a:blip>
          <a:srcRect/>
          <a:stretch>
            <a:fillRect/>
          </a:stretch>
        </p:blipFill>
        <p:spPr bwMode="auto">
          <a:xfrm>
            <a:off x="0" y="-3275"/>
            <a:ext cx="12186182"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91E28F1-FBCF-F1BA-1EF9-2167E1F95B0C}"/>
              </a:ext>
            </a:extLst>
          </p:cNvPr>
          <p:cNvSpPr>
            <a:spLocks noGrp="1"/>
          </p:cNvSpPr>
          <p:nvPr>
            <p:ph idx="1"/>
          </p:nvPr>
        </p:nvSpPr>
        <p:spPr>
          <a:xfrm>
            <a:off x="1143000" y="1658143"/>
            <a:ext cx="9905999" cy="3541714"/>
          </a:xfrm>
        </p:spPr>
        <p:txBody>
          <a:bodyPr/>
          <a:lstStyle/>
          <a:p>
            <a:pPr marL="0" indent="0" algn="just">
              <a:buNone/>
            </a:pPr>
            <a:r>
              <a:rPr lang="en-IN" b="1" dirty="0">
                <a:effectLst/>
              </a:rPr>
              <a:t>1.2. Dataset </a:t>
            </a:r>
            <a:endParaRPr lang="en-IN" sz="3200" dirty="0">
              <a:effectLst/>
            </a:endParaRPr>
          </a:p>
          <a:p>
            <a:pPr marL="0" indent="0" algn="just">
              <a:buNone/>
            </a:pPr>
            <a:r>
              <a:rPr lang="en-IN" dirty="0">
                <a:effectLst/>
              </a:rPr>
              <a:t>The dataset used in this project was obtained from Kaggle, an online community platform and the dataset contains a set of attributes extracted from both benign and malicious Android applications. The dataset consists of feature vectors of 215 attributes extracted from 15,036 applications (5,560 malware apps from </a:t>
            </a:r>
            <a:r>
              <a:rPr lang="en-IN" dirty="0" err="1">
                <a:effectLst/>
              </a:rPr>
              <a:t>Drebin</a:t>
            </a:r>
            <a:r>
              <a:rPr lang="en-IN" dirty="0">
                <a:effectLst/>
              </a:rPr>
              <a:t> project and 9,476 benign apps). </a:t>
            </a:r>
            <a:endParaRPr lang="en-IN" sz="3200" dirty="0">
              <a:effectLst/>
            </a:endParaRPr>
          </a:p>
          <a:p>
            <a:pPr marL="0" indent="0">
              <a:buNone/>
            </a:pPr>
            <a:endParaRPr lang="en-US" dirty="0"/>
          </a:p>
        </p:txBody>
      </p:sp>
      <p:sp>
        <p:nvSpPr>
          <p:cNvPr id="4" name="Title 1">
            <a:extLst>
              <a:ext uri="{FF2B5EF4-FFF2-40B4-BE49-F238E27FC236}">
                <a16:creationId xmlns:a16="http://schemas.microsoft.com/office/drawing/2014/main" id="{48D21105-459F-779D-5AE0-498FE2BC112A}"/>
              </a:ext>
            </a:extLst>
          </p:cNvPr>
          <p:cNvSpPr>
            <a:spLocks noGrp="1"/>
          </p:cNvSpPr>
          <p:nvPr>
            <p:ph type="title"/>
          </p:nvPr>
        </p:nvSpPr>
        <p:spPr>
          <a:xfrm>
            <a:off x="685799" y="1"/>
            <a:ext cx="10131425" cy="662152"/>
          </a:xfrm>
        </p:spPr>
        <p:txBody>
          <a:bodyPr/>
          <a:lstStyle/>
          <a:p>
            <a:pPr algn="ctr"/>
            <a:r>
              <a:rPr lang="en-US" b="1" dirty="0"/>
              <a:t>Introduction</a:t>
            </a:r>
          </a:p>
        </p:txBody>
      </p:sp>
    </p:spTree>
    <p:extLst>
      <p:ext uri="{BB962C8B-B14F-4D97-AF65-F5344CB8AC3E}">
        <p14:creationId xmlns:p14="http://schemas.microsoft.com/office/powerpoint/2010/main" val="2718464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remium Photo | Malware concept with digital cyber attack sign on dark  background with faceless person in hoodie">
            <a:extLst>
              <a:ext uri="{FF2B5EF4-FFF2-40B4-BE49-F238E27FC236}">
                <a16:creationId xmlns:a16="http://schemas.microsoft.com/office/drawing/2014/main" id="{FA4745A5-C84A-C044-428B-2E2668F287DA}"/>
              </a:ext>
            </a:extLst>
          </p:cNvPr>
          <p:cNvPicPr>
            <a:picLocks noChangeAspect="1" noChangeArrowheads="1"/>
          </p:cNvPicPr>
          <p:nvPr/>
        </p:nvPicPr>
        <p:blipFill>
          <a:blip r:embed="rId2">
            <a:alphaModFix amt="64000"/>
            <a:extLst>
              <a:ext uri="{BEBA8EAE-BF5A-486C-A8C5-ECC9F3942E4B}">
                <a14:imgProps xmlns:a14="http://schemas.microsoft.com/office/drawing/2010/main">
                  <a14:imgLayer r:embed="rId3">
                    <a14:imgEffect>
                      <a14:sharpenSoften amount="18000"/>
                    </a14:imgEffect>
                    <a14:imgEffect>
                      <a14:brightnessContrast bright="-66000" contrast="-35000"/>
                    </a14:imgEffect>
                  </a14:imgLayer>
                </a14:imgProps>
              </a:ext>
              <a:ext uri="{28A0092B-C50C-407E-A947-70E740481C1C}">
                <a14:useLocalDpi xmlns:a14="http://schemas.microsoft.com/office/drawing/2010/main" val="0"/>
              </a:ext>
            </a:extLst>
          </a:blip>
          <a:srcRect/>
          <a:stretch>
            <a:fillRect/>
          </a:stretch>
        </p:blipFill>
        <p:spPr bwMode="auto">
          <a:xfrm>
            <a:off x="0" y="-3275"/>
            <a:ext cx="12186182"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67CC60F-6950-D2B2-9FE3-E32CB89FAD28}"/>
              </a:ext>
            </a:extLst>
          </p:cNvPr>
          <p:cNvSpPr>
            <a:spLocks noGrp="1"/>
          </p:cNvSpPr>
          <p:nvPr>
            <p:ph idx="1"/>
          </p:nvPr>
        </p:nvSpPr>
        <p:spPr>
          <a:xfrm>
            <a:off x="685799" y="557050"/>
            <a:ext cx="10896601" cy="6195846"/>
          </a:xfrm>
        </p:spPr>
        <p:txBody>
          <a:bodyPr>
            <a:normAutofit/>
          </a:bodyPr>
          <a:lstStyle/>
          <a:p>
            <a:pPr marL="0" indent="0">
              <a:buNone/>
            </a:pPr>
            <a:r>
              <a:rPr lang="en-IN" sz="2000" b="1" dirty="0">
                <a:effectLst/>
                <a:latin typeface="TimesNewRomanPS"/>
              </a:rPr>
              <a:t>3.1.</a:t>
            </a:r>
            <a:r>
              <a:rPr lang="en-IN" sz="2000" b="1" u="sng" dirty="0">
                <a:effectLst/>
                <a:latin typeface="TimesNewRomanPS"/>
              </a:rPr>
              <a:t> Important Libraries Used </a:t>
            </a:r>
            <a:r>
              <a:rPr lang="en-IN" sz="2000" b="1" dirty="0">
                <a:effectLst/>
                <a:latin typeface="TimesNewRomanPS"/>
              </a:rPr>
              <a:t>:- </a:t>
            </a:r>
          </a:p>
          <a:p>
            <a:pPr marL="342900" indent="-342900">
              <a:lnSpc>
                <a:spcPct val="150000"/>
              </a:lnSpc>
              <a:buFont typeface="+mj-lt"/>
              <a:buAutoNum type="arabicPeriod"/>
            </a:pPr>
            <a:r>
              <a:rPr lang="en-IN" sz="2000" b="1" u="sng" dirty="0">
                <a:effectLst/>
                <a:latin typeface="TimesNewRomanPS"/>
              </a:rPr>
              <a:t> Pandas </a:t>
            </a:r>
            <a:r>
              <a:rPr lang="en-IN" sz="2000" b="1" dirty="0">
                <a:effectLst/>
                <a:latin typeface="TimesNewRomanPS"/>
              </a:rPr>
              <a:t>- </a:t>
            </a:r>
            <a:r>
              <a:rPr lang="en-IN" sz="2000" dirty="0">
                <a:effectLst/>
                <a:latin typeface="TimesNewRomanPSMT"/>
              </a:rPr>
              <a:t>pandas is a software library written for the Python programming language for data manipulation and analysis. It has functions for </a:t>
            </a:r>
            <a:r>
              <a:rPr lang="en-IN" sz="2000" dirty="0" err="1">
                <a:effectLst/>
                <a:latin typeface="TimesNewRomanPSMT"/>
              </a:rPr>
              <a:t>analyzing</a:t>
            </a:r>
            <a:r>
              <a:rPr lang="en-IN" sz="2000" dirty="0">
                <a:effectLst/>
                <a:latin typeface="TimesNewRomanPSMT"/>
              </a:rPr>
              <a:t>, cleaning, exploring, and manipulating data. It can clean messy datasets to make them readable and relevant. </a:t>
            </a:r>
          </a:p>
          <a:p>
            <a:pPr>
              <a:lnSpc>
                <a:spcPct val="150000"/>
              </a:lnSpc>
              <a:buFont typeface="+mj-lt"/>
              <a:buAutoNum type="arabicPeriod"/>
            </a:pPr>
            <a:r>
              <a:rPr lang="en-IN" sz="2000" b="1" dirty="0">
                <a:effectLst/>
                <a:latin typeface="TimesNewRomanPS"/>
              </a:rPr>
              <a:t>  </a:t>
            </a:r>
            <a:r>
              <a:rPr lang="en-IN" sz="2000" b="1" u="sng" dirty="0" err="1">
                <a:effectLst/>
                <a:latin typeface="TimesNewRomanPS"/>
              </a:rPr>
              <a:t>Tensorflow</a:t>
            </a:r>
            <a:r>
              <a:rPr lang="en-IN" sz="2000" b="1" dirty="0">
                <a:effectLst/>
                <a:latin typeface="TimesNewRomanPS"/>
              </a:rPr>
              <a:t> </a:t>
            </a:r>
            <a:r>
              <a:rPr lang="en-IN" sz="2000" dirty="0">
                <a:effectLst/>
                <a:latin typeface="TimesNewRomanPSMT"/>
              </a:rPr>
              <a:t>- it provides a set of tools for building and deploying machine learning models, as well as a flexible ecosystem of tools and libraries that can be used to extend its functionality. </a:t>
            </a:r>
          </a:p>
          <a:p>
            <a:pPr>
              <a:lnSpc>
                <a:spcPct val="150000"/>
              </a:lnSpc>
              <a:buFont typeface="+mj-lt"/>
              <a:buAutoNum type="arabicPeriod"/>
            </a:pPr>
            <a:r>
              <a:rPr lang="en-IN" sz="2000" b="1" dirty="0">
                <a:effectLst/>
                <a:latin typeface="TimesNewRomanPS"/>
              </a:rPr>
              <a:t>  </a:t>
            </a:r>
            <a:r>
              <a:rPr lang="en-IN" sz="2000" b="1" u="sng" dirty="0" err="1">
                <a:effectLst/>
                <a:latin typeface="TimesNewRomanPS"/>
              </a:rPr>
              <a:t>Keras</a:t>
            </a:r>
            <a:r>
              <a:rPr lang="en-IN" sz="2000" b="1" dirty="0">
                <a:effectLst/>
                <a:latin typeface="TimesNewRomanPS"/>
              </a:rPr>
              <a:t> </a:t>
            </a:r>
            <a:r>
              <a:rPr lang="en-IN" sz="2000" dirty="0">
                <a:effectLst/>
                <a:latin typeface="TimesNewRomanPSMT"/>
              </a:rPr>
              <a:t>- </a:t>
            </a:r>
            <a:r>
              <a:rPr lang="en-IN" sz="2000" dirty="0" err="1">
                <a:effectLst/>
                <a:latin typeface="TimesNewRomanPSMT"/>
              </a:rPr>
              <a:t>Keras</a:t>
            </a:r>
            <a:r>
              <a:rPr lang="en-IN" sz="2000" dirty="0">
                <a:effectLst/>
                <a:latin typeface="TimesNewRomanPSMT"/>
              </a:rPr>
              <a:t> is an open-source software library that provides a Python interface for artificial neural networks. </a:t>
            </a:r>
            <a:r>
              <a:rPr lang="en-IN" sz="2000" dirty="0" err="1">
                <a:effectLst/>
                <a:latin typeface="TimesNewRomanPSMT"/>
              </a:rPr>
              <a:t>Keras</a:t>
            </a:r>
            <a:r>
              <a:rPr lang="en-IN" sz="2000" dirty="0">
                <a:effectLst/>
                <a:latin typeface="TimesNewRomanPSMT"/>
              </a:rPr>
              <a:t> acts as an interface for the TensorFlow library. </a:t>
            </a:r>
          </a:p>
          <a:p>
            <a:pPr>
              <a:lnSpc>
                <a:spcPct val="150000"/>
              </a:lnSpc>
              <a:buFont typeface="+mj-lt"/>
              <a:buAutoNum type="arabicPeriod"/>
            </a:pPr>
            <a:r>
              <a:rPr lang="en-IN" sz="2000" b="1" dirty="0">
                <a:effectLst/>
                <a:latin typeface="TimesNewRomanPS"/>
              </a:rPr>
              <a:t>  </a:t>
            </a:r>
            <a:r>
              <a:rPr lang="en-IN" sz="2000" b="1" u="sng" dirty="0">
                <a:effectLst/>
                <a:latin typeface="TimesNewRomanPS"/>
              </a:rPr>
              <a:t>Scikit-learn (</a:t>
            </a:r>
            <a:r>
              <a:rPr lang="en-IN" sz="2000" b="1" u="sng" dirty="0" err="1">
                <a:effectLst/>
                <a:latin typeface="TimesNewRomanPS"/>
              </a:rPr>
              <a:t>Sklearn</a:t>
            </a:r>
            <a:r>
              <a:rPr lang="en-IN" sz="2000" b="1" u="sng" dirty="0">
                <a:effectLst/>
                <a:latin typeface="TimesNewRomanPS"/>
              </a:rPr>
              <a:t>)</a:t>
            </a:r>
            <a:r>
              <a:rPr lang="en-IN" sz="2000" b="1" dirty="0">
                <a:effectLst/>
                <a:latin typeface="TimesNewRomanPS"/>
              </a:rPr>
              <a:t> </a:t>
            </a:r>
            <a:r>
              <a:rPr lang="en-IN" sz="2000" dirty="0">
                <a:effectLst/>
                <a:latin typeface="TimesNewRomanPSMT"/>
              </a:rPr>
              <a:t>- it is the most useful and robust library for machine learning in Python. It provides a selection of efficient tools for machine learning and statistical </a:t>
            </a:r>
            <a:r>
              <a:rPr lang="en-IN" sz="2000" dirty="0" err="1">
                <a:effectLst/>
                <a:latin typeface="TimesNewRomanPSMT"/>
              </a:rPr>
              <a:t>modeling</a:t>
            </a:r>
            <a:r>
              <a:rPr lang="en-IN" sz="2000" dirty="0">
                <a:effectLst/>
                <a:latin typeface="TimesNewRomanPSMT"/>
              </a:rPr>
              <a:t> including classification, regression, clustering and dimensionality reduction via a consistence interface in Python. This library, which is largely written in Python, is built upon NumPy, SciPy and Matplotlib. </a:t>
            </a:r>
          </a:p>
          <a:p>
            <a:endParaRPr lang="en-US" sz="1700" b="1" cap="all" dirty="0"/>
          </a:p>
        </p:txBody>
      </p:sp>
      <p:sp>
        <p:nvSpPr>
          <p:cNvPr id="2" name="Title 1">
            <a:extLst>
              <a:ext uri="{FF2B5EF4-FFF2-40B4-BE49-F238E27FC236}">
                <a16:creationId xmlns:a16="http://schemas.microsoft.com/office/drawing/2014/main" id="{188F595F-3E22-2F3D-8757-A64CAF542C2D}"/>
              </a:ext>
            </a:extLst>
          </p:cNvPr>
          <p:cNvSpPr>
            <a:spLocks noGrp="1"/>
          </p:cNvSpPr>
          <p:nvPr>
            <p:ph type="title"/>
          </p:nvPr>
        </p:nvSpPr>
        <p:spPr>
          <a:xfrm>
            <a:off x="685799" y="1"/>
            <a:ext cx="10131425" cy="662152"/>
          </a:xfrm>
        </p:spPr>
        <p:txBody>
          <a:bodyPr/>
          <a:lstStyle/>
          <a:p>
            <a:pPr algn="ctr"/>
            <a:r>
              <a:rPr lang="en-US" b="1" dirty="0"/>
              <a:t>Methodology</a:t>
            </a:r>
          </a:p>
        </p:txBody>
      </p:sp>
    </p:spTree>
    <p:extLst>
      <p:ext uri="{BB962C8B-B14F-4D97-AF65-F5344CB8AC3E}">
        <p14:creationId xmlns:p14="http://schemas.microsoft.com/office/powerpoint/2010/main" val="512244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64337C3-2536-3FD2-0249-20AC4F899ECF}"/>
              </a:ext>
            </a:extLst>
          </p:cNvPr>
          <p:cNvPicPr>
            <a:picLocks noChangeAspect="1"/>
          </p:cNvPicPr>
          <p:nvPr/>
        </p:nvPicPr>
        <p:blipFill>
          <a:blip r:embed="rId2"/>
          <a:srcRect l="2318" r="2318"/>
          <a:stretch/>
        </p:blipFill>
        <p:spPr>
          <a:xfrm>
            <a:off x="863462" y="78573"/>
            <a:ext cx="10465075" cy="67008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softEdge rad="526112"/>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79303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 schematic&#10;&#10;Description automatically generated">
            <a:extLst>
              <a:ext uri="{FF2B5EF4-FFF2-40B4-BE49-F238E27FC236}">
                <a16:creationId xmlns:a16="http://schemas.microsoft.com/office/drawing/2014/main" id="{F7C8C09D-3BE2-7DB9-602E-D1E94C0078ED}"/>
              </a:ext>
            </a:extLst>
          </p:cNvPr>
          <p:cNvPicPr>
            <a:picLocks noChangeAspect="1"/>
          </p:cNvPicPr>
          <p:nvPr/>
        </p:nvPicPr>
        <p:blipFill rotWithShape="1">
          <a:blip r:embed="rId2"/>
          <a:srcRect t="7061"/>
          <a:stretch/>
        </p:blipFill>
        <p:spPr>
          <a:xfrm>
            <a:off x="5773464" y="2083676"/>
            <a:ext cx="5690120" cy="4671848"/>
          </a:xfrm>
          <a:prstGeom prst="rect">
            <a:avLst/>
          </a:prstGeom>
          <a:effectLst>
            <a:softEdge rad="60239"/>
          </a:effectLst>
        </p:spPr>
      </p:pic>
      <p:pic>
        <p:nvPicPr>
          <p:cNvPr id="9" name="Picture 8" descr="Chart, shape&#10;&#10;Description automatically generated">
            <a:extLst>
              <a:ext uri="{FF2B5EF4-FFF2-40B4-BE49-F238E27FC236}">
                <a16:creationId xmlns:a16="http://schemas.microsoft.com/office/drawing/2014/main" id="{27B4BBAB-7E35-EA68-BC5B-98549332D3E0}"/>
              </a:ext>
            </a:extLst>
          </p:cNvPr>
          <p:cNvPicPr>
            <a:picLocks noChangeAspect="1"/>
          </p:cNvPicPr>
          <p:nvPr/>
        </p:nvPicPr>
        <p:blipFill>
          <a:blip r:embed="rId3"/>
          <a:stretch>
            <a:fillRect/>
          </a:stretch>
        </p:blipFill>
        <p:spPr>
          <a:xfrm>
            <a:off x="599089" y="1981200"/>
            <a:ext cx="4876800" cy="4876800"/>
          </a:xfrm>
          <a:prstGeom prst="rect">
            <a:avLst/>
          </a:prstGeom>
          <a:effectLst>
            <a:outerShdw sx="1000" sy="1000" algn="ctr" rotWithShape="0">
              <a:srgbClr val="000000"/>
            </a:outerShdw>
            <a:reflection endPos="0" dir="5400000" sy="-100000" algn="bl" rotWithShape="0"/>
            <a:softEdge rad="105546"/>
          </a:effectLst>
          <a:scene3d>
            <a:camera prst="orthographicFront"/>
            <a:lightRig rig="threePt" dir="t"/>
          </a:scene3d>
          <a:sp3d prstMaterial="matte"/>
        </p:spPr>
      </p:pic>
      <p:sp>
        <p:nvSpPr>
          <p:cNvPr id="3" name="TextBox 2">
            <a:extLst>
              <a:ext uri="{FF2B5EF4-FFF2-40B4-BE49-F238E27FC236}">
                <a16:creationId xmlns:a16="http://schemas.microsoft.com/office/drawing/2014/main" id="{33820681-7D72-F4FE-204E-D6790BCF0F88}"/>
              </a:ext>
            </a:extLst>
          </p:cNvPr>
          <p:cNvSpPr txBox="1"/>
          <p:nvPr/>
        </p:nvSpPr>
        <p:spPr>
          <a:xfrm>
            <a:off x="819806" y="102475"/>
            <a:ext cx="10643777" cy="1427763"/>
          </a:xfrm>
          <a:prstGeom prst="rect">
            <a:avLst/>
          </a:prstGeom>
          <a:noFill/>
        </p:spPr>
        <p:txBody>
          <a:bodyPr wrap="square">
            <a:spAutoFit/>
          </a:bodyPr>
          <a:lstStyle/>
          <a:p>
            <a:pPr>
              <a:lnSpc>
                <a:spcPct val="150000"/>
              </a:lnSpc>
            </a:pPr>
            <a:r>
              <a:rPr lang="en-IN" sz="2000" b="0" i="0" u="none" strike="noStrike" dirty="0">
                <a:effectLst/>
              </a:rPr>
              <a:t>A neural network is a method in artificial intelligence that teaches computers to process data in a way that is inspired by the human brain. It is a type of machine learning process, called deep learning, that uses interconnected nodes or neurons in a layered structure that resembles the human brain.</a:t>
            </a:r>
            <a:endParaRPr lang="en-US" sz="2000" dirty="0"/>
          </a:p>
        </p:txBody>
      </p:sp>
    </p:spTree>
    <p:extLst>
      <p:ext uri="{BB962C8B-B14F-4D97-AF65-F5344CB8AC3E}">
        <p14:creationId xmlns:p14="http://schemas.microsoft.com/office/powerpoint/2010/main" val="1250677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491717D-C062-E5F4-33AE-951E6768D7A7}"/>
              </a:ext>
            </a:extLst>
          </p:cNvPr>
          <p:cNvSpPr>
            <a:spLocks noGrp="1"/>
          </p:cNvSpPr>
          <p:nvPr>
            <p:ph type="title"/>
          </p:nvPr>
        </p:nvSpPr>
        <p:spPr>
          <a:xfrm>
            <a:off x="685799" y="1"/>
            <a:ext cx="10131425" cy="662152"/>
          </a:xfrm>
        </p:spPr>
        <p:txBody>
          <a:bodyPr/>
          <a:lstStyle/>
          <a:p>
            <a:pPr algn="ctr"/>
            <a:r>
              <a:rPr lang="en-US" b="1" dirty="0"/>
              <a:t>Result</a:t>
            </a:r>
          </a:p>
        </p:txBody>
      </p:sp>
      <p:pic>
        <p:nvPicPr>
          <p:cNvPr id="12" name="Picture 11" descr="Graphical user interface, text, application&#10;&#10;Description automatically generated">
            <a:extLst>
              <a:ext uri="{FF2B5EF4-FFF2-40B4-BE49-F238E27FC236}">
                <a16:creationId xmlns:a16="http://schemas.microsoft.com/office/drawing/2014/main" id="{1C110DFA-4055-6D02-7F56-7939F5CBF122}"/>
              </a:ext>
            </a:extLst>
          </p:cNvPr>
          <p:cNvPicPr>
            <a:picLocks noChangeAspect="1"/>
          </p:cNvPicPr>
          <p:nvPr/>
        </p:nvPicPr>
        <p:blipFill rotWithShape="1">
          <a:blip r:embed="rId2"/>
          <a:srcRect l="14064" t="28343" r="43204" b="28384"/>
          <a:stretch/>
        </p:blipFill>
        <p:spPr>
          <a:xfrm>
            <a:off x="315310" y="1594477"/>
            <a:ext cx="5518181" cy="3492520"/>
          </a:xfrm>
          <a:prstGeom prst="rect">
            <a:avLst/>
          </a:prstGeom>
          <a:effectLst>
            <a:softEdge rad="94662"/>
          </a:effectLst>
        </p:spPr>
      </p:pic>
      <p:sp>
        <p:nvSpPr>
          <p:cNvPr id="14" name="TextBox 13">
            <a:extLst>
              <a:ext uri="{FF2B5EF4-FFF2-40B4-BE49-F238E27FC236}">
                <a16:creationId xmlns:a16="http://schemas.microsoft.com/office/drawing/2014/main" id="{D8ADF5FE-0C63-04FE-A3AD-CD53BEE5D41B}"/>
              </a:ext>
            </a:extLst>
          </p:cNvPr>
          <p:cNvSpPr txBox="1"/>
          <p:nvPr/>
        </p:nvSpPr>
        <p:spPr>
          <a:xfrm>
            <a:off x="6085490" y="662153"/>
            <a:ext cx="6106510" cy="6464847"/>
          </a:xfrm>
          <a:prstGeom prst="rect">
            <a:avLst/>
          </a:prstGeom>
          <a:noFill/>
        </p:spPr>
        <p:txBody>
          <a:bodyPr wrap="square">
            <a:spAutoFit/>
          </a:bodyPr>
          <a:lstStyle/>
          <a:p>
            <a:pPr>
              <a:lnSpc>
                <a:spcPct val="150000"/>
              </a:lnSpc>
            </a:pPr>
            <a:r>
              <a:rPr lang="en-IN" sz="2000" dirty="0">
                <a:effectLst/>
              </a:rPr>
              <a:t>In our malware detection model, high precision indicates that the model is very good at identifying the positive class (i.e. identifying malware samples as malware) while minimizing the number of false positives (i.e. identifying benign samples as malware). </a:t>
            </a:r>
          </a:p>
          <a:p>
            <a:pPr>
              <a:lnSpc>
                <a:spcPct val="150000"/>
              </a:lnSpc>
            </a:pPr>
            <a:endParaRPr lang="en-IN" sz="2000" dirty="0">
              <a:effectLst/>
            </a:endParaRPr>
          </a:p>
          <a:p>
            <a:pPr>
              <a:lnSpc>
                <a:spcPct val="150000"/>
              </a:lnSpc>
            </a:pPr>
            <a:r>
              <a:rPr lang="en-IN" sz="2000" dirty="0">
                <a:effectLst/>
              </a:rPr>
              <a:t>High recall indicates that the model is very good at identifying all the positive classes (i.e. identifying malware samples as malware) while minimizing the number of false negatives (i.e. identifying malware samples as benign).</a:t>
            </a:r>
          </a:p>
          <a:p>
            <a:pPr>
              <a:lnSpc>
                <a:spcPct val="150000"/>
              </a:lnSpc>
            </a:pPr>
            <a:endParaRPr lang="en-IN" sz="2000" dirty="0"/>
          </a:p>
          <a:p>
            <a:pPr>
              <a:lnSpc>
                <a:spcPct val="150000"/>
              </a:lnSpc>
            </a:pPr>
            <a:r>
              <a:rPr lang="en-IN" sz="2000" dirty="0">
                <a:effectLst/>
              </a:rPr>
              <a:t> A high F1 score indicates that the model has both </a:t>
            </a:r>
          </a:p>
          <a:p>
            <a:pPr>
              <a:lnSpc>
                <a:spcPct val="150000"/>
              </a:lnSpc>
            </a:pPr>
            <a:r>
              <a:rPr lang="en-IN" sz="2000" dirty="0">
                <a:effectLst/>
              </a:rPr>
              <a:t>high precision and high recall.</a:t>
            </a:r>
            <a:br>
              <a:rPr lang="en-IN" sz="1800" dirty="0">
                <a:effectLst/>
                <a:latin typeface="TimesNewRomanPSMT"/>
              </a:rPr>
            </a:br>
            <a:endParaRPr lang="en-IN" dirty="0">
              <a:effectLst/>
            </a:endParaRPr>
          </a:p>
        </p:txBody>
      </p:sp>
    </p:spTree>
    <p:extLst>
      <p:ext uri="{BB962C8B-B14F-4D97-AF65-F5344CB8AC3E}">
        <p14:creationId xmlns:p14="http://schemas.microsoft.com/office/powerpoint/2010/main" val="3527238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767EAF-3ABD-6320-6214-71C9FD74E52F}"/>
              </a:ext>
            </a:extLst>
          </p:cNvPr>
          <p:cNvPicPr>
            <a:picLocks noChangeAspect="1"/>
          </p:cNvPicPr>
          <p:nvPr/>
        </p:nvPicPr>
        <p:blipFill>
          <a:blip r:embed="rId2"/>
          <a:srcRect/>
          <a:stretch/>
        </p:blipFill>
        <p:spPr>
          <a:xfrm>
            <a:off x="5717037" y="472966"/>
            <a:ext cx="6472698" cy="6382800"/>
          </a:xfrm>
          <a:prstGeom prst="rect">
            <a:avLst/>
          </a:prstGeom>
          <a:effectLst>
            <a:softEdge rad="88900"/>
          </a:effectLst>
        </p:spPr>
      </p:pic>
      <p:sp>
        <p:nvSpPr>
          <p:cNvPr id="8" name="TextBox 7">
            <a:extLst>
              <a:ext uri="{FF2B5EF4-FFF2-40B4-BE49-F238E27FC236}">
                <a16:creationId xmlns:a16="http://schemas.microsoft.com/office/drawing/2014/main" id="{24B02A38-0CD8-D52D-D37F-3A45E423ADAE}"/>
              </a:ext>
            </a:extLst>
          </p:cNvPr>
          <p:cNvSpPr txBox="1"/>
          <p:nvPr/>
        </p:nvSpPr>
        <p:spPr>
          <a:xfrm>
            <a:off x="887575" y="175962"/>
            <a:ext cx="4876799" cy="6506076"/>
          </a:xfrm>
          <a:prstGeom prst="rect">
            <a:avLst/>
          </a:prstGeom>
          <a:noFill/>
        </p:spPr>
        <p:txBody>
          <a:bodyPr wrap="square">
            <a:spAutoFit/>
          </a:bodyPr>
          <a:lstStyle/>
          <a:p>
            <a:r>
              <a:rPr lang="en-IN" sz="2000" dirty="0">
                <a:effectLst/>
              </a:rPr>
              <a:t>In this case, "B" represents the benign class and "S" represents the malicious class. The above indicates the following: </a:t>
            </a:r>
          </a:p>
          <a:p>
            <a:pPr>
              <a:lnSpc>
                <a:spcPct val="150000"/>
              </a:lnSpc>
            </a:pPr>
            <a:r>
              <a:rPr lang="en-IN" sz="2000" dirty="0">
                <a:effectLst/>
              </a:rPr>
              <a:t>●  The model predicted 1919 true positives (i.e. actual malicious samples that were correctly predicted as malicious) </a:t>
            </a:r>
          </a:p>
          <a:p>
            <a:pPr>
              <a:lnSpc>
                <a:spcPct val="150000"/>
              </a:lnSpc>
            </a:pPr>
            <a:r>
              <a:rPr lang="en-IN" sz="2000" dirty="0">
                <a:effectLst/>
              </a:rPr>
              <a:t>●  The model predicted 13 false positives (i.e. actual benign samples that were incorrectly predicted as malicious) </a:t>
            </a:r>
          </a:p>
          <a:p>
            <a:pPr>
              <a:lnSpc>
                <a:spcPct val="150000"/>
              </a:lnSpc>
            </a:pPr>
            <a:r>
              <a:rPr lang="en-IN" sz="2000" dirty="0">
                <a:effectLst/>
              </a:rPr>
              <a:t>●  The model predicted 11 false negatives (i.e. actual malicious samples that were incorrectly predicted as benign) </a:t>
            </a:r>
          </a:p>
          <a:p>
            <a:pPr>
              <a:lnSpc>
                <a:spcPct val="150000"/>
              </a:lnSpc>
            </a:pPr>
            <a:r>
              <a:rPr lang="en-IN" sz="2000" dirty="0">
                <a:effectLst/>
              </a:rPr>
              <a:t>●  The model predicted 1064 true negatives (i.e. actual benign samples that were correctly predicted as benign) </a:t>
            </a:r>
          </a:p>
        </p:txBody>
      </p:sp>
    </p:spTree>
    <p:extLst>
      <p:ext uri="{BB962C8B-B14F-4D97-AF65-F5344CB8AC3E}">
        <p14:creationId xmlns:p14="http://schemas.microsoft.com/office/powerpoint/2010/main" val="1899390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910AA3-83C0-9D45-EA10-51808289F0F4}"/>
              </a:ext>
            </a:extLst>
          </p:cNvPr>
          <p:cNvSpPr txBox="1"/>
          <p:nvPr/>
        </p:nvSpPr>
        <p:spPr>
          <a:xfrm>
            <a:off x="930165" y="662153"/>
            <a:ext cx="10694276" cy="1323439"/>
          </a:xfrm>
          <a:prstGeom prst="rect">
            <a:avLst/>
          </a:prstGeom>
          <a:noFill/>
        </p:spPr>
        <p:txBody>
          <a:bodyPr wrap="square">
            <a:spAutoFit/>
          </a:bodyPr>
          <a:lstStyle/>
          <a:p>
            <a:pPr algn="just"/>
            <a:r>
              <a:rPr lang="en-IN" sz="2000" dirty="0">
                <a:effectLst/>
              </a:rPr>
              <a:t>In this project, we used a dataset consisting of 5560 malware samples and 9476 benign samples to train and evaluate a neural network-based malware detection model</a:t>
            </a:r>
            <a:r>
              <a:rPr lang="en-IN" sz="2000" dirty="0"/>
              <a:t> which</a:t>
            </a:r>
            <a:r>
              <a:rPr lang="en-IN" sz="2000" dirty="0">
                <a:effectLst/>
              </a:rPr>
              <a:t> demonstrated a high level of accuracy and robustness in identifying malware samples, making it a suitable approach for use in real-world malware detection systems. </a:t>
            </a:r>
          </a:p>
        </p:txBody>
      </p:sp>
      <p:sp>
        <p:nvSpPr>
          <p:cNvPr id="8" name="Title 1">
            <a:extLst>
              <a:ext uri="{FF2B5EF4-FFF2-40B4-BE49-F238E27FC236}">
                <a16:creationId xmlns:a16="http://schemas.microsoft.com/office/drawing/2014/main" id="{DACC3165-8B6E-89B2-48AA-F83C598288BA}"/>
              </a:ext>
            </a:extLst>
          </p:cNvPr>
          <p:cNvSpPr>
            <a:spLocks noGrp="1"/>
          </p:cNvSpPr>
          <p:nvPr>
            <p:ph type="title"/>
          </p:nvPr>
        </p:nvSpPr>
        <p:spPr>
          <a:xfrm>
            <a:off x="685799" y="1"/>
            <a:ext cx="10131425" cy="662152"/>
          </a:xfrm>
        </p:spPr>
        <p:txBody>
          <a:bodyPr/>
          <a:lstStyle/>
          <a:p>
            <a:pPr algn="ctr"/>
            <a:r>
              <a:rPr lang="en-US" b="1" dirty="0"/>
              <a:t>Conclusion</a:t>
            </a:r>
          </a:p>
        </p:txBody>
      </p:sp>
      <p:sp>
        <p:nvSpPr>
          <p:cNvPr id="9" name="Title 1">
            <a:extLst>
              <a:ext uri="{FF2B5EF4-FFF2-40B4-BE49-F238E27FC236}">
                <a16:creationId xmlns:a16="http://schemas.microsoft.com/office/drawing/2014/main" id="{E5810A0F-8524-1BC1-A3B2-E858D211A965}"/>
              </a:ext>
            </a:extLst>
          </p:cNvPr>
          <p:cNvSpPr txBox="1">
            <a:spLocks/>
          </p:cNvSpPr>
          <p:nvPr/>
        </p:nvSpPr>
        <p:spPr>
          <a:xfrm>
            <a:off x="685797" y="1907628"/>
            <a:ext cx="10131425" cy="6621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t>Future work</a:t>
            </a:r>
          </a:p>
        </p:txBody>
      </p:sp>
      <p:sp>
        <p:nvSpPr>
          <p:cNvPr id="11" name="TextBox 10">
            <a:extLst>
              <a:ext uri="{FF2B5EF4-FFF2-40B4-BE49-F238E27FC236}">
                <a16:creationId xmlns:a16="http://schemas.microsoft.com/office/drawing/2014/main" id="{717DC6D9-3FED-B68A-B3B6-FF6AF8EC8B30}"/>
              </a:ext>
            </a:extLst>
          </p:cNvPr>
          <p:cNvSpPr txBox="1"/>
          <p:nvPr/>
        </p:nvSpPr>
        <p:spPr>
          <a:xfrm>
            <a:off x="685797" y="2264002"/>
            <a:ext cx="10938643" cy="5216813"/>
          </a:xfrm>
          <a:prstGeom prst="rect">
            <a:avLst/>
          </a:prstGeom>
          <a:noFill/>
        </p:spPr>
        <p:txBody>
          <a:bodyPr wrap="square" numCol="1">
            <a:spAutoFit/>
          </a:bodyPr>
          <a:lstStyle/>
          <a:p>
            <a:pPr algn="just">
              <a:lnSpc>
                <a:spcPct val="150000"/>
              </a:lnSpc>
            </a:pPr>
            <a:r>
              <a:rPr lang="en-IN" sz="1800" dirty="0">
                <a:effectLst/>
              </a:rPr>
              <a:t>The field of malware detection is an active area of research that is likely to continue to evolve in the future and there are many promising solutions that can be used to improve the performance of malware detection models. </a:t>
            </a:r>
          </a:p>
          <a:p>
            <a:pPr algn="just">
              <a:lnSpc>
                <a:spcPct val="150000"/>
              </a:lnSpc>
            </a:pPr>
            <a:endParaRPr lang="en-IN" sz="1800" dirty="0">
              <a:effectLst/>
            </a:endParaRPr>
          </a:p>
          <a:p>
            <a:pPr algn="just">
              <a:lnSpc>
                <a:spcPct val="150000"/>
              </a:lnSpc>
            </a:pPr>
            <a:r>
              <a:rPr lang="en-IN" sz="1800" dirty="0">
                <a:effectLst/>
              </a:rPr>
              <a:t>One potential approach that can be used in the future is the use of unsupervised learning methods such as anomaly detection algorithms, which can identify abnormal behaviour or patterns in the data. These algorithms can be used to detect unknown malware samples that have not been seen before and could be used in conjunction with supervised learning methods to improve the overall performance of the model. </a:t>
            </a:r>
            <a:endParaRPr lang="en-IN" dirty="0">
              <a:effectLst/>
            </a:endParaRPr>
          </a:p>
          <a:p>
            <a:pPr algn="just">
              <a:lnSpc>
                <a:spcPct val="150000"/>
              </a:lnSpc>
            </a:pPr>
            <a:r>
              <a:rPr lang="en-IN" sz="1800" dirty="0">
                <a:effectLst/>
              </a:rPr>
              <a:t>In addition to these solutions, the use of big data analytics, and cloud computing can be used to handle the large amount of data generated by malware detection systems and make the model more scalable. The combination of these solutions can also be used to develop a real-time malware detection system that can identify and block malicious activities before they can cause any damage. </a:t>
            </a:r>
            <a:endParaRPr lang="en-IN" dirty="0">
              <a:effectLst/>
            </a:endParaRPr>
          </a:p>
          <a:p>
            <a:br>
              <a:rPr lang="en-IN" sz="1800" dirty="0">
                <a:effectLst/>
                <a:latin typeface="TimesNewRomanPSMT"/>
              </a:rPr>
            </a:br>
            <a:endParaRPr lang="en-IN" dirty="0">
              <a:effectLst/>
            </a:endParaRPr>
          </a:p>
        </p:txBody>
      </p:sp>
    </p:spTree>
    <p:extLst>
      <p:ext uri="{BB962C8B-B14F-4D97-AF65-F5344CB8AC3E}">
        <p14:creationId xmlns:p14="http://schemas.microsoft.com/office/powerpoint/2010/main" val="361526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{A1C65898-AFC5-C94D-BDA9-64A89C9AC21F}tf10001122</Template>
  <TotalTime>779</TotalTime>
  <Words>886</Words>
  <Application>Microsoft Macintosh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TimesNewRomanPS</vt:lpstr>
      <vt:lpstr>TimesNewRomanPSMT</vt:lpstr>
      <vt:lpstr>Tw Cen MT</vt:lpstr>
      <vt:lpstr>Circuit</vt:lpstr>
      <vt:lpstr>Cyber crime detection using machine learning</vt:lpstr>
      <vt:lpstr>Introduction</vt:lpstr>
      <vt:lpstr>Introduction</vt:lpstr>
      <vt:lpstr>Methodology</vt:lpstr>
      <vt:lpstr>PowerPoint Presentation</vt:lpstr>
      <vt:lpstr>PowerPoint Presentation</vt:lpstr>
      <vt:lpstr>Result</vt:lpstr>
      <vt:lpstr>PowerPoint Presentation</vt:lpstr>
      <vt:lpstr>Conclusion</vt:lpstr>
      <vt:lpstr>Thankyou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crime detection using machine learning</dc:title>
  <dc:creator>Anushka Rawat</dc:creator>
  <cp:lastModifiedBy>Anushka Rawat</cp:lastModifiedBy>
  <cp:revision>5</cp:revision>
  <dcterms:created xsi:type="dcterms:W3CDTF">2023-01-27T10:45:09Z</dcterms:created>
  <dcterms:modified xsi:type="dcterms:W3CDTF">2023-01-28T05:08:07Z</dcterms:modified>
</cp:coreProperties>
</file>