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6" r:id="rId5"/>
    <p:sldId id="2146847054" r:id="rId6"/>
    <p:sldId id="262" r:id="rId7"/>
    <p:sldId id="263" r:id="rId8"/>
    <p:sldId id="2146847062" r:id="rId9"/>
    <p:sldId id="2146847063" r:id="rId10"/>
    <p:sldId id="265" r:id="rId11"/>
    <p:sldId id="2146847064" r:id="rId12"/>
    <p:sldId id="2146847065" r:id="rId13"/>
    <p:sldId id="266" r:id="rId14"/>
    <p:sldId id="2146847066" r:id="rId15"/>
    <p:sldId id="2146847067" r:id="rId16"/>
    <p:sldId id="2146847073" r:id="rId17"/>
    <p:sldId id="267" r:id="rId18"/>
    <p:sldId id="2146847068" r:id="rId19"/>
    <p:sldId id="2146847069" r:id="rId20"/>
    <p:sldId id="2146847070" r:id="rId21"/>
    <p:sldId id="2146847071" r:id="rId22"/>
    <p:sldId id="2146847072" r:id="rId23"/>
    <p:sldId id="268" r:id="rId24"/>
    <p:sldId id="2146847055" r:id="rId25"/>
    <p:sldId id="269" r:id="rId26"/>
    <p:sldId id="2146847059" r:id="rId27"/>
    <p:sldId id="2146847060" r:id="rId28"/>
    <p:sldId id="2146847061"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loud.ibm.com/docs" TargetMode="External"/><Relationship Id="rId2" Type="http://schemas.openxmlformats.org/officeDocument/2006/relationships/hyperlink" Target="https://skills.networ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Anushka Sharma-MIT AOE Pune-</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ENTC</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US" b="1" dirty="0"/>
              <a:t>Algorithm Selection:</a:t>
            </a:r>
          </a:p>
          <a:p>
            <a:r>
              <a:rPr lang="en-US" dirty="0"/>
              <a:t>The project employs a </a:t>
            </a:r>
            <a:r>
              <a:rPr lang="en-US" b="1" dirty="0"/>
              <a:t>Retrieval-Augmented Generation (RAG)</a:t>
            </a:r>
            <a:r>
              <a:rPr lang="en-US" dirty="0"/>
              <a:t> framework that combines two core components:</a:t>
            </a:r>
          </a:p>
          <a:p>
            <a:r>
              <a:rPr lang="en-US" b="1" dirty="0"/>
              <a:t>Retriever</a:t>
            </a:r>
            <a:r>
              <a:rPr lang="en-US" dirty="0"/>
              <a:t>: A dense vector-based retriever (e.g., FAISS or Pinecone) that searches and retrieves the most relevant documents or passages based on the user’s query.</a:t>
            </a:r>
          </a:p>
          <a:p>
            <a:r>
              <a:rPr lang="en-US" b="1" dirty="0"/>
              <a:t>Generator</a:t>
            </a:r>
            <a:r>
              <a:rPr lang="en-US" dirty="0"/>
              <a:t>: A transformer-based language model (e.g., </a:t>
            </a:r>
            <a:r>
              <a:rPr lang="en-US" b="1" dirty="0"/>
              <a:t>GPT-3.5</a:t>
            </a:r>
            <a:r>
              <a:rPr lang="en-US" dirty="0"/>
              <a:t>, </a:t>
            </a:r>
            <a:r>
              <a:rPr lang="en-US" b="1" dirty="0"/>
              <a:t>BERT</a:t>
            </a:r>
            <a:r>
              <a:rPr lang="en-US" dirty="0"/>
              <a:t>, or </a:t>
            </a:r>
            <a:r>
              <a:rPr lang="en-US" b="1" dirty="0"/>
              <a:t>FLAN-T5</a:t>
            </a:r>
            <a:r>
              <a:rPr lang="en-US" dirty="0"/>
              <a:t>) that uses the retrieved documents to generate accurate and context-aware responses.</a:t>
            </a:r>
          </a:p>
          <a:p>
            <a:r>
              <a:rPr lang="en-US" b="1" dirty="0"/>
              <a:t>Justification for RAG:</a:t>
            </a:r>
            <a:endParaRPr lang="en-US" dirty="0"/>
          </a:p>
          <a:p>
            <a:r>
              <a:rPr lang="en-US" dirty="0"/>
              <a:t>College admission queries require </a:t>
            </a:r>
            <a:r>
              <a:rPr lang="en-US" b="1" dirty="0"/>
              <a:t>factually accurate</a:t>
            </a:r>
            <a:r>
              <a:rPr lang="en-US" dirty="0"/>
              <a:t> and </a:t>
            </a:r>
            <a:r>
              <a:rPr lang="en-US" b="1" dirty="0"/>
              <a:t>context-specific</a:t>
            </a:r>
            <a:r>
              <a:rPr lang="en-US" dirty="0"/>
              <a:t> answers.</a:t>
            </a:r>
          </a:p>
          <a:p>
            <a:r>
              <a:rPr lang="en-US" dirty="0"/>
              <a:t>Static LLMs may hallucinate or provide outdated information.</a:t>
            </a:r>
          </a:p>
          <a:p>
            <a:r>
              <a:rPr lang="en-US" dirty="0"/>
              <a:t>RAG ensures grounding of generated responses in </a:t>
            </a:r>
            <a:r>
              <a:rPr lang="en-US" b="1" dirty="0"/>
              <a:t>real-time, trusted institutional data</a:t>
            </a:r>
            <a:r>
              <a:rPr lang="en-US" dirty="0"/>
              <a:t>, improving both accuracy and reliability.</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EF8FF-2126-E1D9-118B-891DF9CC2F6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9F62DEA-5729-81F0-238D-E709959CA9B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56DEF271-3E4F-3419-CD3B-A1ACD888E2E7}"/>
              </a:ext>
            </a:extLst>
          </p:cNvPr>
          <p:cNvSpPr>
            <a:spLocks noGrp="1"/>
          </p:cNvSpPr>
          <p:nvPr>
            <p:ph idx="1"/>
          </p:nvPr>
        </p:nvSpPr>
        <p:spPr/>
        <p:txBody>
          <a:bodyPr/>
          <a:lstStyle/>
          <a:p>
            <a:r>
              <a:rPr lang="en-US" b="1" dirty="0"/>
              <a:t>Data Input:</a:t>
            </a:r>
          </a:p>
          <a:p>
            <a:r>
              <a:rPr lang="en-US" dirty="0"/>
              <a:t>The system uses the following input features:</a:t>
            </a:r>
          </a:p>
          <a:p>
            <a:r>
              <a:rPr lang="en-US" b="1" dirty="0"/>
              <a:t>User Query</a:t>
            </a:r>
            <a:r>
              <a:rPr lang="en-US" dirty="0"/>
              <a:t> (natural language question from the student)</a:t>
            </a:r>
          </a:p>
          <a:p>
            <a:r>
              <a:rPr lang="en-US" b="1" dirty="0"/>
              <a:t>Institutional Documents</a:t>
            </a:r>
            <a:r>
              <a:rPr lang="en-US" dirty="0"/>
              <a:t>, including:</a:t>
            </a:r>
          </a:p>
          <a:p>
            <a:pPr lvl="1"/>
            <a:r>
              <a:rPr lang="en-US" dirty="0"/>
              <a:t>Admission policies</a:t>
            </a:r>
          </a:p>
          <a:p>
            <a:pPr lvl="1"/>
            <a:r>
              <a:rPr lang="en-US" dirty="0"/>
              <a:t>Eligibility criteria</a:t>
            </a:r>
          </a:p>
          <a:p>
            <a:pPr lvl="1"/>
            <a:r>
              <a:rPr lang="en-US" dirty="0"/>
              <a:t>Course details and descriptions</a:t>
            </a:r>
          </a:p>
          <a:p>
            <a:pPr lvl="1"/>
            <a:r>
              <a:rPr lang="en-US" dirty="0"/>
              <a:t>Fee structures</a:t>
            </a:r>
          </a:p>
          <a:p>
            <a:pPr lvl="1"/>
            <a:r>
              <a:rPr lang="en-US" dirty="0"/>
              <a:t>FAQs and important deadlines</a:t>
            </a:r>
          </a:p>
          <a:p>
            <a:r>
              <a:rPr lang="en-US" b="1" dirty="0"/>
              <a:t>Optional Enhancements:</a:t>
            </a:r>
            <a:endParaRPr lang="en-US" dirty="0"/>
          </a:p>
          <a:p>
            <a:r>
              <a:rPr lang="en-US" dirty="0"/>
              <a:t>Student's selected stream or interest area</a:t>
            </a:r>
          </a:p>
          <a:p>
            <a:r>
              <a:rPr lang="en-US" dirty="0"/>
              <a:t>Location/language preference for personalized results</a:t>
            </a:r>
          </a:p>
          <a:p>
            <a:pPr marL="305435" indent="-305435"/>
            <a:endParaRPr lang="en-IN" dirty="0"/>
          </a:p>
        </p:txBody>
      </p:sp>
    </p:spTree>
    <p:extLst>
      <p:ext uri="{BB962C8B-B14F-4D97-AF65-F5344CB8AC3E}">
        <p14:creationId xmlns:p14="http://schemas.microsoft.com/office/powerpoint/2010/main" val="253106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B6745-DBE6-7D37-7CA7-16D48B5E88A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65D9EB-0076-4A9D-BDEA-23992EAD4E8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 name="TextBox 9">
            <a:extLst>
              <a:ext uri="{FF2B5EF4-FFF2-40B4-BE49-F238E27FC236}">
                <a16:creationId xmlns:a16="http://schemas.microsoft.com/office/drawing/2014/main" id="{BFA68E8E-02FA-2298-F579-B989ABF3A4AD}"/>
              </a:ext>
            </a:extLst>
          </p:cNvPr>
          <p:cNvSpPr txBox="1"/>
          <p:nvPr/>
        </p:nvSpPr>
        <p:spPr>
          <a:xfrm>
            <a:off x="581192" y="1232452"/>
            <a:ext cx="11439572" cy="5078313"/>
          </a:xfrm>
          <a:prstGeom prst="rect">
            <a:avLst/>
          </a:prstGeom>
          <a:noFill/>
        </p:spPr>
        <p:txBody>
          <a:bodyPr wrap="square" rtlCol="0">
            <a:spAutoFit/>
          </a:bodyPr>
          <a:lstStyle/>
          <a:p>
            <a:r>
              <a:rPr lang="en-US" b="1" dirty="0"/>
              <a:t>Training Process:</a:t>
            </a:r>
          </a:p>
          <a:p>
            <a:r>
              <a:rPr lang="en-US" dirty="0"/>
              <a:t>The retriever uses sentence embeddings (from models like Sentence-BERT) to map queries and documents into vector space.</a:t>
            </a:r>
          </a:p>
          <a:p>
            <a:r>
              <a:rPr lang="en-US" dirty="0"/>
              <a:t>A pre-trained generator model is used and optionally fine-tuned on a dataset of admission-related Q&amp;A.</a:t>
            </a:r>
          </a:p>
          <a:p>
            <a:r>
              <a:rPr lang="en-US" dirty="0"/>
              <a:t>Techniques like cross-validation, human evaluation, and similarity scoring are used to improve performance.</a:t>
            </a:r>
          </a:p>
          <a:p>
            <a:r>
              <a:rPr lang="en-US" dirty="0"/>
              <a:t>The retriever may be improved using techniques like contrastive learning or triplet loss.</a:t>
            </a:r>
          </a:p>
          <a:p>
            <a:r>
              <a:rPr lang="en-US" b="1" dirty="0"/>
              <a:t>Prediction Process:</a:t>
            </a:r>
          </a:p>
          <a:p>
            <a:r>
              <a:rPr lang="en-US" dirty="0"/>
              <a:t>The student enters a query.</a:t>
            </a:r>
          </a:p>
          <a:p>
            <a:r>
              <a:rPr lang="en-US" dirty="0"/>
              <a:t>The system retrieves the most relevant documents using the retriever.</a:t>
            </a:r>
          </a:p>
          <a:p>
            <a:r>
              <a:rPr lang="en-US" dirty="0"/>
              <a:t>The generator model uses these documents to generate an accurate, contextual answer.</a:t>
            </a:r>
          </a:p>
          <a:p>
            <a:r>
              <a:rPr lang="en-US" dirty="0"/>
              <a:t>The result is shown to the user in real time, along with optional source references.</a:t>
            </a:r>
          </a:p>
          <a:p>
            <a:r>
              <a:rPr lang="en-US" dirty="0"/>
              <a:t>The system always works with the latest documents, so there’s no need to retrain the model each time policies are updated.</a:t>
            </a:r>
          </a:p>
          <a:p>
            <a:r>
              <a:rPr lang="en-US" b="1" dirty="0"/>
              <a:t>Real-Time Consideration:</a:t>
            </a:r>
            <a:endParaRPr lang="en-US" dirty="0"/>
          </a:p>
          <a:p>
            <a:r>
              <a:rPr lang="en-US" dirty="0"/>
              <a:t>Documents and policies can be updated in real time in the backend corpus, so the system always works on the latest information—without retraining the model.</a:t>
            </a:r>
          </a:p>
          <a:p>
            <a:endParaRPr lang="en-US" dirty="0"/>
          </a:p>
          <a:p>
            <a:endParaRPr lang="en-IN" dirty="0"/>
          </a:p>
        </p:txBody>
      </p:sp>
    </p:spTree>
    <p:extLst>
      <p:ext uri="{BB962C8B-B14F-4D97-AF65-F5344CB8AC3E}">
        <p14:creationId xmlns:p14="http://schemas.microsoft.com/office/powerpoint/2010/main" val="127126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7A89A-D425-E7E7-71AB-EF54B617233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E736B8A-8C09-81FA-E0D4-5BCADAE88DE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3" name="Picture 2">
            <a:extLst>
              <a:ext uri="{FF2B5EF4-FFF2-40B4-BE49-F238E27FC236}">
                <a16:creationId xmlns:a16="http://schemas.microsoft.com/office/drawing/2014/main" id="{87406274-D74D-10E4-1443-D075F8EFEDB5}"/>
              </a:ext>
            </a:extLst>
          </p:cNvPr>
          <p:cNvPicPr>
            <a:picLocks noChangeAspect="1"/>
          </p:cNvPicPr>
          <p:nvPr/>
        </p:nvPicPr>
        <p:blipFill>
          <a:blip r:embed="rId2"/>
          <a:stretch>
            <a:fillRect/>
          </a:stretch>
        </p:blipFill>
        <p:spPr>
          <a:xfrm>
            <a:off x="1110673" y="1417118"/>
            <a:ext cx="5702349" cy="2826109"/>
          </a:xfrm>
          <a:prstGeom prst="rect">
            <a:avLst/>
          </a:prstGeom>
        </p:spPr>
      </p:pic>
      <p:pic>
        <p:nvPicPr>
          <p:cNvPr id="6" name="Picture 5">
            <a:extLst>
              <a:ext uri="{FF2B5EF4-FFF2-40B4-BE49-F238E27FC236}">
                <a16:creationId xmlns:a16="http://schemas.microsoft.com/office/drawing/2014/main" id="{83AB3167-F8AB-E327-0B83-7B35A7F825B7}"/>
              </a:ext>
            </a:extLst>
          </p:cNvPr>
          <p:cNvPicPr>
            <a:picLocks noChangeAspect="1"/>
          </p:cNvPicPr>
          <p:nvPr/>
        </p:nvPicPr>
        <p:blipFill>
          <a:blip r:embed="rId3"/>
          <a:stretch>
            <a:fillRect/>
          </a:stretch>
        </p:blipFill>
        <p:spPr>
          <a:xfrm>
            <a:off x="5447547" y="2982567"/>
            <a:ext cx="6408199" cy="2826108"/>
          </a:xfrm>
          <a:prstGeom prst="rect">
            <a:avLst/>
          </a:prstGeom>
        </p:spPr>
      </p:pic>
    </p:spTree>
    <p:extLst>
      <p:ext uri="{BB962C8B-B14F-4D97-AF65-F5344CB8AC3E}">
        <p14:creationId xmlns:p14="http://schemas.microsoft.com/office/powerpoint/2010/main" val="138316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4" name="Picture 3">
            <a:extLst>
              <a:ext uri="{FF2B5EF4-FFF2-40B4-BE49-F238E27FC236}">
                <a16:creationId xmlns:a16="http://schemas.microsoft.com/office/drawing/2014/main" id="{A73753D3-69BA-EF79-F2FE-9F8522F772F7}"/>
              </a:ext>
            </a:extLst>
          </p:cNvPr>
          <p:cNvPicPr>
            <a:picLocks noChangeAspect="1"/>
          </p:cNvPicPr>
          <p:nvPr/>
        </p:nvPicPr>
        <p:blipFill>
          <a:blip r:embed="rId2"/>
          <a:stretch>
            <a:fillRect/>
          </a:stretch>
        </p:blipFill>
        <p:spPr>
          <a:xfrm>
            <a:off x="1458931" y="1334642"/>
            <a:ext cx="8250148" cy="464070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736EA-1E11-FB44-2D21-CE47AEDCC72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B02F406-A138-A9BF-7B44-688F8D092B5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D7CD18CA-FAE6-A82E-694D-0CAAE2360153}"/>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58330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92693-EB58-2515-3F83-60FD19CCC39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FA0CE6F-F75E-3B8C-3AAF-B72C1262E4A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A3CBB23F-3F2C-677E-1545-F62D49D5F80F}"/>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39948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18553-5F4E-4194-2BC8-B11F334EA3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D48B1F5-D809-E13F-DF9D-4B52F942888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450B602C-5496-1E12-1148-2B938AEF772C}"/>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058164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25687-861E-91DD-0D61-6EF3CB2F637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6391F6-15C7-A818-6BA1-A76FB0446EF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CA0C267B-8B32-0A86-7B62-5EAF8765E07D}"/>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418903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0C605-A8D4-0671-8B67-1CDE93CC8E5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B3B0374-CB53-124E-4F7C-673A2EDF208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AA8DA807-1852-CC27-7D72-17A22741E89F}"/>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62389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85000" lnSpcReduction="20000"/>
          </a:bodyPr>
          <a:lstStyle/>
          <a:p>
            <a:r>
              <a:rPr lang="en-US" sz="2000" dirty="0"/>
              <a:t>The proposed College Admission Agent using RAG proved to be highly effective in delivering fast, accurate, and reliable responses to student queries. It successfully reduced manual workload and improved user experience with real-time guidance on courses, eligibility, fees, and deadlines.</a:t>
            </a:r>
          </a:p>
          <a:p>
            <a:r>
              <a:rPr lang="en-US" sz="2000" b="1" dirty="0"/>
              <a:t>Challenges Faced:</a:t>
            </a:r>
            <a:endParaRPr lang="en-US" sz="2000" dirty="0"/>
          </a:p>
          <a:p>
            <a:r>
              <a:rPr lang="en-US" sz="2000" dirty="0"/>
              <a:t>Integrating multiple data sources with different formats</a:t>
            </a:r>
          </a:p>
          <a:p>
            <a:r>
              <a:rPr lang="en-US" sz="2000" dirty="0"/>
              <a:t>Ensuring factual accuracy to prevent misinformation</a:t>
            </a:r>
          </a:p>
          <a:p>
            <a:r>
              <a:rPr lang="en-US" sz="2000" dirty="0"/>
              <a:t>Handling vague or ambiguous user queries</a:t>
            </a:r>
          </a:p>
          <a:p>
            <a:r>
              <a:rPr lang="en-US" sz="2000" b="1" dirty="0"/>
              <a:t>Potential Improvements:</a:t>
            </a:r>
            <a:endParaRPr lang="en-US" sz="2000" dirty="0"/>
          </a:p>
          <a:p>
            <a:r>
              <a:rPr lang="en-US" sz="2000" dirty="0"/>
              <a:t>Add voice input and multilingual support</a:t>
            </a:r>
          </a:p>
          <a:p>
            <a:r>
              <a:rPr lang="en-US" sz="2000" dirty="0"/>
              <a:t>Include a recommendation system for course selection</a:t>
            </a:r>
          </a:p>
          <a:p>
            <a:r>
              <a:rPr lang="en-US" sz="2000" dirty="0"/>
              <a:t>Integrate with college application portals for end-to-end assistance</a:t>
            </a:r>
          </a:p>
          <a:p>
            <a:r>
              <a:rPr lang="en-US" sz="2000" b="1" dirty="0"/>
              <a:t>Impact:</a:t>
            </a:r>
            <a:br>
              <a:rPr lang="en-US" sz="2000" dirty="0"/>
            </a:br>
            <a:r>
              <a:rPr lang="en-US" sz="2000" dirty="0"/>
              <a:t>This AI solution improves transparency, saves time, and ensures that students receive correct information instantly, enhancing the overall admission process.</a:t>
            </a:r>
          </a:p>
        </p:txBody>
      </p:sp>
    </p:spTree>
    <p:extLst>
      <p:ext uri="{BB962C8B-B14F-4D97-AF65-F5344CB8AC3E}">
        <p14:creationId xmlns:p14="http://schemas.microsoft.com/office/powerpoint/2010/main" val="318331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52064" y="1458929"/>
            <a:ext cx="11568700" cy="5558319"/>
          </a:xfrm>
        </p:spPr>
        <p:txBody>
          <a:bodyPr>
            <a:normAutofit fontScale="92500" lnSpcReduction="10000"/>
          </a:bodyPr>
          <a:lstStyle/>
          <a:p>
            <a:r>
              <a:rPr lang="en-IN" b="1" dirty="0"/>
              <a:t>Expand Data Sources</a:t>
            </a:r>
            <a:endParaRPr lang="en-IN" dirty="0"/>
          </a:p>
          <a:p>
            <a:pPr lvl="1"/>
            <a:r>
              <a:rPr lang="en-IN" dirty="0"/>
              <a:t>Integrate real-time data from government portals, ranking websites, and social media to improve accuracy and relevance.</a:t>
            </a:r>
          </a:p>
          <a:p>
            <a:r>
              <a:rPr lang="en-IN" b="1" dirty="0"/>
              <a:t>Algorithm Optimization</a:t>
            </a:r>
            <a:endParaRPr lang="en-IN" dirty="0"/>
          </a:p>
          <a:p>
            <a:pPr lvl="1"/>
            <a:r>
              <a:rPr lang="en-IN" dirty="0"/>
              <a:t>Fine-tune LLMs with domain-specific datasets</a:t>
            </a:r>
          </a:p>
          <a:p>
            <a:pPr lvl="1"/>
            <a:r>
              <a:rPr lang="en-IN" dirty="0"/>
              <a:t>Use hybrid retrieval (dense + sparse) to improve response precision</a:t>
            </a:r>
          </a:p>
          <a:p>
            <a:r>
              <a:rPr lang="en-US" b="1" dirty="0"/>
              <a:t>Scalability Across Regions</a:t>
            </a:r>
            <a:endParaRPr lang="en-US" dirty="0"/>
          </a:p>
          <a:p>
            <a:r>
              <a:rPr lang="en-US" dirty="0"/>
              <a:t>Extend the system to support multiple colleges, cities, or states</a:t>
            </a:r>
          </a:p>
          <a:p>
            <a:r>
              <a:rPr lang="en-US" dirty="0"/>
              <a:t>Add language localization for regional outreach</a:t>
            </a:r>
          </a:p>
          <a:p>
            <a:r>
              <a:rPr lang="en-US" b="1" dirty="0"/>
              <a:t>Emerging Technology Integration</a:t>
            </a:r>
            <a:endParaRPr lang="en-US" dirty="0"/>
          </a:p>
          <a:p>
            <a:r>
              <a:rPr lang="en-US" dirty="0"/>
              <a:t>Use </a:t>
            </a:r>
            <a:r>
              <a:rPr lang="en-US" b="1" dirty="0"/>
              <a:t>edge computing</a:t>
            </a:r>
            <a:r>
              <a:rPr lang="en-US" dirty="0"/>
              <a:t> to reduce latency in rural or low-connectivity areas</a:t>
            </a:r>
          </a:p>
          <a:p>
            <a:r>
              <a:rPr lang="en-US" dirty="0"/>
              <a:t>Incorporate </a:t>
            </a:r>
            <a:r>
              <a:rPr lang="en-US" b="1" dirty="0"/>
              <a:t>advanced ML models</a:t>
            </a:r>
            <a:r>
              <a:rPr lang="en-US" dirty="0"/>
              <a:t> like multi-modal agents for document + voice processing</a:t>
            </a:r>
          </a:p>
          <a:p>
            <a:r>
              <a:rPr lang="en-US" b="1" dirty="0"/>
              <a:t>User Personalization</a:t>
            </a:r>
            <a:endParaRPr lang="en-US" dirty="0"/>
          </a:p>
          <a:p>
            <a:r>
              <a:rPr lang="en-US" dirty="0"/>
              <a:t>Recommend colleges/courses based on student interests and past queries</a:t>
            </a:r>
          </a:p>
          <a:p>
            <a:r>
              <a:rPr lang="en-US" dirty="0"/>
              <a:t>Store preferences for faster future responses</a:t>
            </a:r>
            <a:br>
              <a:rPr lang="en-IN" dirty="0"/>
            </a:br>
            <a:endParaRPr lang="en-IN"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917D9920-F7FE-2406-350A-A0694AF7D19A}"/>
              </a:ext>
            </a:extLst>
          </p:cNvPr>
          <p:cNvSpPr>
            <a:spLocks noGrp="1" noChangeArrowheads="1"/>
          </p:cNvSpPr>
          <p:nvPr>
            <p:ph idx="1"/>
          </p:nvPr>
        </p:nvSpPr>
        <p:spPr bwMode="auto">
          <a:xfrm>
            <a:off x="581192" y="1868974"/>
            <a:ext cx="1126491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IBM Skills Network. </a:t>
            </a:r>
            <a:r>
              <a:rPr kumimoji="0" lang="en-US" altLang="en-US" sz="2800" b="0" i="1" u="none" strike="noStrike" cap="none" normalizeH="0" baseline="0" dirty="0">
                <a:ln>
                  <a:noFill/>
                </a:ln>
                <a:solidFill>
                  <a:schemeClr val="tx1"/>
                </a:solidFill>
                <a:effectLst/>
                <a:latin typeface="Arial" panose="020B0604020202020204" pitchFamily="34" charset="0"/>
              </a:rPr>
              <a:t>Retrieval-Augmented Generation (RAG) Fundamentals</a:t>
            </a:r>
            <a:r>
              <a:rPr kumimoji="0" lang="en-US" altLang="en-US" sz="2800" b="0" i="0" u="none" strike="noStrike" cap="none" normalizeH="0" baseline="0" dirty="0">
                <a:ln>
                  <a:noFill/>
                </a:ln>
                <a:solidFill>
                  <a:schemeClr val="tx1"/>
                </a:solidFill>
                <a:effectLst/>
                <a:latin typeface="Arial" panose="020B0604020202020204" pitchFamily="34" charset="0"/>
              </a:rPr>
              <a:t>. IBM Online Learning Platform.</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hlinkClick r:id="rId2"/>
              </a:rPr>
              <a:t>https://skills.network</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IBM Cloud. </a:t>
            </a:r>
            <a:r>
              <a:rPr kumimoji="0" lang="en-US" altLang="en-US" sz="2800" b="0" i="1" u="none" strike="noStrike" cap="none" normalizeH="0" baseline="0" dirty="0">
                <a:ln>
                  <a:noFill/>
                </a:ln>
                <a:solidFill>
                  <a:schemeClr val="tx1"/>
                </a:solidFill>
                <a:effectLst/>
                <a:latin typeface="Arial" panose="020B0604020202020204" pitchFamily="34" charset="0"/>
              </a:rPr>
              <a:t>AI-Powered Virtual Assistants for Business Applications</a:t>
            </a:r>
            <a:r>
              <a:rPr kumimoji="0" lang="en-US" altLang="en-US" sz="2800" b="0" i="0" u="none" strike="noStrike" cap="none" normalizeH="0" baseline="0" dirty="0">
                <a:ln>
                  <a:noFill/>
                </a:ln>
                <a:solidFill>
                  <a:schemeClr val="tx1"/>
                </a:solidFill>
                <a:effectLst/>
                <a:latin typeface="Arial" panose="020B0604020202020204" pitchFamily="34" charset="0"/>
              </a:rPr>
              <a:t>. IBM Cloud Docs.</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hlinkClick r:id="rId3"/>
              </a:rPr>
              <a:t>https://cloud.ibm.com/docs</a:t>
            </a:r>
            <a:br>
              <a:rPr kumimoji="0" lang="en-US" altLang="en-US" sz="2800" b="0" i="0" u="none" strike="noStrike" cap="none" normalizeH="0" baseline="0" dirty="0">
                <a:ln>
                  <a:noFill/>
                </a:ln>
                <a:solidFill>
                  <a:schemeClr val="tx1"/>
                </a:solidFill>
                <a:effectLst/>
                <a:latin typeface="Arial" panose="020B0604020202020204" pitchFamily="34" charset="0"/>
              </a:rPr>
            </a:br>
            <a:r>
              <a:rPr lang="en-US" sz="2800" dirty="0"/>
              <a:t>Course PDFs, slide decks, and session notes from IBM classes attended (internal use).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D6A40460-DBB7-0D7A-421E-A7BDBD1F802C}"/>
              </a:ext>
            </a:extLst>
          </p:cNvPr>
          <p:cNvPicPr>
            <a:picLocks noGrp="1" noChangeAspect="1"/>
          </p:cNvPicPr>
          <p:nvPr>
            <p:ph idx="1"/>
          </p:nvPr>
        </p:nvPicPr>
        <p:blipFill>
          <a:blip r:embed="rId2"/>
          <a:stretch>
            <a:fillRect/>
          </a:stretch>
        </p:blipFill>
        <p:spPr>
          <a:xfrm>
            <a:off x="3008309" y="1301750"/>
            <a:ext cx="6175382"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D8CFF47-D365-6B98-9BF2-864301B20EC6}"/>
              </a:ext>
            </a:extLst>
          </p:cNvPr>
          <p:cNvPicPr>
            <a:picLocks noChangeAspect="1"/>
          </p:cNvPicPr>
          <p:nvPr/>
        </p:nvPicPr>
        <p:blipFill>
          <a:blip r:embed="rId2"/>
          <a:stretch>
            <a:fillRect/>
          </a:stretch>
        </p:blipFill>
        <p:spPr>
          <a:xfrm>
            <a:off x="2911852" y="1365013"/>
            <a:ext cx="6121715" cy="4610337"/>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3D168FC-B0DB-F6FC-DB5D-55F5A57CF01C}"/>
              </a:ext>
            </a:extLst>
          </p:cNvPr>
          <p:cNvPicPr>
            <a:picLocks noGrp="1" noChangeAspect="1"/>
          </p:cNvPicPr>
          <p:nvPr>
            <p:ph idx="1"/>
          </p:nvPr>
        </p:nvPicPr>
        <p:blipFill>
          <a:blip r:embed="rId2"/>
          <a:stretch>
            <a:fillRect/>
          </a:stretch>
        </p:blipFill>
        <p:spPr>
          <a:xfrm>
            <a:off x="2318016" y="1301750"/>
            <a:ext cx="7555968"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3200" dirty="0"/>
              <a:t>A College Admission Agent, powered by RAG (Retrieval-Augmented Generation), streamlines the student admission process. It retrieves and summarizes admission policies, eligibility criteria, and FAQs from institutional databases and official sources. Prospective students can ask natural language questions and receive accurate, up-to-date responses instantly. The agent helps with course selection, application guidance, fee structure, and important deadlines. Using trusted, real-time data, it reduces manual inquiries and enhances applicant experience. This AI-driven assistant boosts transparency, accessibility, and efficiency in college admissions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br>
              <a:rPr lang="en-US" sz="4400" b="1" dirty="0">
                <a:solidFill>
                  <a:schemeClr val="accent1"/>
                </a:solidFill>
                <a:latin typeface="Arial" panose="020B0604020202020204" pitchFamily="34" charset="0"/>
                <a:cs typeface="Arial" panose="020B0604020202020204" pitchFamily="34" charset="0"/>
              </a:rPr>
            </a:br>
            <a:r>
              <a:rPr lang="en-US" sz="4400" b="1" dirty="0"/>
              <a:t>1. Data Collection:</a:t>
            </a:r>
            <a:br>
              <a:rPr lang="en-US" sz="4400" dirty="0"/>
            </a:br>
            <a:r>
              <a:rPr lang="en-US" sz="4400" dirty="0"/>
              <a:t>Aggregate admission-related documents such as policies, eligibility criteria, course catalogs, FAQs, and fee structures from institutional databases, official college websites, and government education portals.</a:t>
            </a:r>
            <a:br>
              <a:rPr lang="en-US" sz="4400" dirty="0"/>
            </a:br>
            <a:r>
              <a:rPr lang="en-US" sz="4400" dirty="0"/>
              <a:t>Integrate with APIs or authorized data repositories for real-time access to updates on admission dates, application processes, and seat availability.</a:t>
            </a:r>
            <a:br>
              <a:rPr lang="en-US" sz="4400" dirty="0"/>
            </a:br>
            <a:endParaRPr lang="en-US" sz="4400" dirty="0"/>
          </a:p>
        </p:txBody>
      </p:sp>
      <p:sp>
        <p:nvSpPr>
          <p:cNvPr id="76" name="TextBox 75">
            <a:extLst>
              <a:ext uri="{FF2B5EF4-FFF2-40B4-BE49-F238E27FC236}">
                <a16:creationId xmlns:a16="http://schemas.microsoft.com/office/drawing/2014/main" id="{AA8AAC2A-067D-C8D4-79F6-60091ADEAA99}"/>
              </a:ext>
            </a:extLst>
          </p:cNvPr>
          <p:cNvSpPr txBox="1"/>
          <p:nvPr/>
        </p:nvSpPr>
        <p:spPr>
          <a:xfrm>
            <a:off x="581192" y="965771"/>
            <a:ext cx="11306008" cy="1477328"/>
          </a:xfrm>
          <a:prstGeom prst="rect">
            <a:avLst/>
          </a:prstGeom>
          <a:noFill/>
        </p:spPr>
        <p:txBody>
          <a:bodyPr wrap="square" rtlCol="0">
            <a:spAutoFit/>
          </a:bodyPr>
          <a:lstStyle/>
          <a:p>
            <a:r>
              <a:rPr lang="en-US" b="1"/>
              <a:t>1. Data Collection:</a:t>
            </a:r>
            <a:endParaRPr lang="en-US"/>
          </a:p>
          <a:p>
            <a:r>
              <a:rPr lang="en-US"/>
              <a:t>Aggregate admission-related documents such as policies, eligibility criteria, course catalogs, FAQs, and fee structures from institutional databases, official college websites, and government education portals.</a:t>
            </a:r>
          </a:p>
          <a:p>
            <a:r>
              <a:rPr lang="en-US"/>
              <a:t>Integrate with APIs or authorized data repositories for real-time access to updates on admission dates, application processes, and seat availability.</a:t>
            </a:r>
          </a:p>
        </p:txBody>
      </p:sp>
      <p:sp>
        <p:nvSpPr>
          <p:cNvPr id="90" name="TextBox 89">
            <a:extLst>
              <a:ext uri="{FF2B5EF4-FFF2-40B4-BE49-F238E27FC236}">
                <a16:creationId xmlns:a16="http://schemas.microsoft.com/office/drawing/2014/main" id="{FC727784-08A8-6801-A6BA-7C3D5381D9D7}"/>
              </a:ext>
            </a:extLst>
          </p:cNvPr>
          <p:cNvSpPr txBox="1"/>
          <p:nvPr/>
        </p:nvSpPr>
        <p:spPr>
          <a:xfrm>
            <a:off x="581192" y="2753474"/>
            <a:ext cx="11285460" cy="1754326"/>
          </a:xfrm>
          <a:prstGeom prst="rect">
            <a:avLst/>
          </a:prstGeom>
          <a:noFill/>
        </p:spPr>
        <p:txBody>
          <a:bodyPr wrap="square" rtlCol="0">
            <a:spAutoFit/>
          </a:bodyPr>
          <a:lstStyle/>
          <a:p>
            <a:r>
              <a:rPr lang="en-IN" b="1" dirty="0"/>
              <a:t>2. Data Preprocessing:</a:t>
            </a:r>
            <a:endParaRPr lang="en-IN" dirty="0"/>
          </a:p>
          <a:p>
            <a:r>
              <a:rPr lang="en-IN" dirty="0"/>
              <a:t>Clean and structure unorganized or semi-structured documents using NLP techniques like sentence segmentation and named entity recognition (NER).</a:t>
            </a:r>
          </a:p>
          <a:p>
            <a:r>
              <a:rPr lang="en-IN" dirty="0"/>
              <a:t>Standardize formats across different data sources for uniform retrieval and ensure removal of outdated or duplicate content.</a:t>
            </a:r>
          </a:p>
          <a:p>
            <a:endParaRPr lang="en-IN" dirty="0"/>
          </a:p>
        </p:txBody>
      </p:sp>
      <p:sp>
        <p:nvSpPr>
          <p:cNvPr id="91" name="TextBox 90">
            <a:extLst>
              <a:ext uri="{FF2B5EF4-FFF2-40B4-BE49-F238E27FC236}">
                <a16:creationId xmlns:a16="http://schemas.microsoft.com/office/drawing/2014/main" id="{16049234-FFAE-FD09-F15B-8336EF2C7F61}"/>
              </a:ext>
            </a:extLst>
          </p:cNvPr>
          <p:cNvSpPr txBox="1"/>
          <p:nvPr/>
        </p:nvSpPr>
        <p:spPr>
          <a:xfrm>
            <a:off x="581192" y="4695290"/>
            <a:ext cx="7597037" cy="1754326"/>
          </a:xfrm>
          <a:prstGeom prst="rect">
            <a:avLst/>
          </a:prstGeom>
          <a:noFill/>
        </p:spPr>
        <p:txBody>
          <a:bodyPr wrap="square" rtlCol="0">
            <a:spAutoFit/>
          </a:bodyPr>
          <a:lstStyle/>
          <a:p>
            <a:r>
              <a:rPr lang="en-IN" b="1" dirty="0"/>
              <a:t>3. Retrieval Module:</a:t>
            </a:r>
            <a:endParaRPr lang="en-IN" dirty="0"/>
          </a:p>
          <a:p>
            <a:r>
              <a:rPr lang="en-IN" dirty="0"/>
              <a:t>Implement a vector-based document retrieval system (e.g., FAISS, Pinecone) to enable fast and relevant extraction of information based on user queries.</a:t>
            </a:r>
          </a:p>
          <a:p>
            <a:r>
              <a:rPr lang="en-IN" dirty="0"/>
              <a:t>Use semantic search techniques (e.g., Dense Passage Retrieval or BM25) to improve accuracy and relevance of the retrieved documents.</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4880C-40CC-48D7-12FF-25E184AAD09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037783-2DE9-F983-13A3-9A437B7341D0}"/>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br>
              <a:rPr lang="en-US" sz="4400" b="1" dirty="0">
                <a:solidFill>
                  <a:schemeClr val="accent1"/>
                </a:solidFill>
                <a:latin typeface="Arial" panose="020B0604020202020204" pitchFamily="34" charset="0"/>
                <a:cs typeface="Arial" panose="020B0604020202020204" pitchFamily="34" charset="0"/>
              </a:rPr>
            </a:br>
            <a:r>
              <a:rPr lang="en-US" sz="4400" b="1" dirty="0"/>
              <a:t>1. Data Collection:</a:t>
            </a:r>
            <a:br>
              <a:rPr lang="en-US" sz="4400" dirty="0"/>
            </a:br>
            <a:r>
              <a:rPr lang="en-US" sz="4400" dirty="0"/>
              <a:t>Aggregate admission-related documents such as policies, eligibility criteria, course catalogs, FAQs, and fee structures from institutional databases, official college websites, and government education portals.</a:t>
            </a:r>
            <a:br>
              <a:rPr lang="en-US" sz="4400" dirty="0"/>
            </a:br>
            <a:r>
              <a:rPr lang="en-US" sz="4400" dirty="0"/>
              <a:t>Integrate with APIs or authorized data repositories for real-time access to updates on admission dates, application processes, and seat availability.</a:t>
            </a:r>
            <a:br>
              <a:rPr lang="en-US" sz="4400" dirty="0"/>
            </a:br>
            <a:endParaRPr lang="en-US" sz="4400" dirty="0"/>
          </a:p>
        </p:txBody>
      </p:sp>
      <p:sp>
        <p:nvSpPr>
          <p:cNvPr id="76" name="TextBox 75">
            <a:extLst>
              <a:ext uri="{FF2B5EF4-FFF2-40B4-BE49-F238E27FC236}">
                <a16:creationId xmlns:a16="http://schemas.microsoft.com/office/drawing/2014/main" id="{2F8B6CA2-7A68-C8D7-5D4A-D53E77BB5824}"/>
              </a:ext>
            </a:extLst>
          </p:cNvPr>
          <p:cNvSpPr txBox="1"/>
          <p:nvPr/>
        </p:nvSpPr>
        <p:spPr>
          <a:xfrm>
            <a:off x="581192" y="965771"/>
            <a:ext cx="11306008" cy="1200329"/>
          </a:xfrm>
          <a:prstGeom prst="rect">
            <a:avLst/>
          </a:prstGeom>
          <a:noFill/>
        </p:spPr>
        <p:txBody>
          <a:bodyPr wrap="square" rtlCol="0">
            <a:spAutoFit/>
          </a:bodyPr>
          <a:lstStyle/>
          <a:p>
            <a:r>
              <a:rPr lang="en-US" b="1" dirty="0"/>
              <a:t>4. Generation Module (RAG):</a:t>
            </a:r>
            <a:endParaRPr lang="en-US" dirty="0"/>
          </a:p>
          <a:p>
            <a:r>
              <a:rPr lang="en-US" dirty="0"/>
              <a:t>Use a pre-trained transformer model (e.g., BERT or GPT) integrated with the retriever to generate coherent, context-aware answers.</a:t>
            </a:r>
          </a:p>
          <a:p>
            <a:r>
              <a:rPr lang="en-US" dirty="0"/>
              <a:t>Ensure responses are grounded in retrieved documents to maintain factual accuracy and avoid hallucinations.</a:t>
            </a:r>
          </a:p>
        </p:txBody>
      </p:sp>
      <p:sp>
        <p:nvSpPr>
          <p:cNvPr id="90" name="TextBox 89">
            <a:extLst>
              <a:ext uri="{FF2B5EF4-FFF2-40B4-BE49-F238E27FC236}">
                <a16:creationId xmlns:a16="http://schemas.microsoft.com/office/drawing/2014/main" id="{276ADE79-3E8B-BE5B-A2F6-722AA1E43092}"/>
              </a:ext>
            </a:extLst>
          </p:cNvPr>
          <p:cNvSpPr txBox="1"/>
          <p:nvPr/>
        </p:nvSpPr>
        <p:spPr>
          <a:xfrm>
            <a:off x="581192" y="2753474"/>
            <a:ext cx="11285460" cy="1200329"/>
          </a:xfrm>
          <a:prstGeom prst="rect">
            <a:avLst/>
          </a:prstGeom>
          <a:noFill/>
        </p:spPr>
        <p:txBody>
          <a:bodyPr wrap="square" rtlCol="0">
            <a:spAutoFit/>
          </a:bodyPr>
          <a:lstStyle/>
          <a:p>
            <a:r>
              <a:rPr lang="en-IN" b="1" dirty="0"/>
              <a:t>5. Natural Language Interface:</a:t>
            </a:r>
            <a:endParaRPr lang="en-IN" dirty="0"/>
          </a:p>
          <a:p>
            <a:r>
              <a:rPr lang="en-IN" dirty="0"/>
              <a:t>Design a chatbot/web interface that allows students to interact in natural language.</a:t>
            </a:r>
          </a:p>
          <a:p>
            <a:r>
              <a:rPr lang="en-IN" dirty="0"/>
              <a:t>Include multilingual support and user personalization features (e.g., saving previous queries, suggesting relevant information).</a:t>
            </a:r>
          </a:p>
        </p:txBody>
      </p:sp>
      <p:sp>
        <p:nvSpPr>
          <p:cNvPr id="91" name="TextBox 90">
            <a:extLst>
              <a:ext uri="{FF2B5EF4-FFF2-40B4-BE49-F238E27FC236}">
                <a16:creationId xmlns:a16="http://schemas.microsoft.com/office/drawing/2014/main" id="{FB0A3BB0-DE39-F706-72EC-F79B5067A723}"/>
              </a:ext>
            </a:extLst>
          </p:cNvPr>
          <p:cNvSpPr txBox="1"/>
          <p:nvPr/>
        </p:nvSpPr>
        <p:spPr>
          <a:xfrm>
            <a:off x="581192" y="4695290"/>
            <a:ext cx="7597037" cy="1477328"/>
          </a:xfrm>
          <a:prstGeom prst="rect">
            <a:avLst/>
          </a:prstGeom>
          <a:noFill/>
        </p:spPr>
        <p:txBody>
          <a:bodyPr wrap="square" rtlCol="0">
            <a:spAutoFit/>
          </a:bodyPr>
          <a:lstStyle/>
          <a:p>
            <a:r>
              <a:rPr lang="en-US" b="1" dirty="0"/>
              <a:t>6. Deployment:</a:t>
            </a:r>
            <a:endParaRPr lang="en-US" dirty="0"/>
          </a:p>
          <a:p>
            <a:r>
              <a:rPr lang="en-US" dirty="0"/>
              <a:t>Host the solution on a scalable cloud platform (e.g., IBM Cloud, AWS, or Azure) with proper data privacy and security compliance.</a:t>
            </a:r>
          </a:p>
          <a:p>
            <a:r>
              <a:rPr lang="en-US" dirty="0"/>
              <a:t>Ensure high availability and low latency response time for seamless user interaction.</a:t>
            </a:r>
          </a:p>
        </p:txBody>
      </p:sp>
    </p:spTree>
    <p:extLst>
      <p:ext uri="{BB962C8B-B14F-4D97-AF65-F5344CB8AC3E}">
        <p14:creationId xmlns:p14="http://schemas.microsoft.com/office/powerpoint/2010/main" val="17854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892B5-674D-BB9C-A3C0-6351A70085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EF60AC-C177-9C60-B34D-052DF5AE4849}"/>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br>
              <a:rPr lang="en-US" sz="4400" b="1" dirty="0">
                <a:solidFill>
                  <a:schemeClr val="accent1"/>
                </a:solidFill>
                <a:latin typeface="Arial" panose="020B0604020202020204" pitchFamily="34" charset="0"/>
                <a:cs typeface="Arial" panose="020B0604020202020204" pitchFamily="34" charset="0"/>
              </a:rPr>
            </a:br>
            <a:r>
              <a:rPr lang="en-US" sz="4400" b="1" dirty="0"/>
              <a:t>1. Data Collection:</a:t>
            </a:r>
            <a:br>
              <a:rPr lang="en-US" sz="4400" dirty="0"/>
            </a:br>
            <a:r>
              <a:rPr lang="en-US" sz="4400" dirty="0"/>
              <a:t>Aggregate admission-related documents such as policies, eligibility criteria, course catalogs, FAQs, and fee structures from institutional databases, official college websites, and government education portals.</a:t>
            </a:r>
            <a:br>
              <a:rPr lang="en-US" sz="4400" dirty="0"/>
            </a:br>
            <a:r>
              <a:rPr lang="en-US" sz="4400" dirty="0"/>
              <a:t>Integrate with APIs or authorized data repositories for real-time access to updates on admission dates, application processes, and seat availability.</a:t>
            </a:r>
            <a:br>
              <a:rPr lang="en-US" sz="4400" dirty="0"/>
            </a:br>
            <a:endParaRPr lang="en-US" sz="4400" dirty="0"/>
          </a:p>
        </p:txBody>
      </p:sp>
      <p:sp>
        <p:nvSpPr>
          <p:cNvPr id="76" name="TextBox 75">
            <a:extLst>
              <a:ext uri="{FF2B5EF4-FFF2-40B4-BE49-F238E27FC236}">
                <a16:creationId xmlns:a16="http://schemas.microsoft.com/office/drawing/2014/main" id="{A2D8D40E-C0CF-9AC8-6C8D-C7C8FD6F9946}"/>
              </a:ext>
            </a:extLst>
          </p:cNvPr>
          <p:cNvSpPr txBox="1"/>
          <p:nvPr/>
        </p:nvSpPr>
        <p:spPr>
          <a:xfrm>
            <a:off x="581192" y="965771"/>
            <a:ext cx="11306008" cy="1200329"/>
          </a:xfrm>
          <a:prstGeom prst="rect">
            <a:avLst/>
          </a:prstGeom>
          <a:noFill/>
        </p:spPr>
        <p:txBody>
          <a:bodyPr wrap="square" rtlCol="0">
            <a:spAutoFit/>
          </a:bodyPr>
          <a:lstStyle/>
          <a:p>
            <a:r>
              <a:rPr lang="en-IN" b="1" dirty="0"/>
              <a:t>7. Evaluation:</a:t>
            </a:r>
            <a:endParaRPr lang="en-IN" dirty="0"/>
          </a:p>
          <a:p>
            <a:r>
              <a:rPr lang="en-IN" dirty="0"/>
              <a:t>Measure the system’s performance using metrics such as F1-score for retrieval accuracy, BLEU or ROUGE for generation quality, and user satisfaction surveys.</a:t>
            </a:r>
          </a:p>
          <a:p>
            <a:r>
              <a:rPr lang="en-IN" dirty="0"/>
              <a:t>Continuously refine based on feedback, usage logs, and changing institutional guidelines.</a:t>
            </a:r>
          </a:p>
        </p:txBody>
      </p:sp>
      <p:sp>
        <p:nvSpPr>
          <p:cNvPr id="90" name="TextBox 89">
            <a:extLst>
              <a:ext uri="{FF2B5EF4-FFF2-40B4-BE49-F238E27FC236}">
                <a16:creationId xmlns:a16="http://schemas.microsoft.com/office/drawing/2014/main" id="{7C3C305F-215C-95DB-0838-1F179AE01760}"/>
              </a:ext>
            </a:extLst>
          </p:cNvPr>
          <p:cNvSpPr txBox="1"/>
          <p:nvPr/>
        </p:nvSpPr>
        <p:spPr>
          <a:xfrm>
            <a:off x="581192" y="2753474"/>
            <a:ext cx="11285460" cy="1477328"/>
          </a:xfrm>
          <a:prstGeom prst="rect">
            <a:avLst/>
          </a:prstGeom>
          <a:noFill/>
        </p:spPr>
        <p:txBody>
          <a:bodyPr wrap="square" rtlCol="0">
            <a:spAutoFit/>
          </a:bodyPr>
          <a:lstStyle/>
          <a:p>
            <a:r>
              <a:rPr lang="en-US" b="1" dirty="0"/>
              <a:t>Result:</a:t>
            </a:r>
            <a:br>
              <a:rPr lang="en-US" dirty="0"/>
            </a:br>
            <a:r>
              <a:rPr lang="en-US" dirty="0"/>
              <a:t>The AI-powered admission assistant will significantly reduce manual workload on administrative staff, provide prospective students with instant and reliable information, and increase overall satisfaction with the admission process. By leveraging real-time data and advanced NLP, it builds a smarter, faster, and more transparent college admission system.</a:t>
            </a:r>
            <a:endParaRPr lang="en-IN" dirty="0"/>
          </a:p>
        </p:txBody>
      </p:sp>
    </p:spTree>
    <p:extLst>
      <p:ext uri="{BB962C8B-B14F-4D97-AF65-F5344CB8AC3E}">
        <p14:creationId xmlns:p14="http://schemas.microsoft.com/office/powerpoint/2010/main" val="147644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dirty="0"/>
              <a:t>The "System Approach" section outlines the strategy and methodology for building and deploying the AI-powered college admission assistant. This system leverages NLP, retrieval mechanisms, and transformer-based language models to provide real-time, factual responses to student queries. The approach consists of the following elements:</a:t>
            </a:r>
          </a:p>
          <a:p>
            <a:r>
              <a:rPr lang="en-IN" sz="1800" b="1" dirty="0"/>
              <a:t>1. System Requirements</a:t>
            </a:r>
          </a:p>
          <a:p>
            <a:r>
              <a:rPr lang="en-IN" sz="1800" b="1" dirty="0"/>
              <a:t>Hardware Requirements:</a:t>
            </a:r>
            <a:endParaRPr lang="en-IN" sz="1800" dirty="0"/>
          </a:p>
          <a:p>
            <a:r>
              <a:rPr lang="en-IN" sz="1800" dirty="0"/>
              <a:t>Minimum 8 GB RAM (16 GB recommended for training)</a:t>
            </a:r>
          </a:p>
          <a:p>
            <a:r>
              <a:rPr lang="en-IN" sz="1800" dirty="0"/>
              <a:t>4-core CPU (or GPU-enabled system for faster inference)</a:t>
            </a:r>
          </a:p>
          <a:p>
            <a:r>
              <a:rPr lang="en-IN" sz="1800" dirty="0"/>
              <a:t>100 GB storage (for institutional documents and vector databases)</a:t>
            </a:r>
          </a:p>
          <a:p>
            <a:r>
              <a:rPr lang="en-IN" sz="1800" b="1" dirty="0"/>
              <a:t>Software Requirements:</a:t>
            </a:r>
            <a:endParaRPr lang="en-IN" sz="1800" dirty="0"/>
          </a:p>
          <a:p>
            <a:r>
              <a:rPr lang="en-IN" sz="1800" dirty="0"/>
              <a:t>Operating System: Windows/Linux/MacOS</a:t>
            </a:r>
          </a:p>
          <a:p>
            <a:r>
              <a:rPr lang="en-IN" sz="1800" dirty="0"/>
              <a:t>Python 3.8 or later</a:t>
            </a:r>
          </a:p>
          <a:p>
            <a:r>
              <a:rPr lang="en-IN" sz="1800" dirty="0"/>
              <a:t>Git (for version control)</a:t>
            </a:r>
          </a:p>
          <a:p>
            <a:r>
              <a:rPr lang="en-IN" sz="1800" dirty="0"/>
              <a:t>Web browser (for chatbot interface testing)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9251F-9F71-8C50-5579-81CDB0D67BA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111CB28-2446-F8C8-0C72-EA74D3B3010B}"/>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A3EE7B3C-F415-F1C5-AB57-D53C7EEE5138}"/>
              </a:ext>
            </a:extLst>
          </p:cNvPr>
          <p:cNvSpPr>
            <a:spLocks noGrp="1"/>
          </p:cNvSpPr>
          <p:nvPr>
            <p:ph idx="1"/>
          </p:nvPr>
        </p:nvSpPr>
        <p:spPr/>
        <p:txBody>
          <a:bodyPr>
            <a:normAutofit fontScale="92500" lnSpcReduction="10000"/>
          </a:bodyPr>
          <a:lstStyle/>
          <a:p>
            <a:r>
              <a:rPr lang="en-IN" sz="1800" b="1" dirty="0"/>
              <a:t>1.Cloud Infrastructure (optional but recommended):</a:t>
            </a:r>
            <a:endParaRPr lang="en-IN" sz="1800" dirty="0"/>
          </a:p>
          <a:p>
            <a:r>
              <a:rPr lang="en-IN" sz="1800" dirty="0"/>
              <a:t>IBM Cloud / AWS / Azure for scalable deployment</a:t>
            </a:r>
          </a:p>
          <a:p>
            <a:r>
              <a:rPr lang="en-IN" sz="1800" dirty="0"/>
              <a:t>Docker (for containerization)</a:t>
            </a:r>
          </a:p>
          <a:p>
            <a:r>
              <a:rPr lang="en-IN" sz="1800" dirty="0"/>
              <a:t>MongoDB or Firebase (for user data storage)</a:t>
            </a:r>
            <a:br>
              <a:rPr lang="en-IN" sz="1800" dirty="0"/>
            </a:br>
            <a:r>
              <a:rPr lang="en-US" sz="1800" b="1" dirty="0"/>
              <a:t>2. Libraries Required to Build the Model</a:t>
            </a:r>
          </a:p>
          <a:p>
            <a:r>
              <a:rPr lang="en-US" sz="1800" b="1" dirty="0"/>
              <a:t>A. Data Handling and Search</a:t>
            </a:r>
          </a:p>
          <a:p>
            <a:r>
              <a:rPr lang="en-US" sz="1800" b="1" dirty="0"/>
              <a:t>pandas</a:t>
            </a:r>
            <a:r>
              <a:rPr lang="en-US" sz="1800" dirty="0"/>
              <a:t> – Used to work with and clean data.</a:t>
            </a:r>
          </a:p>
          <a:p>
            <a:r>
              <a:rPr lang="en-US" sz="1800" b="1" dirty="0" err="1"/>
              <a:t>numpy</a:t>
            </a:r>
            <a:r>
              <a:rPr lang="en-US" sz="1800" dirty="0"/>
              <a:t> – Helps with mathematical operations and numbers.</a:t>
            </a:r>
          </a:p>
          <a:p>
            <a:r>
              <a:rPr lang="en-US" sz="1800" b="1" dirty="0"/>
              <a:t>beautifulsoup4</a:t>
            </a:r>
            <a:r>
              <a:rPr lang="en-US" sz="1800" dirty="0"/>
              <a:t> or </a:t>
            </a:r>
            <a:r>
              <a:rPr lang="en-US" sz="1800" b="1" dirty="0"/>
              <a:t>requests</a:t>
            </a:r>
            <a:r>
              <a:rPr lang="en-US" sz="1800" dirty="0"/>
              <a:t> – Used to collect data from websites (if allowed).</a:t>
            </a:r>
          </a:p>
          <a:p>
            <a:r>
              <a:rPr lang="en-US" sz="1800" b="1" dirty="0" err="1"/>
              <a:t>langchain</a:t>
            </a:r>
            <a:r>
              <a:rPr lang="en-US" sz="1800" dirty="0"/>
              <a:t> – Connects the chatbot with AI models using the RAG method.</a:t>
            </a:r>
          </a:p>
          <a:p>
            <a:r>
              <a:rPr lang="en-US" sz="1800" b="1" dirty="0" err="1"/>
              <a:t>faiss</a:t>
            </a:r>
            <a:r>
              <a:rPr lang="en-US" sz="1800" dirty="0"/>
              <a:t> or </a:t>
            </a:r>
            <a:r>
              <a:rPr lang="en-US" sz="1800" b="1" dirty="0"/>
              <a:t>pinecone-client</a:t>
            </a:r>
            <a:r>
              <a:rPr lang="en-US" sz="1800" dirty="0"/>
              <a:t> – Helps the system search answers based on meaning, not just keywords.</a:t>
            </a:r>
          </a:p>
          <a:p>
            <a:r>
              <a:rPr lang="en-US" sz="1800" b="1" dirty="0"/>
              <a:t>sentence-transformers</a:t>
            </a:r>
            <a:r>
              <a:rPr lang="en-US" sz="1800" dirty="0"/>
              <a:t> – Turns text into numbers (embeddings) so it can be searched easily.</a:t>
            </a:r>
            <a:endParaRPr lang="en-IN" sz="1800" dirty="0"/>
          </a:p>
          <a:p>
            <a:endParaRPr lang="en-IN" sz="1800" dirty="0"/>
          </a:p>
        </p:txBody>
      </p:sp>
    </p:spTree>
    <p:extLst>
      <p:ext uri="{BB962C8B-B14F-4D97-AF65-F5344CB8AC3E}">
        <p14:creationId xmlns:p14="http://schemas.microsoft.com/office/powerpoint/2010/main" val="320852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3D7F0-0E80-B900-0552-84FE8651AA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CC77AE3-7BB1-D27D-0B3B-5433B8F1B85F}"/>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1F2EA88C-2635-10E0-C310-28C9D4BF61F7}"/>
              </a:ext>
            </a:extLst>
          </p:cNvPr>
          <p:cNvSpPr>
            <a:spLocks noGrp="1"/>
          </p:cNvSpPr>
          <p:nvPr>
            <p:ph idx="1"/>
          </p:nvPr>
        </p:nvSpPr>
        <p:spPr>
          <a:xfrm>
            <a:off x="355161" y="1671896"/>
            <a:ext cx="11029615" cy="4673324"/>
          </a:xfrm>
        </p:spPr>
        <p:txBody>
          <a:bodyPr>
            <a:normAutofit/>
          </a:bodyPr>
          <a:lstStyle/>
          <a:p>
            <a:r>
              <a:rPr lang="en-US" sz="1800" b="1" dirty="0"/>
              <a:t>3. Natural Language Understanding</a:t>
            </a:r>
          </a:p>
          <a:p>
            <a:r>
              <a:rPr lang="en-US" sz="1800" b="1" dirty="0"/>
              <a:t>transformers</a:t>
            </a:r>
            <a:r>
              <a:rPr lang="en-US" sz="1800" dirty="0"/>
              <a:t> – Gives access to powerful AI models like GPT and BERT.</a:t>
            </a:r>
          </a:p>
          <a:p>
            <a:r>
              <a:rPr lang="en-US" sz="1800" b="1" dirty="0" err="1"/>
              <a:t>nltk</a:t>
            </a:r>
            <a:r>
              <a:rPr lang="en-US" sz="1800" dirty="0"/>
              <a:t> or </a:t>
            </a:r>
            <a:r>
              <a:rPr lang="en-US" sz="1800" b="1" dirty="0" err="1"/>
              <a:t>spaCy</a:t>
            </a:r>
            <a:r>
              <a:rPr lang="en-US" sz="1800" dirty="0"/>
              <a:t> – Used to break text into words, find names, and clean text.</a:t>
            </a:r>
          </a:p>
          <a:p>
            <a:r>
              <a:rPr lang="en-US" sz="1800" b="1" dirty="0"/>
              <a:t>torch</a:t>
            </a:r>
            <a:r>
              <a:rPr lang="en-US" sz="1800" dirty="0"/>
              <a:t> or </a:t>
            </a:r>
            <a:r>
              <a:rPr lang="en-US" sz="1800" b="1" dirty="0" err="1"/>
              <a:t>tensorflow</a:t>
            </a:r>
            <a:r>
              <a:rPr lang="en-US" sz="1800" dirty="0"/>
              <a:t> – These are tools that run the AI models in the background.</a:t>
            </a:r>
          </a:p>
          <a:p>
            <a:r>
              <a:rPr lang="en-US" sz="1800" b="1" dirty="0"/>
              <a:t>4. User Interface (optional)</a:t>
            </a:r>
          </a:p>
          <a:p>
            <a:r>
              <a:rPr lang="en-US" sz="1800" b="1" dirty="0" err="1"/>
              <a:t>streamlit</a:t>
            </a:r>
            <a:r>
              <a:rPr lang="en-US" sz="1800" dirty="0"/>
              <a:t> or </a:t>
            </a:r>
            <a:r>
              <a:rPr lang="en-US" sz="1800" b="1" dirty="0"/>
              <a:t>Flask</a:t>
            </a:r>
            <a:r>
              <a:rPr lang="en-US" sz="1800" dirty="0"/>
              <a:t> – Used to build the chatbot webpage or interface.</a:t>
            </a:r>
          </a:p>
          <a:p>
            <a:r>
              <a:rPr lang="en-US" sz="1800" b="1" dirty="0" err="1"/>
              <a:t>gradio</a:t>
            </a:r>
            <a:r>
              <a:rPr lang="en-US" sz="1800" dirty="0"/>
              <a:t> – Makes a simple and interactive interface with very little code.</a:t>
            </a:r>
            <a:br>
              <a:rPr lang="en-US" sz="1800" dirty="0"/>
            </a:br>
            <a:r>
              <a:rPr lang="en-US" sz="1800" b="1" dirty="0"/>
              <a:t>5. Deployment and Monitoring</a:t>
            </a:r>
          </a:p>
          <a:p>
            <a:r>
              <a:rPr lang="en-US" sz="1800" b="1" dirty="0" err="1"/>
              <a:t>gunicorn</a:t>
            </a:r>
            <a:r>
              <a:rPr lang="en-US" sz="1800" dirty="0"/>
              <a:t> or </a:t>
            </a:r>
            <a:r>
              <a:rPr lang="en-US" sz="1800" b="1" dirty="0" err="1"/>
              <a:t>uvicorn</a:t>
            </a:r>
            <a:r>
              <a:rPr lang="en-US" sz="1800" dirty="0"/>
              <a:t> – Used to run the chatbot app on a server.</a:t>
            </a:r>
          </a:p>
          <a:p>
            <a:r>
              <a:rPr lang="en-US" sz="1800" b="1" dirty="0"/>
              <a:t>Docker</a:t>
            </a:r>
            <a:r>
              <a:rPr lang="en-US" sz="1800" dirty="0"/>
              <a:t> – Packs the whole project so it can run easily anywhere.</a:t>
            </a:r>
          </a:p>
          <a:p>
            <a:r>
              <a:rPr lang="en-US" sz="1800" b="1" dirty="0"/>
              <a:t>Prometheus</a:t>
            </a:r>
            <a:r>
              <a:rPr lang="en-US" sz="1800" dirty="0"/>
              <a:t> or </a:t>
            </a:r>
            <a:r>
              <a:rPr lang="en-US" sz="1800" b="1" dirty="0"/>
              <a:t>Grafana</a:t>
            </a:r>
            <a:r>
              <a:rPr lang="en-US" sz="1800" dirty="0"/>
              <a:t> – Optional tools to check performance and logs of the chatbot.</a:t>
            </a:r>
          </a:p>
          <a:p>
            <a:endParaRPr lang="en-US" sz="1800" dirty="0"/>
          </a:p>
        </p:txBody>
      </p:sp>
    </p:spTree>
    <p:extLst>
      <p:ext uri="{BB962C8B-B14F-4D97-AF65-F5344CB8AC3E}">
        <p14:creationId xmlns:p14="http://schemas.microsoft.com/office/powerpoint/2010/main" val="10111003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1795</Words>
  <Application>Microsoft Office PowerPoint</Application>
  <PresentationFormat>Widescreen</PresentationFormat>
  <Paragraphs>152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 1. Data Collection: Aggregate admission-related documents such as policies, eligibility criteria, course catalogs, FAQs, and fee structures from institutional databases, official college websites, and government education portals. Integrate with APIs or authorized data repositories for real-time access to updates on admission dates, application processes, and seat availability. </vt:lpstr>
      <vt:lpstr>Proposed Solution 1. Data Collection: Aggregate admission-related documents such as policies, eligibility criteria, course catalogs, FAQs, and fee structures from institutional databases, official college websites, and government education portals. Integrate with APIs or authorized data repositories for real-time access to updates on admission dates, application processes, and seat availability. </vt:lpstr>
      <vt:lpstr>Proposed Solution 1. Data Collection: Aggregate admission-related documents such as policies, eligibility criteria, course catalogs, FAQs, and fee structures from institutional databases, official college websites, and government education portals. Integrate with APIs or authorized data repositories for real-time access to updates on admission dates, application processes, and seat availability. </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ANUSHKA SHARMA</cp:lastModifiedBy>
  <cp:revision>25</cp:revision>
  <dcterms:created xsi:type="dcterms:W3CDTF">2021-05-26T16:50:10Z</dcterms:created>
  <dcterms:modified xsi:type="dcterms:W3CDTF">2025-08-04T04:06:31Z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