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0"/>
  </p:notesMasterIdLst>
  <p:handoutMasterIdLst>
    <p:handoutMasterId r:id="rId51"/>
  </p:handoutMasterIdLst>
  <p:sldIdLst>
    <p:sldId id="299" r:id="rId2"/>
    <p:sldId id="268" r:id="rId3"/>
    <p:sldId id="303" r:id="rId4"/>
    <p:sldId id="309" r:id="rId5"/>
    <p:sldId id="301" r:id="rId6"/>
    <p:sldId id="312" r:id="rId7"/>
    <p:sldId id="311" r:id="rId8"/>
    <p:sldId id="313" r:id="rId9"/>
    <p:sldId id="305" r:id="rId10"/>
    <p:sldId id="314" r:id="rId11"/>
    <p:sldId id="315" r:id="rId12"/>
    <p:sldId id="346" r:id="rId13"/>
    <p:sldId id="350" r:id="rId14"/>
    <p:sldId id="352" r:id="rId15"/>
    <p:sldId id="353" r:id="rId16"/>
    <p:sldId id="355" r:id="rId17"/>
    <p:sldId id="347" r:id="rId18"/>
    <p:sldId id="333" r:id="rId19"/>
    <p:sldId id="323" r:id="rId20"/>
    <p:sldId id="332" r:id="rId21"/>
    <p:sldId id="334" r:id="rId22"/>
    <p:sldId id="340" r:id="rId23"/>
    <p:sldId id="336" r:id="rId24"/>
    <p:sldId id="341" r:id="rId25"/>
    <p:sldId id="337" r:id="rId26"/>
    <p:sldId id="338" r:id="rId27"/>
    <p:sldId id="360" r:id="rId28"/>
    <p:sldId id="287" r:id="rId29"/>
    <p:sldId id="331" r:id="rId30"/>
    <p:sldId id="324" r:id="rId31"/>
    <p:sldId id="325" r:id="rId32"/>
    <p:sldId id="326" r:id="rId33"/>
    <p:sldId id="330" r:id="rId34"/>
    <p:sldId id="327" r:id="rId35"/>
    <p:sldId id="328" r:id="rId36"/>
    <p:sldId id="329" r:id="rId37"/>
    <p:sldId id="349" r:id="rId38"/>
    <p:sldId id="261" r:id="rId39"/>
    <p:sldId id="262" r:id="rId40"/>
    <p:sldId id="292" r:id="rId41"/>
    <p:sldId id="293" r:id="rId42"/>
    <p:sldId id="278" r:id="rId43"/>
    <p:sldId id="361" r:id="rId44"/>
    <p:sldId id="362" r:id="rId45"/>
    <p:sldId id="308" r:id="rId46"/>
    <p:sldId id="300" r:id="rId47"/>
    <p:sldId id="358" r:id="rId48"/>
    <p:sldId id="29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B7B7"/>
    <a:srgbClr val="84A9AC"/>
    <a:srgbClr val="204051"/>
    <a:srgbClr val="3B6978"/>
    <a:srgbClr val="E89F71"/>
    <a:srgbClr val="AA4A30"/>
    <a:srgbClr val="EDCFA9"/>
    <a:srgbClr val="D57149"/>
    <a:srgbClr val="F4A6A6"/>
    <a:srgbClr val="CE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95297" autoAdjust="0"/>
  </p:normalViewPr>
  <p:slideViewPr>
    <p:cSldViewPr snapToGrid="0">
      <p:cViewPr varScale="1">
        <p:scale>
          <a:sx n="79" d="100"/>
          <a:sy n="79" d="100"/>
        </p:scale>
        <p:origin x="638" y="82"/>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3134" y="8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086090258611176E-2"/>
          <c:y val="4.8835123984695278E-2"/>
          <c:w val="0.9073652844685538"/>
          <c:h val="0.75917294795323564"/>
        </c:manualLayout>
      </c:layout>
      <c:barChart>
        <c:barDir val="col"/>
        <c:grouping val="clustered"/>
        <c:varyColors val="0"/>
        <c:ser>
          <c:idx val="0"/>
          <c:order val="0"/>
          <c:tx>
            <c:strRef>
              <c:f>Sheet1!$B$1</c:f>
              <c:strCache>
                <c:ptCount val="1"/>
                <c:pt idx="0">
                  <c:v>r = 1</c:v>
                </c:pt>
              </c:strCache>
            </c:strRef>
          </c:tx>
          <c:spPr>
            <a:solidFill>
              <a:srgbClr val="AA4A3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Sheet1!$A$2:$A$3</c:f>
              <c:strCache>
                <c:ptCount val="2"/>
                <c:pt idx="0">
                  <c:v>NCVR</c:v>
                </c:pt>
                <c:pt idx="1">
                  <c:v>MVR</c:v>
                </c:pt>
              </c:strCache>
            </c:strRef>
          </c:cat>
          <c:val>
            <c:numRef>
              <c:f>Sheet1!$B$2:$B$3</c:f>
              <c:numCache>
                <c:formatCode>General</c:formatCode>
                <c:ptCount val="2"/>
                <c:pt idx="0">
                  <c:v>79.17</c:v>
                </c:pt>
                <c:pt idx="1">
                  <c:v>23.8</c:v>
                </c:pt>
              </c:numCache>
            </c:numRef>
          </c:val>
          <c:extLst>
            <c:ext xmlns:c16="http://schemas.microsoft.com/office/drawing/2014/chart" uri="{C3380CC4-5D6E-409C-BE32-E72D297353CC}">
              <c16:uniqueId val="{00000000-E256-4F25-9FA9-36846DF9C7CA}"/>
            </c:ext>
          </c:extLst>
        </c:ser>
        <c:ser>
          <c:idx val="1"/>
          <c:order val="1"/>
          <c:tx>
            <c:strRef>
              <c:f>Sheet1!$C$1</c:f>
              <c:strCache>
                <c:ptCount val="1"/>
                <c:pt idx="0">
                  <c:v>r ≤ 3</c:v>
                </c:pt>
              </c:strCache>
            </c:strRef>
          </c:tx>
          <c:spPr>
            <a:solidFill>
              <a:srgbClr val="D57149"/>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Sheet1!$A$2:$A$3</c:f>
              <c:strCache>
                <c:ptCount val="2"/>
                <c:pt idx="0">
                  <c:v>NCVR</c:v>
                </c:pt>
                <c:pt idx="1">
                  <c:v>MVR</c:v>
                </c:pt>
              </c:strCache>
            </c:strRef>
          </c:cat>
          <c:val>
            <c:numRef>
              <c:f>Sheet1!$C$2:$C$3</c:f>
              <c:numCache>
                <c:formatCode>General</c:formatCode>
                <c:ptCount val="2"/>
                <c:pt idx="0">
                  <c:v>95.83</c:v>
                </c:pt>
                <c:pt idx="1">
                  <c:v>71.42</c:v>
                </c:pt>
              </c:numCache>
            </c:numRef>
          </c:val>
          <c:extLst>
            <c:ext xmlns:c16="http://schemas.microsoft.com/office/drawing/2014/chart" uri="{C3380CC4-5D6E-409C-BE32-E72D297353CC}">
              <c16:uniqueId val="{00000001-E256-4F25-9FA9-36846DF9C7CA}"/>
            </c:ext>
          </c:extLst>
        </c:ser>
        <c:ser>
          <c:idx val="2"/>
          <c:order val="2"/>
          <c:tx>
            <c:strRef>
              <c:f>Sheet1!$D$1</c:f>
              <c:strCache>
                <c:ptCount val="1"/>
                <c:pt idx="0">
                  <c:v>r ≤ 5</c:v>
                </c:pt>
              </c:strCache>
            </c:strRef>
          </c:tx>
          <c:spPr>
            <a:solidFill>
              <a:srgbClr val="EDCFA9"/>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Sheet1!$A$2:$A$3</c:f>
              <c:strCache>
                <c:ptCount val="2"/>
                <c:pt idx="0">
                  <c:v>NCVR</c:v>
                </c:pt>
                <c:pt idx="1">
                  <c:v>MVR</c:v>
                </c:pt>
              </c:strCache>
            </c:strRef>
          </c:cat>
          <c:val>
            <c:numRef>
              <c:f>Sheet1!$D$2:$D$3</c:f>
              <c:numCache>
                <c:formatCode>General</c:formatCode>
                <c:ptCount val="2"/>
                <c:pt idx="0">
                  <c:v>100</c:v>
                </c:pt>
                <c:pt idx="1">
                  <c:v>80.95</c:v>
                </c:pt>
              </c:numCache>
            </c:numRef>
          </c:val>
          <c:extLst>
            <c:ext xmlns:c16="http://schemas.microsoft.com/office/drawing/2014/chart" uri="{C3380CC4-5D6E-409C-BE32-E72D297353CC}">
              <c16:uniqueId val="{00000002-E256-4F25-9FA9-36846DF9C7CA}"/>
            </c:ext>
          </c:extLst>
        </c:ser>
        <c:dLbls>
          <c:dLblPos val="inEnd"/>
          <c:showLegendKey val="0"/>
          <c:showVal val="1"/>
          <c:showCatName val="0"/>
          <c:showSerName val="0"/>
          <c:showPercent val="0"/>
          <c:showBubbleSize val="0"/>
        </c:dLbls>
        <c:gapWidth val="100"/>
        <c:overlap val="-24"/>
        <c:axId val="582394928"/>
        <c:axId val="582392304"/>
      </c:barChart>
      <c:catAx>
        <c:axId val="582394928"/>
        <c:scaling>
          <c:orientation val="minMax"/>
        </c:scaling>
        <c:delete val="0"/>
        <c:axPos val="b"/>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rPr lang="en-US" sz="1800" dirty="0">
                    <a:solidFill>
                      <a:schemeClr val="tx1"/>
                    </a:solidFill>
                  </a:rPr>
                  <a:t>Databases</a:t>
                </a:r>
              </a:p>
            </c:rich>
          </c:tx>
          <c:layout>
            <c:manualLayout>
              <c:xMode val="edge"/>
              <c:yMode val="edge"/>
              <c:x val="0.43545225875250954"/>
              <c:y val="0.90597239414507758"/>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crossAx val="582392304"/>
        <c:crosses val="autoZero"/>
        <c:auto val="1"/>
        <c:lblAlgn val="ctr"/>
        <c:lblOffset val="100"/>
        <c:noMultiLvlLbl val="0"/>
      </c:catAx>
      <c:valAx>
        <c:axId val="582392304"/>
        <c:scaling>
          <c:orientation val="minMax"/>
        </c:scaling>
        <c:delete val="1"/>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US" sz="1600" dirty="0">
                    <a:solidFill>
                      <a:schemeClr val="tx1"/>
                    </a:solidFill>
                  </a:rPr>
                  <a:t>Accuracy Percentage</a:t>
                </a:r>
              </a:p>
            </c:rich>
          </c:tx>
          <c:layout>
            <c:manualLayout>
              <c:xMode val="edge"/>
              <c:yMode val="edge"/>
              <c:x val="1.5835500323879623E-2"/>
              <c:y val="0.27342106909461289"/>
            </c:manualLayout>
          </c:layout>
          <c:overlay val="0"/>
          <c:spPr>
            <a:noFill/>
            <a:ln>
              <a:noFill/>
            </a:ln>
            <a:effectLst/>
          </c:spPr>
          <c:txPr>
            <a:bodyPr rot="-54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crossAx val="582394928"/>
        <c:crosses val="autoZero"/>
        <c:crossBetween val="between"/>
      </c:valAx>
      <c:spPr>
        <a:noFill/>
        <a:ln>
          <a:noFill/>
        </a:ln>
        <a:effectLst/>
      </c:spPr>
    </c:plotArea>
    <c:legend>
      <c:legendPos val="t"/>
      <c:legendEntry>
        <c:idx val="0"/>
        <c:txPr>
          <a:bodyPr rot="0" spcFirstLastPara="1" vertOverflow="ellipsis" vert="horz" wrap="square" anchor="ctr" anchorCtr="1"/>
          <a:lstStyle/>
          <a:p>
            <a:pPr>
              <a:defRPr sz="1800" b="0" i="1" u="none" strike="noStrike" kern="1200" baseline="0">
                <a:solidFill>
                  <a:schemeClr val="tx1"/>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1800" b="0" i="1"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086090258611176E-2"/>
          <c:y val="4.8835123984695278E-2"/>
          <c:w val="0.9073652844685538"/>
          <c:h val="0.75917294795323564"/>
        </c:manualLayout>
      </c:layout>
      <c:barChart>
        <c:barDir val="col"/>
        <c:grouping val="clustered"/>
        <c:varyColors val="0"/>
        <c:ser>
          <c:idx val="0"/>
          <c:order val="0"/>
          <c:tx>
            <c:strRef>
              <c:f>Sheet1!$B$1</c:f>
              <c:strCache>
                <c:ptCount val="1"/>
                <c:pt idx="0">
                  <c:v>Pattern-mining</c:v>
                </c:pt>
              </c:strCache>
            </c:strRef>
          </c:tx>
          <c:spPr>
            <a:solidFill>
              <a:srgbClr val="AA4A3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Sheet1!$A$2:$A$4</c:f>
              <c:strCache>
                <c:ptCount val="3"/>
                <c:pt idx="0">
                  <c:v>k = 10</c:v>
                </c:pt>
                <c:pt idx="1">
                  <c:v>k = 15</c:v>
                </c:pt>
                <c:pt idx="2">
                  <c:v>k = 30</c:v>
                </c:pt>
              </c:strCache>
            </c:strRef>
          </c:cat>
          <c:val>
            <c:numRef>
              <c:f>Sheet1!$B$2:$B$4</c:f>
              <c:numCache>
                <c:formatCode>General</c:formatCode>
                <c:ptCount val="3"/>
                <c:pt idx="0">
                  <c:v>100</c:v>
                </c:pt>
                <c:pt idx="1">
                  <c:v>100</c:v>
                </c:pt>
                <c:pt idx="2">
                  <c:v>100</c:v>
                </c:pt>
              </c:numCache>
            </c:numRef>
          </c:val>
          <c:extLst>
            <c:ext xmlns:c16="http://schemas.microsoft.com/office/drawing/2014/chart" uri="{C3380CC4-5D6E-409C-BE32-E72D297353CC}">
              <c16:uniqueId val="{00000000-C640-4271-9F48-C11B7F0BDE30}"/>
            </c:ext>
          </c:extLst>
        </c:ser>
        <c:ser>
          <c:idx val="1"/>
          <c:order val="1"/>
          <c:tx>
            <c:strRef>
              <c:f>Sheet1!$C$1</c:f>
              <c:strCache>
                <c:ptCount val="1"/>
                <c:pt idx="0">
                  <c:v>Language model</c:v>
                </c:pt>
              </c:strCache>
            </c:strRef>
          </c:tx>
          <c:spPr>
            <a:solidFill>
              <a:srgbClr val="D57149"/>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Sheet1!$A$2:$A$4</c:f>
              <c:strCache>
                <c:ptCount val="3"/>
                <c:pt idx="0">
                  <c:v>k = 10</c:v>
                </c:pt>
                <c:pt idx="1">
                  <c:v>k = 15</c:v>
                </c:pt>
                <c:pt idx="2">
                  <c:v>k = 30</c:v>
                </c:pt>
              </c:strCache>
            </c:strRef>
          </c:cat>
          <c:val>
            <c:numRef>
              <c:f>Sheet1!$C$2:$C$4</c:f>
              <c:numCache>
                <c:formatCode>General</c:formatCode>
                <c:ptCount val="3"/>
                <c:pt idx="0">
                  <c:v>97</c:v>
                </c:pt>
                <c:pt idx="1">
                  <c:v>95</c:v>
                </c:pt>
                <c:pt idx="2">
                  <c:v>97</c:v>
                </c:pt>
              </c:numCache>
            </c:numRef>
          </c:val>
          <c:extLst>
            <c:ext xmlns:c16="http://schemas.microsoft.com/office/drawing/2014/chart" uri="{C3380CC4-5D6E-409C-BE32-E72D297353CC}">
              <c16:uniqueId val="{00000001-C640-4271-9F48-C11B7F0BDE30}"/>
            </c:ext>
          </c:extLst>
        </c:ser>
        <c:ser>
          <c:idx val="2"/>
          <c:order val="2"/>
          <c:tx>
            <c:strRef>
              <c:f>Sheet1!$D$1</c:f>
              <c:strCache>
                <c:ptCount val="1"/>
                <c:pt idx="0">
                  <c:v>Partitioning</c:v>
                </c:pt>
              </c:strCache>
            </c:strRef>
          </c:tx>
          <c:spPr>
            <a:solidFill>
              <a:srgbClr val="E89F7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Sheet1!$A$2:$A$4</c:f>
              <c:strCache>
                <c:ptCount val="3"/>
                <c:pt idx="0">
                  <c:v>k = 10</c:v>
                </c:pt>
                <c:pt idx="1">
                  <c:v>k = 15</c:v>
                </c:pt>
                <c:pt idx="2">
                  <c:v>k = 30</c:v>
                </c:pt>
              </c:strCache>
            </c:strRef>
          </c:cat>
          <c:val>
            <c:numRef>
              <c:f>Sheet1!$D$2:$D$4</c:f>
              <c:numCache>
                <c:formatCode>General</c:formatCode>
                <c:ptCount val="3"/>
                <c:pt idx="0">
                  <c:v>98</c:v>
                </c:pt>
                <c:pt idx="1">
                  <c:v>97</c:v>
                </c:pt>
                <c:pt idx="2">
                  <c:v>100</c:v>
                </c:pt>
              </c:numCache>
            </c:numRef>
          </c:val>
          <c:extLst>
            <c:ext xmlns:c16="http://schemas.microsoft.com/office/drawing/2014/chart" uri="{C3380CC4-5D6E-409C-BE32-E72D297353CC}">
              <c16:uniqueId val="{00000002-C640-4271-9F48-C11B7F0BDE30}"/>
            </c:ext>
          </c:extLst>
        </c:ser>
        <c:dLbls>
          <c:dLblPos val="inEnd"/>
          <c:showLegendKey val="0"/>
          <c:showVal val="1"/>
          <c:showCatName val="0"/>
          <c:showSerName val="0"/>
          <c:showPercent val="0"/>
          <c:showBubbleSize val="0"/>
        </c:dLbls>
        <c:gapWidth val="100"/>
        <c:overlap val="-24"/>
        <c:axId val="582394928"/>
        <c:axId val="582392304"/>
      </c:barChart>
      <c:catAx>
        <c:axId val="582394928"/>
        <c:scaling>
          <c:orientation val="minMax"/>
        </c:scaling>
        <c:delete val="1"/>
        <c:axPos val="b"/>
        <c:numFmt formatCode="General" sourceLinked="1"/>
        <c:majorTickMark val="out"/>
        <c:minorTickMark val="none"/>
        <c:tickLblPos val="nextTo"/>
        <c:crossAx val="582392304"/>
        <c:crosses val="autoZero"/>
        <c:auto val="1"/>
        <c:lblAlgn val="ctr"/>
        <c:lblOffset val="100"/>
        <c:noMultiLvlLbl val="0"/>
      </c:catAx>
      <c:valAx>
        <c:axId val="582392304"/>
        <c:scaling>
          <c:orientation val="minMax"/>
          <c:max val="115"/>
          <c:min val="0"/>
        </c:scaling>
        <c:delete val="1"/>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US" sz="1600" dirty="0">
                    <a:solidFill>
                      <a:schemeClr val="tx1"/>
                    </a:solidFill>
                  </a:rPr>
                  <a:t>Precision</a:t>
                </a:r>
              </a:p>
            </c:rich>
          </c:tx>
          <c:layout>
            <c:manualLayout>
              <c:xMode val="edge"/>
              <c:yMode val="edge"/>
              <c:x val="1.5835500323879623E-2"/>
              <c:y val="0.27342106909461289"/>
            </c:manualLayout>
          </c:layout>
          <c:overlay val="0"/>
          <c:spPr>
            <a:noFill/>
            <a:ln>
              <a:noFill/>
            </a:ln>
            <a:effectLst/>
          </c:spPr>
          <c:txPr>
            <a:bodyPr rot="-54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crossAx val="582394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086090258611176E-2"/>
          <c:y val="4.8835123984695278E-2"/>
          <c:w val="0.9073652844685538"/>
          <c:h val="0.75917294795323564"/>
        </c:manualLayout>
      </c:layout>
      <c:barChart>
        <c:barDir val="col"/>
        <c:grouping val="clustered"/>
        <c:varyColors val="0"/>
        <c:ser>
          <c:idx val="0"/>
          <c:order val="0"/>
          <c:tx>
            <c:strRef>
              <c:f>Sheet1!$B$1</c:f>
              <c:strCache>
                <c:ptCount val="1"/>
                <c:pt idx="0">
                  <c:v>Pattern-mining</c:v>
                </c:pt>
              </c:strCache>
            </c:strRef>
          </c:tx>
          <c:spPr>
            <a:solidFill>
              <a:srgbClr val="AA4A3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Sheet1!$A$2:$A$4</c:f>
              <c:strCache>
                <c:ptCount val="3"/>
                <c:pt idx="0">
                  <c:v>k = 10</c:v>
                </c:pt>
                <c:pt idx="1">
                  <c:v>k = 15</c:v>
                </c:pt>
                <c:pt idx="2">
                  <c:v>k = 30</c:v>
                </c:pt>
              </c:strCache>
            </c:strRef>
          </c:cat>
          <c:val>
            <c:numRef>
              <c:f>Sheet1!$B$2:$B$4</c:f>
              <c:numCache>
                <c:formatCode>General</c:formatCode>
                <c:ptCount val="3"/>
                <c:pt idx="0">
                  <c:v>97</c:v>
                </c:pt>
                <c:pt idx="1">
                  <c:v>88</c:v>
                </c:pt>
                <c:pt idx="2">
                  <c:v>90</c:v>
                </c:pt>
              </c:numCache>
            </c:numRef>
          </c:val>
          <c:extLst>
            <c:ext xmlns:c16="http://schemas.microsoft.com/office/drawing/2014/chart" uri="{C3380CC4-5D6E-409C-BE32-E72D297353CC}">
              <c16:uniqueId val="{00000000-B4BA-46E1-8339-41B4436FD086}"/>
            </c:ext>
          </c:extLst>
        </c:ser>
        <c:ser>
          <c:idx val="1"/>
          <c:order val="1"/>
          <c:tx>
            <c:strRef>
              <c:f>Sheet1!$C$1</c:f>
              <c:strCache>
                <c:ptCount val="1"/>
                <c:pt idx="0">
                  <c:v>Language model</c:v>
                </c:pt>
              </c:strCache>
            </c:strRef>
          </c:tx>
          <c:spPr>
            <a:solidFill>
              <a:srgbClr val="D57149"/>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Sheet1!$A$2:$A$4</c:f>
              <c:strCache>
                <c:ptCount val="3"/>
                <c:pt idx="0">
                  <c:v>k = 10</c:v>
                </c:pt>
                <c:pt idx="1">
                  <c:v>k = 15</c:v>
                </c:pt>
                <c:pt idx="2">
                  <c:v>k = 30</c:v>
                </c:pt>
              </c:strCache>
            </c:strRef>
          </c:cat>
          <c:val>
            <c:numRef>
              <c:f>Sheet1!$C$2:$C$4</c:f>
              <c:numCache>
                <c:formatCode>General</c:formatCode>
                <c:ptCount val="3"/>
                <c:pt idx="0">
                  <c:v>92</c:v>
                </c:pt>
                <c:pt idx="1">
                  <c:v>80</c:v>
                </c:pt>
                <c:pt idx="2">
                  <c:v>100</c:v>
                </c:pt>
              </c:numCache>
            </c:numRef>
          </c:val>
          <c:extLst>
            <c:ext xmlns:c16="http://schemas.microsoft.com/office/drawing/2014/chart" uri="{C3380CC4-5D6E-409C-BE32-E72D297353CC}">
              <c16:uniqueId val="{00000001-B4BA-46E1-8339-41B4436FD086}"/>
            </c:ext>
          </c:extLst>
        </c:ser>
        <c:ser>
          <c:idx val="2"/>
          <c:order val="2"/>
          <c:tx>
            <c:strRef>
              <c:f>Sheet1!$D$1</c:f>
              <c:strCache>
                <c:ptCount val="1"/>
                <c:pt idx="0">
                  <c:v>Partitioning</c:v>
                </c:pt>
              </c:strCache>
            </c:strRef>
          </c:tx>
          <c:spPr>
            <a:solidFill>
              <a:srgbClr val="E89F7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Sheet1!$A$2:$A$4</c:f>
              <c:strCache>
                <c:ptCount val="3"/>
                <c:pt idx="0">
                  <c:v>k = 10</c:v>
                </c:pt>
                <c:pt idx="1">
                  <c:v>k = 15</c:v>
                </c:pt>
                <c:pt idx="2">
                  <c:v>k = 30</c:v>
                </c:pt>
              </c:strCache>
            </c:strRef>
          </c:cat>
          <c:val>
            <c:numRef>
              <c:f>Sheet1!$D$2:$D$4</c:f>
              <c:numCache>
                <c:formatCode>General</c:formatCode>
                <c:ptCount val="3"/>
                <c:pt idx="0">
                  <c:v>95</c:v>
                </c:pt>
                <c:pt idx="1">
                  <c:v>90</c:v>
                </c:pt>
                <c:pt idx="2">
                  <c:v>97</c:v>
                </c:pt>
              </c:numCache>
            </c:numRef>
          </c:val>
          <c:extLst>
            <c:ext xmlns:c16="http://schemas.microsoft.com/office/drawing/2014/chart" uri="{C3380CC4-5D6E-409C-BE32-E72D297353CC}">
              <c16:uniqueId val="{00000002-B4BA-46E1-8339-41B4436FD086}"/>
            </c:ext>
          </c:extLst>
        </c:ser>
        <c:dLbls>
          <c:dLblPos val="inEnd"/>
          <c:showLegendKey val="0"/>
          <c:showVal val="1"/>
          <c:showCatName val="0"/>
          <c:showSerName val="0"/>
          <c:showPercent val="0"/>
          <c:showBubbleSize val="0"/>
        </c:dLbls>
        <c:gapWidth val="100"/>
        <c:overlap val="-24"/>
        <c:axId val="582394928"/>
        <c:axId val="582392304"/>
      </c:barChart>
      <c:catAx>
        <c:axId val="582394928"/>
        <c:scaling>
          <c:orientation val="minMax"/>
        </c:scaling>
        <c:delete val="1"/>
        <c:axPos val="b"/>
        <c:numFmt formatCode="General" sourceLinked="1"/>
        <c:majorTickMark val="out"/>
        <c:minorTickMark val="none"/>
        <c:tickLblPos val="nextTo"/>
        <c:crossAx val="582392304"/>
        <c:crosses val="autoZero"/>
        <c:auto val="1"/>
        <c:lblAlgn val="ctr"/>
        <c:lblOffset val="100"/>
        <c:noMultiLvlLbl val="0"/>
      </c:catAx>
      <c:valAx>
        <c:axId val="582392304"/>
        <c:scaling>
          <c:orientation val="minMax"/>
          <c:max val="115"/>
          <c:min val="0"/>
        </c:scaling>
        <c:delete val="1"/>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US" sz="1600" dirty="0">
                    <a:solidFill>
                      <a:schemeClr val="tx1"/>
                    </a:solidFill>
                  </a:rPr>
                  <a:t>Precision</a:t>
                </a:r>
              </a:p>
            </c:rich>
          </c:tx>
          <c:layout>
            <c:manualLayout>
              <c:xMode val="edge"/>
              <c:yMode val="edge"/>
              <c:x val="1.5835500323879623E-2"/>
              <c:y val="0.27342106909461289"/>
            </c:manualLayout>
          </c:layout>
          <c:overlay val="0"/>
          <c:spPr>
            <a:noFill/>
            <a:ln>
              <a:noFill/>
            </a:ln>
            <a:effectLst/>
          </c:spPr>
          <c:txPr>
            <a:bodyPr rot="-54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crossAx val="582394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086090258611176E-2"/>
          <c:y val="4.8835123984695278E-2"/>
          <c:w val="0.9073652844685538"/>
          <c:h val="0.75917294795323564"/>
        </c:manualLayout>
      </c:layout>
      <c:barChart>
        <c:barDir val="col"/>
        <c:grouping val="clustered"/>
        <c:varyColors val="0"/>
        <c:ser>
          <c:idx val="0"/>
          <c:order val="0"/>
          <c:tx>
            <c:strRef>
              <c:f>Sheet1!$B$1</c:f>
              <c:strCache>
                <c:ptCount val="1"/>
                <c:pt idx="0">
                  <c:v>Pattern-mining</c:v>
                </c:pt>
              </c:strCache>
            </c:strRef>
          </c:tx>
          <c:spPr>
            <a:solidFill>
              <a:srgbClr val="3B6978"/>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Sheet1!$A$2:$A$4</c:f>
              <c:strCache>
                <c:ptCount val="3"/>
                <c:pt idx="0">
                  <c:v>k = 10</c:v>
                </c:pt>
                <c:pt idx="1">
                  <c:v>k = 15</c:v>
                </c:pt>
                <c:pt idx="2">
                  <c:v>k = 30</c:v>
                </c:pt>
              </c:strCache>
            </c:strRef>
          </c:cat>
          <c:val>
            <c:numRef>
              <c:f>Sheet1!$B$2:$B$4</c:f>
              <c:numCache>
                <c:formatCode>General</c:formatCode>
                <c:ptCount val="3"/>
                <c:pt idx="0">
                  <c:v>99</c:v>
                </c:pt>
                <c:pt idx="1">
                  <c:v>98</c:v>
                </c:pt>
                <c:pt idx="2">
                  <c:v>98</c:v>
                </c:pt>
              </c:numCache>
            </c:numRef>
          </c:val>
          <c:extLst>
            <c:ext xmlns:c16="http://schemas.microsoft.com/office/drawing/2014/chart" uri="{C3380CC4-5D6E-409C-BE32-E72D297353CC}">
              <c16:uniqueId val="{00000000-692D-4AE8-8881-4E829D3F42FC}"/>
            </c:ext>
          </c:extLst>
        </c:ser>
        <c:ser>
          <c:idx val="1"/>
          <c:order val="1"/>
          <c:tx>
            <c:strRef>
              <c:f>Sheet1!$C$1</c:f>
              <c:strCache>
                <c:ptCount val="1"/>
                <c:pt idx="0">
                  <c:v>Language model</c:v>
                </c:pt>
              </c:strCache>
            </c:strRef>
          </c:tx>
          <c:spPr>
            <a:solidFill>
              <a:srgbClr val="84A9AC"/>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Sheet1!$A$2:$A$4</c:f>
              <c:strCache>
                <c:ptCount val="3"/>
                <c:pt idx="0">
                  <c:v>k = 10</c:v>
                </c:pt>
                <c:pt idx="1">
                  <c:v>k = 15</c:v>
                </c:pt>
                <c:pt idx="2">
                  <c:v>k = 30</c:v>
                </c:pt>
              </c:strCache>
            </c:strRef>
          </c:cat>
          <c:val>
            <c:numRef>
              <c:f>Sheet1!$C$2:$C$4</c:f>
              <c:numCache>
                <c:formatCode>General</c:formatCode>
                <c:ptCount val="3"/>
                <c:pt idx="0">
                  <c:v>80</c:v>
                </c:pt>
                <c:pt idx="1">
                  <c:v>72</c:v>
                </c:pt>
                <c:pt idx="2">
                  <c:v>70</c:v>
                </c:pt>
              </c:numCache>
            </c:numRef>
          </c:val>
          <c:extLst>
            <c:ext xmlns:c16="http://schemas.microsoft.com/office/drawing/2014/chart" uri="{C3380CC4-5D6E-409C-BE32-E72D297353CC}">
              <c16:uniqueId val="{00000001-692D-4AE8-8881-4E829D3F42FC}"/>
            </c:ext>
          </c:extLst>
        </c:ser>
        <c:ser>
          <c:idx val="2"/>
          <c:order val="2"/>
          <c:tx>
            <c:strRef>
              <c:f>Sheet1!$D$1</c:f>
              <c:strCache>
                <c:ptCount val="1"/>
                <c:pt idx="0">
                  <c:v>Partitioning</c:v>
                </c:pt>
              </c:strCache>
            </c:strRef>
          </c:tx>
          <c:spPr>
            <a:solidFill>
              <a:srgbClr val="B9B7B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Sheet1!$A$2:$A$4</c:f>
              <c:strCache>
                <c:ptCount val="3"/>
                <c:pt idx="0">
                  <c:v>k = 10</c:v>
                </c:pt>
                <c:pt idx="1">
                  <c:v>k = 15</c:v>
                </c:pt>
                <c:pt idx="2">
                  <c:v>k = 30</c:v>
                </c:pt>
              </c:strCache>
            </c:strRef>
          </c:cat>
          <c:val>
            <c:numRef>
              <c:f>Sheet1!$D$2:$D$4</c:f>
              <c:numCache>
                <c:formatCode>General</c:formatCode>
                <c:ptCount val="3"/>
                <c:pt idx="0">
                  <c:v>100</c:v>
                </c:pt>
                <c:pt idx="1">
                  <c:v>100</c:v>
                </c:pt>
                <c:pt idx="2">
                  <c:v>98</c:v>
                </c:pt>
              </c:numCache>
            </c:numRef>
          </c:val>
          <c:extLst>
            <c:ext xmlns:c16="http://schemas.microsoft.com/office/drawing/2014/chart" uri="{C3380CC4-5D6E-409C-BE32-E72D297353CC}">
              <c16:uniqueId val="{00000002-692D-4AE8-8881-4E829D3F42FC}"/>
            </c:ext>
          </c:extLst>
        </c:ser>
        <c:dLbls>
          <c:dLblPos val="inEnd"/>
          <c:showLegendKey val="0"/>
          <c:showVal val="1"/>
          <c:showCatName val="0"/>
          <c:showSerName val="0"/>
          <c:showPercent val="0"/>
          <c:showBubbleSize val="0"/>
        </c:dLbls>
        <c:gapWidth val="100"/>
        <c:overlap val="-24"/>
        <c:axId val="582394928"/>
        <c:axId val="582392304"/>
      </c:barChart>
      <c:catAx>
        <c:axId val="582394928"/>
        <c:scaling>
          <c:orientation val="minMax"/>
        </c:scaling>
        <c:delete val="1"/>
        <c:axPos val="b"/>
        <c:numFmt formatCode="General" sourceLinked="1"/>
        <c:majorTickMark val="out"/>
        <c:minorTickMark val="none"/>
        <c:tickLblPos val="nextTo"/>
        <c:crossAx val="582392304"/>
        <c:crosses val="autoZero"/>
        <c:auto val="1"/>
        <c:lblAlgn val="ctr"/>
        <c:lblOffset val="100"/>
        <c:noMultiLvlLbl val="0"/>
      </c:catAx>
      <c:valAx>
        <c:axId val="582392304"/>
        <c:scaling>
          <c:orientation val="minMax"/>
        </c:scaling>
        <c:delete val="1"/>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US" sz="1600" dirty="0">
                    <a:solidFill>
                      <a:schemeClr val="tx1"/>
                    </a:solidFill>
                  </a:rPr>
                  <a:t>Recall</a:t>
                </a:r>
              </a:p>
            </c:rich>
          </c:tx>
          <c:layout>
            <c:manualLayout>
              <c:xMode val="edge"/>
              <c:yMode val="edge"/>
              <c:x val="1.5835500323879623E-2"/>
              <c:y val="0.27342106909461289"/>
            </c:manualLayout>
          </c:layout>
          <c:overlay val="0"/>
          <c:spPr>
            <a:noFill/>
            <a:ln>
              <a:noFill/>
            </a:ln>
            <a:effectLst/>
          </c:spPr>
          <c:txPr>
            <a:bodyPr rot="-54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crossAx val="582394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086090258611176E-2"/>
          <c:y val="4.8835123984695278E-2"/>
          <c:w val="0.9073652844685538"/>
          <c:h val="0.75917294795323564"/>
        </c:manualLayout>
      </c:layout>
      <c:barChart>
        <c:barDir val="col"/>
        <c:grouping val="clustered"/>
        <c:varyColors val="0"/>
        <c:ser>
          <c:idx val="0"/>
          <c:order val="0"/>
          <c:tx>
            <c:strRef>
              <c:f>Sheet1!$B$1</c:f>
              <c:strCache>
                <c:ptCount val="1"/>
                <c:pt idx="0">
                  <c:v>Pattern-mining</c:v>
                </c:pt>
              </c:strCache>
            </c:strRef>
          </c:tx>
          <c:spPr>
            <a:solidFill>
              <a:srgbClr val="3B6978"/>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Sheet1!$A$2:$A$4</c:f>
              <c:strCache>
                <c:ptCount val="3"/>
                <c:pt idx="0">
                  <c:v>k = 10</c:v>
                </c:pt>
                <c:pt idx="1">
                  <c:v>k = 15</c:v>
                </c:pt>
                <c:pt idx="2">
                  <c:v>k = 30</c:v>
                </c:pt>
              </c:strCache>
            </c:strRef>
          </c:cat>
          <c:val>
            <c:numRef>
              <c:f>Sheet1!$B$2:$B$4</c:f>
              <c:numCache>
                <c:formatCode>General</c:formatCode>
                <c:ptCount val="3"/>
                <c:pt idx="0">
                  <c:v>97</c:v>
                </c:pt>
                <c:pt idx="1">
                  <c:v>88</c:v>
                </c:pt>
                <c:pt idx="2">
                  <c:v>89</c:v>
                </c:pt>
              </c:numCache>
            </c:numRef>
          </c:val>
          <c:extLst>
            <c:ext xmlns:c16="http://schemas.microsoft.com/office/drawing/2014/chart" uri="{C3380CC4-5D6E-409C-BE32-E72D297353CC}">
              <c16:uniqueId val="{00000000-B829-4BBD-AA42-8DE99703686C}"/>
            </c:ext>
          </c:extLst>
        </c:ser>
        <c:ser>
          <c:idx val="1"/>
          <c:order val="1"/>
          <c:tx>
            <c:strRef>
              <c:f>Sheet1!$C$1</c:f>
              <c:strCache>
                <c:ptCount val="1"/>
                <c:pt idx="0">
                  <c:v>Language model</c:v>
                </c:pt>
              </c:strCache>
            </c:strRef>
          </c:tx>
          <c:spPr>
            <a:solidFill>
              <a:srgbClr val="84A9AC"/>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Sheet1!$A$2:$A$4</c:f>
              <c:strCache>
                <c:ptCount val="3"/>
                <c:pt idx="0">
                  <c:v>k = 10</c:v>
                </c:pt>
                <c:pt idx="1">
                  <c:v>k = 15</c:v>
                </c:pt>
                <c:pt idx="2">
                  <c:v>k = 30</c:v>
                </c:pt>
              </c:strCache>
            </c:strRef>
          </c:cat>
          <c:val>
            <c:numRef>
              <c:f>Sheet1!$C$2:$C$4</c:f>
              <c:numCache>
                <c:formatCode>General</c:formatCode>
                <c:ptCount val="3"/>
                <c:pt idx="0">
                  <c:v>78</c:v>
                </c:pt>
                <c:pt idx="1">
                  <c:v>70</c:v>
                </c:pt>
                <c:pt idx="2">
                  <c:v>80</c:v>
                </c:pt>
              </c:numCache>
            </c:numRef>
          </c:val>
          <c:extLst>
            <c:ext xmlns:c16="http://schemas.microsoft.com/office/drawing/2014/chart" uri="{C3380CC4-5D6E-409C-BE32-E72D297353CC}">
              <c16:uniqueId val="{00000001-B829-4BBD-AA42-8DE99703686C}"/>
            </c:ext>
          </c:extLst>
        </c:ser>
        <c:ser>
          <c:idx val="2"/>
          <c:order val="2"/>
          <c:tx>
            <c:strRef>
              <c:f>Sheet1!$D$1</c:f>
              <c:strCache>
                <c:ptCount val="1"/>
                <c:pt idx="0">
                  <c:v>Partitioning</c:v>
                </c:pt>
              </c:strCache>
            </c:strRef>
          </c:tx>
          <c:spPr>
            <a:solidFill>
              <a:srgbClr val="B9B7B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Sheet1!$A$2:$A$4</c:f>
              <c:strCache>
                <c:ptCount val="3"/>
                <c:pt idx="0">
                  <c:v>k = 10</c:v>
                </c:pt>
                <c:pt idx="1">
                  <c:v>k = 15</c:v>
                </c:pt>
                <c:pt idx="2">
                  <c:v>k = 30</c:v>
                </c:pt>
              </c:strCache>
            </c:strRef>
          </c:cat>
          <c:val>
            <c:numRef>
              <c:f>Sheet1!$D$2:$D$4</c:f>
              <c:numCache>
                <c:formatCode>General</c:formatCode>
                <c:ptCount val="3"/>
                <c:pt idx="0">
                  <c:v>95</c:v>
                </c:pt>
                <c:pt idx="1">
                  <c:v>88</c:v>
                </c:pt>
                <c:pt idx="2">
                  <c:v>95</c:v>
                </c:pt>
              </c:numCache>
            </c:numRef>
          </c:val>
          <c:extLst>
            <c:ext xmlns:c16="http://schemas.microsoft.com/office/drawing/2014/chart" uri="{C3380CC4-5D6E-409C-BE32-E72D297353CC}">
              <c16:uniqueId val="{00000002-B829-4BBD-AA42-8DE99703686C}"/>
            </c:ext>
          </c:extLst>
        </c:ser>
        <c:dLbls>
          <c:dLblPos val="inEnd"/>
          <c:showLegendKey val="0"/>
          <c:showVal val="1"/>
          <c:showCatName val="0"/>
          <c:showSerName val="0"/>
          <c:showPercent val="0"/>
          <c:showBubbleSize val="0"/>
        </c:dLbls>
        <c:gapWidth val="100"/>
        <c:overlap val="-24"/>
        <c:axId val="582394928"/>
        <c:axId val="582392304"/>
      </c:barChart>
      <c:catAx>
        <c:axId val="582394928"/>
        <c:scaling>
          <c:orientation val="minMax"/>
        </c:scaling>
        <c:delete val="1"/>
        <c:axPos val="b"/>
        <c:numFmt formatCode="General" sourceLinked="1"/>
        <c:majorTickMark val="out"/>
        <c:minorTickMark val="none"/>
        <c:tickLblPos val="nextTo"/>
        <c:crossAx val="582392304"/>
        <c:crosses val="autoZero"/>
        <c:auto val="1"/>
        <c:lblAlgn val="ctr"/>
        <c:lblOffset val="100"/>
        <c:noMultiLvlLbl val="0"/>
      </c:catAx>
      <c:valAx>
        <c:axId val="582392304"/>
        <c:scaling>
          <c:orientation val="minMax"/>
        </c:scaling>
        <c:delete val="1"/>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US" sz="1600" dirty="0">
                    <a:solidFill>
                      <a:schemeClr val="tx1"/>
                    </a:solidFill>
                  </a:rPr>
                  <a:t>Recall</a:t>
                </a:r>
              </a:p>
            </c:rich>
          </c:tx>
          <c:layout>
            <c:manualLayout>
              <c:xMode val="edge"/>
              <c:yMode val="edge"/>
              <c:x val="1.5835500323879623E-2"/>
              <c:y val="0.27342106909461289"/>
            </c:manualLayout>
          </c:layout>
          <c:overlay val="0"/>
          <c:spPr>
            <a:noFill/>
            <a:ln>
              <a:noFill/>
            </a:ln>
            <a:effectLst/>
          </c:spPr>
          <c:txPr>
            <a:bodyPr rot="-54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crossAx val="582394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086090258611176E-2"/>
          <c:y val="4.8835123984695278E-2"/>
          <c:w val="0.9073652844685538"/>
          <c:h val="0.75917294795323564"/>
        </c:manualLayout>
      </c:layout>
      <c:barChart>
        <c:barDir val="col"/>
        <c:grouping val="clustered"/>
        <c:varyColors val="0"/>
        <c:ser>
          <c:idx val="0"/>
          <c:order val="0"/>
          <c:tx>
            <c:strRef>
              <c:f>Sheet1!$B$1</c:f>
              <c:strCache>
                <c:ptCount val="1"/>
                <c:pt idx="0">
                  <c:v>t = 10</c:v>
                </c:pt>
              </c:strCache>
            </c:strRef>
          </c:tx>
          <c:spPr>
            <a:solidFill>
              <a:srgbClr val="AA4A3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Sheet1!$A$2:$A$4</c:f>
              <c:strCache>
                <c:ptCount val="3"/>
                <c:pt idx="0">
                  <c:v>BF</c:v>
                </c:pt>
                <c:pt idx="1">
                  <c:v>TMH</c:v>
                </c:pt>
                <c:pt idx="2">
                  <c:v>2SH</c:v>
                </c:pt>
              </c:strCache>
            </c:strRef>
          </c:cat>
          <c:val>
            <c:numRef>
              <c:f>Sheet1!$B$2:$B$4</c:f>
              <c:numCache>
                <c:formatCode>General</c:formatCode>
                <c:ptCount val="3"/>
                <c:pt idx="0">
                  <c:v>100</c:v>
                </c:pt>
                <c:pt idx="1">
                  <c:v>100</c:v>
                </c:pt>
                <c:pt idx="2">
                  <c:v>100</c:v>
                </c:pt>
              </c:numCache>
            </c:numRef>
          </c:val>
          <c:extLst>
            <c:ext xmlns:c16="http://schemas.microsoft.com/office/drawing/2014/chart" uri="{C3380CC4-5D6E-409C-BE32-E72D297353CC}">
              <c16:uniqueId val="{00000000-E256-4F25-9FA9-36846DF9C7CA}"/>
            </c:ext>
          </c:extLst>
        </c:ser>
        <c:ser>
          <c:idx val="1"/>
          <c:order val="1"/>
          <c:tx>
            <c:strRef>
              <c:f>Sheet1!$C$1</c:f>
              <c:strCache>
                <c:ptCount val="1"/>
                <c:pt idx="0">
                  <c:v>t = 100</c:v>
                </c:pt>
              </c:strCache>
            </c:strRef>
          </c:tx>
          <c:spPr>
            <a:solidFill>
              <a:srgbClr val="D57149"/>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Sheet1!$A$2:$A$4</c:f>
              <c:strCache>
                <c:ptCount val="3"/>
                <c:pt idx="0">
                  <c:v>BF</c:v>
                </c:pt>
                <c:pt idx="1">
                  <c:v>TMH</c:v>
                </c:pt>
                <c:pt idx="2">
                  <c:v>2SH</c:v>
                </c:pt>
              </c:strCache>
            </c:strRef>
          </c:cat>
          <c:val>
            <c:numRef>
              <c:f>Sheet1!$C$2:$C$4</c:f>
              <c:numCache>
                <c:formatCode>General</c:formatCode>
                <c:ptCount val="3"/>
                <c:pt idx="0">
                  <c:v>100</c:v>
                </c:pt>
                <c:pt idx="1">
                  <c:v>100</c:v>
                </c:pt>
                <c:pt idx="2">
                  <c:v>100</c:v>
                </c:pt>
              </c:numCache>
            </c:numRef>
          </c:val>
          <c:extLst>
            <c:ext xmlns:c16="http://schemas.microsoft.com/office/drawing/2014/chart" uri="{C3380CC4-5D6E-409C-BE32-E72D297353CC}">
              <c16:uniqueId val="{00000001-E256-4F25-9FA9-36846DF9C7CA}"/>
            </c:ext>
          </c:extLst>
        </c:ser>
        <c:ser>
          <c:idx val="2"/>
          <c:order val="2"/>
          <c:tx>
            <c:strRef>
              <c:f>Sheet1!$D$1</c:f>
              <c:strCache>
                <c:ptCount val="1"/>
                <c:pt idx="0">
                  <c:v>t = 500</c:v>
                </c:pt>
              </c:strCache>
            </c:strRef>
          </c:tx>
          <c:spPr>
            <a:solidFill>
              <a:srgbClr val="E89F7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Sheet1!$A$2:$A$4</c:f>
              <c:strCache>
                <c:ptCount val="3"/>
                <c:pt idx="0">
                  <c:v>BF</c:v>
                </c:pt>
                <c:pt idx="1">
                  <c:v>TMH</c:v>
                </c:pt>
                <c:pt idx="2">
                  <c:v>2SH</c:v>
                </c:pt>
              </c:strCache>
            </c:strRef>
          </c:cat>
          <c:val>
            <c:numRef>
              <c:f>Sheet1!$D$2:$D$4</c:f>
              <c:numCache>
                <c:formatCode>General</c:formatCode>
                <c:ptCount val="3"/>
                <c:pt idx="0">
                  <c:v>100</c:v>
                </c:pt>
                <c:pt idx="1">
                  <c:v>100</c:v>
                </c:pt>
                <c:pt idx="2">
                  <c:v>100</c:v>
                </c:pt>
              </c:numCache>
            </c:numRef>
          </c:val>
          <c:extLst>
            <c:ext xmlns:c16="http://schemas.microsoft.com/office/drawing/2014/chart" uri="{C3380CC4-5D6E-409C-BE32-E72D297353CC}">
              <c16:uniqueId val="{00000002-E256-4F25-9FA9-36846DF9C7CA}"/>
            </c:ext>
          </c:extLst>
        </c:ser>
        <c:ser>
          <c:idx val="3"/>
          <c:order val="3"/>
          <c:tx>
            <c:strRef>
              <c:f>Sheet1!$E$1</c:f>
              <c:strCache>
                <c:ptCount val="1"/>
                <c:pt idx="0">
                  <c:v>t = 1,000</c:v>
                </c:pt>
              </c:strCache>
            </c:strRef>
          </c:tx>
          <c:spPr>
            <a:solidFill>
              <a:srgbClr val="EDCFA9"/>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Sheet1!$A$2:$A$4</c:f>
              <c:strCache>
                <c:ptCount val="3"/>
                <c:pt idx="0">
                  <c:v>BF</c:v>
                </c:pt>
                <c:pt idx="1">
                  <c:v>TMH</c:v>
                </c:pt>
                <c:pt idx="2">
                  <c:v>2SH</c:v>
                </c:pt>
              </c:strCache>
            </c:strRef>
          </c:cat>
          <c:val>
            <c:numRef>
              <c:f>Sheet1!$E$2:$E$4</c:f>
              <c:numCache>
                <c:formatCode>General</c:formatCode>
                <c:ptCount val="3"/>
                <c:pt idx="0">
                  <c:v>91.5</c:v>
                </c:pt>
                <c:pt idx="1">
                  <c:v>83.1</c:v>
                </c:pt>
                <c:pt idx="2">
                  <c:v>80.900000000000006</c:v>
                </c:pt>
              </c:numCache>
            </c:numRef>
          </c:val>
          <c:extLst>
            <c:ext xmlns:c16="http://schemas.microsoft.com/office/drawing/2014/chart" uri="{C3380CC4-5D6E-409C-BE32-E72D297353CC}">
              <c16:uniqueId val="{00000004-E256-4F25-9FA9-36846DF9C7CA}"/>
            </c:ext>
          </c:extLst>
        </c:ser>
        <c:dLbls>
          <c:dLblPos val="inEnd"/>
          <c:showLegendKey val="0"/>
          <c:showVal val="1"/>
          <c:showCatName val="0"/>
          <c:showSerName val="0"/>
          <c:showPercent val="0"/>
          <c:showBubbleSize val="0"/>
        </c:dLbls>
        <c:gapWidth val="100"/>
        <c:overlap val="-24"/>
        <c:axId val="582394928"/>
        <c:axId val="582392304"/>
      </c:barChart>
      <c:catAx>
        <c:axId val="582394928"/>
        <c:scaling>
          <c:orientation val="minMax"/>
        </c:scaling>
        <c:delete val="1"/>
        <c:axPos val="b"/>
        <c:numFmt formatCode="General" sourceLinked="1"/>
        <c:majorTickMark val="out"/>
        <c:minorTickMark val="none"/>
        <c:tickLblPos val="nextTo"/>
        <c:crossAx val="582392304"/>
        <c:crosses val="autoZero"/>
        <c:auto val="1"/>
        <c:lblAlgn val="ctr"/>
        <c:lblOffset val="100"/>
        <c:noMultiLvlLbl val="0"/>
      </c:catAx>
      <c:valAx>
        <c:axId val="582392304"/>
        <c:scaling>
          <c:orientation val="minMax"/>
        </c:scaling>
        <c:delete val="1"/>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US" sz="1400" dirty="0">
                    <a:solidFill>
                      <a:schemeClr val="tx1"/>
                    </a:solidFill>
                  </a:rPr>
                  <a:t>Accuracy Percentage</a:t>
                </a:r>
              </a:p>
            </c:rich>
          </c:tx>
          <c:layout>
            <c:manualLayout>
              <c:xMode val="edge"/>
              <c:yMode val="edge"/>
              <c:x val="0"/>
              <c:y val="0.139063654776935"/>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crossAx val="582394928"/>
        <c:crosses val="autoZero"/>
        <c:crossBetween val="between"/>
      </c:valAx>
      <c:spPr>
        <a:noFill/>
        <a:ln>
          <a:noFill/>
        </a:ln>
        <a:effectLst/>
      </c:spPr>
    </c:plotArea>
    <c:legend>
      <c:legendPos val="t"/>
      <c:legendEntry>
        <c:idx val="0"/>
        <c:txPr>
          <a:bodyPr rot="0" spcFirstLastPara="1" vertOverflow="ellipsis" vert="horz" wrap="square" anchor="ctr" anchorCtr="1"/>
          <a:lstStyle/>
          <a:p>
            <a:pPr>
              <a:defRPr sz="1500" b="0" i="1" u="none" strike="noStrike" kern="1200" baseline="0">
                <a:solidFill>
                  <a:schemeClr val="tx1"/>
                </a:solidFill>
                <a:latin typeface="+mn-lt"/>
                <a:ea typeface="+mn-ea"/>
                <a:cs typeface="+mn-cs"/>
              </a:defRPr>
            </a:pPr>
            <a:endParaRPr lang="en-US"/>
          </a:p>
        </c:txPr>
      </c:legendEntry>
      <c:layout>
        <c:manualLayout>
          <c:xMode val="edge"/>
          <c:yMode val="edge"/>
          <c:x val="8.390679977932676E-2"/>
          <c:y val="2.9812684788762259E-2"/>
          <c:w val="0.89999997572885637"/>
          <c:h val="0.13790948915847243"/>
        </c:manualLayout>
      </c:layout>
      <c:overlay val="0"/>
      <c:spPr>
        <a:noFill/>
        <a:ln>
          <a:noFill/>
        </a:ln>
        <a:effectLst/>
      </c:spPr>
      <c:txPr>
        <a:bodyPr rot="0" spcFirstLastPara="1" vertOverflow="ellipsis" vert="horz" wrap="square" anchor="ctr" anchorCtr="1"/>
        <a:lstStyle/>
        <a:p>
          <a:pPr>
            <a:defRPr sz="1500" b="0" i="1"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086090258611176E-2"/>
          <c:y val="4.8835123984695278E-2"/>
          <c:w val="0.9073652844685538"/>
          <c:h val="0.75917294795323564"/>
        </c:manualLayout>
      </c:layout>
      <c:barChart>
        <c:barDir val="col"/>
        <c:grouping val="clustered"/>
        <c:varyColors val="0"/>
        <c:ser>
          <c:idx val="0"/>
          <c:order val="0"/>
          <c:tx>
            <c:strRef>
              <c:f>Sheet1!$B$1</c:f>
              <c:strCache>
                <c:ptCount val="1"/>
                <c:pt idx="0">
                  <c:v>t = 10</c:v>
                </c:pt>
              </c:strCache>
            </c:strRef>
          </c:tx>
          <c:spPr>
            <a:solidFill>
              <a:srgbClr val="AA4A3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Sheet1!$A$2:$A$4</c:f>
              <c:strCache>
                <c:ptCount val="3"/>
                <c:pt idx="0">
                  <c:v>BF</c:v>
                </c:pt>
                <c:pt idx="1">
                  <c:v>TMH</c:v>
                </c:pt>
                <c:pt idx="2">
                  <c:v>2SH</c:v>
                </c:pt>
              </c:strCache>
            </c:strRef>
          </c:cat>
          <c:val>
            <c:numRef>
              <c:f>Sheet1!$B$2:$B$4</c:f>
              <c:numCache>
                <c:formatCode>General</c:formatCode>
                <c:ptCount val="3"/>
                <c:pt idx="0">
                  <c:v>100</c:v>
                </c:pt>
                <c:pt idx="1">
                  <c:v>100</c:v>
                </c:pt>
                <c:pt idx="2">
                  <c:v>100</c:v>
                </c:pt>
              </c:numCache>
            </c:numRef>
          </c:val>
          <c:extLst>
            <c:ext xmlns:c16="http://schemas.microsoft.com/office/drawing/2014/chart" uri="{C3380CC4-5D6E-409C-BE32-E72D297353CC}">
              <c16:uniqueId val="{00000000-15E2-4CBF-9263-26A1925A5D8A}"/>
            </c:ext>
          </c:extLst>
        </c:ser>
        <c:ser>
          <c:idx val="1"/>
          <c:order val="1"/>
          <c:tx>
            <c:strRef>
              <c:f>Sheet1!$C$1</c:f>
              <c:strCache>
                <c:ptCount val="1"/>
                <c:pt idx="0">
                  <c:v>t = 100</c:v>
                </c:pt>
              </c:strCache>
            </c:strRef>
          </c:tx>
          <c:spPr>
            <a:solidFill>
              <a:srgbClr val="D57149"/>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Sheet1!$A$2:$A$4</c:f>
              <c:strCache>
                <c:ptCount val="3"/>
                <c:pt idx="0">
                  <c:v>BF</c:v>
                </c:pt>
                <c:pt idx="1">
                  <c:v>TMH</c:v>
                </c:pt>
                <c:pt idx="2">
                  <c:v>2SH</c:v>
                </c:pt>
              </c:strCache>
            </c:strRef>
          </c:cat>
          <c:val>
            <c:numRef>
              <c:f>Sheet1!$C$2:$C$4</c:f>
              <c:numCache>
                <c:formatCode>General</c:formatCode>
                <c:ptCount val="3"/>
                <c:pt idx="0">
                  <c:v>99</c:v>
                </c:pt>
                <c:pt idx="1">
                  <c:v>98</c:v>
                </c:pt>
                <c:pt idx="2">
                  <c:v>100</c:v>
                </c:pt>
              </c:numCache>
            </c:numRef>
          </c:val>
          <c:extLst>
            <c:ext xmlns:c16="http://schemas.microsoft.com/office/drawing/2014/chart" uri="{C3380CC4-5D6E-409C-BE32-E72D297353CC}">
              <c16:uniqueId val="{00000001-15E2-4CBF-9263-26A1925A5D8A}"/>
            </c:ext>
          </c:extLst>
        </c:ser>
        <c:ser>
          <c:idx val="2"/>
          <c:order val="2"/>
          <c:tx>
            <c:strRef>
              <c:f>Sheet1!$D$1</c:f>
              <c:strCache>
                <c:ptCount val="1"/>
                <c:pt idx="0">
                  <c:v>t = 500</c:v>
                </c:pt>
              </c:strCache>
            </c:strRef>
          </c:tx>
          <c:spPr>
            <a:solidFill>
              <a:srgbClr val="E89F7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Sheet1!$A$2:$A$4</c:f>
              <c:strCache>
                <c:ptCount val="3"/>
                <c:pt idx="0">
                  <c:v>BF</c:v>
                </c:pt>
                <c:pt idx="1">
                  <c:v>TMH</c:v>
                </c:pt>
                <c:pt idx="2">
                  <c:v>2SH</c:v>
                </c:pt>
              </c:strCache>
            </c:strRef>
          </c:cat>
          <c:val>
            <c:numRef>
              <c:f>Sheet1!$D$2:$D$4</c:f>
              <c:numCache>
                <c:formatCode>General</c:formatCode>
                <c:ptCount val="3"/>
                <c:pt idx="0">
                  <c:v>95.3</c:v>
                </c:pt>
                <c:pt idx="1">
                  <c:v>97.6</c:v>
                </c:pt>
                <c:pt idx="2">
                  <c:v>99.3</c:v>
                </c:pt>
              </c:numCache>
            </c:numRef>
          </c:val>
          <c:extLst>
            <c:ext xmlns:c16="http://schemas.microsoft.com/office/drawing/2014/chart" uri="{C3380CC4-5D6E-409C-BE32-E72D297353CC}">
              <c16:uniqueId val="{00000002-15E2-4CBF-9263-26A1925A5D8A}"/>
            </c:ext>
          </c:extLst>
        </c:ser>
        <c:ser>
          <c:idx val="3"/>
          <c:order val="3"/>
          <c:tx>
            <c:strRef>
              <c:f>Sheet1!$E$1</c:f>
              <c:strCache>
                <c:ptCount val="1"/>
                <c:pt idx="0">
                  <c:v>t = 1,000</c:v>
                </c:pt>
              </c:strCache>
            </c:strRef>
          </c:tx>
          <c:spPr>
            <a:solidFill>
              <a:srgbClr val="EDCFA9"/>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Sheet1!$A$2:$A$4</c:f>
              <c:strCache>
                <c:ptCount val="3"/>
                <c:pt idx="0">
                  <c:v>BF</c:v>
                </c:pt>
                <c:pt idx="1">
                  <c:v>TMH</c:v>
                </c:pt>
                <c:pt idx="2">
                  <c:v>2SH</c:v>
                </c:pt>
              </c:strCache>
            </c:strRef>
          </c:cat>
          <c:val>
            <c:numRef>
              <c:f>Sheet1!$E$2:$E$4</c:f>
              <c:numCache>
                <c:formatCode>General</c:formatCode>
                <c:ptCount val="3"/>
                <c:pt idx="0">
                  <c:v>86.2</c:v>
                </c:pt>
                <c:pt idx="1">
                  <c:v>80.400000000000006</c:v>
                </c:pt>
                <c:pt idx="2">
                  <c:v>89.4</c:v>
                </c:pt>
              </c:numCache>
            </c:numRef>
          </c:val>
          <c:extLst>
            <c:ext xmlns:c16="http://schemas.microsoft.com/office/drawing/2014/chart" uri="{C3380CC4-5D6E-409C-BE32-E72D297353CC}">
              <c16:uniqueId val="{00000003-15E2-4CBF-9263-26A1925A5D8A}"/>
            </c:ext>
          </c:extLst>
        </c:ser>
        <c:dLbls>
          <c:dLblPos val="inEnd"/>
          <c:showLegendKey val="0"/>
          <c:showVal val="1"/>
          <c:showCatName val="0"/>
          <c:showSerName val="0"/>
          <c:showPercent val="0"/>
          <c:showBubbleSize val="0"/>
        </c:dLbls>
        <c:gapWidth val="100"/>
        <c:overlap val="-24"/>
        <c:axId val="582394928"/>
        <c:axId val="582392304"/>
      </c:barChart>
      <c:catAx>
        <c:axId val="582394928"/>
        <c:scaling>
          <c:orientation val="minMax"/>
        </c:scaling>
        <c:delete val="1"/>
        <c:axPos val="b"/>
        <c:numFmt formatCode="General" sourceLinked="1"/>
        <c:majorTickMark val="out"/>
        <c:minorTickMark val="none"/>
        <c:tickLblPos val="nextTo"/>
        <c:crossAx val="582392304"/>
        <c:crosses val="autoZero"/>
        <c:auto val="1"/>
        <c:lblAlgn val="ctr"/>
        <c:lblOffset val="100"/>
        <c:noMultiLvlLbl val="0"/>
      </c:catAx>
      <c:valAx>
        <c:axId val="582392304"/>
        <c:scaling>
          <c:orientation val="minMax"/>
        </c:scaling>
        <c:delete val="1"/>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US" sz="1400" dirty="0">
                    <a:solidFill>
                      <a:schemeClr val="tx1"/>
                    </a:solidFill>
                  </a:rPr>
                  <a:t>Accuracy Percentage</a:t>
                </a:r>
              </a:p>
            </c:rich>
          </c:tx>
          <c:layout>
            <c:manualLayout>
              <c:xMode val="edge"/>
              <c:yMode val="edge"/>
              <c:x val="4.201821404144249E-3"/>
              <c:y val="0.1401854021075464"/>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crossAx val="582394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086090258611176E-2"/>
          <c:y val="4.8835123984695278E-2"/>
          <c:w val="0.9073652844685538"/>
          <c:h val="0.75917294795323564"/>
        </c:manualLayout>
      </c:layout>
      <c:barChart>
        <c:barDir val="col"/>
        <c:grouping val="clustered"/>
        <c:varyColors val="0"/>
        <c:ser>
          <c:idx val="0"/>
          <c:order val="0"/>
          <c:tx>
            <c:strRef>
              <c:f>Sheet1!$B$1</c:f>
              <c:strCache>
                <c:ptCount val="1"/>
                <c:pt idx="0">
                  <c:v>t = 10</c:v>
                </c:pt>
              </c:strCache>
            </c:strRef>
          </c:tx>
          <c:spPr>
            <a:solidFill>
              <a:srgbClr val="20405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Sheet1!$A$2:$A$4</c:f>
              <c:strCache>
                <c:ptCount val="3"/>
                <c:pt idx="0">
                  <c:v>BF</c:v>
                </c:pt>
                <c:pt idx="1">
                  <c:v>TMH</c:v>
                </c:pt>
                <c:pt idx="2">
                  <c:v>2SH</c:v>
                </c:pt>
              </c:strCache>
            </c:strRef>
          </c:cat>
          <c:val>
            <c:numRef>
              <c:f>Sheet1!$B$2:$B$4</c:f>
              <c:numCache>
                <c:formatCode>General</c:formatCode>
                <c:ptCount val="3"/>
                <c:pt idx="0">
                  <c:v>100</c:v>
                </c:pt>
                <c:pt idx="1">
                  <c:v>100</c:v>
                </c:pt>
                <c:pt idx="2">
                  <c:v>100</c:v>
                </c:pt>
              </c:numCache>
            </c:numRef>
          </c:val>
          <c:extLst>
            <c:ext xmlns:c16="http://schemas.microsoft.com/office/drawing/2014/chart" uri="{C3380CC4-5D6E-409C-BE32-E72D297353CC}">
              <c16:uniqueId val="{00000000-CCB8-4CB2-A731-12AE91722026}"/>
            </c:ext>
          </c:extLst>
        </c:ser>
        <c:ser>
          <c:idx val="1"/>
          <c:order val="1"/>
          <c:tx>
            <c:strRef>
              <c:f>Sheet1!$C$1</c:f>
              <c:strCache>
                <c:ptCount val="1"/>
                <c:pt idx="0">
                  <c:v>t = 100</c:v>
                </c:pt>
              </c:strCache>
            </c:strRef>
          </c:tx>
          <c:spPr>
            <a:solidFill>
              <a:srgbClr val="3B6978"/>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Sheet1!$A$2:$A$4</c:f>
              <c:strCache>
                <c:ptCount val="3"/>
                <c:pt idx="0">
                  <c:v>BF</c:v>
                </c:pt>
                <c:pt idx="1">
                  <c:v>TMH</c:v>
                </c:pt>
                <c:pt idx="2">
                  <c:v>2SH</c:v>
                </c:pt>
              </c:strCache>
            </c:strRef>
          </c:cat>
          <c:val>
            <c:numRef>
              <c:f>Sheet1!$C$2:$C$4</c:f>
              <c:numCache>
                <c:formatCode>General</c:formatCode>
                <c:ptCount val="3"/>
                <c:pt idx="0">
                  <c:v>98</c:v>
                </c:pt>
                <c:pt idx="1">
                  <c:v>98</c:v>
                </c:pt>
                <c:pt idx="2">
                  <c:v>100</c:v>
                </c:pt>
              </c:numCache>
            </c:numRef>
          </c:val>
          <c:extLst>
            <c:ext xmlns:c16="http://schemas.microsoft.com/office/drawing/2014/chart" uri="{C3380CC4-5D6E-409C-BE32-E72D297353CC}">
              <c16:uniqueId val="{00000001-CCB8-4CB2-A731-12AE91722026}"/>
            </c:ext>
          </c:extLst>
        </c:ser>
        <c:ser>
          <c:idx val="2"/>
          <c:order val="2"/>
          <c:tx>
            <c:strRef>
              <c:f>Sheet1!$D$1</c:f>
              <c:strCache>
                <c:ptCount val="1"/>
                <c:pt idx="0">
                  <c:v>t = 500</c:v>
                </c:pt>
              </c:strCache>
            </c:strRef>
          </c:tx>
          <c:spPr>
            <a:solidFill>
              <a:srgbClr val="84A9AC"/>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Sheet1!$A$2:$A$4</c:f>
              <c:strCache>
                <c:ptCount val="3"/>
                <c:pt idx="0">
                  <c:v>BF</c:v>
                </c:pt>
                <c:pt idx="1">
                  <c:v>TMH</c:v>
                </c:pt>
                <c:pt idx="2">
                  <c:v>2SH</c:v>
                </c:pt>
              </c:strCache>
            </c:strRef>
          </c:cat>
          <c:val>
            <c:numRef>
              <c:f>Sheet1!$D$2:$D$4</c:f>
              <c:numCache>
                <c:formatCode>General</c:formatCode>
                <c:ptCount val="3"/>
                <c:pt idx="0">
                  <c:v>82.6</c:v>
                </c:pt>
                <c:pt idx="1">
                  <c:v>99.2</c:v>
                </c:pt>
                <c:pt idx="2">
                  <c:v>100</c:v>
                </c:pt>
              </c:numCache>
            </c:numRef>
          </c:val>
          <c:extLst>
            <c:ext xmlns:c16="http://schemas.microsoft.com/office/drawing/2014/chart" uri="{C3380CC4-5D6E-409C-BE32-E72D297353CC}">
              <c16:uniqueId val="{00000002-CCB8-4CB2-A731-12AE91722026}"/>
            </c:ext>
          </c:extLst>
        </c:ser>
        <c:ser>
          <c:idx val="3"/>
          <c:order val="3"/>
          <c:tx>
            <c:strRef>
              <c:f>Sheet1!$E$1</c:f>
              <c:strCache>
                <c:ptCount val="1"/>
                <c:pt idx="0">
                  <c:v>t = 1,000</c:v>
                </c:pt>
              </c:strCache>
            </c:strRef>
          </c:tx>
          <c:spPr>
            <a:solidFill>
              <a:srgbClr val="B9B7B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Sheet1!$A$2:$A$4</c:f>
              <c:strCache>
                <c:ptCount val="3"/>
                <c:pt idx="0">
                  <c:v>BF</c:v>
                </c:pt>
                <c:pt idx="1">
                  <c:v>TMH</c:v>
                </c:pt>
                <c:pt idx="2">
                  <c:v>2SH</c:v>
                </c:pt>
              </c:strCache>
            </c:strRef>
          </c:cat>
          <c:val>
            <c:numRef>
              <c:f>Sheet1!$E$2:$E$4</c:f>
              <c:numCache>
                <c:formatCode>General</c:formatCode>
                <c:ptCount val="3"/>
                <c:pt idx="0">
                  <c:v>75.2</c:v>
                </c:pt>
                <c:pt idx="1">
                  <c:v>99.1</c:v>
                </c:pt>
                <c:pt idx="2">
                  <c:v>100</c:v>
                </c:pt>
              </c:numCache>
            </c:numRef>
          </c:val>
          <c:extLst>
            <c:ext xmlns:c16="http://schemas.microsoft.com/office/drawing/2014/chart" uri="{C3380CC4-5D6E-409C-BE32-E72D297353CC}">
              <c16:uniqueId val="{00000003-CCB8-4CB2-A731-12AE91722026}"/>
            </c:ext>
          </c:extLst>
        </c:ser>
        <c:dLbls>
          <c:dLblPos val="inEnd"/>
          <c:showLegendKey val="0"/>
          <c:showVal val="1"/>
          <c:showCatName val="0"/>
          <c:showSerName val="0"/>
          <c:showPercent val="0"/>
          <c:showBubbleSize val="0"/>
        </c:dLbls>
        <c:gapWidth val="100"/>
        <c:overlap val="-24"/>
        <c:axId val="582394928"/>
        <c:axId val="582392304"/>
      </c:barChart>
      <c:catAx>
        <c:axId val="582394928"/>
        <c:scaling>
          <c:orientation val="minMax"/>
        </c:scaling>
        <c:delete val="1"/>
        <c:axPos val="b"/>
        <c:numFmt formatCode="General" sourceLinked="1"/>
        <c:majorTickMark val="out"/>
        <c:minorTickMark val="none"/>
        <c:tickLblPos val="nextTo"/>
        <c:crossAx val="582392304"/>
        <c:crosses val="autoZero"/>
        <c:auto val="1"/>
        <c:lblAlgn val="ctr"/>
        <c:lblOffset val="100"/>
        <c:noMultiLvlLbl val="0"/>
      </c:catAx>
      <c:valAx>
        <c:axId val="582392304"/>
        <c:scaling>
          <c:orientation val="minMax"/>
        </c:scaling>
        <c:delete val="1"/>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US" sz="1400" dirty="0">
                    <a:solidFill>
                      <a:schemeClr val="tx1"/>
                    </a:solidFill>
                  </a:rPr>
                  <a:t>Accuracy Percentage</a:t>
                </a:r>
              </a:p>
            </c:rich>
          </c:tx>
          <c:layout>
            <c:manualLayout>
              <c:xMode val="edge"/>
              <c:yMode val="edge"/>
              <c:x val="0"/>
              <c:y val="0.13409487397880793"/>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crossAx val="58239492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500" b="0" i="1"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086090258611176E-2"/>
          <c:y val="2.8960178531885105E-2"/>
          <c:w val="0.9073652844685538"/>
          <c:h val="0.7790480125260274"/>
        </c:manualLayout>
      </c:layout>
      <c:barChart>
        <c:barDir val="col"/>
        <c:grouping val="clustered"/>
        <c:varyColors val="0"/>
        <c:ser>
          <c:idx val="0"/>
          <c:order val="0"/>
          <c:tx>
            <c:strRef>
              <c:f>Sheet1!$B$1</c:f>
              <c:strCache>
                <c:ptCount val="1"/>
                <c:pt idx="0">
                  <c:v>t = 10</c:v>
                </c:pt>
              </c:strCache>
            </c:strRef>
          </c:tx>
          <c:spPr>
            <a:solidFill>
              <a:srgbClr val="20405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Sheet1!$A$2:$A$4</c:f>
              <c:strCache>
                <c:ptCount val="3"/>
                <c:pt idx="0">
                  <c:v>BF</c:v>
                </c:pt>
                <c:pt idx="1">
                  <c:v>TMH</c:v>
                </c:pt>
                <c:pt idx="2">
                  <c:v>2SH</c:v>
                </c:pt>
              </c:strCache>
            </c:strRef>
          </c:cat>
          <c:val>
            <c:numRef>
              <c:f>Sheet1!$B$2:$B$4</c:f>
              <c:numCache>
                <c:formatCode>General</c:formatCode>
                <c:ptCount val="3"/>
                <c:pt idx="0">
                  <c:v>100</c:v>
                </c:pt>
                <c:pt idx="1">
                  <c:v>100</c:v>
                </c:pt>
                <c:pt idx="2">
                  <c:v>100</c:v>
                </c:pt>
              </c:numCache>
            </c:numRef>
          </c:val>
          <c:extLst>
            <c:ext xmlns:c16="http://schemas.microsoft.com/office/drawing/2014/chart" uri="{C3380CC4-5D6E-409C-BE32-E72D297353CC}">
              <c16:uniqueId val="{00000000-AB32-401F-BB43-CE02C3383FB1}"/>
            </c:ext>
          </c:extLst>
        </c:ser>
        <c:ser>
          <c:idx val="1"/>
          <c:order val="1"/>
          <c:tx>
            <c:strRef>
              <c:f>Sheet1!$C$1</c:f>
              <c:strCache>
                <c:ptCount val="1"/>
                <c:pt idx="0">
                  <c:v>t = 100</c:v>
                </c:pt>
              </c:strCache>
            </c:strRef>
          </c:tx>
          <c:spPr>
            <a:solidFill>
              <a:srgbClr val="3B6978"/>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Sheet1!$A$2:$A$4</c:f>
              <c:strCache>
                <c:ptCount val="3"/>
                <c:pt idx="0">
                  <c:v>BF</c:v>
                </c:pt>
                <c:pt idx="1">
                  <c:v>TMH</c:v>
                </c:pt>
                <c:pt idx="2">
                  <c:v>2SH</c:v>
                </c:pt>
              </c:strCache>
            </c:strRef>
          </c:cat>
          <c:val>
            <c:numRef>
              <c:f>Sheet1!$C$2:$C$4</c:f>
              <c:numCache>
                <c:formatCode>General</c:formatCode>
                <c:ptCount val="3"/>
                <c:pt idx="0">
                  <c:v>99.3</c:v>
                </c:pt>
                <c:pt idx="1">
                  <c:v>100</c:v>
                </c:pt>
                <c:pt idx="2">
                  <c:v>93</c:v>
                </c:pt>
              </c:numCache>
            </c:numRef>
          </c:val>
          <c:extLst>
            <c:ext xmlns:c16="http://schemas.microsoft.com/office/drawing/2014/chart" uri="{C3380CC4-5D6E-409C-BE32-E72D297353CC}">
              <c16:uniqueId val="{00000001-AB32-401F-BB43-CE02C3383FB1}"/>
            </c:ext>
          </c:extLst>
        </c:ser>
        <c:ser>
          <c:idx val="2"/>
          <c:order val="2"/>
          <c:tx>
            <c:strRef>
              <c:f>Sheet1!$D$1</c:f>
              <c:strCache>
                <c:ptCount val="1"/>
                <c:pt idx="0">
                  <c:v>t = 500</c:v>
                </c:pt>
              </c:strCache>
            </c:strRef>
          </c:tx>
          <c:spPr>
            <a:solidFill>
              <a:srgbClr val="84A9AC"/>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Sheet1!$A$2:$A$4</c:f>
              <c:strCache>
                <c:ptCount val="3"/>
                <c:pt idx="0">
                  <c:v>BF</c:v>
                </c:pt>
                <c:pt idx="1">
                  <c:v>TMH</c:v>
                </c:pt>
                <c:pt idx="2">
                  <c:v>2SH</c:v>
                </c:pt>
              </c:strCache>
            </c:strRef>
          </c:cat>
          <c:val>
            <c:numRef>
              <c:f>Sheet1!$D$2:$D$4</c:f>
              <c:numCache>
                <c:formatCode>General</c:formatCode>
                <c:ptCount val="3"/>
                <c:pt idx="0">
                  <c:v>96.2</c:v>
                </c:pt>
                <c:pt idx="1">
                  <c:v>93</c:v>
                </c:pt>
                <c:pt idx="2">
                  <c:v>85.1</c:v>
                </c:pt>
              </c:numCache>
            </c:numRef>
          </c:val>
          <c:extLst>
            <c:ext xmlns:c16="http://schemas.microsoft.com/office/drawing/2014/chart" uri="{C3380CC4-5D6E-409C-BE32-E72D297353CC}">
              <c16:uniqueId val="{00000002-AB32-401F-BB43-CE02C3383FB1}"/>
            </c:ext>
          </c:extLst>
        </c:ser>
        <c:ser>
          <c:idx val="3"/>
          <c:order val="3"/>
          <c:tx>
            <c:strRef>
              <c:f>Sheet1!$E$1</c:f>
              <c:strCache>
                <c:ptCount val="1"/>
                <c:pt idx="0">
                  <c:v>t = 1,000</c:v>
                </c:pt>
              </c:strCache>
            </c:strRef>
          </c:tx>
          <c:spPr>
            <a:solidFill>
              <a:srgbClr val="B9B7B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Sheet1!$A$2:$A$4</c:f>
              <c:strCache>
                <c:ptCount val="3"/>
                <c:pt idx="0">
                  <c:v>BF</c:v>
                </c:pt>
                <c:pt idx="1">
                  <c:v>TMH</c:v>
                </c:pt>
                <c:pt idx="2">
                  <c:v>2SH</c:v>
                </c:pt>
              </c:strCache>
            </c:strRef>
          </c:cat>
          <c:val>
            <c:numRef>
              <c:f>Sheet1!$E$2:$E$4</c:f>
              <c:numCache>
                <c:formatCode>General</c:formatCode>
                <c:ptCount val="3"/>
                <c:pt idx="0">
                  <c:v>92.4</c:v>
                </c:pt>
                <c:pt idx="1">
                  <c:v>87.3</c:v>
                </c:pt>
                <c:pt idx="2">
                  <c:v>80</c:v>
                </c:pt>
              </c:numCache>
            </c:numRef>
          </c:val>
          <c:extLst>
            <c:ext xmlns:c16="http://schemas.microsoft.com/office/drawing/2014/chart" uri="{C3380CC4-5D6E-409C-BE32-E72D297353CC}">
              <c16:uniqueId val="{00000003-AB32-401F-BB43-CE02C3383FB1}"/>
            </c:ext>
          </c:extLst>
        </c:ser>
        <c:dLbls>
          <c:dLblPos val="inEnd"/>
          <c:showLegendKey val="0"/>
          <c:showVal val="1"/>
          <c:showCatName val="0"/>
          <c:showSerName val="0"/>
          <c:showPercent val="0"/>
          <c:showBubbleSize val="0"/>
        </c:dLbls>
        <c:gapWidth val="100"/>
        <c:overlap val="-24"/>
        <c:axId val="582394928"/>
        <c:axId val="582392304"/>
      </c:barChart>
      <c:catAx>
        <c:axId val="582394928"/>
        <c:scaling>
          <c:orientation val="minMax"/>
        </c:scaling>
        <c:delete val="1"/>
        <c:axPos val="b"/>
        <c:numFmt formatCode="General" sourceLinked="1"/>
        <c:majorTickMark val="out"/>
        <c:minorTickMark val="none"/>
        <c:tickLblPos val="nextTo"/>
        <c:crossAx val="582392304"/>
        <c:crosses val="autoZero"/>
        <c:auto val="1"/>
        <c:lblAlgn val="ctr"/>
        <c:lblOffset val="100"/>
        <c:noMultiLvlLbl val="0"/>
      </c:catAx>
      <c:valAx>
        <c:axId val="582392304"/>
        <c:scaling>
          <c:orientation val="minMax"/>
        </c:scaling>
        <c:delete val="1"/>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US" sz="1400" dirty="0">
                    <a:solidFill>
                      <a:schemeClr val="tx1"/>
                    </a:solidFill>
                  </a:rPr>
                  <a:t>Accuracy Percentage</a:t>
                </a:r>
              </a:p>
            </c:rich>
          </c:tx>
          <c:layout>
            <c:manualLayout>
              <c:xMode val="edge"/>
              <c:yMode val="edge"/>
              <c:x val="4.201821404144249E-3"/>
              <c:y val="0.1401854021075464"/>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crossAx val="582394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7.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8.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9.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9C14B7-8975-4FC7-94D3-D22F4C7003D4}" type="datetimeFigureOut">
              <a:rPr lang="en-US" smtClean="0"/>
              <a:t>7/30/2021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83AF1D-B563-47DA-9707-996239E4CB00}" type="slidenum">
              <a:rPr lang="en-US" smtClean="0"/>
              <a:t>‹#›</a:t>
            </a:fld>
            <a:endParaRPr lang="en-US"/>
          </a:p>
        </p:txBody>
      </p:sp>
    </p:spTree>
    <p:extLst>
      <p:ext uri="{BB962C8B-B14F-4D97-AF65-F5344CB8AC3E}">
        <p14:creationId xmlns:p14="http://schemas.microsoft.com/office/powerpoint/2010/main" val="27526869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40B4A1-DC64-4517-A231-55CB3F6F2B83}" type="datetimeFigureOut">
              <a:rPr lang="en-US" smtClean="0"/>
              <a:t>7/30/2021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BC4130-3C37-4888-AE7D-6EAC93081B8B}" type="slidenum">
              <a:rPr lang="en-US" smtClean="0"/>
              <a:t>‹#›</a:t>
            </a:fld>
            <a:endParaRPr lang="en-US"/>
          </a:p>
        </p:txBody>
      </p:sp>
    </p:spTree>
    <p:extLst>
      <p:ext uri="{BB962C8B-B14F-4D97-AF65-F5344CB8AC3E}">
        <p14:creationId xmlns:p14="http://schemas.microsoft.com/office/powerpoint/2010/main" val="50995692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71435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34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946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7439EF3D-A167-4A89-9565-F295A36B04BA}"/>
              </a:ext>
            </a:extLst>
          </p:cNvPr>
          <p:cNvSpPr>
            <a:spLocks noGrp="1"/>
          </p:cNvSpPr>
          <p:nvPr>
            <p:ph type="body" idx="1"/>
          </p:nvPr>
        </p:nvSpPr>
        <p:spPr/>
        <p:txBody>
          <a:bodyPr/>
          <a:lstStyle/>
          <a:p>
            <a:pPr marL="548640" lvl="2" indent="0">
              <a:buFont typeface="Arial" panose="020B0604020202020204" pitchFamily="34" charset="0"/>
              <a:buNone/>
            </a:pPr>
            <a:r>
              <a:rPr lang="en-US" sz="1200" dirty="0"/>
              <a:t>Frequency vulnerability - The frequency of a value is distinguishable from the frequencies of all other values in a database</a:t>
            </a:r>
          </a:p>
          <a:p>
            <a:pPr marL="1005840" lvl="2" indent="-457200">
              <a:buFont typeface="Arial" panose="020B0604020202020204" pitchFamily="34" charset="0"/>
              <a:buChar char="•"/>
            </a:pPr>
            <a:endParaRPr lang="en-US" sz="1000" dirty="0"/>
          </a:p>
          <a:p>
            <a:pPr marL="548640" lvl="2" indent="0">
              <a:buFont typeface="Arial" panose="020B0604020202020204" pitchFamily="34" charset="0"/>
              <a:buNone/>
            </a:pPr>
            <a:r>
              <a:rPr lang="en-US" sz="1200" dirty="0"/>
              <a:t>Length vulnerability - The length of a value is distinguishable from the lengths of all other values in a database</a:t>
            </a:r>
          </a:p>
          <a:p>
            <a:pPr marL="1005840" lvl="2" indent="-457200">
              <a:buFont typeface="Arial" panose="020B0604020202020204" pitchFamily="34" charset="0"/>
              <a:buChar char="•"/>
            </a:pPr>
            <a:endParaRPr lang="en-US" sz="1000" dirty="0"/>
          </a:p>
          <a:p>
            <a:pPr marL="548640" lvl="2" indent="0">
              <a:buFont typeface="Arial" panose="020B0604020202020204" pitchFamily="34" charset="0"/>
              <a:buNone/>
            </a:pPr>
            <a:r>
              <a:rPr lang="en-US" sz="1200" dirty="0"/>
              <a:t>Similarity </a:t>
            </a:r>
            <a:r>
              <a:rPr lang="en-US" sz="1200" dirty="0" err="1"/>
              <a:t>neighbourhood</a:t>
            </a:r>
            <a:r>
              <a:rPr lang="en-US" sz="1200" dirty="0"/>
              <a:t> vulnerability - The similarity </a:t>
            </a:r>
            <a:r>
              <a:rPr lang="en-US" sz="1200" dirty="0" err="1"/>
              <a:t>neighbourhood</a:t>
            </a:r>
            <a:r>
              <a:rPr lang="en-US" sz="1200" dirty="0"/>
              <a:t> of a value is distinguishable from the similarity </a:t>
            </a:r>
            <a:r>
              <a:rPr lang="en-US" sz="1200" dirty="0" err="1"/>
              <a:t>neighbourhoods</a:t>
            </a:r>
            <a:r>
              <a:rPr lang="en-US" sz="1200" dirty="0"/>
              <a:t> of all other values in a database</a:t>
            </a:r>
          </a:p>
        </p:txBody>
      </p:sp>
    </p:spTree>
    <p:extLst>
      <p:ext uri="{BB962C8B-B14F-4D97-AF65-F5344CB8AC3E}">
        <p14:creationId xmlns:p14="http://schemas.microsoft.com/office/powerpoint/2010/main" val="3181779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20153E2-5994-43A7-B8FA-DF3FBC8BAA16}"/>
              </a:ext>
            </a:extLst>
          </p:cNvPr>
          <p:cNvSpPr>
            <a:spLocks noGrp="1"/>
          </p:cNvSpPr>
          <p:nvPr>
            <p:ph type="body" idx="1"/>
          </p:nvPr>
        </p:nvSpPr>
        <p:spPr/>
        <p:txBody>
          <a:bodyPr/>
          <a:lstStyle/>
          <a:p>
            <a:pPr marL="548640" lvl="2" indent="0">
              <a:buFont typeface="Arial" panose="020B0604020202020204" pitchFamily="34" charset="0"/>
              <a:buNone/>
            </a:pPr>
            <a:r>
              <a:rPr lang="en-US" sz="1200" dirty="0"/>
              <a:t>Co-occurrence vulnerability - The co-occurrence frequency of a pair of values is    distinguishable from the co-occurrence frequencies of all other pair of values in a database</a:t>
            </a:r>
          </a:p>
          <a:p>
            <a:pPr marL="1005840" lvl="2" indent="-457200">
              <a:buFont typeface="Arial" panose="020B0604020202020204" pitchFamily="34" charset="0"/>
              <a:buChar char="•"/>
            </a:pPr>
            <a:endParaRPr lang="en-US" sz="1000" dirty="0"/>
          </a:p>
          <a:p>
            <a:pPr marL="548640" lvl="2" indent="0">
              <a:buFont typeface="Arial" panose="020B0604020202020204" pitchFamily="34" charset="0"/>
              <a:buNone/>
            </a:pPr>
            <a:r>
              <a:rPr lang="en-US" sz="1200" dirty="0"/>
              <a:t>Similarity vulnerability - The similarity between a pair of values is distinguishable from the similarities between all other pairs of values in a database</a:t>
            </a:r>
          </a:p>
          <a:p>
            <a:endParaRPr lang="en-AU" dirty="0"/>
          </a:p>
        </p:txBody>
      </p:sp>
    </p:spTree>
    <p:extLst>
      <p:ext uri="{BB962C8B-B14F-4D97-AF65-F5344CB8AC3E}">
        <p14:creationId xmlns:p14="http://schemas.microsoft.com/office/powerpoint/2010/main" val="2210662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4671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51111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250680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58047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08979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AC4EC8DE-63E7-4255-8EDB-A911600B01B3}"/>
              </a:ext>
            </a:extLst>
          </p:cNvPr>
          <p:cNvSpPr>
            <a:spLocks noGrp="1"/>
          </p:cNvSpPr>
          <p:nvPr>
            <p:ph type="body" idx="1"/>
          </p:nvPr>
        </p:nvSpPr>
        <p:spPr/>
        <p:txBody>
          <a:bodyPr/>
          <a:lstStyle/>
          <a:p>
            <a:r>
              <a:rPr lang="en-US" dirty="0"/>
              <a:t>Reduce the size of graph text</a:t>
            </a:r>
            <a:endParaRPr lang="en-AU"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27411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462539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62208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115194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34477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112959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618766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506247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06257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46195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4910F6-C04A-49B6-824F-A620D9422D8A}" type="datetime1">
              <a:rPr lang="en-US" smtClean="0"/>
              <a:t>7/30/2021</a:t>
            </a:fld>
            <a:endParaRPr lang="en-US"/>
          </a:p>
        </p:txBody>
      </p:sp>
      <p:sp>
        <p:nvSpPr>
          <p:cNvPr id="5" name="Footer Placeholder 4"/>
          <p:cNvSpPr>
            <a:spLocks noGrp="1"/>
          </p:cNvSpPr>
          <p:nvPr>
            <p:ph type="ftr" sz="quarter" idx="11"/>
          </p:nvPr>
        </p:nvSpPr>
        <p:spPr/>
        <p:txBody>
          <a:bodyPr/>
          <a:lstStyle/>
          <a:p>
            <a:r>
              <a:rPr lang="en-US" dirty="0"/>
              <a:t>March 2021</a:t>
            </a:r>
          </a:p>
        </p:txBody>
      </p:sp>
      <p:sp>
        <p:nvSpPr>
          <p:cNvPr id="6" name="Slide Number Placeholder 5"/>
          <p:cNvSpPr>
            <a:spLocks noGrp="1"/>
          </p:cNvSpPr>
          <p:nvPr>
            <p:ph type="sldNum" sz="quarter" idx="12"/>
          </p:nvPr>
        </p:nvSpPr>
        <p:spPr/>
        <p:txBody>
          <a:bodyPr/>
          <a:lstStyle/>
          <a:p>
            <a:fld id="{DD10A836-A1C8-4DF1-9B5A-321C3E754DFE}" type="slidenum">
              <a:rPr lang="en-US" smtClean="0"/>
              <a:t>‹#›</a:t>
            </a:fld>
            <a:endParaRPr lang="en-US" dirty="0"/>
          </a:p>
        </p:txBody>
      </p:sp>
      <p:sp>
        <p:nvSpPr>
          <p:cNvPr id="7" name="TextBox 6"/>
          <p:cNvSpPr txBox="1"/>
          <p:nvPr userDrawn="1"/>
        </p:nvSpPr>
        <p:spPr>
          <a:xfrm>
            <a:off x="11204811" y="6403270"/>
            <a:ext cx="846162" cy="276999"/>
          </a:xfrm>
          <a:prstGeom prst="rect">
            <a:avLst/>
          </a:prstGeom>
          <a:noFill/>
        </p:spPr>
        <p:txBody>
          <a:bodyPr wrap="square" rtlCol="0">
            <a:spAutoFit/>
          </a:bodyPr>
          <a:lstStyle/>
          <a:p>
            <a:r>
              <a:rPr lang="en-US" sz="1200" dirty="0">
                <a:solidFill>
                  <a:srgbClr val="898989"/>
                </a:solidFill>
              </a:rPr>
              <a:t>of 48</a:t>
            </a:r>
          </a:p>
        </p:txBody>
      </p:sp>
    </p:spTree>
    <p:extLst>
      <p:ext uri="{BB962C8B-B14F-4D97-AF65-F5344CB8AC3E}">
        <p14:creationId xmlns:p14="http://schemas.microsoft.com/office/powerpoint/2010/main" val="773432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402DF9-1396-4FD6-A9EF-58449E36DC49}" type="datetime1">
              <a:rPr lang="en-US" smtClean="0"/>
              <a:t>7/30/2021</a:t>
            </a:fld>
            <a:endParaRPr lang="en-US"/>
          </a:p>
        </p:txBody>
      </p:sp>
      <p:sp>
        <p:nvSpPr>
          <p:cNvPr id="5" name="Footer Placeholder 4"/>
          <p:cNvSpPr>
            <a:spLocks noGrp="1"/>
          </p:cNvSpPr>
          <p:nvPr>
            <p:ph type="ftr" sz="quarter" idx="11"/>
          </p:nvPr>
        </p:nvSpPr>
        <p:spPr/>
        <p:txBody>
          <a:bodyPr/>
          <a:lstStyle/>
          <a:p>
            <a:r>
              <a:rPr lang="en-US" dirty="0"/>
              <a:t>March 2021</a:t>
            </a:r>
          </a:p>
        </p:txBody>
      </p:sp>
      <p:sp>
        <p:nvSpPr>
          <p:cNvPr id="6" name="Slide Number Placeholder 5"/>
          <p:cNvSpPr>
            <a:spLocks noGrp="1"/>
          </p:cNvSpPr>
          <p:nvPr>
            <p:ph type="sldNum" sz="quarter" idx="12"/>
          </p:nvPr>
        </p:nvSpPr>
        <p:spPr/>
        <p:txBody>
          <a:bodyPr/>
          <a:lstStyle/>
          <a:p>
            <a:fld id="{DD10A836-A1C8-4DF1-9B5A-321C3E754DFE}" type="slidenum">
              <a:rPr lang="en-US" smtClean="0"/>
              <a:t>‹#›</a:t>
            </a:fld>
            <a:endParaRPr lang="en-US"/>
          </a:p>
        </p:txBody>
      </p:sp>
    </p:spTree>
    <p:extLst>
      <p:ext uri="{BB962C8B-B14F-4D97-AF65-F5344CB8AC3E}">
        <p14:creationId xmlns:p14="http://schemas.microsoft.com/office/powerpoint/2010/main" val="3133710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56C3C4-30A3-4900-ACFC-0147023FECCD}" type="datetime1">
              <a:rPr lang="en-US" smtClean="0"/>
              <a:t>7/30/2021</a:t>
            </a:fld>
            <a:endParaRPr lang="en-US"/>
          </a:p>
        </p:txBody>
      </p:sp>
      <p:sp>
        <p:nvSpPr>
          <p:cNvPr id="5" name="Footer Placeholder 4"/>
          <p:cNvSpPr>
            <a:spLocks noGrp="1"/>
          </p:cNvSpPr>
          <p:nvPr>
            <p:ph type="ftr" sz="quarter" idx="11"/>
          </p:nvPr>
        </p:nvSpPr>
        <p:spPr/>
        <p:txBody>
          <a:bodyPr/>
          <a:lstStyle/>
          <a:p>
            <a:r>
              <a:rPr lang="en-US" dirty="0"/>
              <a:t>March 2021</a:t>
            </a:r>
          </a:p>
        </p:txBody>
      </p:sp>
      <p:sp>
        <p:nvSpPr>
          <p:cNvPr id="6" name="Slide Number Placeholder 5"/>
          <p:cNvSpPr>
            <a:spLocks noGrp="1"/>
          </p:cNvSpPr>
          <p:nvPr>
            <p:ph type="sldNum" sz="quarter" idx="12"/>
          </p:nvPr>
        </p:nvSpPr>
        <p:spPr/>
        <p:txBody>
          <a:bodyPr/>
          <a:lstStyle/>
          <a:p>
            <a:fld id="{DD10A836-A1C8-4DF1-9B5A-321C3E754DFE}" type="slidenum">
              <a:rPr lang="en-US" smtClean="0"/>
              <a:t>‹#›</a:t>
            </a:fld>
            <a:endParaRPr lang="en-US"/>
          </a:p>
        </p:txBody>
      </p:sp>
    </p:spTree>
    <p:extLst>
      <p:ext uri="{BB962C8B-B14F-4D97-AF65-F5344CB8AC3E}">
        <p14:creationId xmlns:p14="http://schemas.microsoft.com/office/powerpoint/2010/main" val="4121993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80CCE3-703C-419B-B1BC-A314BDEE4A6B}" type="datetime1">
              <a:rPr lang="en-US" smtClean="0"/>
              <a:t>7/30/2021</a:t>
            </a:fld>
            <a:endParaRPr lang="en-US"/>
          </a:p>
        </p:txBody>
      </p:sp>
      <p:sp>
        <p:nvSpPr>
          <p:cNvPr id="5" name="Footer Placeholder 4"/>
          <p:cNvSpPr>
            <a:spLocks noGrp="1"/>
          </p:cNvSpPr>
          <p:nvPr>
            <p:ph type="ftr" sz="quarter" idx="11"/>
          </p:nvPr>
        </p:nvSpPr>
        <p:spPr/>
        <p:txBody>
          <a:bodyPr/>
          <a:lstStyle/>
          <a:p>
            <a:r>
              <a:rPr lang="en-US" dirty="0"/>
              <a:t>March 2021</a:t>
            </a:r>
          </a:p>
        </p:txBody>
      </p:sp>
      <p:sp>
        <p:nvSpPr>
          <p:cNvPr id="6" name="Slide Number Placeholder 5"/>
          <p:cNvSpPr>
            <a:spLocks noGrp="1"/>
          </p:cNvSpPr>
          <p:nvPr>
            <p:ph type="sldNum" sz="quarter" idx="12"/>
          </p:nvPr>
        </p:nvSpPr>
        <p:spPr/>
        <p:txBody>
          <a:bodyPr/>
          <a:lstStyle/>
          <a:p>
            <a:fld id="{DD10A836-A1C8-4DF1-9B5A-321C3E754DFE}" type="slidenum">
              <a:rPr lang="en-US" smtClean="0"/>
              <a:t>‹#›</a:t>
            </a:fld>
            <a:endParaRPr lang="en-US" dirty="0"/>
          </a:p>
        </p:txBody>
      </p:sp>
    </p:spTree>
    <p:extLst>
      <p:ext uri="{BB962C8B-B14F-4D97-AF65-F5344CB8AC3E}">
        <p14:creationId xmlns:p14="http://schemas.microsoft.com/office/powerpoint/2010/main" val="287009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A5D97C-F3B7-494B-95DD-895E407B61CC}" type="datetime1">
              <a:rPr lang="en-US" smtClean="0"/>
              <a:t>7/30/2021</a:t>
            </a:fld>
            <a:endParaRPr lang="en-US"/>
          </a:p>
        </p:txBody>
      </p:sp>
      <p:sp>
        <p:nvSpPr>
          <p:cNvPr id="5" name="Footer Placeholder 4"/>
          <p:cNvSpPr>
            <a:spLocks noGrp="1"/>
          </p:cNvSpPr>
          <p:nvPr>
            <p:ph type="ftr" sz="quarter" idx="11"/>
          </p:nvPr>
        </p:nvSpPr>
        <p:spPr/>
        <p:txBody>
          <a:bodyPr/>
          <a:lstStyle/>
          <a:p>
            <a:r>
              <a:rPr lang="en-US" dirty="0"/>
              <a:t>March 2021</a:t>
            </a:r>
          </a:p>
        </p:txBody>
      </p:sp>
      <p:sp>
        <p:nvSpPr>
          <p:cNvPr id="6" name="Slide Number Placeholder 5"/>
          <p:cNvSpPr>
            <a:spLocks noGrp="1"/>
          </p:cNvSpPr>
          <p:nvPr>
            <p:ph type="sldNum" sz="quarter" idx="12"/>
          </p:nvPr>
        </p:nvSpPr>
        <p:spPr/>
        <p:txBody>
          <a:bodyPr/>
          <a:lstStyle/>
          <a:p>
            <a:fld id="{DD10A836-A1C8-4DF1-9B5A-321C3E754DFE}" type="slidenum">
              <a:rPr lang="en-US" smtClean="0"/>
              <a:t>‹#›</a:t>
            </a:fld>
            <a:endParaRPr lang="en-US"/>
          </a:p>
        </p:txBody>
      </p:sp>
    </p:spTree>
    <p:extLst>
      <p:ext uri="{BB962C8B-B14F-4D97-AF65-F5344CB8AC3E}">
        <p14:creationId xmlns:p14="http://schemas.microsoft.com/office/powerpoint/2010/main" val="1434102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D35F2C-95B4-48CB-A61B-21DAAC572379}" type="datetime1">
              <a:rPr lang="en-US" smtClean="0"/>
              <a:t>7/30/2021</a:t>
            </a:fld>
            <a:endParaRPr lang="en-US"/>
          </a:p>
        </p:txBody>
      </p:sp>
      <p:sp>
        <p:nvSpPr>
          <p:cNvPr id="6" name="Footer Placeholder 5"/>
          <p:cNvSpPr>
            <a:spLocks noGrp="1"/>
          </p:cNvSpPr>
          <p:nvPr>
            <p:ph type="ftr" sz="quarter" idx="11"/>
          </p:nvPr>
        </p:nvSpPr>
        <p:spPr/>
        <p:txBody>
          <a:bodyPr/>
          <a:lstStyle/>
          <a:p>
            <a:r>
              <a:rPr lang="en-US" dirty="0"/>
              <a:t>March 2021</a:t>
            </a:r>
          </a:p>
        </p:txBody>
      </p:sp>
      <p:sp>
        <p:nvSpPr>
          <p:cNvPr id="7" name="Slide Number Placeholder 6"/>
          <p:cNvSpPr>
            <a:spLocks noGrp="1"/>
          </p:cNvSpPr>
          <p:nvPr>
            <p:ph type="sldNum" sz="quarter" idx="12"/>
          </p:nvPr>
        </p:nvSpPr>
        <p:spPr/>
        <p:txBody>
          <a:bodyPr/>
          <a:lstStyle/>
          <a:p>
            <a:fld id="{DD10A836-A1C8-4DF1-9B5A-321C3E754DFE}" type="slidenum">
              <a:rPr lang="en-US" smtClean="0"/>
              <a:t>‹#›</a:t>
            </a:fld>
            <a:endParaRPr lang="en-US"/>
          </a:p>
        </p:txBody>
      </p:sp>
    </p:spTree>
    <p:extLst>
      <p:ext uri="{BB962C8B-B14F-4D97-AF65-F5344CB8AC3E}">
        <p14:creationId xmlns:p14="http://schemas.microsoft.com/office/powerpoint/2010/main" val="3271636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CCF9F-85AE-447B-AA00-A64DDF9979ED}" type="datetime1">
              <a:rPr lang="en-US" smtClean="0"/>
              <a:t>7/30/2021</a:t>
            </a:fld>
            <a:endParaRPr lang="en-US"/>
          </a:p>
        </p:txBody>
      </p:sp>
      <p:sp>
        <p:nvSpPr>
          <p:cNvPr id="8" name="Footer Placeholder 7"/>
          <p:cNvSpPr>
            <a:spLocks noGrp="1"/>
          </p:cNvSpPr>
          <p:nvPr>
            <p:ph type="ftr" sz="quarter" idx="11"/>
          </p:nvPr>
        </p:nvSpPr>
        <p:spPr/>
        <p:txBody>
          <a:bodyPr/>
          <a:lstStyle/>
          <a:p>
            <a:r>
              <a:rPr lang="en-US" dirty="0"/>
              <a:t>March 2021</a:t>
            </a:r>
          </a:p>
        </p:txBody>
      </p:sp>
      <p:sp>
        <p:nvSpPr>
          <p:cNvPr id="9" name="Slide Number Placeholder 8"/>
          <p:cNvSpPr>
            <a:spLocks noGrp="1"/>
          </p:cNvSpPr>
          <p:nvPr>
            <p:ph type="sldNum" sz="quarter" idx="12"/>
          </p:nvPr>
        </p:nvSpPr>
        <p:spPr/>
        <p:txBody>
          <a:bodyPr/>
          <a:lstStyle/>
          <a:p>
            <a:fld id="{DD10A836-A1C8-4DF1-9B5A-321C3E754DFE}" type="slidenum">
              <a:rPr lang="en-US" smtClean="0"/>
              <a:t>‹#›</a:t>
            </a:fld>
            <a:endParaRPr lang="en-US"/>
          </a:p>
        </p:txBody>
      </p:sp>
    </p:spTree>
    <p:extLst>
      <p:ext uri="{BB962C8B-B14F-4D97-AF65-F5344CB8AC3E}">
        <p14:creationId xmlns:p14="http://schemas.microsoft.com/office/powerpoint/2010/main" val="1133714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4DFC0D-07D7-4870-8D80-F3AAC7D1C3B3}" type="datetime1">
              <a:rPr lang="en-US" smtClean="0"/>
              <a:t>7/30/2021</a:t>
            </a:fld>
            <a:endParaRPr lang="en-US"/>
          </a:p>
        </p:txBody>
      </p:sp>
      <p:sp>
        <p:nvSpPr>
          <p:cNvPr id="4" name="Footer Placeholder 3"/>
          <p:cNvSpPr>
            <a:spLocks noGrp="1"/>
          </p:cNvSpPr>
          <p:nvPr>
            <p:ph type="ftr" sz="quarter" idx="11"/>
          </p:nvPr>
        </p:nvSpPr>
        <p:spPr/>
        <p:txBody>
          <a:bodyPr/>
          <a:lstStyle/>
          <a:p>
            <a:r>
              <a:rPr lang="en-US" dirty="0"/>
              <a:t>March 2021</a:t>
            </a:r>
          </a:p>
        </p:txBody>
      </p:sp>
      <p:sp>
        <p:nvSpPr>
          <p:cNvPr id="5" name="Slide Number Placeholder 4"/>
          <p:cNvSpPr>
            <a:spLocks noGrp="1"/>
          </p:cNvSpPr>
          <p:nvPr>
            <p:ph type="sldNum" sz="quarter" idx="12"/>
          </p:nvPr>
        </p:nvSpPr>
        <p:spPr/>
        <p:txBody>
          <a:bodyPr/>
          <a:lstStyle/>
          <a:p>
            <a:fld id="{DD10A836-A1C8-4DF1-9B5A-321C3E754DFE}" type="slidenum">
              <a:rPr lang="en-US" smtClean="0"/>
              <a:t>‹#›</a:t>
            </a:fld>
            <a:endParaRPr lang="en-US"/>
          </a:p>
        </p:txBody>
      </p:sp>
    </p:spTree>
    <p:extLst>
      <p:ext uri="{BB962C8B-B14F-4D97-AF65-F5344CB8AC3E}">
        <p14:creationId xmlns:p14="http://schemas.microsoft.com/office/powerpoint/2010/main" val="3294333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671E3D-DA8B-478E-BB15-E185CE9B8E48}" type="datetime1">
              <a:rPr lang="en-US" smtClean="0"/>
              <a:t>7/30/2021</a:t>
            </a:fld>
            <a:endParaRPr lang="en-US"/>
          </a:p>
        </p:txBody>
      </p:sp>
      <p:sp>
        <p:nvSpPr>
          <p:cNvPr id="3" name="Footer Placeholder 2"/>
          <p:cNvSpPr>
            <a:spLocks noGrp="1"/>
          </p:cNvSpPr>
          <p:nvPr>
            <p:ph type="ftr" sz="quarter" idx="11"/>
          </p:nvPr>
        </p:nvSpPr>
        <p:spPr/>
        <p:txBody>
          <a:bodyPr/>
          <a:lstStyle/>
          <a:p>
            <a:r>
              <a:rPr lang="en-US" dirty="0"/>
              <a:t>March 2021</a:t>
            </a:r>
          </a:p>
        </p:txBody>
      </p:sp>
      <p:sp>
        <p:nvSpPr>
          <p:cNvPr id="4" name="Slide Number Placeholder 3"/>
          <p:cNvSpPr>
            <a:spLocks noGrp="1"/>
          </p:cNvSpPr>
          <p:nvPr>
            <p:ph type="sldNum" sz="quarter" idx="12"/>
          </p:nvPr>
        </p:nvSpPr>
        <p:spPr/>
        <p:txBody>
          <a:bodyPr/>
          <a:lstStyle/>
          <a:p>
            <a:fld id="{DD10A836-A1C8-4DF1-9B5A-321C3E754DFE}" type="slidenum">
              <a:rPr lang="en-US" smtClean="0"/>
              <a:t>‹#›</a:t>
            </a:fld>
            <a:endParaRPr lang="en-US"/>
          </a:p>
        </p:txBody>
      </p:sp>
    </p:spTree>
    <p:extLst>
      <p:ext uri="{BB962C8B-B14F-4D97-AF65-F5344CB8AC3E}">
        <p14:creationId xmlns:p14="http://schemas.microsoft.com/office/powerpoint/2010/main" val="1623449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76599A-5F5B-47A3-B914-0EB082D78140}" type="datetime1">
              <a:rPr lang="en-US" smtClean="0"/>
              <a:t>7/30/2021</a:t>
            </a:fld>
            <a:endParaRPr lang="en-US"/>
          </a:p>
        </p:txBody>
      </p:sp>
      <p:sp>
        <p:nvSpPr>
          <p:cNvPr id="6" name="Footer Placeholder 5"/>
          <p:cNvSpPr>
            <a:spLocks noGrp="1"/>
          </p:cNvSpPr>
          <p:nvPr>
            <p:ph type="ftr" sz="quarter" idx="11"/>
          </p:nvPr>
        </p:nvSpPr>
        <p:spPr/>
        <p:txBody>
          <a:bodyPr/>
          <a:lstStyle/>
          <a:p>
            <a:r>
              <a:rPr lang="en-US" dirty="0"/>
              <a:t>March 2021</a:t>
            </a:r>
          </a:p>
        </p:txBody>
      </p:sp>
      <p:sp>
        <p:nvSpPr>
          <p:cNvPr id="7" name="Slide Number Placeholder 6"/>
          <p:cNvSpPr>
            <a:spLocks noGrp="1"/>
          </p:cNvSpPr>
          <p:nvPr>
            <p:ph type="sldNum" sz="quarter" idx="12"/>
          </p:nvPr>
        </p:nvSpPr>
        <p:spPr/>
        <p:txBody>
          <a:bodyPr/>
          <a:lstStyle/>
          <a:p>
            <a:fld id="{DD10A836-A1C8-4DF1-9B5A-321C3E754DFE}" type="slidenum">
              <a:rPr lang="en-US" smtClean="0"/>
              <a:t>‹#›</a:t>
            </a:fld>
            <a:endParaRPr lang="en-US"/>
          </a:p>
        </p:txBody>
      </p:sp>
    </p:spTree>
    <p:extLst>
      <p:ext uri="{BB962C8B-B14F-4D97-AF65-F5344CB8AC3E}">
        <p14:creationId xmlns:p14="http://schemas.microsoft.com/office/powerpoint/2010/main" val="425980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5DD766-E587-420D-8165-BA6D296EEF8B}" type="datetime1">
              <a:rPr lang="en-US" smtClean="0"/>
              <a:t>7/30/2021</a:t>
            </a:fld>
            <a:endParaRPr lang="en-US"/>
          </a:p>
        </p:txBody>
      </p:sp>
      <p:sp>
        <p:nvSpPr>
          <p:cNvPr id="6" name="Footer Placeholder 5"/>
          <p:cNvSpPr>
            <a:spLocks noGrp="1"/>
          </p:cNvSpPr>
          <p:nvPr>
            <p:ph type="ftr" sz="quarter" idx="11"/>
          </p:nvPr>
        </p:nvSpPr>
        <p:spPr/>
        <p:txBody>
          <a:bodyPr/>
          <a:lstStyle/>
          <a:p>
            <a:r>
              <a:rPr lang="en-US" dirty="0"/>
              <a:t>March 2021</a:t>
            </a:r>
          </a:p>
        </p:txBody>
      </p:sp>
      <p:sp>
        <p:nvSpPr>
          <p:cNvPr id="7" name="Slide Number Placeholder 6"/>
          <p:cNvSpPr>
            <a:spLocks noGrp="1"/>
          </p:cNvSpPr>
          <p:nvPr>
            <p:ph type="sldNum" sz="quarter" idx="12"/>
          </p:nvPr>
        </p:nvSpPr>
        <p:spPr/>
        <p:txBody>
          <a:bodyPr/>
          <a:lstStyle/>
          <a:p>
            <a:fld id="{DD10A836-A1C8-4DF1-9B5A-321C3E754DFE}" type="slidenum">
              <a:rPr lang="en-US" smtClean="0"/>
              <a:t>‹#›</a:t>
            </a:fld>
            <a:endParaRPr lang="en-US"/>
          </a:p>
        </p:txBody>
      </p:sp>
    </p:spTree>
    <p:extLst>
      <p:ext uri="{BB962C8B-B14F-4D97-AF65-F5344CB8AC3E}">
        <p14:creationId xmlns:p14="http://schemas.microsoft.com/office/powerpoint/2010/main" val="1141367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1B2E9A-BB33-4BBA-800A-A9AE6AC2C3E1}" type="datetime1">
              <a:rPr lang="en-US" smtClean="0"/>
              <a:t>7/30/2021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March 2021</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10A836-A1C8-4DF1-9B5A-321C3E754DFE}" type="slidenum">
              <a:rPr lang="en-US" smtClean="0"/>
              <a:t>‹#›</a:t>
            </a:fld>
            <a:endParaRPr lang="en-US"/>
          </a:p>
        </p:txBody>
      </p:sp>
    </p:spTree>
    <p:extLst>
      <p:ext uri="{BB962C8B-B14F-4D97-AF65-F5344CB8AC3E}">
        <p14:creationId xmlns:p14="http://schemas.microsoft.com/office/powerpoint/2010/main" val="34175511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anushka.vidanage@anu.edu.au" TargetMode="External"/><Relationship Id="rId5" Type="http://schemas.openxmlformats.org/officeDocument/2006/relationships/image" Target="../media/image2.png"/><Relationship Id="rId4" Type="http://schemas.openxmlformats.org/officeDocument/2006/relationships/hyperlink" Target="https://dmm.anu.edu.au/pprlattack"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sv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chart" Target="../charts/chart1.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80.png"/><Relationship Id="rId5" Type="http://schemas.openxmlformats.org/officeDocument/2006/relationships/image" Target="../media/image11.png"/><Relationship Id="rId4" Type="http://schemas.openxmlformats.org/officeDocument/2006/relationships/image" Target="../media/image60.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120.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130.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image" Target="../media/image3.png"/><Relationship Id="rId7" Type="http://schemas.openxmlformats.org/officeDocument/2006/relationships/chart" Target="../charts/chart4.xml"/><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chart" Target="../charts/chart9.xml"/><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hyperlink" Target="mailto:anushka.vidanage@anu.edu.au" TargetMode="External"/><Relationship Id="rId5" Type="http://schemas.openxmlformats.org/officeDocument/2006/relationships/image" Target="../media/image2.png"/><Relationship Id="rId4" Type="http://schemas.openxmlformats.org/officeDocument/2006/relationships/hyperlink" Target="https://dmm.anu.edu.au/pprlattack"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www.oaic.gov.au/privacy/the-privacy-act/" TargetMode="External"/><Relationship Id="rId5" Type="http://schemas.openxmlformats.org/officeDocument/2006/relationships/hyperlink" Target="https://gdpr-info.eu/"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790853"/>
            <a:ext cx="12192000" cy="175432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t="2699" b="3441"/>
          <a:stretch/>
        </p:blipFill>
        <p:spPr>
          <a:xfrm>
            <a:off x="0" y="0"/>
            <a:ext cx="12192000" cy="6866022"/>
          </a:xfrm>
          <a:prstGeom prst="rect">
            <a:avLst/>
          </a:prstGeom>
        </p:spPr>
      </p:pic>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1</a:t>
            </a:fld>
            <a:endParaRPr lang="en-US" dirty="0"/>
          </a:p>
        </p:txBody>
      </p:sp>
      <p:sp>
        <p:nvSpPr>
          <p:cNvPr id="12" name="TextBox 11"/>
          <p:cNvSpPr txBox="1"/>
          <p:nvPr/>
        </p:nvSpPr>
        <p:spPr>
          <a:xfrm>
            <a:off x="0" y="1006296"/>
            <a:ext cx="12192000" cy="1323439"/>
          </a:xfrm>
          <a:prstGeom prst="rect">
            <a:avLst/>
          </a:prstGeom>
          <a:noFill/>
        </p:spPr>
        <p:txBody>
          <a:bodyPr wrap="square" rtlCol="0">
            <a:spAutoFit/>
          </a:bodyPr>
          <a:lstStyle/>
          <a:p>
            <a:pPr algn="ctr"/>
            <a:r>
              <a:rPr lang="en-US" sz="40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Efficient Cryptanalysis Techniques for</a:t>
            </a:r>
          </a:p>
          <a:p>
            <a:pPr algn="ctr"/>
            <a:r>
              <a:rPr lang="en-US" sz="40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Privacy-Preserving Record Linkage</a:t>
            </a:r>
          </a:p>
        </p:txBody>
      </p:sp>
      <p:sp>
        <p:nvSpPr>
          <p:cNvPr id="17" name="TextBox 16"/>
          <p:cNvSpPr txBox="1"/>
          <p:nvPr/>
        </p:nvSpPr>
        <p:spPr>
          <a:xfrm>
            <a:off x="0" y="2725569"/>
            <a:ext cx="12192000" cy="461665"/>
          </a:xfrm>
          <a:prstGeom prst="rect">
            <a:avLst/>
          </a:prstGeom>
          <a:noFill/>
        </p:spPr>
        <p:txBody>
          <a:bodyPr wrap="square" rtlCol="0">
            <a:spAutoFit/>
          </a:bodyPr>
          <a:lstStyle/>
          <a:p>
            <a:pPr algn="ctr"/>
            <a:r>
              <a:rPr lang="en-US" sz="2400" b="1" dirty="0">
                <a:latin typeface="Open Sans" panose="020B0606030504020204" pitchFamily="34" charset="0"/>
                <a:ea typeface="Open Sans" panose="020B0606030504020204" pitchFamily="34" charset="0"/>
                <a:cs typeface="Open Sans" panose="020B0606030504020204" pitchFamily="34" charset="0"/>
              </a:rPr>
              <a:t>Anushka Vidanage</a:t>
            </a:r>
            <a:r>
              <a:rPr lang="en-US" sz="2400" b="1" baseline="30000" dirty="0">
                <a:latin typeface="Open Sans" panose="020B0606030504020204" pitchFamily="34" charset="0"/>
                <a:ea typeface="Open Sans" panose="020B0606030504020204" pitchFamily="34" charset="0"/>
                <a:cs typeface="Open Sans" panose="020B0606030504020204" pitchFamily="34" charset="0"/>
              </a:rPr>
              <a:t>1</a:t>
            </a:r>
          </a:p>
        </p:txBody>
      </p:sp>
      <p:sp>
        <p:nvSpPr>
          <p:cNvPr id="18" name="TextBox 17"/>
          <p:cNvSpPr txBox="1"/>
          <p:nvPr/>
        </p:nvSpPr>
        <p:spPr>
          <a:xfrm>
            <a:off x="746449" y="4021934"/>
            <a:ext cx="4790751" cy="1077218"/>
          </a:xfrm>
          <a:prstGeom prst="rect">
            <a:avLst/>
          </a:prstGeom>
          <a:noFill/>
        </p:spPr>
        <p:txBody>
          <a:bodyPr wrap="square" rtlCol="0">
            <a:spAutoFit/>
          </a:bodyPr>
          <a:lstStyle/>
          <a:p>
            <a:pPr algn="ctr"/>
            <a:r>
              <a:rPr lang="en-US" sz="1600" b="1" baseline="30000" dirty="0">
                <a:solidFill>
                  <a:srgbClr val="002060"/>
                </a:solidFill>
                <a:latin typeface="Open Sans SemiBold" panose="020B0706030804020204" pitchFamily="34" charset="0"/>
                <a:ea typeface="Open Sans SemiBold" panose="020B0706030804020204" pitchFamily="34" charset="0"/>
                <a:cs typeface="Open Sans SemiBold" panose="020B0706030804020204" pitchFamily="34" charset="0"/>
              </a:rPr>
              <a:t>1 </a:t>
            </a:r>
            <a:r>
              <a:rPr lang="en-US" sz="1600" b="1" dirty="0">
                <a:solidFill>
                  <a:srgbClr val="002060"/>
                </a:solidFill>
                <a:latin typeface="Open Sans SemiBold" panose="020B0706030804020204" pitchFamily="34" charset="0"/>
                <a:ea typeface="Open Sans SemiBold" panose="020B0706030804020204" pitchFamily="34" charset="0"/>
                <a:cs typeface="Open Sans SemiBold" panose="020B0706030804020204" pitchFamily="34" charset="0"/>
              </a:rPr>
              <a:t>School of Computing</a:t>
            </a:r>
          </a:p>
          <a:p>
            <a:pPr algn="ctr"/>
            <a:r>
              <a:rPr lang="en-US" sz="1600" b="1" dirty="0">
                <a:solidFill>
                  <a:srgbClr val="002060"/>
                </a:solidFill>
                <a:latin typeface="Open Sans SemiBold" panose="020B0706030804020204" pitchFamily="34" charset="0"/>
                <a:ea typeface="Open Sans SemiBold" panose="020B0706030804020204" pitchFamily="34" charset="0"/>
                <a:cs typeface="Open Sans SemiBold" panose="020B0706030804020204" pitchFamily="34" charset="0"/>
              </a:rPr>
              <a:t>College of Engineering and Computer Science</a:t>
            </a:r>
          </a:p>
          <a:p>
            <a:pPr algn="ctr"/>
            <a:r>
              <a:rPr lang="en-US" sz="1600" b="1" dirty="0">
                <a:solidFill>
                  <a:srgbClr val="002060"/>
                </a:solidFill>
                <a:latin typeface="Open Sans SemiBold" panose="020B0706030804020204" pitchFamily="34" charset="0"/>
                <a:ea typeface="Open Sans SemiBold" panose="020B0706030804020204" pitchFamily="34" charset="0"/>
                <a:cs typeface="Open Sans SemiBold" panose="020B0706030804020204" pitchFamily="34" charset="0"/>
              </a:rPr>
              <a:t>The Australian National University</a:t>
            </a:r>
          </a:p>
          <a:p>
            <a:pPr algn="ctr"/>
            <a:r>
              <a:rPr lang="en-US" sz="1600" b="1" dirty="0">
                <a:solidFill>
                  <a:srgbClr val="002060"/>
                </a:solidFill>
                <a:latin typeface="Open Sans SemiBold" panose="020B0706030804020204" pitchFamily="34" charset="0"/>
                <a:ea typeface="Open Sans SemiBold" panose="020B0706030804020204" pitchFamily="34" charset="0"/>
                <a:cs typeface="Open Sans SemiBold" panose="020B0706030804020204" pitchFamily="34" charset="0"/>
              </a:rPr>
              <a:t>Canberra, Australia</a:t>
            </a:r>
            <a:endParaRPr lang="en-US" sz="1600" b="1" baseline="30000" dirty="0">
              <a:solidFill>
                <a:srgbClr val="002060"/>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4" name="TextBox 13"/>
          <p:cNvSpPr txBox="1"/>
          <p:nvPr/>
        </p:nvSpPr>
        <p:spPr>
          <a:xfrm>
            <a:off x="6688137" y="5484087"/>
            <a:ext cx="5270500" cy="353943"/>
          </a:xfrm>
          <a:prstGeom prst="rect">
            <a:avLst/>
          </a:prstGeom>
          <a:noFill/>
        </p:spPr>
        <p:txBody>
          <a:bodyPr wrap="square" rtlCol="0">
            <a:spAutoFit/>
          </a:bodyPr>
          <a:lstStyle/>
          <a:p>
            <a:pPr algn="r"/>
            <a:r>
              <a:rPr lang="en-US" sz="1700" b="1" dirty="0">
                <a:latin typeface="Open Sans" panose="020B0606030504020204" pitchFamily="34" charset="0"/>
                <a:ea typeface="Open Sans" panose="020B0606030504020204" pitchFamily="34" charset="0"/>
                <a:cs typeface="Open Sans" panose="020B0606030504020204" pitchFamily="34" charset="0"/>
              </a:rPr>
              <a:t>Code: </a:t>
            </a:r>
            <a:r>
              <a:rPr lang="en-US" sz="1700" dirty="0">
                <a:latin typeface="Open Sans" panose="020B0606030504020204" pitchFamily="34" charset="0"/>
                <a:ea typeface="Open Sans" panose="020B0606030504020204" pitchFamily="34" charset="0"/>
                <a:cs typeface="Open Sans" panose="020B0606030504020204" pitchFamily="34" charset="0"/>
                <a:hlinkClick r:id="rId4"/>
              </a:rPr>
              <a:t>https://dmm.anu.edu.au/pprlattack</a:t>
            </a:r>
            <a:r>
              <a:rPr lang="en-US" sz="1700" dirty="0">
                <a:latin typeface="Open Sans" panose="020B0606030504020204" pitchFamily="34" charset="0"/>
                <a:ea typeface="Open Sans" panose="020B0606030504020204" pitchFamily="34" charset="0"/>
                <a:cs typeface="Open Sans" panose="020B0606030504020204" pitchFamily="34" charset="0"/>
              </a:rPr>
              <a:t> </a:t>
            </a:r>
          </a:p>
        </p:txBody>
      </p:sp>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20" name="TextBox 19"/>
          <p:cNvSpPr txBox="1"/>
          <p:nvPr/>
        </p:nvSpPr>
        <p:spPr>
          <a:xfrm>
            <a:off x="233363" y="5465425"/>
            <a:ext cx="5303837" cy="353943"/>
          </a:xfrm>
          <a:prstGeom prst="rect">
            <a:avLst/>
          </a:prstGeom>
          <a:noFill/>
          <a:ln w="12700">
            <a:noFill/>
          </a:ln>
        </p:spPr>
        <p:txBody>
          <a:bodyPr wrap="square" rtlCol="0">
            <a:spAutoFit/>
          </a:bodyPr>
          <a:lstStyle/>
          <a:p>
            <a:r>
              <a:rPr lang="en-US" sz="1700" b="1" dirty="0">
                <a:latin typeface="Open Sans" panose="020B0606030504020204" pitchFamily="34" charset="0"/>
                <a:ea typeface="Open Sans" panose="020B0606030504020204" pitchFamily="34" charset="0"/>
                <a:cs typeface="Open Sans" panose="020B0606030504020204" pitchFamily="34" charset="0"/>
              </a:rPr>
              <a:t>Contact: </a:t>
            </a:r>
            <a:r>
              <a:rPr lang="en-US" sz="1700" u="sng" dirty="0">
                <a:solidFill>
                  <a:srgbClr val="FF0000"/>
                </a:solidFill>
                <a:latin typeface="Open Sans" panose="020B0606030504020204" pitchFamily="34" charset="0"/>
                <a:ea typeface="Open Sans" panose="020B0606030504020204" pitchFamily="34" charset="0"/>
                <a:cs typeface="Open Sans" panose="020B0606030504020204" pitchFamily="34" charset="0"/>
                <a:hlinkClick r:id="rId6"/>
              </a:rPr>
              <a:t>anushka.vidanage@anu.edu.au</a:t>
            </a:r>
            <a:endParaRPr lang="en-US" sz="1700" u="sng"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Footer Placeholder 9">
            <a:extLst>
              <a:ext uri="{FF2B5EF4-FFF2-40B4-BE49-F238E27FC236}">
                <a16:creationId xmlns:a16="http://schemas.microsoft.com/office/drawing/2014/main" id="{99662346-7C45-4101-93F8-CA5676C06343}"/>
              </a:ext>
            </a:extLst>
          </p:cNvPr>
          <p:cNvSpPr>
            <a:spLocks noGrp="1"/>
          </p:cNvSpPr>
          <p:nvPr>
            <p:ph type="ftr" sz="quarter" idx="11"/>
          </p:nvPr>
        </p:nvSpPr>
        <p:spPr>
          <a:xfrm>
            <a:off x="4552950" y="6367697"/>
            <a:ext cx="3086100" cy="365125"/>
          </a:xfrm>
        </p:spPr>
        <p:txBody>
          <a:bodyPr/>
          <a:lstStyle/>
          <a:p>
            <a:r>
              <a:rPr lang="en-US" dirty="0"/>
              <a:t>March 2021</a:t>
            </a:r>
          </a:p>
        </p:txBody>
      </p:sp>
      <p:sp>
        <p:nvSpPr>
          <p:cNvPr id="19" name="TextBox 18">
            <a:extLst>
              <a:ext uri="{FF2B5EF4-FFF2-40B4-BE49-F238E27FC236}">
                <a16:creationId xmlns:a16="http://schemas.microsoft.com/office/drawing/2014/main" id="{CEA367A1-5C56-4794-8F72-F807E6F3FE29}"/>
              </a:ext>
            </a:extLst>
          </p:cNvPr>
          <p:cNvSpPr txBox="1"/>
          <p:nvPr/>
        </p:nvSpPr>
        <p:spPr>
          <a:xfrm>
            <a:off x="1865345" y="3323076"/>
            <a:ext cx="8461310" cy="584775"/>
          </a:xfrm>
          <a:prstGeom prst="rect">
            <a:avLst/>
          </a:prstGeom>
          <a:noFill/>
        </p:spPr>
        <p:txBody>
          <a:bodyPr wrap="square" rtlCol="0">
            <a:spAutoFit/>
          </a:bodyPr>
          <a:lstStyle/>
          <a:p>
            <a:pPr algn="ctr"/>
            <a:r>
              <a:rPr lang="en-US" sz="1600" dirty="0">
                <a:solidFill>
                  <a:srgbClr val="002060"/>
                </a:solidFill>
                <a:latin typeface="Open Sans SemiBold" panose="020B0706030804020204" pitchFamily="34" charset="0"/>
                <a:ea typeface="Open Sans SemiBold" panose="020B0706030804020204" pitchFamily="34" charset="0"/>
                <a:cs typeface="Open Sans SemiBold" panose="020B0706030804020204" pitchFamily="34" charset="0"/>
              </a:rPr>
              <a:t>Supervisory panel: </a:t>
            </a:r>
            <a:r>
              <a:rPr lang="en-US" sz="1600" dirty="0">
                <a:latin typeface="Open Sans SemiBold" panose="020B0706030804020204" pitchFamily="34" charset="0"/>
                <a:ea typeface="Open Sans SemiBold" panose="020B0706030804020204" pitchFamily="34" charset="0"/>
                <a:cs typeface="Open Sans SemiBold" panose="020B0706030804020204" pitchFamily="34" charset="0"/>
              </a:rPr>
              <a:t>Peter Christen</a:t>
            </a:r>
            <a:r>
              <a:rPr lang="en-US" sz="1600" b="1" baseline="30000" dirty="0">
                <a:latin typeface="Open Sans" panose="020B0606030504020204" pitchFamily="34" charset="0"/>
                <a:ea typeface="Open Sans" panose="020B0606030504020204" pitchFamily="34" charset="0"/>
                <a:cs typeface="Open Sans" panose="020B0606030504020204" pitchFamily="34" charset="0"/>
              </a:rPr>
              <a:t>1</a:t>
            </a:r>
            <a:r>
              <a:rPr lang="en-US" sz="1600" dirty="0">
                <a:latin typeface="Open Sans SemiBold" panose="020B0706030804020204" pitchFamily="34" charset="0"/>
                <a:ea typeface="Open Sans SemiBold" panose="020B0706030804020204" pitchFamily="34" charset="0"/>
                <a:cs typeface="Open Sans SemiBold" panose="020B0706030804020204" pitchFamily="34" charset="0"/>
              </a:rPr>
              <a:t> (panel-chair), </a:t>
            </a:r>
            <a:r>
              <a:rPr lang="en-US" sz="1600" dirty="0" err="1">
                <a:latin typeface="Open Sans SemiBold" panose="020B0706030804020204" pitchFamily="34" charset="0"/>
                <a:ea typeface="Open Sans SemiBold" panose="020B0706030804020204" pitchFamily="34" charset="0"/>
                <a:cs typeface="Open Sans SemiBold" panose="020B0706030804020204" pitchFamily="34" charset="0"/>
              </a:rPr>
              <a:t>Thilina</a:t>
            </a:r>
            <a:r>
              <a:rPr lang="en-US" sz="1600" dirty="0">
                <a:latin typeface="Open Sans SemiBold" panose="020B0706030804020204" pitchFamily="34" charset="0"/>
                <a:ea typeface="Open Sans SemiBold" panose="020B0706030804020204" pitchFamily="34" charset="0"/>
                <a:cs typeface="Open Sans SemiBold" panose="020B0706030804020204" pitchFamily="34" charset="0"/>
              </a:rPr>
              <a:t> Ranbaduge</a:t>
            </a:r>
            <a:r>
              <a:rPr lang="en-US" sz="1600" b="1" baseline="30000" dirty="0">
                <a:latin typeface="Open Sans" panose="020B0606030504020204" pitchFamily="34" charset="0"/>
                <a:ea typeface="Open Sans" panose="020B0606030504020204" pitchFamily="34" charset="0"/>
                <a:cs typeface="Open Sans" panose="020B0606030504020204" pitchFamily="34" charset="0"/>
              </a:rPr>
              <a:t>1</a:t>
            </a:r>
            <a:r>
              <a:rPr lang="en-US" sz="1600" dirty="0">
                <a:latin typeface="Open Sans SemiBold" panose="020B0706030804020204" pitchFamily="34" charset="0"/>
                <a:ea typeface="Open Sans SemiBold" panose="020B0706030804020204" pitchFamily="34" charset="0"/>
                <a:cs typeface="Open Sans SemiBold" panose="020B0706030804020204" pitchFamily="34" charset="0"/>
              </a:rPr>
              <a:t> (co-supervisor), and Rainer Schnell</a:t>
            </a:r>
            <a:r>
              <a:rPr lang="en-US" sz="1600" b="1" baseline="30000" dirty="0">
                <a:latin typeface="Open Sans" panose="020B0606030504020204" pitchFamily="34" charset="0"/>
                <a:ea typeface="Open Sans" panose="020B0606030504020204" pitchFamily="34" charset="0"/>
                <a:cs typeface="Open Sans" panose="020B0606030504020204" pitchFamily="34" charset="0"/>
              </a:rPr>
              <a:t>2</a:t>
            </a:r>
            <a:r>
              <a:rPr lang="en-US" sz="1600" dirty="0">
                <a:latin typeface="Open Sans SemiBold" panose="020B0706030804020204" pitchFamily="34" charset="0"/>
                <a:ea typeface="Open Sans SemiBold" panose="020B0706030804020204" pitchFamily="34" charset="0"/>
                <a:cs typeface="Open Sans SemiBold" panose="020B0706030804020204" pitchFamily="34" charset="0"/>
              </a:rPr>
              <a:t> (co-supervisor)</a:t>
            </a:r>
            <a:endParaRPr lang="en-US" sz="1600" baseline="30000"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22" name="TextBox 21">
            <a:extLst>
              <a:ext uri="{FF2B5EF4-FFF2-40B4-BE49-F238E27FC236}">
                <a16:creationId xmlns:a16="http://schemas.microsoft.com/office/drawing/2014/main" id="{FDBC4A16-F828-48BD-BD9A-1B37A669076E}"/>
              </a:ext>
            </a:extLst>
          </p:cNvPr>
          <p:cNvSpPr txBox="1"/>
          <p:nvPr/>
        </p:nvSpPr>
        <p:spPr>
          <a:xfrm>
            <a:off x="5537200" y="4021934"/>
            <a:ext cx="5816600" cy="830997"/>
          </a:xfrm>
          <a:prstGeom prst="rect">
            <a:avLst/>
          </a:prstGeom>
          <a:noFill/>
        </p:spPr>
        <p:txBody>
          <a:bodyPr wrap="square" rtlCol="0">
            <a:spAutoFit/>
          </a:bodyPr>
          <a:lstStyle/>
          <a:p>
            <a:pPr algn="ctr"/>
            <a:r>
              <a:rPr lang="en-US" sz="1600" b="1" baseline="30000" dirty="0">
                <a:solidFill>
                  <a:srgbClr val="002060"/>
                </a:solidFill>
                <a:latin typeface="Open Sans SemiBold" panose="020B0706030804020204" pitchFamily="34" charset="0"/>
                <a:ea typeface="Open Sans SemiBold" panose="020B0706030804020204" pitchFamily="34" charset="0"/>
                <a:cs typeface="Open Sans SemiBold" panose="020B0706030804020204" pitchFamily="34" charset="0"/>
              </a:rPr>
              <a:t>2 </a:t>
            </a:r>
            <a:r>
              <a:rPr lang="en-US" sz="1600" b="1" dirty="0">
                <a:solidFill>
                  <a:srgbClr val="002060"/>
                </a:solidFill>
                <a:latin typeface="Open Sans SemiBold" panose="020B0706030804020204" pitchFamily="34" charset="0"/>
                <a:ea typeface="Open Sans SemiBold" panose="020B0706030804020204" pitchFamily="34" charset="0"/>
                <a:cs typeface="Open Sans SemiBold" panose="020B0706030804020204" pitchFamily="34" charset="0"/>
              </a:rPr>
              <a:t>Methodology Research Group</a:t>
            </a:r>
          </a:p>
          <a:p>
            <a:pPr algn="ctr"/>
            <a:r>
              <a:rPr lang="en-US" sz="1600" b="1" dirty="0">
                <a:solidFill>
                  <a:srgbClr val="002060"/>
                </a:solidFill>
                <a:latin typeface="Open Sans SemiBold" panose="020B0706030804020204" pitchFamily="34" charset="0"/>
                <a:ea typeface="Open Sans SemiBold" panose="020B0706030804020204" pitchFamily="34" charset="0"/>
                <a:cs typeface="Open Sans SemiBold" panose="020B0706030804020204" pitchFamily="34" charset="0"/>
              </a:rPr>
              <a:t>University Duisburg-Essen</a:t>
            </a:r>
          </a:p>
          <a:p>
            <a:pPr algn="ctr"/>
            <a:r>
              <a:rPr lang="en-US" sz="1600" b="1" dirty="0">
                <a:solidFill>
                  <a:srgbClr val="002060"/>
                </a:solidFill>
                <a:latin typeface="Open Sans SemiBold" panose="020B0706030804020204" pitchFamily="34" charset="0"/>
                <a:ea typeface="Open Sans SemiBold" panose="020B0706030804020204" pitchFamily="34" charset="0"/>
                <a:cs typeface="Open Sans SemiBold" panose="020B0706030804020204" pitchFamily="34" charset="0"/>
              </a:rPr>
              <a:t>Duisburg, Germany</a:t>
            </a:r>
            <a:endParaRPr lang="en-US" sz="1600" b="1" baseline="30000" dirty="0">
              <a:solidFill>
                <a:srgbClr val="002060"/>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20746963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25792" y="2451553"/>
            <a:ext cx="5665792" cy="2896745"/>
          </a:xfrm>
          <a:prstGeom prst="rect">
            <a:avLst/>
          </a:prstGeom>
        </p:spPr>
      </p:pic>
      <p:grpSp>
        <p:nvGrpSpPr>
          <p:cNvPr id="58" name="Group 57"/>
          <p:cNvGrpSpPr/>
          <p:nvPr/>
        </p:nvGrpSpPr>
        <p:grpSpPr>
          <a:xfrm>
            <a:off x="0" y="0"/>
            <a:ext cx="12192000" cy="1045064"/>
            <a:chOff x="0" y="0"/>
            <a:chExt cx="12192000" cy="1045064"/>
          </a:xfrm>
        </p:grpSpPr>
        <p:sp>
          <p:nvSpPr>
            <p:cNvPr id="59" name="Rectangle 58"/>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10</a:t>
            </a:fld>
            <a:endParaRPr lang="en-US" dirty="0"/>
          </a:p>
        </p:txBody>
      </p:sp>
      <p:pic>
        <p:nvPicPr>
          <p:cNvPr id="57" name="Picture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62" name="TextBox 61"/>
          <p:cNvSpPr txBox="1"/>
          <p:nvPr/>
        </p:nvSpPr>
        <p:spPr>
          <a:xfrm>
            <a:off x="388937" y="166119"/>
            <a:ext cx="11803063" cy="677108"/>
          </a:xfrm>
          <a:prstGeom prst="rect">
            <a:avLst/>
          </a:prstGeom>
          <a:noFill/>
        </p:spPr>
        <p:txBody>
          <a:bodyPr wrap="square" rtlCol="0">
            <a:spAutoFit/>
          </a:bodyPr>
          <a:lstStyle/>
          <a:p>
            <a:r>
              <a:rPr lang="en-US" sz="38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Overview of an Attack on PPRL</a:t>
            </a:r>
          </a:p>
        </p:txBody>
      </p:sp>
      <p:sp>
        <p:nvSpPr>
          <p:cNvPr id="64" name="Footer Placeholder 9">
            <a:extLst>
              <a:ext uri="{FF2B5EF4-FFF2-40B4-BE49-F238E27FC236}">
                <a16:creationId xmlns:a16="http://schemas.microsoft.com/office/drawing/2014/main" id="{3E43D570-3AA2-4BA3-8D11-131BFE052D99}"/>
              </a:ext>
            </a:extLst>
          </p:cNvPr>
          <p:cNvSpPr>
            <a:spLocks noGrp="1"/>
          </p:cNvSpPr>
          <p:nvPr>
            <p:ph type="ftr" sz="quarter" idx="11"/>
          </p:nvPr>
        </p:nvSpPr>
        <p:spPr>
          <a:xfrm>
            <a:off x="4552950" y="6367697"/>
            <a:ext cx="3086100" cy="365125"/>
          </a:xfrm>
        </p:spPr>
        <p:txBody>
          <a:bodyPr/>
          <a:lstStyle/>
          <a:p>
            <a:r>
              <a:rPr lang="en-US" dirty="0"/>
              <a:t>March 2021</a:t>
            </a:r>
          </a:p>
        </p:txBody>
      </p:sp>
      <p:sp>
        <p:nvSpPr>
          <p:cNvPr id="2" name="Cloud 1">
            <a:extLst>
              <a:ext uri="{FF2B5EF4-FFF2-40B4-BE49-F238E27FC236}">
                <a16:creationId xmlns:a16="http://schemas.microsoft.com/office/drawing/2014/main" id="{624CD921-354B-4A5D-851E-A5B6EB9E4644}"/>
              </a:ext>
            </a:extLst>
          </p:cNvPr>
          <p:cNvSpPr/>
          <p:nvPr/>
        </p:nvSpPr>
        <p:spPr>
          <a:xfrm>
            <a:off x="159662" y="2933535"/>
            <a:ext cx="2451370" cy="1494890"/>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pic>
        <p:nvPicPr>
          <p:cNvPr id="5" name="Picture 4" descr="Shape&#10;&#10;Description automatically generated with low confidence">
            <a:extLst>
              <a:ext uri="{FF2B5EF4-FFF2-40B4-BE49-F238E27FC236}">
                <a16:creationId xmlns:a16="http://schemas.microsoft.com/office/drawing/2014/main" id="{B74AF57A-E7B3-4802-B2F4-7FCD134066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17786" y="4335021"/>
            <a:ext cx="1639809" cy="1639809"/>
          </a:xfrm>
          <a:prstGeom prst="rect">
            <a:avLst/>
          </a:prstGeom>
        </p:spPr>
      </p:pic>
      <p:grpSp>
        <p:nvGrpSpPr>
          <p:cNvPr id="19" name="Group 18">
            <a:extLst>
              <a:ext uri="{FF2B5EF4-FFF2-40B4-BE49-F238E27FC236}">
                <a16:creationId xmlns:a16="http://schemas.microsoft.com/office/drawing/2014/main" id="{B3891D0F-9922-441A-A6CF-29F68F129B6C}"/>
              </a:ext>
            </a:extLst>
          </p:cNvPr>
          <p:cNvGrpSpPr/>
          <p:nvPr/>
        </p:nvGrpSpPr>
        <p:grpSpPr>
          <a:xfrm>
            <a:off x="6907596" y="4067503"/>
            <a:ext cx="2991654" cy="2096701"/>
            <a:chOff x="6907596" y="4067503"/>
            <a:chExt cx="2991654" cy="2096701"/>
          </a:xfrm>
        </p:grpSpPr>
        <p:grpSp>
          <p:nvGrpSpPr>
            <p:cNvPr id="13" name="Group 12">
              <a:extLst>
                <a:ext uri="{FF2B5EF4-FFF2-40B4-BE49-F238E27FC236}">
                  <a16:creationId xmlns:a16="http://schemas.microsoft.com/office/drawing/2014/main" id="{F2D0F375-4197-4E83-8027-45BC52C3BDE8}"/>
                </a:ext>
              </a:extLst>
            </p:cNvPr>
            <p:cNvGrpSpPr/>
            <p:nvPr/>
          </p:nvGrpSpPr>
          <p:grpSpPr>
            <a:xfrm>
              <a:off x="7912283" y="4067503"/>
              <a:ext cx="1986967" cy="1722728"/>
              <a:chOff x="8112323" y="4067504"/>
              <a:chExt cx="1986967" cy="1722728"/>
            </a:xfrm>
          </p:grpSpPr>
          <p:sp>
            <p:nvSpPr>
              <p:cNvPr id="6" name="Rectangle 5">
                <a:extLst>
                  <a:ext uri="{FF2B5EF4-FFF2-40B4-BE49-F238E27FC236}">
                    <a16:creationId xmlns:a16="http://schemas.microsoft.com/office/drawing/2014/main" id="{37DF00D6-55D0-490B-8E98-C50488A47939}"/>
                  </a:ext>
                </a:extLst>
              </p:cNvPr>
              <p:cNvSpPr/>
              <p:nvPr/>
            </p:nvSpPr>
            <p:spPr>
              <a:xfrm>
                <a:off x="8112323" y="4067504"/>
                <a:ext cx="1986967" cy="172272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Rounded Corners 11">
                <a:extLst>
                  <a:ext uri="{FF2B5EF4-FFF2-40B4-BE49-F238E27FC236}">
                    <a16:creationId xmlns:a16="http://schemas.microsoft.com/office/drawing/2014/main" id="{4C46E480-59A3-4E80-9DE1-E196153D06CE}"/>
                  </a:ext>
                </a:extLst>
              </p:cNvPr>
              <p:cNvSpPr/>
              <p:nvPr/>
            </p:nvSpPr>
            <p:spPr>
              <a:xfrm>
                <a:off x="8233247" y="4234159"/>
                <a:ext cx="1745117" cy="6157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Attribute reidentification</a:t>
                </a:r>
                <a:endParaRPr lang="en-AU" dirty="0"/>
              </a:p>
            </p:txBody>
          </p:sp>
          <p:sp>
            <p:nvSpPr>
              <p:cNvPr id="41" name="Rectangle: Rounded Corners 40">
                <a:extLst>
                  <a:ext uri="{FF2B5EF4-FFF2-40B4-BE49-F238E27FC236}">
                    <a16:creationId xmlns:a16="http://schemas.microsoft.com/office/drawing/2014/main" id="{8448A627-1B6E-452E-867A-09381D34F6E7}"/>
                  </a:ext>
                </a:extLst>
              </p:cNvPr>
              <p:cNvSpPr/>
              <p:nvPr/>
            </p:nvSpPr>
            <p:spPr>
              <a:xfrm>
                <a:off x="8233247" y="5001560"/>
                <a:ext cx="1745117" cy="6157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Identity reidentification</a:t>
                </a:r>
                <a:endParaRPr lang="en-AU" dirty="0"/>
              </a:p>
            </p:txBody>
          </p:sp>
        </p:grpSp>
        <p:cxnSp>
          <p:nvCxnSpPr>
            <p:cNvPr id="73" name="Straight Arrow Connector 72">
              <a:extLst>
                <a:ext uri="{FF2B5EF4-FFF2-40B4-BE49-F238E27FC236}">
                  <a16:creationId xmlns:a16="http://schemas.microsoft.com/office/drawing/2014/main" id="{BCEE7409-D181-4F9E-B5E5-F56D3B0321E8}"/>
                </a:ext>
              </a:extLst>
            </p:cNvPr>
            <p:cNvCxnSpPr>
              <a:cxnSpLocks/>
            </p:cNvCxnSpPr>
            <p:nvPr/>
          </p:nvCxnSpPr>
          <p:spPr>
            <a:xfrm>
              <a:off x="6907596" y="5032284"/>
              <a:ext cx="999825" cy="269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6" name="TextBox 75">
              <a:extLst>
                <a:ext uri="{FF2B5EF4-FFF2-40B4-BE49-F238E27FC236}">
                  <a16:creationId xmlns:a16="http://schemas.microsoft.com/office/drawing/2014/main" id="{20B9B5D5-917D-4021-83AC-7486750DEFF8}"/>
                </a:ext>
              </a:extLst>
            </p:cNvPr>
            <p:cNvSpPr txBox="1"/>
            <p:nvPr/>
          </p:nvSpPr>
          <p:spPr>
            <a:xfrm>
              <a:off x="8088402" y="5825650"/>
              <a:ext cx="1495039" cy="338554"/>
            </a:xfrm>
            <a:prstGeom prst="rect">
              <a:avLst/>
            </a:prstGeom>
            <a:noFill/>
          </p:spPr>
          <p:txBody>
            <a:bodyPr wrap="square" rtlCol="0">
              <a:spAutoFit/>
            </a:bodyPr>
            <a:lstStyle/>
            <a:p>
              <a:pPr algn="ctr"/>
              <a:r>
                <a:rPr lang="en-US" sz="1600" i="1" dirty="0"/>
                <a:t>attack()</a:t>
              </a:r>
              <a:endParaRPr lang="en-AU" sz="1600" i="1" dirty="0"/>
            </a:p>
          </p:txBody>
        </p:sp>
      </p:grpSp>
      <p:sp>
        <p:nvSpPr>
          <p:cNvPr id="77" name="TextBox 76">
            <a:extLst>
              <a:ext uri="{FF2B5EF4-FFF2-40B4-BE49-F238E27FC236}">
                <a16:creationId xmlns:a16="http://schemas.microsoft.com/office/drawing/2014/main" id="{B45C7EC2-4B73-4D54-B949-200035663F66}"/>
              </a:ext>
            </a:extLst>
          </p:cNvPr>
          <p:cNvSpPr txBox="1"/>
          <p:nvPr/>
        </p:nvSpPr>
        <p:spPr>
          <a:xfrm>
            <a:off x="1190694" y="3164977"/>
            <a:ext cx="410690" cy="523220"/>
          </a:xfrm>
          <a:prstGeom prst="rect">
            <a:avLst/>
          </a:prstGeom>
          <a:noFill/>
        </p:spPr>
        <p:txBody>
          <a:bodyPr wrap="none" rtlCol="0">
            <a:spAutoFit/>
          </a:bodyPr>
          <a:lstStyle/>
          <a:p>
            <a:r>
              <a:rPr lang="en-US" sz="2800" b="1" dirty="0"/>
              <a:t>G</a:t>
            </a:r>
          </a:p>
        </p:txBody>
      </p:sp>
      <p:sp>
        <p:nvSpPr>
          <p:cNvPr id="78" name="TextBox 77">
            <a:extLst>
              <a:ext uri="{FF2B5EF4-FFF2-40B4-BE49-F238E27FC236}">
                <a16:creationId xmlns:a16="http://schemas.microsoft.com/office/drawing/2014/main" id="{C29CC043-054C-41AB-B562-BF306380D357}"/>
              </a:ext>
            </a:extLst>
          </p:cNvPr>
          <p:cNvSpPr txBox="1"/>
          <p:nvPr/>
        </p:nvSpPr>
        <p:spPr>
          <a:xfrm>
            <a:off x="304337" y="3658201"/>
            <a:ext cx="2162019" cy="400110"/>
          </a:xfrm>
          <a:prstGeom prst="rect">
            <a:avLst/>
          </a:prstGeom>
          <a:noFill/>
        </p:spPr>
        <p:txBody>
          <a:bodyPr wrap="square" rtlCol="0">
            <a:spAutoFit/>
          </a:bodyPr>
          <a:lstStyle/>
          <a:p>
            <a:pPr algn="ctr"/>
            <a:r>
              <a:rPr lang="en-US" sz="2000" dirty="0"/>
              <a:t>Global population</a:t>
            </a:r>
            <a:endParaRPr lang="en-AU" sz="2000" dirty="0"/>
          </a:p>
        </p:txBody>
      </p:sp>
      <p:grpSp>
        <p:nvGrpSpPr>
          <p:cNvPr id="4" name="Group 3">
            <a:extLst>
              <a:ext uri="{FF2B5EF4-FFF2-40B4-BE49-F238E27FC236}">
                <a16:creationId xmlns:a16="http://schemas.microsoft.com/office/drawing/2014/main" id="{06D3C402-6B8C-470B-ACA4-0957F753A961}"/>
              </a:ext>
            </a:extLst>
          </p:cNvPr>
          <p:cNvGrpSpPr/>
          <p:nvPr/>
        </p:nvGrpSpPr>
        <p:grpSpPr>
          <a:xfrm>
            <a:off x="726782" y="1089351"/>
            <a:ext cx="6790861" cy="2450976"/>
            <a:chOff x="726782" y="1089351"/>
            <a:chExt cx="6790861" cy="2450976"/>
          </a:xfrm>
        </p:grpSpPr>
        <p:grpSp>
          <p:nvGrpSpPr>
            <p:cNvPr id="14" name="Group 13">
              <a:extLst>
                <a:ext uri="{FF2B5EF4-FFF2-40B4-BE49-F238E27FC236}">
                  <a16:creationId xmlns:a16="http://schemas.microsoft.com/office/drawing/2014/main" id="{2FA03A42-59C9-4634-BAF2-A60382EB12D2}"/>
                </a:ext>
              </a:extLst>
            </p:cNvPr>
            <p:cNvGrpSpPr/>
            <p:nvPr/>
          </p:nvGrpSpPr>
          <p:grpSpPr>
            <a:xfrm>
              <a:off x="2809877" y="1704327"/>
              <a:ext cx="1964446" cy="1722260"/>
              <a:chOff x="2931284" y="1425394"/>
              <a:chExt cx="1964446" cy="1722260"/>
            </a:xfrm>
          </p:grpSpPr>
          <p:sp>
            <p:nvSpPr>
              <p:cNvPr id="3" name="Flowchart: Magnetic Disk 2">
                <a:extLst>
                  <a:ext uri="{FF2B5EF4-FFF2-40B4-BE49-F238E27FC236}">
                    <a16:creationId xmlns:a16="http://schemas.microsoft.com/office/drawing/2014/main" id="{F5E821ED-10F5-4482-9853-82D741EE849D}"/>
                  </a:ext>
                </a:extLst>
              </p:cNvPr>
              <p:cNvSpPr/>
              <p:nvPr/>
            </p:nvSpPr>
            <p:spPr>
              <a:xfrm>
                <a:off x="3229951" y="1484057"/>
                <a:ext cx="1570195" cy="1510509"/>
              </a:xfrm>
              <a:prstGeom prst="flowChartMagneticDisk">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nvGrpSpPr>
              <p:cNvPr id="28" name="Group 27">
                <a:extLst>
                  <a:ext uri="{FF2B5EF4-FFF2-40B4-BE49-F238E27FC236}">
                    <a16:creationId xmlns:a16="http://schemas.microsoft.com/office/drawing/2014/main" id="{E5E2E84A-17BF-4775-A58C-7772DBD066F9}"/>
                  </a:ext>
                </a:extLst>
              </p:cNvPr>
              <p:cNvGrpSpPr/>
              <p:nvPr/>
            </p:nvGrpSpPr>
            <p:grpSpPr>
              <a:xfrm>
                <a:off x="3764187" y="1425394"/>
                <a:ext cx="539363" cy="581704"/>
                <a:chOff x="1383343" y="1372355"/>
                <a:chExt cx="539363" cy="581704"/>
              </a:xfrm>
            </p:grpSpPr>
            <p:sp>
              <p:nvSpPr>
                <p:cNvPr id="29" name="TextBox 28">
                  <a:extLst>
                    <a:ext uri="{FF2B5EF4-FFF2-40B4-BE49-F238E27FC236}">
                      <a16:creationId xmlns:a16="http://schemas.microsoft.com/office/drawing/2014/main" id="{75B5184E-1C52-4BE7-8299-64B0A8B19A3F}"/>
                    </a:ext>
                  </a:extLst>
                </p:cNvPr>
                <p:cNvSpPr txBox="1"/>
                <p:nvPr/>
              </p:nvSpPr>
              <p:spPr>
                <a:xfrm>
                  <a:off x="1638654" y="1372355"/>
                  <a:ext cx="284052" cy="400110"/>
                </a:xfrm>
                <a:prstGeom prst="rect">
                  <a:avLst/>
                </a:prstGeom>
                <a:noFill/>
              </p:spPr>
              <p:txBody>
                <a:bodyPr wrap="none" rtlCol="0">
                  <a:spAutoFit/>
                </a:bodyPr>
                <a:lstStyle/>
                <a:p>
                  <a:r>
                    <a:rPr lang="en-US" sz="2000" i="1" dirty="0"/>
                    <a:t>s</a:t>
                  </a:r>
                </a:p>
              </p:txBody>
            </p:sp>
            <p:sp>
              <p:nvSpPr>
                <p:cNvPr id="30" name="TextBox 29">
                  <a:extLst>
                    <a:ext uri="{FF2B5EF4-FFF2-40B4-BE49-F238E27FC236}">
                      <a16:creationId xmlns:a16="http://schemas.microsoft.com/office/drawing/2014/main" id="{FB6923E7-4914-44B3-A024-8A1D870CC459}"/>
                    </a:ext>
                  </a:extLst>
                </p:cNvPr>
                <p:cNvSpPr txBox="1"/>
                <p:nvPr/>
              </p:nvSpPr>
              <p:spPr>
                <a:xfrm>
                  <a:off x="1383343" y="1430839"/>
                  <a:ext cx="410690" cy="523220"/>
                </a:xfrm>
                <a:prstGeom prst="rect">
                  <a:avLst/>
                </a:prstGeom>
                <a:noFill/>
              </p:spPr>
              <p:txBody>
                <a:bodyPr wrap="none" rtlCol="0">
                  <a:spAutoFit/>
                </a:bodyPr>
                <a:lstStyle/>
                <a:p>
                  <a:r>
                    <a:rPr lang="en-US" sz="2800" b="1" dirty="0"/>
                    <a:t>D</a:t>
                  </a:r>
                </a:p>
              </p:txBody>
            </p:sp>
          </p:grpSp>
          <p:sp>
            <p:nvSpPr>
              <p:cNvPr id="31" name="TextBox 30">
                <a:extLst>
                  <a:ext uri="{FF2B5EF4-FFF2-40B4-BE49-F238E27FC236}">
                    <a16:creationId xmlns:a16="http://schemas.microsoft.com/office/drawing/2014/main" id="{BF65C4D0-A2E6-497D-8FA4-32B1CE9A32B3}"/>
                  </a:ext>
                </a:extLst>
              </p:cNvPr>
              <p:cNvSpPr txBox="1"/>
              <p:nvPr/>
            </p:nvSpPr>
            <p:spPr>
              <a:xfrm>
                <a:off x="2931284" y="1947325"/>
                <a:ext cx="1964446" cy="1200329"/>
              </a:xfrm>
              <a:prstGeom prst="rect">
                <a:avLst/>
              </a:prstGeom>
              <a:noFill/>
            </p:spPr>
            <p:txBody>
              <a:bodyPr wrap="square" rtlCol="0">
                <a:spAutoFit/>
              </a:bodyPr>
              <a:lstStyle/>
              <a:p>
                <a:pPr marL="548640" lvl="2"/>
                <a:r>
                  <a:rPr lang="en-US" sz="2000" dirty="0"/>
                  <a:t>Sensitive plaintext database</a:t>
                </a:r>
              </a:p>
              <a:p>
                <a:pPr marL="548640" lvl="2"/>
                <a:endParaRPr lang="en-US" sz="1100" dirty="0"/>
              </a:p>
            </p:txBody>
          </p:sp>
        </p:grpSp>
        <p:grpSp>
          <p:nvGrpSpPr>
            <p:cNvPr id="34" name="Group 33">
              <a:extLst>
                <a:ext uri="{FF2B5EF4-FFF2-40B4-BE49-F238E27FC236}">
                  <a16:creationId xmlns:a16="http://schemas.microsoft.com/office/drawing/2014/main" id="{E39F47B0-C395-4640-8277-0C1BD42A6E01}"/>
                </a:ext>
              </a:extLst>
            </p:cNvPr>
            <p:cNvGrpSpPr/>
            <p:nvPr/>
          </p:nvGrpSpPr>
          <p:grpSpPr>
            <a:xfrm>
              <a:off x="5691009" y="1683747"/>
              <a:ext cx="1570195" cy="1589464"/>
              <a:chOff x="5812416" y="1404814"/>
              <a:chExt cx="1570195" cy="1589464"/>
            </a:xfrm>
          </p:grpSpPr>
          <p:sp>
            <p:nvSpPr>
              <p:cNvPr id="37" name="Flowchart: Magnetic Disk 36">
                <a:extLst>
                  <a:ext uri="{FF2B5EF4-FFF2-40B4-BE49-F238E27FC236}">
                    <a16:creationId xmlns:a16="http://schemas.microsoft.com/office/drawing/2014/main" id="{7CB70C50-CC24-49FA-9D47-8D78A400E963}"/>
                  </a:ext>
                </a:extLst>
              </p:cNvPr>
              <p:cNvSpPr/>
              <p:nvPr/>
            </p:nvSpPr>
            <p:spPr>
              <a:xfrm>
                <a:off x="5812416" y="1483769"/>
                <a:ext cx="1570195" cy="1510509"/>
              </a:xfrm>
              <a:prstGeom prst="flowChartMagneticDisk">
                <a:avLst/>
              </a:prstGeom>
              <a:solidFill>
                <a:srgbClr val="F4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nvGrpSpPr>
              <p:cNvPr id="25" name="Group 24">
                <a:extLst>
                  <a:ext uri="{FF2B5EF4-FFF2-40B4-BE49-F238E27FC236}">
                    <a16:creationId xmlns:a16="http://schemas.microsoft.com/office/drawing/2014/main" id="{6D03D515-5DCC-4918-BAA1-3ED9ED463BBC}"/>
                  </a:ext>
                </a:extLst>
              </p:cNvPr>
              <p:cNvGrpSpPr/>
              <p:nvPr/>
            </p:nvGrpSpPr>
            <p:grpSpPr>
              <a:xfrm>
                <a:off x="6382441" y="1404814"/>
                <a:ext cx="558213" cy="591942"/>
                <a:chOff x="1386935" y="1391811"/>
                <a:chExt cx="558213" cy="591942"/>
              </a:xfrm>
            </p:grpSpPr>
            <p:sp>
              <p:nvSpPr>
                <p:cNvPr id="26" name="TextBox 25">
                  <a:extLst>
                    <a:ext uri="{FF2B5EF4-FFF2-40B4-BE49-F238E27FC236}">
                      <a16:creationId xmlns:a16="http://schemas.microsoft.com/office/drawing/2014/main" id="{FFDC9974-C486-4E65-B574-77206EF1D22C}"/>
                    </a:ext>
                  </a:extLst>
                </p:cNvPr>
                <p:cNvSpPr txBox="1"/>
                <p:nvPr/>
              </p:nvSpPr>
              <p:spPr>
                <a:xfrm>
                  <a:off x="1638654" y="1391811"/>
                  <a:ext cx="306494" cy="400110"/>
                </a:xfrm>
                <a:prstGeom prst="rect">
                  <a:avLst/>
                </a:prstGeom>
                <a:noFill/>
              </p:spPr>
              <p:txBody>
                <a:bodyPr wrap="none" rtlCol="0">
                  <a:spAutoFit/>
                </a:bodyPr>
                <a:lstStyle/>
                <a:p>
                  <a:r>
                    <a:rPr lang="en-US" sz="2000" i="1" dirty="0"/>
                    <a:t>e</a:t>
                  </a:r>
                </a:p>
              </p:txBody>
            </p:sp>
            <p:sp>
              <p:nvSpPr>
                <p:cNvPr id="27" name="TextBox 26">
                  <a:extLst>
                    <a:ext uri="{FF2B5EF4-FFF2-40B4-BE49-F238E27FC236}">
                      <a16:creationId xmlns:a16="http://schemas.microsoft.com/office/drawing/2014/main" id="{A3E52417-DE7A-4FF2-8269-2799D6E5E397}"/>
                    </a:ext>
                  </a:extLst>
                </p:cNvPr>
                <p:cNvSpPr txBox="1"/>
                <p:nvPr/>
              </p:nvSpPr>
              <p:spPr>
                <a:xfrm>
                  <a:off x="1386935" y="1460533"/>
                  <a:ext cx="410690" cy="523220"/>
                </a:xfrm>
                <a:prstGeom prst="rect">
                  <a:avLst/>
                </a:prstGeom>
                <a:noFill/>
              </p:spPr>
              <p:txBody>
                <a:bodyPr wrap="none" rtlCol="0">
                  <a:spAutoFit/>
                </a:bodyPr>
                <a:lstStyle/>
                <a:p>
                  <a:r>
                    <a:rPr lang="en-US" sz="2800" b="1" dirty="0"/>
                    <a:t>D</a:t>
                  </a:r>
                </a:p>
              </p:txBody>
            </p:sp>
          </p:grpSp>
          <p:sp>
            <p:nvSpPr>
              <p:cNvPr id="33" name="TextBox 32">
                <a:extLst>
                  <a:ext uri="{FF2B5EF4-FFF2-40B4-BE49-F238E27FC236}">
                    <a16:creationId xmlns:a16="http://schemas.microsoft.com/office/drawing/2014/main" id="{CD988924-7A64-4661-9619-EA6DA4373334}"/>
                  </a:ext>
                </a:extLst>
              </p:cNvPr>
              <p:cNvSpPr txBox="1"/>
              <p:nvPr/>
            </p:nvSpPr>
            <p:spPr>
              <a:xfrm>
                <a:off x="5991602" y="2103035"/>
                <a:ext cx="1211824" cy="707886"/>
              </a:xfrm>
              <a:prstGeom prst="rect">
                <a:avLst/>
              </a:prstGeom>
              <a:noFill/>
            </p:spPr>
            <p:txBody>
              <a:bodyPr wrap="square" rtlCol="0">
                <a:spAutoFit/>
              </a:bodyPr>
              <a:lstStyle/>
              <a:p>
                <a:pPr algn="ctr"/>
                <a:r>
                  <a:rPr lang="en-US" sz="2000" dirty="0"/>
                  <a:t>Encoded database</a:t>
                </a:r>
                <a:endParaRPr lang="en-AU" sz="2000" dirty="0"/>
              </a:p>
            </p:txBody>
          </p:sp>
        </p:grpSp>
        <p:sp>
          <p:nvSpPr>
            <p:cNvPr id="9" name="Rectangle 8">
              <a:extLst>
                <a:ext uri="{FF2B5EF4-FFF2-40B4-BE49-F238E27FC236}">
                  <a16:creationId xmlns:a16="http://schemas.microsoft.com/office/drawing/2014/main" id="{26A95803-D881-42D3-A2D5-6CBBA7F2842B}"/>
                </a:ext>
              </a:extLst>
            </p:cNvPr>
            <p:cNvSpPr/>
            <p:nvPr/>
          </p:nvSpPr>
          <p:spPr>
            <a:xfrm>
              <a:off x="2866746" y="1501992"/>
              <a:ext cx="4650897" cy="2038335"/>
            </a:xfrm>
            <a:prstGeom prst="rect">
              <a:avLst/>
            </a:prstGeom>
            <a:noFill/>
            <a:ln w="28575">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 name="TextBox 50">
              <a:extLst>
                <a:ext uri="{FF2B5EF4-FFF2-40B4-BE49-F238E27FC236}">
                  <a16:creationId xmlns:a16="http://schemas.microsoft.com/office/drawing/2014/main" id="{E8B45A5F-0474-4B42-8340-4D963A11DA28}"/>
                </a:ext>
              </a:extLst>
            </p:cNvPr>
            <p:cNvSpPr txBox="1"/>
            <p:nvPr/>
          </p:nvSpPr>
          <p:spPr>
            <a:xfrm>
              <a:off x="3893641" y="1089351"/>
              <a:ext cx="2162019" cy="400110"/>
            </a:xfrm>
            <a:prstGeom prst="rect">
              <a:avLst/>
            </a:prstGeom>
            <a:noFill/>
          </p:spPr>
          <p:txBody>
            <a:bodyPr wrap="square" rtlCol="0">
              <a:spAutoFit/>
            </a:bodyPr>
            <a:lstStyle/>
            <a:p>
              <a:pPr algn="ctr"/>
              <a:r>
                <a:rPr lang="en-US" sz="2000" dirty="0"/>
                <a:t>Database owners</a:t>
              </a:r>
              <a:endParaRPr lang="en-AU" sz="2000" dirty="0"/>
            </a:p>
          </p:txBody>
        </p:sp>
        <p:cxnSp>
          <p:nvCxnSpPr>
            <p:cNvPr id="66" name="Straight Arrow Connector 65">
              <a:extLst>
                <a:ext uri="{FF2B5EF4-FFF2-40B4-BE49-F238E27FC236}">
                  <a16:creationId xmlns:a16="http://schemas.microsoft.com/office/drawing/2014/main" id="{E25BE811-2BEC-4F71-A935-38819DF121D7}"/>
                </a:ext>
              </a:extLst>
            </p:cNvPr>
            <p:cNvCxnSpPr>
              <a:cxnSpLocks/>
              <a:endCxn id="37" idx="2"/>
            </p:cNvCxnSpPr>
            <p:nvPr/>
          </p:nvCxnSpPr>
          <p:spPr>
            <a:xfrm>
              <a:off x="4678739" y="2517956"/>
              <a:ext cx="1012270"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27F0674D-A5EB-4C95-89C1-1541D69BFFB5}"/>
                </a:ext>
              </a:extLst>
            </p:cNvPr>
            <p:cNvSpPr txBox="1"/>
            <p:nvPr/>
          </p:nvSpPr>
          <p:spPr>
            <a:xfrm>
              <a:off x="4433862" y="2108727"/>
              <a:ext cx="1495039" cy="338554"/>
            </a:xfrm>
            <a:prstGeom prst="rect">
              <a:avLst/>
            </a:prstGeom>
            <a:noFill/>
          </p:spPr>
          <p:txBody>
            <a:bodyPr wrap="square" rtlCol="0">
              <a:spAutoFit/>
            </a:bodyPr>
            <a:lstStyle/>
            <a:p>
              <a:pPr algn="ctr"/>
              <a:r>
                <a:rPr lang="en-US" sz="1600" i="1" dirty="0"/>
                <a:t>encoding()</a:t>
              </a:r>
              <a:endParaRPr lang="en-AU" sz="1600" i="1" dirty="0"/>
            </a:p>
          </p:txBody>
        </p:sp>
        <p:cxnSp>
          <p:nvCxnSpPr>
            <p:cNvPr id="79" name="Straight Arrow Connector 78">
              <a:extLst>
                <a:ext uri="{FF2B5EF4-FFF2-40B4-BE49-F238E27FC236}">
                  <a16:creationId xmlns:a16="http://schemas.microsoft.com/office/drawing/2014/main" id="{B929C0EB-E88B-4389-8B34-18D665524F26}"/>
                </a:ext>
              </a:extLst>
            </p:cNvPr>
            <p:cNvCxnSpPr>
              <a:cxnSpLocks/>
            </p:cNvCxnSpPr>
            <p:nvPr/>
          </p:nvCxnSpPr>
          <p:spPr>
            <a:xfrm flipV="1">
              <a:off x="2294472" y="2655654"/>
              <a:ext cx="814072" cy="4342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2" name="TextBox 91">
              <a:extLst>
                <a:ext uri="{FF2B5EF4-FFF2-40B4-BE49-F238E27FC236}">
                  <a16:creationId xmlns:a16="http://schemas.microsoft.com/office/drawing/2014/main" id="{66F6272A-0B77-4EA6-A97C-9498D1C1D141}"/>
                </a:ext>
              </a:extLst>
            </p:cNvPr>
            <p:cNvSpPr txBox="1"/>
            <p:nvPr/>
          </p:nvSpPr>
          <p:spPr>
            <a:xfrm>
              <a:off x="4433862" y="2551658"/>
              <a:ext cx="1495039" cy="769441"/>
            </a:xfrm>
            <a:prstGeom prst="rect">
              <a:avLst/>
            </a:prstGeom>
            <a:noFill/>
          </p:spPr>
          <p:txBody>
            <a:bodyPr wrap="square" rtlCol="0">
              <a:spAutoFit/>
            </a:bodyPr>
            <a:lstStyle/>
            <a:p>
              <a:pPr algn="ctr"/>
              <a:r>
                <a:rPr lang="en-US" sz="1600" b="1" i="1" dirty="0"/>
                <a:t>p</a:t>
              </a:r>
            </a:p>
            <a:p>
              <a:pPr algn="ctr"/>
              <a:r>
                <a:rPr lang="en-US" sz="1400" i="1" dirty="0"/>
                <a:t>Encoding parameters</a:t>
              </a:r>
            </a:p>
          </p:txBody>
        </p:sp>
        <p:sp>
          <p:nvSpPr>
            <p:cNvPr id="93" name="TextBox 92">
              <a:extLst>
                <a:ext uri="{FF2B5EF4-FFF2-40B4-BE49-F238E27FC236}">
                  <a16:creationId xmlns:a16="http://schemas.microsoft.com/office/drawing/2014/main" id="{A08EDB4F-6F75-4589-859D-6A4D9CD17FC1}"/>
                </a:ext>
              </a:extLst>
            </p:cNvPr>
            <p:cNvSpPr txBox="1"/>
            <p:nvPr/>
          </p:nvSpPr>
          <p:spPr>
            <a:xfrm>
              <a:off x="726782" y="2234472"/>
              <a:ext cx="2162019" cy="646331"/>
            </a:xfrm>
            <a:prstGeom prst="rect">
              <a:avLst/>
            </a:prstGeom>
            <a:noFill/>
          </p:spPr>
          <p:txBody>
            <a:bodyPr wrap="square" rtlCol="0">
              <a:spAutoFit/>
            </a:bodyPr>
            <a:lstStyle/>
            <a:p>
              <a:pPr algn="ctr"/>
              <a:r>
                <a:rPr lang="en-US" dirty="0"/>
                <a:t>Random / non-random sampling</a:t>
              </a:r>
              <a:endParaRPr lang="en-AU" dirty="0"/>
            </a:p>
          </p:txBody>
        </p:sp>
      </p:grpSp>
      <p:grpSp>
        <p:nvGrpSpPr>
          <p:cNvPr id="17" name="Group 16">
            <a:extLst>
              <a:ext uri="{FF2B5EF4-FFF2-40B4-BE49-F238E27FC236}">
                <a16:creationId xmlns:a16="http://schemas.microsoft.com/office/drawing/2014/main" id="{CFDF7C5E-EE25-4B7C-85EF-CF1C556A5364}"/>
              </a:ext>
            </a:extLst>
          </p:cNvPr>
          <p:cNvGrpSpPr/>
          <p:nvPr/>
        </p:nvGrpSpPr>
        <p:grpSpPr>
          <a:xfrm>
            <a:off x="577622" y="4193307"/>
            <a:ext cx="4263018" cy="1596924"/>
            <a:chOff x="577622" y="4193307"/>
            <a:chExt cx="4263018" cy="1596924"/>
          </a:xfrm>
        </p:grpSpPr>
        <p:grpSp>
          <p:nvGrpSpPr>
            <p:cNvPr id="10" name="Group 9">
              <a:extLst>
                <a:ext uri="{FF2B5EF4-FFF2-40B4-BE49-F238E27FC236}">
                  <a16:creationId xmlns:a16="http://schemas.microsoft.com/office/drawing/2014/main" id="{4774734C-70BC-44A9-96C0-3D5400EAAC6D}"/>
                </a:ext>
              </a:extLst>
            </p:cNvPr>
            <p:cNvGrpSpPr/>
            <p:nvPr/>
          </p:nvGrpSpPr>
          <p:grpSpPr>
            <a:xfrm>
              <a:off x="3177209" y="4193307"/>
              <a:ext cx="1663431" cy="1596924"/>
              <a:chOff x="3411068" y="3756326"/>
              <a:chExt cx="1663431" cy="1596924"/>
            </a:xfrm>
          </p:grpSpPr>
          <p:sp>
            <p:nvSpPr>
              <p:cNvPr id="38" name="Flowchart: Magnetic Disk 37">
                <a:extLst>
                  <a:ext uri="{FF2B5EF4-FFF2-40B4-BE49-F238E27FC236}">
                    <a16:creationId xmlns:a16="http://schemas.microsoft.com/office/drawing/2014/main" id="{9C5E3BCA-EF46-4138-A6F2-22C5613F2785}"/>
                  </a:ext>
                </a:extLst>
              </p:cNvPr>
              <p:cNvSpPr/>
              <p:nvPr/>
            </p:nvSpPr>
            <p:spPr>
              <a:xfrm>
                <a:off x="3455912" y="3842741"/>
                <a:ext cx="1570195" cy="1510509"/>
              </a:xfrm>
              <a:prstGeom prst="flowChartMagneticDisk">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nvGrpSpPr>
              <p:cNvPr id="22" name="Group 21">
                <a:extLst>
                  <a:ext uri="{FF2B5EF4-FFF2-40B4-BE49-F238E27FC236}">
                    <a16:creationId xmlns:a16="http://schemas.microsoft.com/office/drawing/2014/main" id="{C246B350-200E-48EA-98DD-F998A4B1EB9F}"/>
                  </a:ext>
                </a:extLst>
              </p:cNvPr>
              <p:cNvGrpSpPr/>
              <p:nvPr/>
            </p:nvGrpSpPr>
            <p:grpSpPr>
              <a:xfrm>
                <a:off x="4035665" y="3756326"/>
                <a:ext cx="571037" cy="601670"/>
                <a:chOff x="1386935" y="1411267"/>
                <a:chExt cx="571037" cy="601670"/>
              </a:xfrm>
            </p:grpSpPr>
            <p:sp>
              <p:nvSpPr>
                <p:cNvPr id="23" name="TextBox 22">
                  <a:extLst>
                    <a:ext uri="{FF2B5EF4-FFF2-40B4-BE49-F238E27FC236}">
                      <a16:creationId xmlns:a16="http://schemas.microsoft.com/office/drawing/2014/main" id="{34AED1B1-DDFE-4069-AF3B-40195090173C}"/>
                    </a:ext>
                  </a:extLst>
                </p:cNvPr>
                <p:cNvSpPr txBox="1"/>
                <p:nvPr/>
              </p:nvSpPr>
              <p:spPr>
                <a:xfrm>
                  <a:off x="1638654" y="1411267"/>
                  <a:ext cx="319318" cy="400110"/>
                </a:xfrm>
                <a:prstGeom prst="rect">
                  <a:avLst/>
                </a:prstGeom>
                <a:noFill/>
              </p:spPr>
              <p:txBody>
                <a:bodyPr wrap="none" rtlCol="0">
                  <a:spAutoFit/>
                </a:bodyPr>
                <a:lstStyle/>
                <a:p>
                  <a:r>
                    <a:rPr lang="en-US" sz="2000" i="1" dirty="0"/>
                    <a:t>p</a:t>
                  </a:r>
                </a:p>
              </p:txBody>
            </p:sp>
            <p:sp>
              <p:nvSpPr>
                <p:cNvPr id="24" name="TextBox 23">
                  <a:extLst>
                    <a:ext uri="{FF2B5EF4-FFF2-40B4-BE49-F238E27FC236}">
                      <a16:creationId xmlns:a16="http://schemas.microsoft.com/office/drawing/2014/main" id="{4793AB62-D1FD-487C-BF02-B059A6D2D1E0}"/>
                    </a:ext>
                  </a:extLst>
                </p:cNvPr>
                <p:cNvSpPr txBox="1"/>
                <p:nvPr/>
              </p:nvSpPr>
              <p:spPr>
                <a:xfrm>
                  <a:off x="1386935" y="1489717"/>
                  <a:ext cx="410690" cy="523220"/>
                </a:xfrm>
                <a:prstGeom prst="rect">
                  <a:avLst/>
                </a:prstGeom>
                <a:noFill/>
              </p:spPr>
              <p:txBody>
                <a:bodyPr wrap="none" rtlCol="0">
                  <a:spAutoFit/>
                </a:bodyPr>
                <a:lstStyle/>
                <a:p>
                  <a:r>
                    <a:rPr lang="en-US" sz="2800" b="1" dirty="0"/>
                    <a:t>D</a:t>
                  </a:r>
                </a:p>
              </p:txBody>
            </p:sp>
          </p:grpSp>
          <p:sp>
            <p:nvSpPr>
              <p:cNvPr id="7" name="TextBox 6">
                <a:extLst>
                  <a:ext uri="{FF2B5EF4-FFF2-40B4-BE49-F238E27FC236}">
                    <a16:creationId xmlns:a16="http://schemas.microsoft.com/office/drawing/2014/main" id="{DEA3C2B1-2F87-421A-84BA-CAE6D9D73FE7}"/>
                  </a:ext>
                </a:extLst>
              </p:cNvPr>
              <p:cNvSpPr txBox="1"/>
              <p:nvPr/>
            </p:nvSpPr>
            <p:spPr>
              <a:xfrm>
                <a:off x="3411068" y="4451747"/>
                <a:ext cx="1663431" cy="707886"/>
              </a:xfrm>
              <a:prstGeom prst="rect">
                <a:avLst/>
              </a:prstGeom>
              <a:noFill/>
            </p:spPr>
            <p:txBody>
              <a:bodyPr wrap="square" rtlCol="0">
                <a:spAutoFit/>
              </a:bodyPr>
              <a:lstStyle/>
              <a:p>
                <a:pPr algn="ctr"/>
                <a:r>
                  <a:rPr lang="en-US" sz="2000" dirty="0"/>
                  <a:t>Plaintext database</a:t>
                </a:r>
                <a:endParaRPr lang="en-AU" sz="2000" dirty="0"/>
              </a:p>
            </p:txBody>
          </p:sp>
        </p:grpSp>
        <p:cxnSp>
          <p:nvCxnSpPr>
            <p:cNvPr id="82" name="Straight Arrow Connector 81">
              <a:extLst>
                <a:ext uri="{FF2B5EF4-FFF2-40B4-BE49-F238E27FC236}">
                  <a16:creationId xmlns:a16="http://schemas.microsoft.com/office/drawing/2014/main" id="{FBCE3759-89D4-414F-B3D5-351D5DC2C19F}"/>
                </a:ext>
              </a:extLst>
            </p:cNvPr>
            <p:cNvCxnSpPr>
              <a:cxnSpLocks/>
            </p:cNvCxnSpPr>
            <p:nvPr/>
          </p:nvCxnSpPr>
          <p:spPr>
            <a:xfrm>
              <a:off x="1866507" y="4242573"/>
              <a:ext cx="1350684" cy="90834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4" name="TextBox 93">
              <a:extLst>
                <a:ext uri="{FF2B5EF4-FFF2-40B4-BE49-F238E27FC236}">
                  <a16:creationId xmlns:a16="http://schemas.microsoft.com/office/drawing/2014/main" id="{AA3E55BB-9885-4356-BC76-DBDB71DCF371}"/>
                </a:ext>
              </a:extLst>
            </p:cNvPr>
            <p:cNvSpPr txBox="1"/>
            <p:nvPr/>
          </p:nvSpPr>
          <p:spPr>
            <a:xfrm>
              <a:off x="577622" y="4517234"/>
              <a:ext cx="2162019" cy="646331"/>
            </a:xfrm>
            <a:prstGeom prst="rect">
              <a:avLst/>
            </a:prstGeom>
            <a:noFill/>
          </p:spPr>
          <p:txBody>
            <a:bodyPr wrap="square" rtlCol="0">
              <a:spAutoFit/>
            </a:bodyPr>
            <a:lstStyle/>
            <a:p>
              <a:pPr algn="ctr"/>
              <a:r>
                <a:rPr lang="en-US" dirty="0"/>
                <a:t>Random / non-random sampling</a:t>
              </a:r>
              <a:endParaRPr lang="en-AU" dirty="0"/>
            </a:p>
          </p:txBody>
        </p:sp>
      </p:grpSp>
      <p:sp>
        <p:nvSpPr>
          <p:cNvPr id="95" name="TextBox 94">
            <a:extLst>
              <a:ext uri="{FF2B5EF4-FFF2-40B4-BE49-F238E27FC236}">
                <a16:creationId xmlns:a16="http://schemas.microsoft.com/office/drawing/2014/main" id="{9B4B0556-6D45-488A-A643-BF405E8C55E1}"/>
              </a:ext>
            </a:extLst>
          </p:cNvPr>
          <p:cNvSpPr txBox="1"/>
          <p:nvPr/>
        </p:nvSpPr>
        <p:spPr>
          <a:xfrm>
            <a:off x="4723934" y="5110108"/>
            <a:ext cx="967075" cy="553998"/>
          </a:xfrm>
          <a:prstGeom prst="rect">
            <a:avLst/>
          </a:prstGeom>
          <a:noFill/>
        </p:spPr>
        <p:txBody>
          <a:bodyPr wrap="square" rtlCol="0">
            <a:spAutoFit/>
          </a:bodyPr>
          <a:lstStyle/>
          <a:p>
            <a:pPr algn="ctr"/>
            <a:r>
              <a:rPr lang="en-US" sz="1500" dirty="0"/>
              <a:t>Has access to</a:t>
            </a:r>
            <a:endParaRPr lang="en-AU" sz="1500" dirty="0"/>
          </a:p>
        </p:txBody>
      </p:sp>
      <p:sp>
        <p:nvSpPr>
          <p:cNvPr id="96" name="TextBox 95">
            <a:extLst>
              <a:ext uri="{FF2B5EF4-FFF2-40B4-BE49-F238E27FC236}">
                <a16:creationId xmlns:a16="http://schemas.microsoft.com/office/drawing/2014/main" id="{5421FBB9-6333-4E17-8B18-8AFC8CF1692A}"/>
              </a:ext>
            </a:extLst>
          </p:cNvPr>
          <p:cNvSpPr txBox="1"/>
          <p:nvPr/>
        </p:nvSpPr>
        <p:spPr>
          <a:xfrm>
            <a:off x="5239131" y="5835592"/>
            <a:ext cx="2162019" cy="400110"/>
          </a:xfrm>
          <a:prstGeom prst="rect">
            <a:avLst/>
          </a:prstGeom>
          <a:noFill/>
        </p:spPr>
        <p:txBody>
          <a:bodyPr wrap="square" rtlCol="0">
            <a:spAutoFit/>
          </a:bodyPr>
          <a:lstStyle/>
          <a:p>
            <a:pPr algn="ctr"/>
            <a:r>
              <a:rPr lang="en-US" sz="2000" dirty="0"/>
              <a:t>Adversary</a:t>
            </a:r>
            <a:endParaRPr lang="en-AU" sz="2000" dirty="0"/>
          </a:p>
        </p:txBody>
      </p:sp>
      <p:grpSp>
        <p:nvGrpSpPr>
          <p:cNvPr id="20" name="Group 19">
            <a:extLst>
              <a:ext uri="{FF2B5EF4-FFF2-40B4-BE49-F238E27FC236}">
                <a16:creationId xmlns:a16="http://schemas.microsoft.com/office/drawing/2014/main" id="{8D57BC36-7C0B-47E9-B623-1693EF276061}"/>
              </a:ext>
            </a:extLst>
          </p:cNvPr>
          <p:cNvGrpSpPr/>
          <p:nvPr/>
        </p:nvGrpSpPr>
        <p:grpSpPr>
          <a:xfrm>
            <a:off x="9912690" y="4314807"/>
            <a:ext cx="1945298" cy="1300560"/>
            <a:chOff x="9912690" y="4314807"/>
            <a:chExt cx="1945298" cy="1300560"/>
          </a:xfrm>
        </p:grpSpPr>
        <p:grpSp>
          <p:nvGrpSpPr>
            <p:cNvPr id="97" name="Group 96">
              <a:extLst>
                <a:ext uri="{FF2B5EF4-FFF2-40B4-BE49-F238E27FC236}">
                  <a16:creationId xmlns:a16="http://schemas.microsoft.com/office/drawing/2014/main" id="{74C30137-60C7-45E5-B868-422392A1510D}"/>
                </a:ext>
              </a:extLst>
            </p:cNvPr>
            <p:cNvGrpSpPr/>
            <p:nvPr/>
          </p:nvGrpSpPr>
          <p:grpSpPr>
            <a:xfrm>
              <a:off x="10454785" y="4314807"/>
              <a:ext cx="1403203" cy="1300560"/>
              <a:chOff x="3409293" y="3756326"/>
              <a:chExt cx="1663431" cy="1596924"/>
            </a:xfrm>
          </p:grpSpPr>
          <p:sp>
            <p:nvSpPr>
              <p:cNvPr id="98" name="Flowchart: Magnetic Disk 97">
                <a:extLst>
                  <a:ext uri="{FF2B5EF4-FFF2-40B4-BE49-F238E27FC236}">
                    <a16:creationId xmlns:a16="http://schemas.microsoft.com/office/drawing/2014/main" id="{2BD8FD2F-7147-41FC-9391-5D7B62202D6B}"/>
                  </a:ext>
                </a:extLst>
              </p:cNvPr>
              <p:cNvSpPr/>
              <p:nvPr/>
            </p:nvSpPr>
            <p:spPr>
              <a:xfrm>
                <a:off x="3455912" y="3842741"/>
                <a:ext cx="1570195" cy="1510509"/>
              </a:xfrm>
              <a:prstGeom prst="flowChartMagneticDisk">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nvGrpSpPr>
              <p:cNvPr id="99" name="Group 98">
                <a:extLst>
                  <a:ext uri="{FF2B5EF4-FFF2-40B4-BE49-F238E27FC236}">
                    <a16:creationId xmlns:a16="http://schemas.microsoft.com/office/drawing/2014/main" id="{D5B6669F-1229-4CED-A0F2-C32DBB661B4E}"/>
                  </a:ext>
                </a:extLst>
              </p:cNvPr>
              <p:cNvGrpSpPr/>
              <p:nvPr/>
            </p:nvGrpSpPr>
            <p:grpSpPr>
              <a:xfrm>
                <a:off x="4035665" y="3756326"/>
                <a:ext cx="575149" cy="601670"/>
                <a:chOff x="1386935" y="1411267"/>
                <a:chExt cx="575149" cy="601670"/>
              </a:xfrm>
            </p:grpSpPr>
            <p:sp>
              <p:nvSpPr>
                <p:cNvPr id="101" name="TextBox 100">
                  <a:extLst>
                    <a:ext uri="{FF2B5EF4-FFF2-40B4-BE49-F238E27FC236}">
                      <a16:creationId xmlns:a16="http://schemas.microsoft.com/office/drawing/2014/main" id="{24ABE495-17FA-4279-BF28-E2080A5236A1}"/>
                    </a:ext>
                  </a:extLst>
                </p:cNvPr>
                <p:cNvSpPr txBox="1"/>
                <p:nvPr/>
              </p:nvSpPr>
              <p:spPr>
                <a:xfrm>
                  <a:off x="1638654" y="1411267"/>
                  <a:ext cx="323430" cy="491284"/>
                </a:xfrm>
                <a:prstGeom prst="rect">
                  <a:avLst/>
                </a:prstGeom>
                <a:noFill/>
              </p:spPr>
              <p:txBody>
                <a:bodyPr wrap="none" rtlCol="0">
                  <a:spAutoFit/>
                </a:bodyPr>
                <a:lstStyle/>
                <a:p>
                  <a:r>
                    <a:rPr lang="en-US" sz="2000" i="1" dirty="0"/>
                    <a:t>r</a:t>
                  </a:r>
                </a:p>
              </p:txBody>
            </p:sp>
            <p:sp>
              <p:nvSpPr>
                <p:cNvPr id="102" name="TextBox 101">
                  <a:extLst>
                    <a:ext uri="{FF2B5EF4-FFF2-40B4-BE49-F238E27FC236}">
                      <a16:creationId xmlns:a16="http://schemas.microsoft.com/office/drawing/2014/main" id="{A2F61657-FA29-4F41-97C3-63D46C569F2B}"/>
                    </a:ext>
                  </a:extLst>
                </p:cNvPr>
                <p:cNvSpPr txBox="1"/>
                <p:nvPr/>
              </p:nvSpPr>
              <p:spPr>
                <a:xfrm>
                  <a:off x="1386935" y="1489717"/>
                  <a:ext cx="410690" cy="523220"/>
                </a:xfrm>
                <a:prstGeom prst="rect">
                  <a:avLst/>
                </a:prstGeom>
                <a:noFill/>
              </p:spPr>
              <p:txBody>
                <a:bodyPr wrap="none" rtlCol="0">
                  <a:spAutoFit/>
                </a:bodyPr>
                <a:lstStyle/>
                <a:p>
                  <a:r>
                    <a:rPr lang="en-US" sz="2800" b="1" dirty="0"/>
                    <a:t>D</a:t>
                  </a:r>
                </a:p>
              </p:txBody>
            </p:sp>
          </p:grpSp>
          <p:sp>
            <p:nvSpPr>
              <p:cNvPr id="100" name="TextBox 99">
                <a:extLst>
                  <a:ext uri="{FF2B5EF4-FFF2-40B4-BE49-F238E27FC236}">
                    <a16:creationId xmlns:a16="http://schemas.microsoft.com/office/drawing/2014/main" id="{3B929EA9-B5F6-4898-9DD5-C6E1280D83A0}"/>
                  </a:ext>
                </a:extLst>
              </p:cNvPr>
              <p:cNvSpPr txBox="1"/>
              <p:nvPr/>
            </p:nvSpPr>
            <p:spPr>
              <a:xfrm>
                <a:off x="3409293" y="4454392"/>
                <a:ext cx="1663431" cy="793613"/>
              </a:xfrm>
              <a:prstGeom prst="rect">
                <a:avLst/>
              </a:prstGeom>
              <a:noFill/>
            </p:spPr>
            <p:txBody>
              <a:bodyPr wrap="square" rtlCol="0">
                <a:spAutoFit/>
              </a:bodyPr>
              <a:lstStyle/>
              <a:p>
                <a:pPr algn="ctr"/>
                <a:r>
                  <a:rPr lang="en-US" dirty="0"/>
                  <a:t>Reidentified database</a:t>
                </a:r>
                <a:endParaRPr lang="en-AU" dirty="0"/>
              </a:p>
            </p:txBody>
          </p:sp>
        </p:grpSp>
        <p:cxnSp>
          <p:nvCxnSpPr>
            <p:cNvPr id="103" name="Straight Arrow Connector 102">
              <a:extLst>
                <a:ext uri="{FF2B5EF4-FFF2-40B4-BE49-F238E27FC236}">
                  <a16:creationId xmlns:a16="http://schemas.microsoft.com/office/drawing/2014/main" id="{B0D9FE28-0039-4E88-8B6D-1D3CC7B61577}"/>
                </a:ext>
              </a:extLst>
            </p:cNvPr>
            <p:cNvCxnSpPr>
              <a:cxnSpLocks/>
            </p:cNvCxnSpPr>
            <p:nvPr/>
          </p:nvCxnSpPr>
          <p:spPr>
            <a:xfrm>
              <a:off x="9912690" y="5002017"/>
              <a:ext cx="58142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grpSp>
        <p:nvGrpSpPr>
          <p:cNvPr id="16" name="Group 15">
            <a:extLst>
              <a:ext uri="{FF2B5EF4-FFF2-40B4-BE49-F238E27FC236}">
                <a16:creationId xmlns:a16="http://schemas.microsoft.com/office/drawing/2014/main" id="{DADEEB8A-C898-4243-86BA-20446FFAB2C2}"/>
              </a:ext>
            </a:extLst>
          </p:cNvPr>
          <p:cNvGrpSpPr/>
          <p:nvPr/>
        </p:nvGrpSpPr>
        <p:grpSpPr>
          <a:xfrm>
            <a:off x="7271125" y="1095486"/>
            <a:ext cx="3711410" cy="2441925"/>
            <a:chOff x="7271125" y="1095486"/>
            <a:chExt cx="3711410" cy="2441925"/>
          </a:xfrm>
        </p:grpSpPr>
        <p:grpSp>
          <p:nvGrpSpPr>
            <p:cNvPr id="15" name="Group 14">
              <a:extLst>
                <a:ext uri="{FF2B5EF4-FFF2-40B4-BE49-F238E27FC236}">
                  <a16:creationId xmlns:a16="http://schemas.microsoft.com/office/drawing/2014/main" id="{067099F0-FA8A-498F-B7F0-97AAA3213ACA}"/>
                </a:ext>
              </a:extLst>
            </p:cNvPr>
            <p:cNvGrpSpPr/>
            <p:nvPr/>
          </p:nvGrpSpPr>
          <p:grpSpPr>
            <a:xfrm>
              <a:off x="8610119" y="1611182"/>
              <a:ext cx="1663430" cy="932365"/>
              <a:chOff x="8610119" y="1611182"/>
              <a:chExt cx="1663430" cy="932365"/>
            </a:xfrm>
          </p:grpSpPr>
          <p:sp>
            <p:nvSpPr>
              <p:cNvPr id="8" name="Rectangle: Rounded Corners 7">
                <a:extLst>
                  <a:ext uri="{FF2B5EF4-FFF2-40B4-BE49-F238E27FC236}">
                    <a16:creationId xmlns:a16="http://schemas.microsoft.com/office/drawing/2014/main" id="{C6B34532-8F73-4A57-8075-94D8DEC2038B}"/>
                  </a:ext>
                </a:extLst>
              </p:cNvPr>
              <p:cNvSpPr/>
              <p:nvPr/>
            </p:nvSpPr>
            <p:spPr>
              <a:xfrm>
                <a:off x="8610119" y="1611182"/>
                <a:ext cx="1663430" cy="932365"/>
              </a:xfrm>
              <a:prstGeom prst="roundRect">
                <a:avLst/>
              </a:prstGeom>
              <a:solidFill>
                <a:srgbClr val="F4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TextBox 34">
                <a:extLst>
                  <a:ext uri="{FF2B5EF4-FFF2-40B4-BE49-F238E27FC236}">
                    <a16:creationId xmlns:a16="http://schemas.microsoft.com/office/drawing/2014/main" id="{E90DFB6D-7422-4478-8F11-9A1E0BF93AE1}"/>
                  </a:ext>
                </a:extLst>
              </p:cNvPr>
              <p:cNvSpPr txBox="1"/>
              <p:nvPr/>
            </p:nvSpPr>
            <p:spPr>
              <a:xfrm>
                <a:off x="8835922" y="1745741"/>
                <a:ext cx="1211824" cy="707886"/>
              </a:xfrm>
              <a:prstGeom prst="rect">
                <a:avLst/>
              </a:prstGeom>
              <a:noFill/>
            </p:spPr>
            <p:txBody>
              <a:bodyPr wrap="square" rtlCol="0">
                <a:spAutoFit/>
              </a:bodyPr>
              <a:lstStyle/>
              <a:p>
                <a:pPr algn="ctr"/>
                <a:r>
                  <a:rPr lang="en-US" sz="2000" dirty="0"/>
                  <a:t>Encoded values </a:t>
                </a:r>
                <a:r>
                  <a:rPr lang="en-US" sz="2000" b="1" dirty="0"/>
                  <a:t>E</a:t>
                </a:r>
                <a:endParaRPr lang="en-AU" sz="2000" b="1" dirty="0"/>
              </a:p>
            </p:txBody>
          </p:sp>
        </p:grpSp>
        <p:sp>
          <p:nvSpPr>
            <p:cNvPr id="52" name="Rectangle 51">
              <a:extLst>
                <a:ext uri="{FF2B5EF4-FFF2-40B4-BE49-F238E27FC236}">
                  <a16:creationId xmlns:a16="http://schemas.microsoft.com/office/drawing/2014/main" id="{B26144FE-AC6B-4B5D-80E3-2A44E3F218C7}"/>
                </a:ext>
              </a:extLst>
            </p:cNvPr>
            <p:cNvSpPr/>
            <p:nvPr/>
          </p:nvSpPr>
          <p:spPr>
            <a:xfrm>
              <a:off x="8357796" y="1499076"/>
              <a:ext cx="2624739" cy="2038335"/>
            </a:xfrm>
            <a:prstGeom prst="rect">
              <a:avLst/>
            </a:prstGeom>
            <a:noFill/>
            <a:ln w="28575">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6" name="Group 35">
              <a:extLst>
                <a:ext uri="{FF2B5EF4-FFF2-40B4-BE49-F238E27FC236}">
                  <a16:creationId xmlns:a16="http://schemas.microsoft.com/office/drawing/2014/main" id="{4864757D-1A59-4DE2-9719-0F006D56E482}"/>
                </a:ext>
              </a:extLst>
            </p:cNvPr>
            <p:cNvGrpSpPr/>
            <p:nvPr/>
          </p:nvGrpSpPr>
          <p:grpSpPr>
            <a:xfrm>
              <a:off x="8835922" y="2655653"/>
              <a:ext cx="1272777" cy="731240"/>
              <a:chOff x="8658389" y="3089854"/>
              <a:chExt cx="1272777" cy="731240"/>
            </a:xfrm>
          </p:grpSpPr>
          <p:sp>
            <p:nvSpPr>
              <p:cNvPr id="53" name="Rectangle: Rounded Corners 52">
                <a:extLst>
                  <a:ext uri="{FF2B5EF4-FFF2-40B4-BE49-F238E27FC236}">
                    <a16:creationId xmlns:a16="http://schemas.microsoft.com/office/drawing/2014/main" id="{99D563BA-C1D1-4007-B789-F3B01890658F}"/>
                  </a:ext>
                </a:extLst>
              </p:cNvPr>
              <p:cNvSpPr/>
              <p:nvPr/>
            </p:nvSpPr>
            <p:spPr>
              <a:xfrm>
                <a:off x="8658389" y="3089854"/>
                <a:ext cx="1272777" cy="731240"/>
              </a:xfrm>
              <a:prstGeom prst="roundRect">
                <a:avLst>
                  <a:gd name="adj" fmla="val 14607"/>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 name="TextBox 53">
                <a:extLst>
                  <a:ext uri="{FF2B5EF4-FFF2-40B4-BE49-F238E27FC236}">
                    <a16:creationId xmlns:a16="http://schemas.microsoft.com/office/drawing/2014/main" id="{2149F4B1-EAF1-454C-AE8B-75870B6EB28B}"/>
                  </a:ext>
                </a:extLst>
              </p:cNvPr>
              <p:cNvSpPr txBox="1"/>
              <p:nvPr/>
            </p:nvSpPr>
            <p:spPr>
              <a:xfrm>
                <a:off x="8687068" y="3113207"/>
                <a:ext cx="1211824" cy="707886"/>
              </a:xfrm>
              <a:prstGeom prst="rect">
                <a:avLst/>
              </a:prstGeom>
              <a:noFill/>
            </p:spPr>
            <p:txBody>
              <a:bodyPr wrap="square" rtlCol="0">
                <a:spAutoFit/>
              </a:bodyPr>
              <a:lstStyle/>
              <a:p>
                <a:pPr algn="ctr"/>
                <a:r>
                  <a:rPr lang="en-US" sz="2000" dirty="0"/>
                  <a:t>Linkage results </a:t>
                </a:r>
                <a:r>
                  <a:rPr lang="en-US" sz="2000" b="1" dirty="0"/>
                  <a:t>L</a:t>
                </a:r>
                <a:endParaRPr lang="en-AU" sz="2000" b="1" dirty="0"/>
              </a:p>
            </p:txBody>
          </p:sp>
        </p:grpSp>
        <p:cxnSp>
          <p:nvCxnSpPr>
            <p:cNvPr id="40" name="Connector: Elbow 39">
              <a:extLst>
                <a:ext uri="{FF2B5EF4-FFF2-40B4-BE49-F238E27FC236}">
                  <a16:creationId xmlns:a16="http://schemas.microsoft.com/office/drawing/2014/main" id="{4955CAF9-46C6-4215-8171-D310121811C7}"/>
                </a:ext>
              </a:extLst>
            </p:cNvPr>
            <p:cNvCxnSpPr>
              <a:cxnSpLocks/>
              <a:stCxn id="8" idx="3"/>
              <a:endCxn id="54" idx="3"/>
            </p:cNvCxnSpPr>
            <p:nvPr/>
          </p:nvCxnSpPr>
          <p:spPr>
            <a:xfrm flipH="1">
              <a:off x="10076425" y="2077365"/>
              <a:ext cx="197124" cy="955584"/>
            </a:xfrm>
            <a:prstGeom prst="bentConnector3">
              <a:avLst>
                <a:gd name="adj1" fmla="val -115968"/>
              </a:avLst>
            </a:prstGeom>
            <a:ln w="38100">
              <a:tailEnd type="triangle"/>
            </a:ln>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C81D6DA0-4459-442A-BB0A-FC04CCE26A5A}"/>
                </a:ext>
              </a:extLst>
            </p:cNvPr>
            <p:cNvSpPr txBox="1"/>
            <p:nvPr/>
          </p:nvSpPr>
          <p:spPr>
            <a:xfrm>
              <a:off x="8421777" y="1095486"/>
              <a:ext cx="2447139" cy="400110"/>
            </a:xfrm>
            <a:prstGeom prst="rect">
              <a:avLst/>
            </a:prstGeom>
            <a:noFill/>
          </p:spPr>
          <p:txBody>
            <a:bodyPr wrap="square" rtlCol="0">
              <a:spAutoFit/>
            </a:bodyPr>
            <a:lstStyle/>
            <a:p>
              <a:pPr algn="ctr"/>
              <a:r>
                <a:rPr lang="en-US" sz="2000" dirty="0"/>
                <a:t>Linkage unit</a:t>
              </a:r>
              <a:endParaRPr lang="en-AU" sz="2000" dirty="0"/>
            </a:p>
          </p:txBody>
        </p:sp>
        <p:sp>
          <p:nvSpPr>
            <p:cNvPr id="70" name="TextBox 69">
              <a:extLst>
                <a:ext uri="{FF2B5EF4-FFF2-40B4-BE49-F238E27FC236}">
                  <a16:creationId xmlns:a16="http://schemas.microsoft.com/office/drawing/2014/main" id="{7F285542-7F99-48CC-B73F-1F9A911EA824}"/>
                </a:ext>
              </a:extLst>
            </p:cNvPr>
            <p:cNvSpPr txBox="1"/>
            <p:nvPr/>
          </p:nvSpPr>
          <p:spPr>
            <a:xfrm rot="5400000">
              <a:off x="9952119" y="2418010"/>
              <a:ext cx="1495039" cy="338554"/>
            </a:xfrm>
            <a:prstGeom prst="rect">
              <a:avLst/>
            </a:prstGeom>
            <a:noFill/>
          </p:spPr>
          <p:txBody>
            <a:bodyPr wrap="square" rtlCol="0">
              <a:spAutoFit/>
            </a:bodyPr>
            <a:lstStyle/>
            <a:p>
              <a:pPr algn="ctr"/>
              <a:r>
                <a:rPr lang="en-US" sz="1600" i="1" dirty="0"/>
                <a:t>linkage()</a:t>
              </a:r>
              <a:endParaRPr lang="en-AU" sz="1600" i="1" dirty="0"/>
            </a:p>
          </p:txBody>
        </p:sp>
        <p:cxnSp>
          <p:nvCxnSpPr>
            <p:cNvPr id="86" name="Straight Arrow Connector 85">
              <a:extLst>
                <a:ext uri="{FF2B5EF4-FFF2-40B4-BE49-F238E27FC236}">
                  <a16:creationId xmlns:a16="http://schemas.microsoft.com/office/drawing/2014/main" id="{02DF426F-76AF-40EA-AF61-4562659E2F98}"/>
                </a:ext>
              </a:extLst>
            </p:cNvPr>
            <p:cNvCxnSpPr>
              <a:cxnSpLocks/>
              <a:endCxn id="8" idx="1"/>
            </p:cNvCxnSpPr>
            <p:nvPr/>
          </p:nvCxnSpPr>
          <p:spPr>
            <a:xfrm flipV="1">
              <a:off x="7271125" y="2077365"/>
              <a:ext cx="1338994" cy="2231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983A0B32-D790-4ACC-A776-CD0085A632C8}"/>
                </a:ext>
              </a:extLst>
            </p:cNvPr>
            <p:cNvCxnSpPr>
              <a:cxnSpLocks/>
              <a:stCxn id="53" idx="1"/>
            </p:cNvCxnSpPr>
            <p:nvPr/>
          </p:nvCxnSpPr>
          <p:spPr>
            <a:xfrm flipH="1" flipV="1">
              <a:off x="7287810" y="3009731"/>
              <a:ext cx="1548112" cy="1154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9" name="TextBox 108">
              <a:extLst>
                <a:ext uri="{FF2B5EF4-FFF2-40B4-BE49-F238E27FC236}">
                  <a16:creationId xmlns:a16="http://schemas.microsoft.com/office/drawing/2014/main" id="{B028D311-C92B-4999-903F-3F498B9320A7}"/>
                </a:ext>
              </a:extLst>
            </p:cNvPr>
            <p:cNvSpPr txBox="1"/>
            <p:nvPr/>
          </p:nvSpPr>
          <p:spPr>
            <a:xfrm>
              <a:off x="7557873" y="1708617"/>
              <a:ext cx="796184" cy="400110"/>
            </a:xfrm>
            <a:prstGeom prst="rect">
              <a:avLst/>
            </a:prstGeom>
            <a:noFill/>
          </p:spPr>
          <p:txBody>
            <a:bodyPr wrap="square" rtlCol="0">
              <a:spAutoFit/>
            </a:bodyPr>
            <a:lstStyle/>
            <a:p>
              <a:pPr algn="ctr"/>
              <a:r>
                <a:rPr lang="en-US" sz="2000" b="1" dirty="0"/>
                <a:t>E</a:t>
              </a:r>
              <a:endParaRPr lang="en-AU" sz="2000" b="1" dirty="0"/>
            </a:p>
          </p:txBody>
        </p:sp>
        <p:sp>
          <p:nvSpPr>
            <p:cNvPr id="110" name="TextBox 109">
              <a:extLst>
                <a:ext uri="{FF2B5EF4-FFF2-40B4-BE49-F238E27FC236}">
                  <a16:creationId xmlns:a16="http://schemas.microsoft.com/office/drawing/2014/main" id="{5EFB3202-CB52-48CA-9755-B2B7A681D845}"/>
                </a:ext>
              </a:extLst>
            </p:cNvPr>
            <p:cNvSpPr txBox="1"/>
            <p:nvPr/>
          </p:nvSpPr>
          <p:spPr>
            <a:xfrm>
              <a:off x="7545935" y="2619950"/>
              <a:ext cx="796184" cy="400110"/>
            </a:xfrm>
            <a:prstGeom prst="rect">
              <a:avLst/>
            </a:prstGeom>
            <a:noFill/>
          </p:spPr>
          <p:txBody>
            <a:bodyPr wrap="square" rtlCol="0">
              <a:spAutoFit/>
            </a:bodyPr>
            <a:lstStyle/>
            <a:p>
              <a:pPr algn="ctr"/>
              <a:r>
                <a:rPr lang="en-US" sz="2000" b="1" dirty="0"/>
                <a:t>L</a:t>
              </a:r>
              <a:endParaRPr lang="en-AU" sz="2000" b="1" dirty="0"/>
            </a:p>
          </p:txBody>
        </p:sp>
      </p:grpSp>
      <p:sp>
        <p:nvSpPr>
          <p:cNvPr id="118" name="TextBox 117">
            <a:extLst>
              <a:ext uri="{FF2B5EF4-FFF2-40B4-BE49-F238E27FC236}">
                <a16:creationId xmlns:a16="http://schemas.microsoft.com/office/drawing/2014/main" id="{1586E686-E9C8-4B27-B9E2-1181535D00A7}"/>
              </a:ext>
            </a:extLst>
          </p:cNvPr>
          <p:cNvSpPr txBox="1"/>
          <p:nvPr/>
        </p:nvSpPr>
        <p:spPr>
          <a:xfrm>
            <a:off x="5419055" y="3757412"/>
            <a:ext cx="1137087" cy="553998"/>
          </a:xfrm>
          <a:prstGeom prst="rect">
            <a:avLst/>
          </a:prstGeom>
          <a:noFill/>
        </p:spPr>
        <p:txBody>
          <a:bodyPr wrap="square" rtlCol="0">
            <a:spAutoFit/>
          </a:bodyPr>
          <a:lstStyle/>
          <a:p>
            <a:pPr algn="ctr"/>
            <a:r>
              <a:rPr lang="en-US" sz="1500" dirty="0"/>
              <a:t>Has limited access to</a:t>
            </a:r>
            <a:endParaRPr lang="en-AU" sz="1500" dirty="0"/>
          </a:p>
        </p:txBody>
      </p:sp>
      <p:cxnSp>
        <p:nvCxnSpPr>
          <p:cNvPr id="71" name="Straight Arrow Connector 70">
            <a:extLst>
              <a:ext uri="{FF2B5EF4-FFF2-40B4-BE49-F238E27FC236}">
                <a16:creationId xmlns:a16="http://schemas.microsoft.com/office/drawing/2014/main" id="{1670DB73-E151-4023-9A72-647E947CBD70}"/>
              </a:ext>
            </a:extLst>
          </p:cNvPr>
          <p:cNvCxnSpPr>
            <a:cxnSpLocks/>
          </p:cNvCxnSpPr>
          <p:nvPr/>
        </p:nvCxnSpPr>
        <p:spPr>
          <a:xfrm>
            <a:off x="4804082" y="5038678"/>
            <a:ext cx="845676" cy="0"/>
          </a:xfrm>
          <a:prstGeom prst="straightConnector1">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grpSp>
        <p:nvGrpSpPr>
          <p:cNvPr id="21" name="Group 20">
            <a:extLst>
              <a:ext uri="{FF2B5EF4-FFF2-40B4-BE49-F238E27FC236}">
                <a16:creationId xmlns:a16="http://schemas.microsoft.com/office/drawing/2014/main" id="{3B48A13B-2BFE-474B-B1EB-770D14CD4AF3}"/>
              </a:ext>
            </a:extLst>
          </p:cNvPr>
          <p:cNvGrpSpPr/>
          <p:nvPr/>
        </p:nvGrpSpPr>
        <p:grpSpPr>
          <a:xfrm>
            <a:off x="5193338" y="3130091"/>
            <a:ext cx="2750691" cy="1584828"/>
            <a:chOff x="5193338" y="3130091"/>
            <a:chExt cx="2750691" cy="1584828"/>
          </a:xfrm>
        </p:grpSpPr>
        <p:cxnSp>
          <p:nvCxnSpPr>
            <p:cNvPr id="105" name="Connector: Elbow 104">
              <a:extLst>
                <a:ext uri="{FF2B5EF4-FFF2-40B4-BE49-F238E27FC236}">
                  <a16:creationId xmlns:a16="http://schemas.microsoft.com/office/drawing/2014/main" id="{EF640944-11E7-4291-B4B9-2AA89DF7C031}"/>
                </a:ext>
              </a:extLst>
            </p:cNvPr>
            <p:cNvCxnSpPr>
              <a:cxnSpLocks/>
            </p:cNvCxnSpPr>
            <p:nvPr/>
          </p:nvCxnSpPr>
          <p:spPr>
            <a:xfrm rot="16200000" flipH="1">
              <a:off x="4796448" y="3629655"/>
              <a:ext cx="1482151" cy="688371"/>
            </a:xfrm>
            <a:prstGeom prst="bentConnector3">
              <a:avLst>
                <a:gd name="adj1" fmla="val 99880"/>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cxnSp>
          <p:nvCxnSpPr>
            <p:cNvPr id="111" name="Connector: Elbow 110">
              <a:extLst>
                <a:ext uri="{FF2B5EF4-FFF2-40B4-BE49-F238E27FC236}">
                  <a16:creationId xmlns:a16="http://schemas.microsoft.com/office/drawing/2014/main" id="{18487411-50CA-41B3-8D16-1B2F463D2740}"/>
                </a:ext>
              </a:extLst>
            </p:cNvPr>
            <p:cNvCxnSpPr>
              <a:cxnSpLocks/>
            </p:cNvCxnSpPr>
            <p:nvPr/>
          </p:nvCxnSpPr>
          <p:spPr>
            <a:xfrm rot="5400000">
              <a:off x="6623476" y="3394365"/>
              <a:ext cx="1584828" cy="1056279"/>
            </a:xfrm>
            <a:prstGeom prst="bentConnector3">
              <a:avLst>
                <a:gd name="adj1" fmla="val 50000"/>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cxnSp>
          <p:nvCxnSpPr>
            <p:cNvPr id="123" name="Straight Arrow Connector 122">
              <a:extLst>
                <a:ext uri="{FF2B5EF4-FFF2-40B4-BE49-F238E27FC236}">
                  <a16:creationId xmlns:a16="http://schemas.microsoft.com/office/drawing/2014/main" id="{5EB3B647-DD4B-40A9-8BF8-C7035461783C}"/>
                </a:ext>
              </a:extLst>
            </p:cNvPr>
            <p:cNvCxnSpPr>
              <a:cxnSpLocks/>
            </p:cNvCxnSpPr>
            <p:nvPr/>
          </p:nvCxnSpPr>
          <p:spPr>
            <a:xfrm flipH="1">
              <a:off x="6621727" y="3321099"/>
              <a:ext cx="8808" cy="1375646"/>
            </a:xfrm>
            <a:prstGeom prst="straightConnector1">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6627352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fade">
                                      <p:cBhvr>
                                        <p:cTn id="20" dur="500"/>
                                        <p:tgtEl>
                                          <p:spTgt spid="96"/>
                                        </p:tgtEl>
                                      </p:cBhvr>
                                    </p:animEffect>
                                  </p:childTnLst>
                                </p:cTn>
                              </p:par>
                              <p:par>
                                <p:cTn id="21" presetID="10"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wipe(left)">
                                      <p:cBhvr>
                                        <p:cTn id="27" dur="500"/>
                                        <p:tgtEl>
                                          <p:spTgt spid="7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5"/>
                                        </p:tgtEl>
                                        <p:attrNameLst>
                                          <p:attrName>style.visibility</p:attrName>
                                        </p:attrNameLst>
                                      </p:cBhvr>
                                      <p:to>
                                        <p:strVal val="visible"/>
                                      </p:to>
                                    </p:set>
                                    <p:animEffect transition="in" filter="fade">
                                      <p:cBhvr>
                                        <p:cTn id="30" dur="500"/>
                                        <p:tgtEl>
                                          <p:spTgt spid="9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up)">
                                      <p:cBhvr>
                                        <p:cTn id="35" dur="500"/>
                                        <p:tgtEl>
                                          <p:spTgt spid="21"/>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118"/>
                                        </p:tgtEl>
                                        <p:attrNameLst>
                                          <p:attrName>style.visibility</p:attrName>
                                        </p:attrNameLst>
                                      </p:cBhvr>
                                      <p:to>
                                        <p:strVal val="visible"/>
                                      </p:to>
                                    </p:set>
                                    <p:animEffect transition="in" filter="fade">
                                      <p:cBhvr>
                                        <p:cTn id="39" dur="500"/>
                                        <p:tgtEl>
                                          <p:spTgt spid="11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par>
                          <p:cTn id="45" fill="hold">
                            <p:stCondLst>
                              <p:cond delay="500"/>
                            </p:stCondLst>
                            <p:childTnLst>
                              <p:par>
                                <p:cTn id="46" presetID="10" presetClass="entr" presetSubtype="0" fill="hold"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p:bldP spid="1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58" name="Group 57"/>
          <p:cNvGrpSpPr/>
          <p:nvPr/>
        </p:nvGrpSpPr>
        <p:grpSpPr>
          <a:xfrm>
            <a:off x="0" y="0"/>
            <a:ext cx="12192000" cy="1045064"/>
            <a:chOff x="0" y="0"/>
            <a:chExt cx="12192000" cy="1045064"/>
          </a:xfrm>
        </p:grpSpPr>
        <p:sp>
          <p:nvSpPr>
            <p:cNvPr id="59" name="Rectangle 58"/>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11</a:t>
            </a:fld>
            <a:endParaRPr lang="en-US" dirty="0"/>
          </a:p>
        </p:txBody>
      </p:sp>
      <p:pic>
        <p:nvPicPr>
          <p:cNvPr id="57" name="Picture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62" name="TextBox 61"/>
          <p:cNvSpPr txBox="1"/>
          <p:nvPr/>
        </p:nvSpPr>
        <p:spPr>
          <a:xfrm>
            <a:off x="388937" y="166119"/>
            <a:ext cx="11803063" cy="677108"/>
          </a:xfrm>
          <a:prstGeom prst="rect">
            <a:avLst/>
          </a:prstGeom>
          <a:noFill/>
        </p:spPr>
        <p:txBody>
          <a:bodyPr wrap="square" rtlCol="0">
            <a:spAutoFit/>
          </a:bodyPr>
          <a:lstStyle/>
          <a:p>
            <a:r>
              <a:rPr lang="en-US" sz="38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A Taxonomy of Attacks on PPRL</a:t>
            </a:r>
          </a:p>
        </p:txBody>
      </p:sp>
      <p:sp>
        <p:nvSpPr>
          <p:cNvPr id="64" name="Footer Placeholder 9">
            <a:extLst>
              <a:ext uri="{FF2B5EF4-FFF2-40B4-BE49-F238E27FC236}">
                <a16:creationId xmlns:a16="http://schemas.microsoft.com/office/drawing/2014/main" id="{3E43D570-3AA2-4BA3-8D11-131BFE052D99}"/>
              </a:ext>
            </a:extLst>
          </p:cNvPr>
          <p:cNvSpPr>
            <a:spLocks noGrp="1"/>
          </p:cNvSpPr>
          <p:nvPr>
            <p:ph type="ftr" sz="quarter" idx="11"/>
          </p:nvPr>
        </p:nvSpPr>
        <p:spPr>
          <a:xfrm>
            <a:off x="4552950" y="6367697"/>
            <a:ext cx="3086100" cy="365125"/>
          </a:xfrm>
        </p:spPr>
        <p:txBody>
          <a:bodyPr/>
          <a:lstStyle/>
          <a:p>
            <a:r>
              <a:rPr lang="en-US" dirty="0"/>
              <a:t>March 2021</a:t>
            </a:r>
          </a:p>
        </p:txBody>
      </p:sp>
      <p:sp>
        <p:nvSpPr>
          <p:cNvPr id="3" name="Rectangle: Rounded Corners 2">
            <a:extLst>
              <a:ext uri="{FF2B5EF4-FFF2-40B4-BE49-F238E27FC236}">
                <a16:creationId xmlns:a16="http://schemas.microsoft.com/office/drawing/2014/main" id="{1F39DF9E-106E-4ED5-960C-D09B9D5FCB10}"/>
              </a:ext>
            </a:extLst>
          </p:cNvPr>
          <p:cNvSpPr/>
          <p:nvPr/>
        </p:nvSpPr>
        <p:spPr>
          <a:xfrm>
            <a:off x="3419475" y="1290312"/>
            <a:ext cx="4743450" cy="656293"/>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Taxonomy of Attacks on PPRL</a:t>
            </a:r>
            <a:endParaRPr lang="en-AU" sz="2400"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5" name="Rectangle: Rounded Corners 14">
            <a:extLst>
              <a:ext uri="{FF2B5EF4-FFF2-40B4-BE49-F238E27FC236}">
                <a16:creationId xmlns:a16="http://schemas.microsoft.com/office/drawing/2014/main" id="{40543959-4954-4AF3-AC2B-5D3491F2D872}"/>
              </a:ext>
            </a:extLst>
          </p:cNvPr>
          <p:cNvSpPr/>
          <p:nvPr/>
        </p:nvSpPr>
        <p:spPr>
          <a:xfrm>
            <a:off x="651667" y="2377013"/>
            <a:ext cx="2421483" cy="656293"/>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Adversarial Aspects</a:t>
            </a:r>
            <a:endParaRPr lang="en-AU"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8" name="Rectangle: Rounded Corners 17">
            <a:extLst>
              <a:ext uri="{FF2B5EF4-FFF2-40B4-BE49-F238E27FC236}">
                <a16:creationId xmlns:a16="http://schemas.microsoft.com/office/drawing/2014/main" id="{F47D7EE3-05EB-4071-9CF7-713D6DF714B6}"/>
              </a:ext>
            </a:extLst>
          </p:cNvPr>
          <p:cNvSpPr/>
          <p:nvPr/>
        </p:nvSpPr>
        <p:spPr>
          <a:xfrm>
            <a:off x="4657725" y="2393912"/>
            <a:ext cx="2266950" cy="656293"/>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Technical Aspects</a:t>
            </a:r>
            <a:endParaRPr lang="en-AU"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9" name="Rectangle: Rounded Corners 18">
            <a:extLst>
              <a:ext uri="{FF2B5EF4-FFF2-40B4-BE49-F238E27FC236}">
                <a16:creationId xmlns:a16="http://schemas.microsoft.com/office/drawing/2014/main" id="{FFCC127D-D479-42CF-8EF4-989CA49622D3}"/>
              </a:ext>
            </a:extLst>
          </p:cNvPr>
          <p:cNvSpPr/>
          <p:nvPr/>
        </p:nvSpPr>
        <p:spPr>
          <a:xfrm>
            <a:off x="8763000" y="2393912"/>
            <a:ext cx="2266950" cy="656293"/>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Practical Aspects</a:t>
            </a:r>
            <a:endParaRPr lang="en-AU"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cxnSp>
        <p:nvCxnSpPr>
          <p:cNvPr id="7" name="Straight Connector 6">
            <a:extLst>
              <a:ext uri="{FF2B5EF4-FFF2-40B4-BE49-F238E27FC236}">
                <a16:creationId xmlns:a16="http://schemas.microsoft.com/office/drawing/2014/main" id="{7CDF49DE-F5E4-43C3-A360-F2996D34F62A}"/>
              </a:ext>
            </a:extLst>
          </p:cNvPr>
          <p:cNvCxnSpPr>
            <a:cxnSpLocks/>
            <a:stCxn id="3" idx="2"/>
            <a:endCxn id="18" idx="0"/>
          </p:cNvCxnSpPr>
          <p:nvPr/>
        </p:nvCxnSpPr>
        <p:spPr>
          <a:xfrm>
            <a:off x="5791200" y="1946605"/>
            <a:ext cx="0" cy="447307"/>
          </a:xfrm>
          <a:prstGeom prst="line">
            <a:avLst/>
          </a:prstGeom>
          <a:ln w="28575">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4920CBA5-B5F5-4CDE-9B16-C87177606335}"/>
              </a:ext>
            </a:extLst>
          </p:cNvPr>
          <p:cNvCxnSpPr>
            <a:cxnSpLocks/>
          </p:cNvCxnSpPr>
          <p:nvPr/>
        </p:nvCxnSpPr>
        <p:spPr>
          <a:xfrm>
            <a:off x="1862409" y="2095338"/>
            <a:ext cx="8045790" cy="0"/>
          </a:xfrm>
          <a:prstGeom prst="line">
            <a:avLst/>
          </a:prstGeom>
          <a:ln w="28575">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E7D03B72-28E5-49E6-9242-B0CC048BFC18}"/>
              </a:ext>
            </a:extLst>
          </p:cNvPr>
          <p:cNvCxnSpPr>
            <a:cxnSpLocks/>
            <a:stCxn id="15" idx="0"/>
          </p:cNvCxnSpPr>
          <p:nvPr/>
        </p:nvCxnSpPr>
        <p:spPr>
          <a:xfrm flipV="1">
            <a:off x="1862409" y="2095338"/>
            <a:ext cx="0" cy="281675"/>
          </a:xfrm>
          <a:prstGeom prst="line">
            <a:avLst/>
          </a:prstGeom>
          <a:ln w="28575">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F498193B-BCAE-4A92-947D-E5D153CB6699}"/>
              </a:ext>
            </a:extLst>
          </p:cNvPr>
          <p:cNvCxnSpPr>
            <a:cxnSpLocks/>
            <a:stCxn id="19" idx="0"/>
          </p:cNvCxnSpPr>
          <p:nvPr/>
        </p:nvCxnSpPr>
        <p:spPr>
          <a:xfrm flipV="1">
            <a:off x="9896475" y="2095338"/>
            <a:ext cx="0" cy="298574"/>
          </a:xfrm>
          <a:prstGeom prst="line">
            <a:avLst/>
          </a:prstGeom>
          <a:ln w="28575">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grpSp>
        <p:nvGrpSpPr>
          <p:cNvPr id="2" name="Group 1">
            <a:extLst>
              <a:ext uri="{FF2B5EF4-FFF2-40B4-BE49-F238E27FC236}">
                <a16:creationId xmlns:a16="http://schemas.microsoft.com/office/drawing/2014/main" id="{A7F3FC82-D803-4505-9409-31F8D9C835F8}"/>
              </a:ext>
            </a:extLst>
          </p:cNvPr>
          <p:cNvGrpSpPr/>
          <p:nvPr/>
        </p:nvGrpSpPr>
        <p:grpSpPr>
          <a:xfrm>
            <a:off x="843192" y="3033306"/>
            <a:ext cx="2665411" cy="2886085"/>
            <a:chOff x="843192" y="3033306"/>
            <a:chExt cx="2665411" cy="2886085"/>
          </a:xfrm>
        </p:grpSpPr>
        <p:sp>
          <p:nvSpPr>
            <p:cNvPr id="4" name="Rectangle 3">
              <a:extLst>
                <a:ext uri="{FF2B5EF4-FFF2-40B4-BE49-F238E27FC236}">
                  <a16:creationId xmlns:a16="http://schemas.microsoft.com/office/drawing/2014/main" id="{CED56A97-9AAC-4FBA-80E8-55081FCFA6C1}"/>
                </a:ext>
              </a:extLst>
            </p:cNvPr>
            <p:cNvSpPr/>
            <p:nvPr/>
          </p:nvSpPr>
          <p:spPr>
            <a:xfrm>
              <a:off x="1087109" y="3354143"/>
              <a:ext cx="2421485" cy="498696"/>
            </a:xfrm>
            <a:prstGeom prst="rect">
              <a:avLst/>
            </a:prstGeom>
            <a:solidFill>
              <a:srgbClr val="D5714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Adversary Type</a:t>
              </a:r>
              <a:endParaRPr lang="en-AU" dirty="0"/>
            </a:p>
          </p:txBody>
        </p:sp>
        <p:sp>
          <p:nvSpPr>
            <p:cNvPr id="22" name="Rectangle 21">
              <a:extLst>
                <a:ext uri="{FF2B5EF4-FFF2-40B4-BE49-F238E27FC236}">
                  <a16:creationId xmlns:a16="http://schemas.microsoft.com/office/drawing/2014/main" id="{D17D8186-600C-4FC1-80AD-2A50406580BA}"/>
                </a:ext>
              </a:extLst>
            </p:cNvPr>
            <p:cNvSpPr/>
            <p:nvPr/>
          </p:nvSpPr>
          <p:spPr>
            <a:xfrm>
              <a:off x="1087108" y="4043113"/>
              <a:ext cx="2421488" cy="498696"/>
            </a:xfrm>
            <a:prstGeom prst="rect">
              <a:avLst/>
            </a:prstGeom>
            <a:solidFill>
              <a:srgbClr val="D5714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Encoding Parameters</a:t>
              </a:r>
              <a:endParaRPr lang="en-AU" dirty="0"/>
            </a:p>
          </p:txBody>
        </p:sp>
        <p:sp>
          <p:nvSpPr>
            <p:cNvPr id="23" name="Rectangle 22">
              <a:extLst>
                <a:ext uri="{FF2B5EF4-FFF2-40B4-BE49-F238E27FC236}">
                  <a16:creationId xmlns:a16="http://schemas.microsoft.com/office/drawing/2014/main" id="{F05E956F-68AD-4EB2-8ACF-A6CD36E919C2}"/>
                </a:ext>
              </a:extLst>
            </p:cNvPr>
            <p:cNvSpPr/>
            <p:nvPr/>
          </p:nvSpPr>
          <p:spPr>
            <a:xfrm>
              <a:off x="1087108" y="4732083"/>
              <a:ext cx="2421490" cy="498696"/>
            </a:xfrm>
            <a:prstGeom prst="rect">
              <a:avLst/>
            </a:prstGeom>
            <a:solidFill>
              <a:srgbClr val="D5714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Availability of Data</a:t>
              </a:r>
              <a:endParaRPr lang="en-AU" dirty="0"/>
            </a:p>
          </p:txBody>
        </p:sp>
        <p:sp>
          <p:nvSpPr>
            <p:cNvPr id="24" name="Rectangle 23">
              <a:extLst>
                <a:ext uri="{FF2B5EF4-FFF2-40B4-BE49-F238E27FC236}">
                  <a16:creationId xmlns:a16="http://schemas.microsoft.com/office/drawing/2014/main" id="{205812DF-D9D5-45FD-81DE-E19BA056658A}"/>
                </a:ext>
              </a:extLst>
            </p:cNvPr>
            <p:cNvSpPr/>
            <p:nvPr/>
          </p:nvSpPr>
          <p:spPr>
            <a:xfrm>
              <a:off x="1087108" y="5420695"/>
              <a:ext cx="2421495" cy="498696"/>
            </a:xfrm>
            <a:prstGeom prst="rect">
              <a:avLst/>
            </a:prstGeom>
            <a:solidFill>
              <a:srgbClr val="D5714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Non-technical Issues</a:t>
              </a:r>
              <a:endParaRPr lang="en-AU" dirty="0"/>
            </a:p>
          </p:txBody>
        </p:sp>
        <p:grpSp>
          <p:nvGrpSpPr>
            <p:cNvPr id="70" name="Group 69">
              <a:extLst>
                <a:ext uri="{FF2B5EF4-FFF2-40B4-BE49-F238E27FC236}">
                  <a16:creationId xmlns:a16="http://schemas.microsoft.com/office/drawing/2014/main" id="{A7645BCB-2675-43E2-83DE-315DB1726791}"/>
                </a:ext>
              </a:extLst>
            </p:cNvPr>
            <p:cNvGrpSpPr/>
            <p:nvPr/>
          </p:nvGrpSpPr>
          <p:grpSpPr>
            <a:xfrm>
              <a:off x="843192" y="3033306"/>
              <a:ext cx="243917" cy="2650650"/>
              <a:chOff x="843192" y="3033306"/>
              <a:chExt cx="243917" cy="2650650"/>
            </a:xfrm>
          </p:grpSpPr>
          <p:cxnSp>
            <p:nvCxnSpPr>
              <p:cNvPr id="49" name="Straight Connector 48">
                <a:extLst>
                  <a:ext uri="{FF2B5EF4-FFF2-40B4-BE49-F238E27FC236}">
                    <a16:creationId xmlns:a16="http://schemas.microsoft.com/office/drawing/2014/main" id="{CA6A3E23-C346-47A8-A4E9-2744903024A8}"/>
                  </a:ext>
                </a:extLst>
              </p:cNvPr>
              <p:cNvCxnSpPr>
                <a:cxnSpLocks/>
              </p:cNvCxnSpPr>
              <p:nvPr/>
            </p:nvCxnSpPr>
            <p:spPr>
              <a:xfrm flipV="1">
                <a:off x="848184" y="3033306"/>
                <a:ext cx="0" cy="2650650"/>
              </a:xfrm>
              <a:prstGeom prst="line">
                <a:avLst/>
              </a:prstGeom>
              <a:ln w="28575">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19122BB7-8C3A-40E3-81BB-C07438C81F07}"/>
                  </a:ext>
                </a:extLst>
              </p:cNvPr>
              <p:cNvCxnSpPr>
                <a:cxnSpLocks/>
                <a:endCxn id="24" idx="1"/>
              </p:cNvCxnSpPr>
              <p:nvPr/>
            </p:nvCxnSpPr>
            <p:spPr>
              <a:xfrm>
                <a:off x="843192" y="5670043"/>
                <a:ext cx="243916" cy="0"/>
              </a:xfrm>
              <a:prstGeom prst="line">
                <a:avLst/>
              </a:prstGeom>
              <a:ln w="28575">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17F48DD1-8939-46C9-9AD3-7CE69281E4CE}"/>
                  </a:ext>
                </a:extLst>
              </p:cNvPr>
              <p:cNvCxnSpPr>
                <a:cxnSpLocks/>
                <a:endCxn id="23" idx="1"/>
              </p:cNvCxnSpPr>
              <p:nvPr/>
            </p:nvCxnSpPr>
            <p:spPr>
              <a:xfrm>
                <a:off x="843192" y="4981431"/>
                <a:ext cx="243916" cy="0"/>
              </a:xfrm>
              <a:prstGeom prst="line">
                <a:avLst/>
              </a:prstGeom>
              <a:ln w="28575">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4280FC02-6C2F-4471-9F3A-19AB1438D9E3}"/>
                  </a:ext>
                </a:extLst>
              </p:cNvPr>
              <p:cNvCxnSpPr>
                <a:cxnSpLocks/>
                <a:endCxn id="22" idx="1"/>
              </p:cNvCxnSpPr>
              <p:nvPr/>
            </p:nvCxnSpPr>
            <p:spPr>
              <a:xfrm>
                <a:off x="843192" y="4292461"/>
                <a:ext cx="243916" cy="0"/>
              </a:xfrm>
              <a:prstGeom prst="line">
                <a:avLst/>
              </a:prstGeom>
              <a:ln w="28575">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B41B596E-624C-4B82-B7EB-FC38263F261D}"/>
                  </a:ext>
                </a:extLst>
              </p:cNvPr>
              <p:cNvCxnSpPr>
                <a:cxnSpLocks/>
                <a:endCxn id="4" idx="1"/>
              </p:cNvCxnSpPr>
              <p:nvPr/>
            </p:nvCxnSpPr>
            <p:spPr>
              <a:xfrm>
                <a:off x="843192" y="3603491"/>
                <a:ext cx="243917" cy="0"/>
              </a:xfrm>
              <a:prstGeom prst="line">
                <a:avLst/>
              </a:prstGeom>
              <a:ln w="28575">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grpSp>
      </p:grpSp>
      <p:grpSp>
        <p:nvGrpSpPr>
          <p:cNvPr id="5" name="Group 4">
            <a:extLst>
              <a:ext uri="{FF2B5EF4-FFF2-40B4-BE49-F238E27FC236}">
                <a16:creationId xmlns:a16="http://schemas.microsoft.com/office/drawing/2014/main" id="{0D7A270D-501B-48EB-9BBD-62CD7EDD18C1}"/>
              </a:ext>
            </a:extLst>
          </p:cNvPr>
          <p:cNvGrpSpPr/>
          <p:nvPr/>
        </p:nvGrpSpPr>
        <p:grpSpPr>
          <a:xfrm>
            <a:off x="4887453" y="3048981"/>
            <a:ext cx="2670943" cy="2870410"/>
            <a:chOff x="4887453" y="3048981"/>
            <a:chExt cx="2670943" cy="2870410"/>
          </a:xfrm>
        </p:grpSpPr>
        <p:sp>
          <p:nvSpPr>
            <p:cNvPr id="25" name="Rectangle 24">
              <a:extLst>
                <a:ext uri="{FF2B5EF4-FFF2-40B4-BE49-F238E27FC236}">
                  <a16:creationId xmlns:a16="http://schemas.microsoft.com/office/drawing/2014/main" id="{AB756E54-8859-4F67-B3AD-790F439FBDEA}"/>
                </a:ext>
              </a:extLst>
            </p:cNvPr>
            <p:cNvSpPr/>
            <p:nvPr/>
          </p:nvSpPr>
          <p:spPr>
            <a:xfrm>
              <a:off x="5136899" y="3354143"/>
              <a:ext cx="2421497" cy="498696"/>
            </a:xfrm>
            <a:prstGeom prst="rect">
              <a:avLst/>
            </a:prstGeom>
            <a:solidFill>
              <a:srgbClr val="D5714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Attack Type</a:t>
              </a:r>
              <a:endParaRPr lang="en-AU" dirty="0"/>
            </a:p>
          </p:txBody>
        </p:sp>
        <p:sp>
          <p:nvSpPr>
            <p:cNvPr id="26" name="Rectangle 25">
              <a:extLst>
                <a:ext uri="{FF2B5EF4-FFF2-40B4-BE49-F238E27FC236}">
                  <a16:creationId xmlns:a16="http://schemas.microsoft.com/office/drawing/2014/main" id="{465B2D07-86F7-4EFF-8553-E42D624F5EB9}"/>
                </a:ext>
              </a:extLst>
            </p:cNvPr>
            <p:cNvSpPr/>
            <p:nvPr/>
          </p:nvSpPr>
          <p:spPr>
            <a:xfrm>
              <a:off x="5136898" y="4043113"/>
              <a:ext cx="2421498" cy="498696"/>
            </a:xfrm>
            <a:prstGeom prst="rect">
              <a:avLst/>
            </a:prstGeom>
            <a:solidFill>
              <a:srgbClr val="D5714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Attack Scope</a:t>
              </a:r>
              <a:endParaRPr lang="en-AU" dirty="0"/>
            </a:p>
          </p:txBody>
        </p:sp>
        <p:sp>
          <p:nvSpPr>
            <p:cNvPr id="27" name="Rectangle 26">
              <a:extLst>
                <a:ext uri="{FF2B5EF4-FFF2-40B4-BE49-F238E27FC236}">
                  <a16:creationId xmlns:a16="http://schemas.microsoft.com/office/drawing/2014/main" id="{A3A2442C-339B-49A1-A969-A189E431C245}"/>
                </a:ext>
              </a:extLst>
            </p:cNvPr>
            <p:cNvSpPr/>
            <p:nvPr/>
          </p:nvSpPr>
          <p:spPr>
            <a:xfrm>
              <a:off x="5136898" y="4732083"/>
              <a:ext cx="2421498" cy="498696"/>
            </a:xfrm>
            <a:prstGeom prst="rect">
              <a:avLst/>
            </a:prstGeom>
            <a:solidFill>
              <a:srgbClr val="D5714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Exploited Vulnerability</a:t>
              </a:r>
              <a:endParaRPr lang="en-AU" dirty="0"/>
            </a:p>
          </p:txBody>
        </p:sp>
        <p:sp>
          <p:nvSpPr>
            <p:cNvPr id="28" name="Rectangle 27">
              <a:extLst>
                <a:ext uri="{FF2B5EF4-FFF2-40B4-BE49-F238E27FC236}">
                  <a16:creationId xmlns:a16="http://schemas.microsoft.com/office/drawing/2014/main" id="{B801F556-346C-4EFB-933F-11D7D360E49B}"/>
                </a:ext>
              </a:extLst>
            </p:cNvPr>
            <p:cNvSpPr/>
            <p:nvPr/>
          </p:nvSpPr>
          <p:spPr>
            <a:xfrm>
              <a:off x="5136898" y="5420695"/>
              <a:ext cx="2421498" cy="498696"/>
            </a:xfrm>
            <a:prstGeom prst="rect">
              <a:avLst/>
            </a:prstGeom>
            <a:solidFill>
              <a:srgbClr val="D5714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Complexity</a:t>
              </a:r>
              <a:endParaRPr lang="en-AU" dirty="0"/>
            </a:p>
          </p:txBody>
        </p:sp>
        <p:grpSp>
          <p:nvGrpSpPr>
            <p:cNvPr id="71" name="Group 70">
              <a:extLst>
                <a:ext uri="{FF2B5EF4-FFF2-40B4-BE49-F238E27FC236}">
                  <a16:creationId xmlns:a16="http://schemas.microsoft.com/office/drawing/2014/main" id="{96D820CD-B2AE-465D-BBAD-9BD8CF78A157}"/>
                </a:ext>
              </a:extLst>
            </p:cNvPr>
            <p:cNvGrpSpPr/>
            <p:nvPr/>
          </p:nvGrpSpPr>
          <p:grpSpPr>
            <a:xfrm>
              <a:off x="4887453" y="3048981"/>
              <a:ext cx="243917" cy="2650650"/>
              <a:chOff x="1147992" y="3033306"/>
              <a:chExt cx="243917" cy="2650650"/>
            </a:xfrm>
          </p:grpSpPr>
          <p:cxnSp>
            <p:nvCxnSpPr>
              <p:cNvPr id="72" name="Straight Connector 71">
                <a:extLst>
                  <a:ext uri="{FF2B5EF4-FFF2-40B4-BE49-F238E27FC236}">
                    <a16:creationId xmlns:a16="http://schemas.microsoft.com/office/drawing/2014/main" id="{303DF91A-7760-4E10-B12E-65E3C0909438}"/>
                  </a:ext>
                </a:extLst>
              </p:cNvPr>
              <p:cNvCxnSpPr>
                <a:cxnSpLocks/>
              </p:cNvCxnSpPr>
              <p:nvPr/>
            </p:nvCxnSpPr>
            <p:spPr>
              <a:xfrm flipV="1">
                <a:off x="1147992" y="3033306"/>
                <a:ext cx="0" cy="2650650"/>
              </a:xfrm>
              <a:prstGeom prst="line">
                <a:avLst/>
              </a:prstGeom>
              <a:ln w="28575">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AC15E521-9228-495B-9C6D-BDECF65CBDBA}"/>
                  </a:ext>
                </a:extLst>
              </p:cNvPr>
              <p:cNvCxnSpPr>
                <a:cxnSpLocks/>
              </p:cNvCxnSpPr>
              <p:nvPr/>
            </p:nvCxnSpPr>
            <p:spPr>
              <a:xfrm>
                <a:off x="1147992" y="5670043"/>
                <a:ext cx="243916" cy="0"/>
              </a:xfrm>
              <a:prstGeom prst="line">
                <a:avLst/>
              </a:prstGeom>
              <a:ln w="28575">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BE1FADE3-A4B7-444C-9D26-355AC109B7E3}"/>
                  </a:ext>
                </a:extLst>
              </p:cNvPr>
              <p:cNvCxnSpPr>
                <a:cxnSpLocks/>
              </p:cNvCxnSpPr>
              <p:nvPr/>
            </p:nvCxnSpPr>
            <p:spPr>
              <a:xfrm>
                <a:off x="1147992" y="4981431"/>
                <a:ext cx="243916" cy="0"/>
              </a:xfrm>
              <a:prstGeom prst="line">
                <a:avLst/>
              </a:prstGeom>
              <a:ln w="28575">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04D852B0-8C21-43D9-A4C3-4BBAB716AAAF}"/>
                  </a:ext>
                </a:extLst>
              </p:cNvPr>
              <p:cNvCxnSpPr>
                <a:cxnSpLocks/>
              </p:cNvCxnSpPr>
              <p:nvPr/>
            </p:nvCxnSpPr>
            <p:spPr>
              <a:xfrm>
                <a:off x="1147992" y="4292461"/>
                <a:ext cx="243916" cy="0"/>
              </a:xfrm>
              <a:prstGeom prst="line">
                <a:avLst/>
              </a:prstGeom>
              <a:ln w="28575">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8A3E0C04-9B53-4505-9F64-4AD48962E0D8}"/>
                  </a:ext>
                </a:extLst>
              </p:cNvPr>
              <p:cNvCxnSpPr>
                <a:cxnSpLocks/>
              </p:cNvCxnSpPr>
              <p:nvPr/>
            </p:nvCxnSpPr>
            <p:spPr>
              <a:xfrm>
                <a:off x="1147992" y="3603491"/>
                <a:ext cx="243917" cy="0"/>
              </a:xfrm>
              <a:prstGeom prst="line">
                <a:avLst/>
              </a:prstGeom>
              <a:ln w="28575">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grpSp>
      </p:grpSp>
      <p:grpSp>
        <p:nvGrpSpPr>
          <p:cNvPr id="6" name="Group 5">
            <a:extLst>
              <a:ext uri="{FF2B5EF4-FFF2-40B4-BE49-F238E27FC236}">
                <a16:creationId xmlns:a16="http://schemas.microsoft.com/office/drawing/2014/main" id="{309393B5-D31A-4B6D-AE96-A8C9C195693E}"/>
              </a:ext>
            </a:extLst>
          </p:cNvPr>
          <p:cNvGrpSpPr/>
          <p:nvPr/>
        </p:nvGrpSpPr>
        <p:grpSpPr>
          <a:xfrm>
            <a:off x="8992173" y="3048981"/>
            <a:ext cx="2665414" cy="2870410"/>
            <a:chOff x="8992173" y="3048981"/>
            <a:chExt cx="2665414" cy="2870410"/>
          </a:xfrm>
        </p:grpSpPr>
        <p:sp>
          <p:nvSpPr>
            <p:cNvPr id="29" name="Rectangle 28">
              <a:extLst>
                <a:ext uri="{FF2B5EF4-FFF2-40B4-BE49-F238E27FC236}">
                  <a16:creationId xmlns:a16="http://schemas.microsoft.com/office/drawing/2014/main" id="{3C0D2ED9-6CA2-4894-A9D2-010276618803}"/>
                </a:ext>
              </a:extLst>
            </p:cNvPr>
            <p:cNvSpPr/>
            <p:nvPr/>
          </p:nvSpPr>
          <p:spPr>
            <a:xfrm>
              <a:off x="9236090" y="3354143"/>
              <a:ext cx="2421497" cy="498696"/>
            </a:xfrm>
            <a:prstGeom prst="rect">
              <a:avLst/>
            </a:prstGeom>
            <a:solidFill>
              <a:srgbClr val="D5714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Assessing the Success</a:t>
              </a:r>
              <a:endParaRPr lang="en-AU" dirty="0"/>
            </a:p>
          </p:txBody>
        </p:sp>
        <p:sp>
          <p:nvSpPr>
            <p:cNvPr id="30" name="Rectangle 29">
              <a:extLst>
                <a:ext uri="{FF2B5EF4-FFF2-40B4-BE49-F238E27FC236}">
                  <a16:creationId xmlns:a16="http://schemas.microsoft.com/office/drawing/2014/main" id="{CE14879B-31EF-48EE-B1F0-E5A2F0E362AC}"/>
                </a:ext>
              </a:extLst>
            </p:cNvPr>
            <p:cNvSpPr/>
            <p:nvPr/>
          </p:nvSpPr>
          <p:spPr>
            <a:xfrm>
              <a:off x="9236089" y="4043113"/>
              <a:ext cx="2421498" cy="498696"/>
            </a:xfrm>
            <a:prstGeom prst="rect">
              <a:avLst/>
            </a:prstGeom>
            <a:solidFill>
              <a:srgbClr val="D5714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Assessing the Scalability</a:t>
              </a:r>
              <a:endParaRPr lang="en-AU" dirty="0"/>
            </a:p>
          </p:txBody>
        </p:sp>
        <p:sp>
          <p:nvSpPr>
            <p:cNvPr id="31" name="Rectangle 30">
              <a:extLst>
                <a:ext uri="{FF2B5EF4-FFF2-40B4-BE49-F238E27FC236}">
                  <a16:creationId xmlns:a16="http://schemas.microsoft.com/office/drawing/2014/main" id="{A072BF63-5F71-4C40-A890-F51AD4F796E8}"/>
                </a:ext>
              </a:extLst>
            </p:cNvPr>
            <p:cNvSpPr/>
            <p:nvPr/>
          </p:nvSpPr>
          <p:spPr>
            <a:xfrm>
              <a:off x="9236089" y="4732083"/>
              <a:ext cx="2421498" cy="498696"/>
            </a:xfrm>
            <a:prstGeom prst="rect">
              <a:avLst/>
            </a:prstGeom>
            <a:solidFill>
              <a:srgbClr val="D5714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Implementation</a:t>
              </a:r>
              <a:endParaRPr lang="en-AU" dirty="0"/>
            </a:p>
          </p:txBody>
        </p:sp>
        <p:sp>
          <p:nvSpPr>
            <p:cNvPr id="32" name="Rectangle 31">
              <a:extLst>
                <a:ext uri="{FF2B5EF4-FFF2-40B4-BE49-F238E27FC236}">
                  <a16:creationId xmlns:a16="http://schemas.microsoft.com/office/drawing/2014/main" id="{A9D4CB52-7867-42D0-ACBD-D944A4E309B4}"/>
                </a:ext>
              </a:extLst>
            </p:cNvPr>
            <p:cNvSpPr/>
            <p:nvPr/>
          </p:nvSpPr>
          <p:spPr>
            <a:xfrm>
              <a:off x="9236089" y="5420695"/>
              <a:ext cx="2421498" cy="498696"/>
            </a:xfrm>
            <a:prstGeom prst="rect">
              <a:avLst/>
            </a:prstGeom>
            <a:solidFill>
              <a:srgbClr val="D5714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Evaluated Data</a:t>
              </a:r>
              <a:endParaRPr lang="en-AU" dirty="0"/>
            </a:p>
          </p:txBody>
        </p:sp>
        <p:grpSp>
          <p:nvGrpSpPr>
            <p:cNvPr id="77" name="Group 76">
              <a:extLst>
                <a:ext uri="{FF2B5EF4-FFF2-40B4-BE49-F238E27FC236}">
                  <a16:creationId xmlns:a16="http://schemas.microsoft.com/office/drawing/2014/main" id="{95B13526-3A45-46E8-9315-18C67AB9D50F}"/>
                </a:ext>
              </a:extLst>
            </p:cNvPr>
            <p:cNvGrpSpPr/>
            <p:nvPr/>
          </p:nvGrpSpPr>
          <p:grpSpPr>
            <a:xfrm>
              <a:off x="8992173" y="3048981"/>
              <a:ext cx="243917" cy="2650650"/>
              <a:chOff x="1147992" y="3033306"/>
              <a:chExt cx="243917" cy="2650650"/>
            </a:xfrm>
          </p:grpSpPr>
          <p:cxnSp>
            <p:nvCxnSpPr>
              <p:cNvPr id="78" name="Straight Connector 77">
                <a:extLst>
                  <a:ext uri="{FF2B5EF4-FFF2-40B4-BE49-F238E27FC236}">
                    <a16:creationId xmlns:a16="http://schemas.microsoft.com/office/drawing/2014/main" id="{168F799A-851C-4CF9-904C-1589A63FE361}"/>
                  </a:ext>
                </a:extLst>
              </p:cNvPr>
              <p:cNvCxnSpPr>
                <a:cxnSpLocks/>
              </p:cNvCxnSpPr>
              <p:nvPr/>
            </p:nvCxnSpPr>
            <p:spPr>
              <a:xfrm flipV="1">
                <a:off x="1147992" y="3033306"/>
                <a:ext cx="0" cy="2650650"/>
              </a:xfrm>
              <a:prstGeom prst="line">
                <a:avLst/>
              </a:prstGeom>
              <a:ln w="28575">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5090BB34-4CA9-464A-A8E4-551BCF96334D}"/>
                  </a:ext>
                </a:extLst>
              </p:cNvPr>
              <p:cNvCxnSpPr>
                <a:cxnSpLocks/>
              </p:cNvCxnSpPr>
              <p:nvPr/>
            </p:nvCxnSpPr>
            <p:spPr>
              <a:xfrm>
                <a:off x="1147992" y="5670043"/>
                <a:ext cx="243916" cy="0"/>
              </a:xfrm>
              <a:prstGeom prst="line">
                <a:avLst/>
              </a:prstGeom>
              <a:ln w="28575">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66E9A41E-A0B4-48FD-9344-A48A05AAF261}"/>
                  </a:ext>
                </a:extLst>
              </p:cNvPr>
              <p:cNvCxnSpPr>
                <a:cxnSpLocks/>
              </p:cNvCxnSpPr>
              <p:nvPr/>
            </p:nvCxnSpPr>
            <p:spPr>
              <a:xfrm>
                <a:off x="1147992" y="4981431"/>
                <a:ext cx="243916" cy="0"/>
              </a:xfrm>
              <a:prstGeom prst="line">
                <a:avLst/>
              </a:prstGeom>
              <a:ln w="28575">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58F87B64-B4D8-47D3-B12F-CC53C476A78B}"/>
                  </a:ext>
                </a:extLst>
              </p:cNvPr>
              <p:cNvCxnSpPr>
                <a:cxnSpLocks/>
              </p:cNvCxnSpPr>
              <p:nvPr/>
            </p:nvCxnSpPr>
            <p:spPr>
              <a:xfrm>
                <a:off x="1147992" y="4292461"/>
                <a:ext cx="243916" cy="0"/>
              </a:xfrm>
              <a:prstGeom prst="line">
                <a:avLst/>
              </a:prstGeom>
              <a:ln w="28575">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DC627F57-1C9A-4FD8-9303-C38A17511245}"/>
                  </a:ext>
                </a:extLst>
              </p:cNvPr>
              <p:cNvCxnSpPr>
                <a:cxnSpLocks/>
              </p:cNvCxnSpPr>
              <p:nvPr/>
            </p:nvCxnSpPr>
            <p:spPr>
              <a:xfrm>
                <a:off x="1147992" y="3603491"/>
                <a:ext cx="243917" cy="0"/>
              </a:xfrm>
              <a:prstGeom prst="line">
                <a:avLst/>
              </a:prstGeom>
              <a:ln w="28575">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7474197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58" name="Group 57"/>
          <p:cNvGrpSpPr/>
          <p:nvPr/>
        </p:nvGrpSpPr>
        <p:grpSpPr>
          <a:xfrm>
            <a:off x="0" y="0"/>
            <a:ext cx="12192000" cy="1045064"/>
            <a:chOff x="0" y="0"/>
            <a:chExt cx="12192000" cy="1045064"/>
          </a:xfrm>
        </p:grpSpPr>
        <p:sp>
          <p:nvSpPr>
            <p:cNvPr id="59" name="Rectangle 58"/>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12</a:t>
            </a:fld>
            <a:endParaRPr lang="en-US" dirty="0"/>
          </a:p>
        </p:txBody>
      </p:sp>
      <p:pic>
        <p:nvPicPr>
          <p:cNvPr id="57" name="Picture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62" name="TextBox 61"/>
          <p:cNvSpPr txBox="1"/>
          <p:nvPr/>
        </p:nvSpPr>
        <p:spPr>
          <a:xfrm>
            <a:off x="388937" y="166119"/>
            <a:ext cx="11803063" cy="677108"/>
          </a:xfrm>
          <a:prstGeom prst="rect">
            <a:avLst/>
          </a:prstGeom>
          <a:noFill/>
        </p:spPr>
        <p:txBody>
          <a:bodyPr wrap="square" rtlCol="0">
            <a:spAutoFit/>
          </a:bodyPr>
          <a:lstStyle/>
          <a:p>
            <a:r>
              <a:rPr lang="en-US" sz="38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Outline</a:t>
            </a:r>
          </a:p>
        </p:txBody>
      </p:sp>
      <p:sp>
        <p:nvSpPr>
          <p:cNvPr id="64" name="Footer Placeholder 9">
            <a:extLst>
              <a:ext uri="{FF2B5EF4-FFF2-40B4-BE49-F238E27FC236}">
                <a16:creationId xmlns:a16="http://schemas.microsoft.com/office/drawing/2014/main" id="{3E43D570-3AA2-4BA3-8D11-131BFE052D99}"/>
              </a:ext>
            </a:extLst>
          </p:cNvPr>
          <p:cNvSpPr>
            <a:spLocks noGrp="1"/>
          </p:cNvSpPr>
          <p:nvPr>
            <p:ph type="ftr" sz="quarter" idx="11"/>
          </p:nvPr>
        </p:nvSpPr>
        <p:spPr>
          <a:xfrm>
            <a:off x="4552950" y="6367697"/>
            <a:ext cx="3086100" cy="365125"/>
          </a:xfrm>
        </p:spPr>
        <p:txBody>
          <a:bodyPr/>
          <a:lstStyle/>
          <a:p>
            <a:r>
              <a:rPr lang="en-US" dirty="0"/>
              <a:t>March 2021</a:t>
            </a:r>
          </a:p>
        </p:txBody>
      </p:sp>
      <p:sp>
        <p:nvSpPr>
          <p:cNvPr id="39" name="TextBox 38">
            <a:extLst>
              <a:ext uri="{FF2B5EF4-FFF2-40B4-BE49-F238E27FC236}">
                <a16:creationId xmlns:a16="http://schemas.microsoft.com/office/drawing/2014/main" id="{698D3FD5-E7C8-4C4F-89E5-DD5DEF264059}"/>
              </a:ext>
            </a:extLst>
          </p:cNvPr>
          <p:cNvSpPr txBox="1"/>
          <p:nvPr/>
        </p:nvSpPr>
        <p:spPr>
          <a:xfrm>
            <a:off x="388937" y="1204684"/>
            <a:ext cx="11422637" cy="4770537"/>
          </a:xfrm>
          <a:prstGeom prst="rect">
            <a:avLst/>
          </a:prstGeom>
          <a:noFill/>
        </p:spPr>
        <p:txBody>
          <a:bodyPr wrap="square" rtlCol="0">
            <a:spAutoFit/>
          </a:bodyPr>
          <a:lstStyle/>
          <a:p>
            <a:pPr marL="342900" indent="-342900">
              <a:buFont typeface="Wingdings" panose="05000000000000000000" pitchFamily="2" charset="2"/>
              <a:buChar char="§"/>
            </a:pPr>
            <a:r>
              <a:rPr lang="en-US" sz="2200" b="1" dirty="0">
                <a:solidFill>
                  <a:schemeClr val="bg1">
                    <a:lumMod val="8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Introduction</a:t>
            </a:r>
          </a:p>
          <a:p>
            <a:pPr marL="800100" lvl="1" indent="-342900">
              <a:buFont typeface="Wingdings" panose="05000000000000000000" pitchFamily="2" charset="2"/>
              <a:buChar char="Ø"/>
            </a:pPr>
            <a:r>
              <a:rPr lang="en-US" sz="1600" dirty="0">
                <a:solidFill>
                  <a:schemeClr val="bg1">
                    <a:lumMod val="85000"/>
                  </a:schemeClr>
                </a:solidFill>
              </a:rPr>
              <a:t>Record Linkage (RL)</a:t>
            </a:r>
          </a:p>
          <a:p>
            <a:pPr marL="800100" lvl="1" indent="-342900">
              <a:buFont typeface="Wingdings" panose="05000000000000000000" pitchFamily="2" charset="2"/>
              <a:buChar char="Ø"/>
            </a:pPr>
            <a:r>
              <a:rPr lang="en-US" sz="1600" dirty="0">
                <a:solidFill>
                  <a:schemeClr val="bg1">
                    <a:lumMod val="85000"/>
                  </a:schemeClr>
                </a:solidFill>
              </a:rPr>
              <a:t>Privacy-Preserving Record Linkage (PPRL)</a:t>
            </a:r>
          </a:p>
          <a:p>
            <a:pPr marL="800100" lvl="1" indent="-342900">
              <a:buFont typeface="Wingdings" panose="05000000000000000000" pitchFamily="2" charset="2"/>
              <a:buChar char="Ø"/>
            </a:pPr>
            <a:r>
              <a:rPr lang="en-US" sz="1600" dirty="0">
                <a:solidFill>
                  <a:schemeClr val="bg1">
                    <a:lumMod val="85000"/>
                  </a:schemeClr>
                </a:solidFill>
              </a:rPr>
              <a:t>Motivation of Our Research</a:t>
            </a:r>
          </a:p>
          <a:p>
            <a:pPr marL="800100" lvl="1" indent="-342900">
              <a:buFont typeface="Wingdings" panose="05000000000000000000" pitchFamily="2" charset="2"/>
              <a:buChar char="Ø"/>
            </a:pPr>
            <a:r>
              <a:rPr lang="en-US" sz="1600" dirty="0">
                <a:solidFill>
                  <a:schemeClr val="bg1">
                    <a:lumMod val="85000"/>
                  </a:schemeClr>
                </a:solidFill>
              </a:rPr>
              <a:t>Objectives and Contributions</a:t>
            </a:r>
          </a:p>
          <a:p>
            <a:pPr marL="800100" lvl="1" indent="-342900">
              <a:buFont typeface="Wingdings" panose="05000000000000000000" pitchFamily="2" charset="2"/>
              <a:buChar char="§"/>
            </a:pPr>
            <a:endParaRPr lang="en-US" sz="1200" dirty="0"/>
          </a:p>
          <a:p>
            <a:pPr marL="342900" indent="-342900">
              <a:buFont typeface="Wingdings" panose="05000000000000000000" pitchFamily="2" charset="2"/>
              <a:buChar char="§"/>
            </a:pPr>
            <a:r>
              <a:rPr lang="en-US" sz="3000" dirty="0">
                <a:solidFill>
                  <a:srgbClr val="002060"/>
                </a:solidFill>
                <a:latin typeface="Open Sans SemiBold" panose="020B0706030804020204" pitchFamily="34" charset="0"/>
                <a:ea typeface="Open Sans SemiBold" panose="020B0706030804020204" pitchFamily="34" charset="0"/>
                <a:cs typeface="Open Sans SemiBold" panose="020B0706030804020204" pitchFamily="34" charset="0"/>
              </a:rPr>
              <a:t>Conceptual Analysis of PPRL</a:t>
            </a:r>
          </a:p>
          <a:p>
            <a:pPr marL="800100" lvl="1" indent="-342900">
              <a:buFont typeface="Wingdings" panose="05000000000000000000" pitchFamily="2" charset="2"/>
              <a:buChar char="Ø"/>
            </a:pPr>
            <a:r>
              <a:rPr lang="en-US" sz="2600" dirty="0">
                <a:solidFill>
                  <a:schemeClr val="bg2">
                    <a:lumMod val="90000"/>
                  </a:schemeClr>
                </a:solidFill>
              </a:rPr>
              <a:t>A Taxonomy of Privacy Attacks on PPRL</a:t>
            </a:r>
          </a:p>
          <a:p>
            <a:pPr marL="800100" lvl="1" indent="-342900">
              <a:buFont typeface="Wingdings" panose="05000000000000000000" pitchFamily="2" charset="2"/>
              <a:buChar char="Ø"/>
            </a:pPr>
            <a:r>
              <a:rPr lang="en-US" sz="2600" dirty="0"/>
              <a:t>A Vulnerability Framework for PPRL</a:t>
            </a:r>
          </a:p>
          <a:p>
            <a:pPr marL="342900" indent="-342900">
              <a:buFont typeface="Wingdings" panose="05000000000000000000" pitchFamily="2" charset="2"/>
              <a:buChar char="§"/>
            </a:pPr>
            <a:endParaRPr lang="en-US" sz="1200" dirty="0"/>
          </a:p>
          <a:p>
            <a:pPr marL="342900" indent="-342900">
              <a:buFont typeface="Wingdings" panose="05000000000000000000" pitchFamily="2" charset="2"/>
              <a:buChar char="§"/>
            </a:pPr>
            <a:r>
              <a:rPr lang="en-US" sz="2200" dirty="0">
                <a:solidFill>
                  <a:schemeClr val="bg1">
                    <a:lumMod val="8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Novel Privacy Attacks on PPRL</a:t>
            </a:r>
          </a:p>
          <a:p>
            <a:pPr marL="800100" lvl="1" indent="-342900">
              <a:buFont typeface="Wingdings" panose="05000000000000000000" pitchFamily="2" charset="2"/>
              <a:buChar char="Ø"/>
            </a:pPr>
            <a:r>
              <a:rPr lang="en-US" sz="1600" dirty="0">
                <a:solidFill>
                  <a:schemeClr val="bg1">
                    <a:lumMod val="85000"/>
                  </a:schemeClr>
                </a:solidFill>
              </a:rPr>
              <a:t>Frequency based Attack on Multiple Dynamic Match-key Encoding</a:t>
            </a:r>
          </a:p>
          <a:p>
            <a:pPr marL="800100" lvl="1" indent="-342900">
              <a:buFont typeface="Wingdings" panose="05000000000000000000" pitchFamily="2" charset="2"/>
              <a:buChar char="Ø"/>
            </a:pPr>
            <a:r>
              <a:rPr lang="en-US" sz="1600" dirty="0">
                <a:solidFill>
                  <a:schemeClr val="bg1">
                    <a:lumMod val="85000"/>
                  </a:schemeClr>
                </a:solidFill>
              </a:rPr>
              <a:t>Pattern-mining based Attack on Bloom Filter Encoding</a:t>
            </a:r>
          </a:p>
          <a:p>
            <a:pPr marL="800100" lvl="1" indent="-342900">
              <a:buFont typeface="Wingdings" panose="05000000000000000000" pitchFamily="2" charset="2"/>
              <a:buChar char="Ø"/>
            </a:pPr>
            <a:r>
              <a:rPr lang="en-US" sz="1600" dirty="0">
                <a:solidFill>
                  <a:schemeClr val="bg1">
                    <a:lumMod val="85000"/>
                  </a:schemeClr>
                </a:solidFill>
              </a:rPr>
              <a:t>Graph Matching based Attack on Multiple PPRL Encoding Techniques</a:t>
            </a:r>
          </a:p>
          <a:p>
            <a:endParaRPr lang="en-US" sz="1200" dirty="0">
              <a:solidFill>
                <a:schemeClr val="bg1">
                  <a:lumMod val="85000"/>
                </a:schemeClr>
              </a:solidFill>
            </a:endParaRPr>
          </a:p>
          <a:p>
            <a:pPr marL="342900" indent="-342900">
              <a:buFont typeface="Wingdings" panose="05000000000000000000" pitchFamily="2" charset="2"/>
              <a:buChar char="§"/>
            </a:pPr>
            <a:r>
              <a:rPr lang="en-US" sz="2200" dirty="0">
                <a:solidFill>
                  <a:schemeClr val="bg1">
                    <a:lumMod val="8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Conclusions and Future Work</a:t>
            </a:r>
          </a:p>
        </p:txBody>
      </p:sp>
    </p:spTree>
    <p:extLst>
      <p:ext uri="{BB962C8B-B14F-4D97-AF65-F5344CB8AC3E}">
        <p14:creationId xmlns:p14="http://schemas.microsoft.com/office/powerpoint/2010/main" val="374565255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58" name="Group 57"/>
          <p:cNvGrpSpPr/>
          <p:nvPr/>
        </p:nvGrpSpPr>
        <p:grpSpPr>
          <a:xfrm>
            <a:off x="0" y="0"/>
            <a:ext cx="12192000" cy="1045064"/>
            <a:chOff x="0" y="0"/>
            <a:chExt cx="12192000" cy="1045064"/>
          </a:xfrm>
        </p:grpSpPr>
        <p:sp>
          <p:nvSpPr>
            <p:cNvPr id="59" name="Rectangle 58"/>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13</a:t>
            </a:fld>
            <a:endParaRPr lang="en-US" dirty="0"/>
          </a:p>
        </p:txBody>
      </p:sp>
      <p:pic>
        <p:nvPicPr>
          <p:cNvPr id="57" name="Picture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62" name="TextBox 61"/>
          <p:cNvSpPr txBox="1"/>
          <p:nvPr/>
        </p:nvSpPr>
        <p:spPr>
          <a:xfrm>
            <a:off x="388937" y="166119"/>
            <a:ext cx="11803063" cy="677108"/>
          </a:xfrm>
          <a:prstGeom prst="rect">
            <a:avLst/>
          </a:prstGeom>
          <a:noFill/>
        </p:spPr>
        <p:txBody>
          <a:bodyPr wrap="square" rtlCol="0">
            <a:spAutoFit/>
          </a:bodyPr>
          <a:lstStyle/>
          <a:p>
            <a:r>
              <a:rPr lang="en-US" sz="38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A Vulnerability Assessment Framework for PPRL</a:t>
            </a:r>
          </a:p>
        </p:txBody>
      </p:sp>
      <p:sp>
        <p:nvSpPr>
          <p:cNvPr id="64" name="Footer Placeholder 9">
            <a:extLst>
              <a:ext uri="{FF2B5EF4-FFF2-40B4-BE49-F238E27FC236}">
                <a16:creationId xmlns:a16="http://schemas.microsoft.com/office/drawing/2014/main" id="{3E43D570-3AA2-4BA3-8D11-131BFE052D99}"/>
              </a:ext>
            </a:extLst>
          </p:cNvPr>
          <p:cNvSpPr>
            <a:spLocks noGrp="1"/>
          </p:cNvSpPr>
          <p:nvPr>
            <p:ph type="ftr" sz="quarter" idx="11"/>
          </p:nvPr>
        </p:nvSpPr>
        <p:spPr>
          <a:xfrm>
            <a:off x="4552950" y="6367697"/>
            <a:ext cx="3086100" cy="365125"/>
          </a:xfrm>
        </p:spPr>
        <p:txBody>
          <a:bodyPr/>
          <a:lstStyle/>
          <a:p>
            <a:r>
              <a:rPr lang="en-US" dirty="0"/>
              <a:t>March 2021</a:t>
            </a:r>
          </a:p>
        </p:txBody>
      </p:sp>
      <p:sp>
        <p:nvSpPr>
          <p:cNvPr id="20" name="TextBox 19">
            <a:extLst>
              <a:ext uri="{FF2B5EF4-FFF2-40B4-BE49-F238E27FC236}">
                <a16:creationId xmlns:a16="http://schemas.microsoft.com/office/drawing/2014/main" id="{D9213820-59D2-48A3-B1C0-C39A8F80AFA5}"/>
              </a:ext>
            </a:extLst>
          </p:cNvPr>
          <p:cNvSpPr txBox="1"/>
          <p:nvPr/>
        </p:nvSpPr>
        <p:spPr>
          <a:xfrm>
            <a:off x="7530975" y="3422891"/>
            <a:ext cx="4181128" cy="2862322"/>
          </a:xfrm>
          <a:prstGeom prst="rect">
            <a:avLst/>
          </a:prstGeom>
          <a:noFill/>
        </p:spPr>
        <p:txBody>
          <a:bodyPr wrap="square" rtlCol="0">
            <a:spAutoFit/>
          </a:bodyPr>
          <a:lstStyle/>
          <a:p>
            <a:pPr marL="548640" lvl="1" indent="-457200">
              <a:buFont typeface="Arial" panose="020B0604020202020204" pitchFamily="34" charset="0"/>
              <a:buChar char="•"/>
            </a:pPr>
            <a:r>
              <a:rPr lang="en-US" sz="2400" dirty="0"/>
              <a:t>An adversary usually aims to reverse-engineer the encoding process to reidentify encoded values</a:t>
            </a:r>
          </a:p>
          <a:p>
            <a:pPr marL="548640" lvl="1" indent="-457200">
              <a:buFont typeface="Arial" panose="020B0604020202020204" pitchFamily="34" charset="0"/>
              <a:buChar char="•"/>
            </a:pPr>
            <a:endParaRPr lang="en-US" sz="1200" dirty="0"/>
          </a:p>
          <a:p>
            <a:pPr marL="548640" lvl="1" indent="-457200">
              <a:buFont typeface="Arial" panose="020B0604020202020204" pitchFamily="34" charset="0"/>
              <a:buChar char="•"/>
            </a:pPr>
            <a:r>
              <a:rPr lang="en-US" sz="2400" dirty="0"/>
              <a:t>Hence, either token substrings, tokens, or QID values should be vulnerable</a:t>
            </a:r>
          </a:p>
        </p:txBody>
      </p:sp>
      <p:pic>
        <p:nvPicPr>
          <p:cNvPr id="6" name="Picture 5" descr="A picture containing night sky&#10;&#10;Description automatically generated">
            <a:extLst>
              <a:ext uri="{FF2B5EF4-FFF2-40B4-BE49-F238E27FC236}">
                <a16:creationId xmlns:a16="http://schemas.microsoft.com/office/drawing/2014/main" id="{09D6D0DA-1C40-4588-8866-7A557BB902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8937" y="3455575"/>
            <a:ext cx="6770815" cy="2835523"/>
          </a:xfrm>
          <a:prstGeom prst="rect">
            <a:avLst/>
          </a:prstGeom>
        </p:spPr>
      </p:pic>
      <p:graphicFrame>
        <p:nvGraphicFramePr>
          <p:cNvPr id="7" name="Table 7">
            <a:extLst>
              <a:ext uri="{FF2B5EF4-FFF2-40B4-BE49-F238E27FC236}">
                <a16:creationId xmlns:a16="http://schemas.microsoft.com/office/drawing/2014/main" id="{E5889F42-FAC3-4BAD-AAF7-55431A31FADE}"/>
              </a:ext>
            </a:extLst>
          </p:cNvPr>
          <p:cNvGraphicFramePr>
            <a:graphicFrameLocks noGrp="1"/>
          </p:cNvGraphicFramePr>
          <p:nvPr>
            <p:extLst>
              <p:ext uri="{D42A27DB-BD31-4B8C-83A1-F6EECF244321}">
                <p14:modId xmlns:p14="http://schemas.microsoft.com/office/powerpoint/2010/main" val="2070170820"/>
              </p:ext>
            </p:extLst>
          </p:nvPr>
        </p:nvGraphicFramePr>
        <p:xfrm>
          <a:off x="388937" y="1116290"/>
          <a:ext cx="9157399" cy="2194560"/>
        </p:xfrm>
        <a:graphic>
          <a:graphicData uri="http://schemas.openxmlformats.org/drawingml/2006/table">
            <a:tbl>
              <a:tblPr firstRow="1" bandRow="1">
                <a:tableStyleId>{5C22544A-7EE6-4342-B048-85BDC9FD1C3A}</a:tableStyleId>
              </a:tblPr>
              <a:tblGrid>
                <a:gridCol w="2045205">
                  <a:extLst>
                    <a:ext uri="{9D8B030D-6E8A-4147-A177-3AD203B41FA5}">
                      <a16:colId xmlns:a16="http://schemas.microsoft.com/office/drawing/2014/main" val="3917979609"/>
                    </a:ext>
                  </a:extLst>
                </a:gridCol>
                <a:gridCol w="1906246">
                  <a:extLst>
                    <a:ext uri="{9D8B030D-6E8A-4147-A177-3AD203B41FA5}">
                      <a16:colId xmlns:a16="http://schemas.microsoft.com/office/drawing/2014/main" val="2051863273"/>
                    </a:ext>
                  </a:extLst>
                </a:gridCol>
                <a:gridCol w="1542988">
                  <a:extLst>
                    <a:ext uri="{9D8B030D-6E8A-4147-A177-3AD203B41FA5}">
                      <a16:colId xmlns:a16="http://schemas.microsoft.com/office/drawing/2014/main" val="4057526793"/>
                    </a:ext>
                  </a:extLst>
                </a:gridCol>
                <a:gridCol w="2079994">
                  <a:extLst>
                    <a:ext uri="{9D8B030D-6E8A-4147-A177-3AD203B41FA5}">
                      <a16:colId xmlns:a16="http://schemas.microsoft.com/office/drawing/2014/main" val="2339536267"/>
                    </a:ext>
                  </a:extLst>
                </a:gridCol>
                <a:gridCol w="1582966">
                  <a:extLst>
                    <a:ext uri="{9D8B030D-6E8A-4147-A177-3AD203B41FA5}">
                      <a16:colId xmlns:a16="http://schemas.microsoft.com/office/drawing/2014/main" val="2068500999"/>
                    </a:ext>
                  </a:extLst>
                </a:gridCol>
              </a:tblGrid>
              <a:tr h="351265">
                <a:tc>
                  <a:txBody>
                    <a:bodyPr/>
                    <a:lstStyle/>
                    <a:p>
                      <a:endParaRPr lang="en-AU" dirty="0"/>
                    </a:p>
                  </a:txBody>
                  <a:tcPr/>
                </a:tc>
                <a:tc>
                  <a:txBody>
                    <a:bodyPr/>
                    <a:lstStyle/>
                    <a:p>
                      <a:r>
                        <a:rPr lang="en-US" b="0" dirty="0"/>
                        <a:t>First name</a:t>
                      </a:r>
                      <a:endParaRPr lang="en-AU" b="0" dirty="0"/>
                    </a:p>
                  </a:txBody>
                  <a:tcPr/>
                </a:tc>
                <a:tc>
                  <a:txBody>
                    <a:bodyPr/>
                    <a:lstStyle/>
                    <a:p>
                      <a:r>
                        <a:rPr lang="en-US" b="0" dirty="0"/>
                        <a:t>Last name</a:t>
                      </a:r>
                      <a:endParaRPr lang="en-AU" b="0" dirty="0"/>
                    </a:p>
                  </a:txBody>
                  <a:tcPr/>
                </a:tc>
                <a:tc>
                  <a:txBody>
                    <a:bodyPr/>
                    <a:lstStyle/>
                    <a:p>
                      <a:r>
                        <a:rPr lang="en-US" b="0" dirty="0"/>
                        <a:t>Street address</a:t>
                      </a:r>
                      <a:endParaRPr lang="en-AU" b="0" dirty="0"/>
                    </a:p>
                  </a:txBody>
                  <a:tcPr/>
                </a:tc>
                <a:tc>
                  <a:txBody>
                    <a:bodyPr/>
                    <a:lstStyle/>
                    <a:p>
                      <a:r>
                        <a:rPr lang="en-US" b="0" dirty="0"/>
                        <a:t>City</a:t>
                      </a:r>
                      <a:endParaRPr lang="en-AU" b="0" dirty="0"/>
                    </a:p>
                  </a:txBody>
                  <a:tcPr/>
                </a:tc>
                <a:extLst>
                  <a:ext uri="{0D108BD9-81ED-4DB2-BD59-A6C34878D82A}">
                    <a16:rowId xmlns:a16="http://schemas.microsoft.com/office/drawing/2014/main" val="1439647220"/>
                  </a:ext>
                </a:extLst>
              </a:tr>
              <a:tr h="351265">
                <a:tc>
                  <a:txBody>
                    <a:bodyPr/>
                    <a:lstStyle/>
                    <a:p>
                      <a:r>
                        <a:rPr lang="en-US" dirty="0"/>
                        <a:t>Record</a:t>
                      </a:r>
                      <a:endParaRPr lang="en-AU" dirty="0"/>
                    </a:p>
                  </a:txBody>
                  <a:tcPr/>
                </a:tc>
                <a:tc>
                  <a:txBody>
                    <a:bodyPr/>
                    <a:lstStyle/>
                    <a:p>
                      <a:r>
                        <a:rPr lang="en-AU" sz="1800" b="0" i="0" kern="1200" dirty="0">
                          <a:solidFill>
                            <a:schemeClr val="dk1"/>
                          </a:solidFill>
                          <a:effectLst/>
                          <a:latin typeface="+mn-lt"/>
                          <a:ea typeface="+mn-ea"/>
                          <a:cs typeface="+mn-cs"/>
                        </a:rPr>
                        <a:t>Jean Pierre</a:t>
                      </a:r>
                      <a:endParaRPr lang="en-AU" dirty="0"/>
                    </a:p>
                  </a:txBody>
                  <a:tcPr/>
                </a:tc>
                <a:tc>
                  <a:txBody>
                    <a:bodyPr/>
                    <a:lstStyle/>
                    <a:p>
                      <a:r>
                        <a:rPr lang="en-AU" dirty="0"/>
                        <a:t>Miller</a:t>
                      </a:r>
                    </a:p>
                  </a:txBody>
                  <a:tcPr/>
                </a:tc>
                <a:tc>
                  <a:txBody>
                    <a:bodyPr/>
                    <a:lstStyle/>
                    <a:p>
                      <a:r>
                        <a:rPr lang="en-AU" dirty="0"/>
                        <a:t>42 Miller Street</a:t>
                      </a:r>
                    </a:p>
                  </a:txBody>
                  <a:tcPr/>
                </a:tc>
                <a:tc>
                  <a:txBody>
                    <a:bodyPr/>
                    <a:lstStyle/>
                    <a:p>
                      <a:r>
                        <a:rPr lang="en-AU" dirty="0"/>
                        <a:t>Chapel Hill</a:t>
                      </a:r>
                    </a:p>
                  </a:txBody>
                  <a:tcPr/>
                </a:tc>
                <a:extLst>
                  <a:ext uri="{0D108BD9-81ED-4DB2-BD59-A6C34878D82A}">
                    <a16:rowId xmlns:a16="http://schemas.microsoft.com/office/drawing/2014/main" val="2773272673"/>
                  </a:ext>
                </a:extLst>
              </a:tr>
              <a:tr h="351265">
                <a:tc>
                  <a:txBody>
                    <a:bodyPr/>
                    <a:lstStyle/>
                    <a:p>
                      <a:r>
                        <a:rPr lang="en-US" dirty="0"/>
                        <a:t>QID values (Q)</a:t>
                      </a:r>
                      <a:endParaRPr lang="en-AU" dirty="0"/>
                    </a:p>
                  </a:txBody>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i="0" kern="1200" dirty="0">
                          <a:solidFill>
                            <a:schemeClr val="dk1"/>
                          </a:solidFill>
                          <a:effectLst/>
                          <a:latin typeface="+mn-lt"/>
                          <a:ea typeface="+mn-ea"/>
                          <a:cs typeface="+mn-cs"/>
                        </a:rPr>
                        <a:t>Jean Pierre, </a:t>
                      </a:r>
                      <a:r>
                        <a:rPr lang="en-AU" dirty="0"/>
                        <a:t>Miller, 42 Miller Street, Chapel Hill</a:t>
                      </a:r>
                    </a:p>
                  </a:txBody>
                  <a:tcPr/>
                </a:tc>
                <a:tc hMerge="1">
                  <a:txBody>
                    <a:bodyPr/>
                    <a:lstStyle/>
                    <a:p>
                      <a:endParaRPr lang="en-AU" dirty="0"/>
                    </a:p>
                  </a:txBody>
                  <a:tcPr/>
                </a:tc>
                <a:tc hMerge="1">
                  <a:txBody>
                    <a:bodyPr/>
                    <a:lstStyle/>
                    <a:p>
                      <a:endParaRPr lang="en-AU" dirty="0"/>
                    </a:p>
                  </a:txBody>
                  <a:tcPr/>
                </a:tc>
                <a:tc hMerge="1">
                  <a:txBody>
                    <a:bodyPr/>
                    <a:lstStyle/>
                    <a:p>
                      <a:endParaRPr lang="en-AU" dirty="0"/>
                    </a:p>
                  </a:txBody>
                  <a:tcPr/>
                </a:tc>
                <a:extLst>
                  <a:ext uri="{0D108BD9-81ED-4DB2-BD59-A6C34878D82A}">
                    <a16:rowId xmlns:a16="http://schemas.microsoft.com/office/drawing/2014/main" val="3312086454"/>
                  </a:ext>
                </a:extLst>
              </a:tr>
              <a:tr h="351265">
                <a:tc>
                  <a:txBody>
                    <a:bodyPr/>
                    <a:lstStyle/>
                    <a:p>
                      <a:r>
                        <a:rPr lang="en-US" dirty="0"/>
                        <a:t>Tokens (T)</a:t>
                      </a:r>
                      <a:endParaRPr lang="en-AU" dirty="0"/>
                    </a:p>
                  </a:txBody>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i="0" kern="1200" dirty="0">
                          <a:solidFill>
                            <a:schemeClr val="dk1"/>
                          </a:solidFill>
                          <a:effectLst/>
                          <a:latin typeface="+mn-lt"/>
                          <a:ea typeface="+mn-ea"/>
                          <a:cs typeface="+mn-cs"/>
                        </a:rPr>
                        <a:t>Jean, Pierre, </a:t>
                      </a:r>
                      <a:r>
                        <a:rPr lang="en-AU" dirty="0"/>
                        <a:t>Miller, 42, Street, Chapel, Hill</a:t>
                      </a:r>
                    </a:p>
                  </a:txBody>
                  <a:tcPr/>
                </a:tc>
                <a:tc hMerge="1">
                  <a:txBody>
                    <a:bodyPr/>
                    <a:lstStyle/>
                    <a:p>
                      <a:endParaRPr lang="en-AU" dirty="0"/>
                    </a:p>
                  </a:txBody>
                  <a:tcPr/>
                </a:tc>
                <a:tc hMerge="1">
                  <a:txBody>
                    <a:bodyPr/>
                    <a:lstStyle/>
                    <a:p>
                      <a:endParaRPr lang="en-AU" dirty="0"/>
                    </a:p>
                  </a:txBody>
                  <a:tcPr/>
                </a:tc>
                <a:tc hMerge="1">
                  <a:txBody>
                    <a:bodyPr/>
                    <a:lstStyle/>
                    <a:p>
                      <a:endParaRPr lang="en-AU" dirty="0"/>
                    </a:p>
                  </a:txBody>
                  <a:tcPr/>
                </a:tc>
                <a:extLst>
                  <a:ext uri="{0D108BD9-81ED-4DB2-BD59-A6C34878D82A}">
                    <a16:rowId xmlns:a16="http://schemas.microsoft.com/office/drawing/2014/main" val="2322234114"/>
                  </a:ext>
                </a:extLst>
              </a:tr>
              <a:tr h="351265">
                <a:tc>
                  <a:txBody>
                    <a:bodyPr/>
                    <a:lstStyle/>
                    <a:p>
                      <a:r>
                        <a:rPr lang="en-US" dirty="0"/>
                        <a:t>Token substrings (S)</a:t>
                      </a:r>
                      <a:endParaRPr lang="en-AU" dirty="0"/>
                    </a:p>
                  </a:txBody>
                  <a:tcPr/>
                </a:tc>
                <a:tc gridSpan="4">
                  <a:txBody>
                    <a:bodyPr/>
                    <a:lstStyle/>
                    <a:p>
                      <a:r>
                        <a:rPr lang="en-AU" dirty="0"/>
                        <a:t>an, ap, </a:t>
                      </a:r>
                      <a:r>
                        <a:rPr lang="en-AU" dirty="0" err="1"/>
                        <a:t>ch</a:t>
                      </a:r>
                      <a:r>
                        <a:rPr lang="en-AU" dirty="0"/>
                        <a:t>, </a:t>
                      </a:r>
                      <a:r>
                        <a:rPr lang="en-AU" dirty="0" err="1"/>
                        <a:t>ea</a:t>
                      </a:r>
                      <a:r>
                        <a:rPr lang="en-AU" dirty="0"/>
                        <a:t>, </a:t>
                      </a:r>
                      <a:r>
                        <a:rPr lang="en-AU" dirty="0" err="1"/>
                        <a:t>ee</a:t>
                      </a:r>
                      <a:r>
                        <a:rPr lang="en-AU" dirty="0"/>
                        <a:t>, el, er, et, ha, hi, </a:t>
                      </a:r>
                      <a:r>
                        <a:rPr lang="en-AU" dirty="0" err="1"/>
                        <a:t>ie</a:t>
                      </a:r>
                      <a:r>
                        <a:rPr lang="en-AU" dirty="0"/>
                        <a:t>, il, je, le, </a:t>
                      </a:r>
                      <a:r>
                        <a:rPr lang="en-AU" dirty="0" err="1"/>
                        <a:t>ll</a:t>
                      </a:r>
                      <a:r>
                        <a:rPr lang="en-AU" dirty="0"/>
                        <a:t>, mi, pe, pi, </a:t>
                      </a:r>
                      <a:r>
                        <a:rPr lang="en-US" dirty="0"/>
                        <a:t>re, </a:t>
                      </a:r>
                      <a:r>
                        <a:rPr lang="en-US" dirty="0" err="1"/>
                        <a:t>rr</a:t>
                      </a:r>
                      <a:r>
                        <a:rPr lang="en-US" dirty="0"/>
                        <a:t>, </a:t>
                      </a:r>
                      <a:r>
                        <a:rPr lang="en-US" dirty="0" err="1"/>
                        <a:t>st</a:t>
                      </a:r>
                      <a:r>
                        <a:rPr lang="en-US" dirty="0"/>
                        <a:t>, tr, 42</a:t>
                      </a:r>
                      <a:endParaRPr lang="en-AU" dirty="0"/>
                    </a:p>
                  </a:txBody>
                  <a:tcPr/>
                </a:tc>
                <a:tc hMerge="1">
                  <a:txBody>
                    <a:bodyPr/>
                    <a:lstStyle/>
                    <a:p>
                      <a:endParaRPr lang="en-AU" dirty="0"/>
                    </a:p>
                  </a:txBody>
                  <a:tcPr/>
                </a:tc>
                <a:tc hMerge="1">
                  <a:txBody>
                    <a:bodyPr/>
                    <a:lstStyle/>
                    <a:p>
                      <a:endParaRPr lang="en-AU" dirty="0"/>
                    </a:p>
                  </a:txBody>
                  <a:tcPr/>
                </a:tc>
                <a:tc hMerge="1">
                  <a:txBody>
                    <a:bodyPr/>
                    <a:lstStyle/>
                    <a:p>
                      <a:endParaRPr lang="en-AU" dirty="0"/>
                    </a:p>
                  </a:txBody>
                  <a:tcPr/>
                </a:tc>
                <a:extLst>
                  <a:ext uri="{0D108BD9-81ED-4DB2-BD59-A6C34878D82A}">
                    <a16:rowId xmlns:a16="http://schemas.microsoft.com/office/drawing/2014/main" val="3038359322"/>
                  </a:ext>
                </a:extLst>
              </a:tr>
              <a:tr h="351265">
                <a:tc>
                  <a:txBody>
                    <a:bodyPr/>
                    <a:lstStyle/>
                    <a:p>
                      <a:r>
                        <a:rPr lang="en-US" dirty="0"/>
                        <a:t>Encoded value (BF)</a:t>
                      </a:r>
                      <a:endParaRPr lang="en-AU" dirty="0"/>
                    </a:p>
                  </a:txBody>
                  <a:tcPr/>
                </a:tc>
                <a:tc gridSpan="4">
                  <a:txBody>
                    <a:bodyPr/>
                    <a:lstStyle/>
                    <a:p>
                      <a:r>
                        <a:rPr lang="en-US" dirty="0"/>
                        <a:t>0 1 1 0 0 1 0 1 1 1 0 1 0 1 0 1 0 1 0 0 0 1 1 1 0 1 1 1 0 1 0 0 1 1 1 0 1 1 0 1</a:t>
                      </a:r>
                      <a:endParaRPr lang="en-AU" dirty="0"/>
                    </a:p>
                  </a:txBody>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49131151"/>
                  </a:ext>
                </a:extLst>
              </a:tr>
            </a:tbl>
          </a:graphicData>
        </a:graphic>
      </p:graphicFrame>
    </p:spTree>
    <p:extLst>
      <p:ext uri="{BB962C8B-B14F-4D97-AF65-F5344CB8AC3E}">
        <p14:creationId xmlns:p14="http://schemas.microsoft.com/office/powerpoint/2010/main" val="1661260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58" name="Group 57"/>
          <p:cNvGrpSpPr/>
          <p:nvPr/>
        </p:nvGrpSpPr>
        <p:grpSpPr>
          <a:xfrm>
            <a:off x="0" y="0"/>
            <a:ext cx="12192000" cy="1045064"/>
            <a:chOff x="0" y="0"/>
            <a:chExt cx="12192000" cy="1045064"/>
          </a:xfrm>
        </p:grpSpPr>
        <p:sp>
          <p:nvSpPr>
            <p:cNvPr id="59" name="Rectangle 58"/>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14</a:t>
            </a:fld>
            <a:endParaRPr lang="en-US" dirty="0"/>
          </a:p>
        </p:txBody>
      </p:sp>
      <p:pic>
        <p:nvPicPr>
          <p:cNvPr id="57" name="Picture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62" name="TextBox 61"/>
          <p:cNvSpPr txBox="1"/>
          <p:nvPr/>
        </p:nvSpPr>
        <p:spPr>
          <a:xfrm>
            <a:off x="388937" y="166119"/>
            <a:ext cx="11803063" cy="677108"/>
          </a:xfrm>
          <a:prstGeom prst="rect">
            <a:avLst/>
          </a:prstGeom>
          <a:noFill/>
        </p:spPr>
        <p:txBody>
          <a:bodyPr wrap="square" rtlCol="0">
            <a:spAutoFit/>
          </a:bodyPr>
          <a:lstStyle/>
          <a:p>
            <a:r>
              <a:rPr lang="en-US" sz="38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Vulnerability of a Single Value</a:t>
            </a:r>
          </a:p>
        </p:txBody>
      </p:sp>
      <p:sp>
        <p:nvSpPr>
          <p:cNvPr id="64" name="Footer Placeholder 9">
            <a:extLst>
              <a:ext uri="{FF2B5EF4-FFF2-40B4-BE49-F238E27FC236}">
                <a16:creationId xmlns:a16="http://schemas.microsoft.com/office/drawing/2014/main" id="{3E43D570-3AA2-4BA3-8D11-131BFE052D99}"/>
              </a:ext>
            </a:extLst>
          </p:cNvPr>
          <p:cNvSpPr>
            <a:spLocks noGrp="1"/>
          </p:cNvSpPr>
          <p:nvPr>
            <p:ph type="ftr" sz="quarter" idx="11"/>
          </p:nvPr>
        </p:nvSpPr>
        <p:spPr>
          <a:xfrm>
            <a:off x="4552950" y="6367697"/>
            <a:ext cx="3086100" cy="365125"/>
          </a:xfrm>
        </p:spPr>
        <p:txBody>
          <a:bodyPr/>
          <a:lstStyle/>
          <a:p>
            <a:r>
              <a:rPr lang="en-US" dirty="0"/>
              <a:t>March 2021</a:t>
            </a:r>
          </a:p>
        </p:txBody>
      </p:sp>
      <p:sp>
        <p:nvSpPr>
          <p:cNvPr id="20" name="TextBox 19">
            <a:extLst>
              <a:ext uri="{FF2B5EF4-FFF2-40B4-BE49-F238E27FC236}">
                <a16:creationId xmlns:a16="http://schemas.microsoft.com/office/drawing/2014/main" id="{D9213820-59D2-48A3-B1C0-C39A8F80AFA5}"/>
              </a:ext>
            </a:extLst>
          </p:cNvPr>
          <p:cNvSpPr txBox="1"/>
          <p:nvPr/>
        </p:nvSpPr>
        <p:spPr>
          <a:xfrm>
            <a:off x="388937" y="1218105"/>
            <a:ext cx="10964863" cy="461665"/>
          </a:xfrm>
          <a:prstGeom prst="rect">
            <a:avLst/>
          </a:prstGeom>
          <a:noFill/>
        </p:spPr>
        <p:txBody>
          <a:bodyPr wrap="square" rtlCol="0">
            <a:spAutoFit/>
          </a:bodyPr>
          <a:lstStyle/>
          <a:p>
            <a:pPr marL="548640" lvl="1" indent="-457200">
              <a:buFont typeface="Wingdings" panose="05000000000000000000" pitchFamily="2" charset="2"/>
              <a:buChar char="§"/>
            </a:pPr>
            <a:r>
              <a:rPr lang="en-US" sz="2400" dirty="0"/>
              <a:t>Three types of vulnerabilities of a single value can be exploited by an attack</a:t>
            </a:r>
          </a:p>
        </p:txBody>
      </p:sp>
      <p:graphicFrame>
        <p:nvGraphicFramePr>
          <p:cNvPr id="2" name="Table 2">
            <a:extLst>
              <a:ext uri="{FF2B5EF4-FFF2-40B4-BE49-F238E27FC236}">
                <a16:creationId xmlns:a16="http://schemas.microsoft.com/office/drawing/2014/main" id="{99ACED6C-3AA4-493A-A12D-209E9036B5F9}"/>
              </a:ext>
            </a:extLst>
          </p:cNvPr>
          <p:cNvGraphicFramePr>
            <a:graphicFrameLocks noGrp="1"/>
          </p:cNvGraphicFramePr>
          <p:nvPr>
            <p:extLst>
              <p:ext uri="{D42A27DB-BD31-4B8C-83A1-F6EECF244321}">
                <p14:modId xmlns:p14="http://schemas.microsoft.com/office/powerpoint/2010/main" val="1131556528"/>
              </p:ext>
            </p:extLst>
          </p:nvPr>
        </p:nvGraphicFramePr>
        <p:xfrm>
          <a:off x="992253" y="2309620"/>
          <a:ext cx="3067496" cy="1752600"/>
        </p:xfrm>
        <a:graphic>
          <a:graphicData uri="http://schemas.openxmlformats.org/drawingml/2006/table">
            <a:tbl>
              <a:tblPr firstRow="1" bandRow="1">
                <a:tableStyleId>{93296810-A885-4BE3-A3E7-6D5BEEA58F35}</a:tableStyleId>
              </a:tblPr>
              <a:tblGrid>
                <a:gridCol w="1533748">
                  <a:extLst>
                    <a:ext uri="{9D8B030D-6E8A-4147-A177-3AD203B41FA5}">
                      <a16:colId xmlns:a16="http://schemas.microsoft.com/office/drawing/2014/main" val="3722724969"/>
                    </a:ext>
                  </a:extLst>
                </a:gridCol>
                <a:gridCol w="1533748">
                  <a:extLst>
                    <a:ext uri="{9D8B030D-6E8A-4147-A177-3AD203B41FA5}">
                      <a16:colId xmlns:a16="http://schemas.microsoft.com/office/drawing/2014/main" val="2091076738"/>
                    </a:ext>
                  </a:extLst>
                </a:gridCol>
              </a:tblGrid>
              <a:tr h="339357">
                <a:tc>
                  <a:txBody>
                    <a:bodyPr/>
                    <a:lstStyle/>
                    <a:p>
                      <a:r>
                        <a:rPr lang="en-US" sz="1700" dirty="0"/>
                        <a:t>Last name</a:t>
                      </a:r>
                      <a:endParaRPr lang="en-AU" sz="1700" dirty="0"/>
                    </a:p>
                  </a:txBody>
                  <a:tcPr/>
                </a:tc>
                <a:tc>
                  <a:txBody>
                    <a:bodyPr/>
                    <a:lstStyle/>
                    <a:p>
                      <a:r>
                        <a:rPr lang="en-US" sz="1700" dirty="0"/>
                        <a:t>Frequency</a:t>
                      </a:r>
                      <a:endParaRPr lang="en-AU" sz="1700" dirty="0"/>
                    </a:p>
                  </a:txBody>
                  <a:tcPr/>
                </a:tc>
                <a:extLst>
                  <a:ext uri="{0D108BD9-81ED-4DB2-BD59-A6C34878D82A}">
                    <a16:rowId xmlns:a16="http://schemas.microsoft.com/office/drawing/2014/main" val="1265192498"/>
                  </a:ext>
                </a:extLst>
              </a:tr>
              <a:tr h="339357">
                <a:tc>
                  <a:txBody>
                    <a:bodyPr/>
                    <a:lstStyle/>
                    <a:p>
                      <a:r>
                        <a:rPr lang="en-US" sz="1700" dirty="0"/>
                        <a:t>Smith</a:t>
                      </a:r>
                      <a:endParaRPr lang="en-AU" sz="1700" dirty="0"/>
                    </a:p>
                  </a:txBody>
                  <a:tcPr/>
                </a:tc>
                <a:tc>
                  <a:txBody>
                    <a:bodyPr/>
                    <a:lstStyle/>
                    <a:p>
                      <a:r>
                        <a:rPr lang="en-US" sz="1700" dirty="0"/>
                        <a:t>800</a:t>
                      </a:r>
                      <a:endParaRPr lang="en-AU" sz="1700" dirty="0"/>
                    </a:p>
                  </a:txBody>
                  <a:tcPr/>
                </a:tc>
                <a:extLst>
                  <a:ext uri="{0D108BD9-81ED-4DB2-BD59-A6C34878D82A}">
                    <a16:rowId xmlns:a16="http://schemas.microsoft.com/office/drawing/2014/main" val="284794836"/>
                  </a:ext>
                </a:extLst>
              </a:tr>
              <a:tr h="339357">
                <a:tc>
                  <a:txBody>
                    <a:bodyPr/>
                    <a:lstStyle/>
                    <a:p>
                      <a:r>
                        <a:rPr lang="en-AU" sz="1700" dirty="0"/>
                        <a:t>Johnson</a:t>
                      </a:r>
                    </a:p>
                  </a:txBody>
                  <a:tcPr/>
                </a:tc>
                <a:tc>
                  <a:txBody>
                    <a:bodyPr/>
                    <a:lstStyle/>
                    <a:p>
                      <a:r>
                        <a:rPr lang="en-US" sz="1700" dirty="0"/>
                        <a:t>400</a:t>
                      </a:r>
                      <a:endParaRPr lang="en-AU" sz="1700" dirty="0"/>
                    </a:p>
                  </a:txBody>
                  <a:tcPr/>
                </a:tc>
                <a:extLst>
                  <a:ext uri="{0D108BD9-81ED-4DB2-BD59-A6C34878D82A}">
                    <a16:rowId xmlns:a16="http://schemas.microsoft.com/office/drawing/2014/main" val="226151510"/>
                  </a:ext>
                </a:extLst>
              </a:tr>
              <a:tr h="339357">
                <a:tc>
                  <a:txBody>
                    <a:bodyPr/>
                    <a:lstStyle/>
                    <a:p>
                      <a:r>
                        <a:rPr lang="en-US" sz="1700" dirty="0"/>
                        <a:t>David</a:t>
                      </a:r>
                      <a:endParaRPr lang="en-AU" sz="1700" dirty="0"/>
                    </a:p>
                  </a:txBody>
                  <a:tcPr/>
                </a:tc>
                <a:tc>
                  <a:txBody>
                    <a:bodyPr/>
                    <a:lstStyle/>
                    <a:p>
                      <a:r>
                        <a:rPr lang="en-US" sz="1700" dirty="0"/>
                        <a:t>395</a:t>
                      </a:r>
                      <a:endParaRPr lang="en-AU" sz="1700" dirty="0"/>
                    </a:p>
                  </a:txBody>
                  <a:tcPr/>
                </a:tc>
                <a:extLst>
                  <a:ext uri="{0D108BD9-81ED-4DB2-BD59-A6C34878D82A}">
                    <a16:rowId xmlns:a16="http://schemas.microsoft.com/office/drawing/2014/main" val="1191305638"/>
                  </a:ext>
                </a:extLst>
              </a:tr>
              <a:tr h="339357">
                <a:tc>
                  <a:txBody>
                    <a:bodyPr/>
                    <a:lstStyle/>
                    <a:p>
                      <a:r>
                        <a:rPr lang="en-US" sz="1700" dirty="0"/>
                        <a:t>Vidanage</a:t>
                      </a:r>
                      <a:endParaRPr lang="en-AU" sz="1700" dirty="0"/>
                    </a:p>
                  </a:txBody>
                  <a:tcPr/>
                </a:tc>
                <a:tc>
                  <a:txBody>
                    <a:bodyPr/>
                    <a:lstStyle/>
                    <a:p>
                      <a:r>
                        <a:rPr lang="en-US" sz="1700" dirty="0"/>
                        <a:t>2</a:t>
                      </a:r>
                      <a:endParaRPr lang="en-AU" sz="1700" dirty="0"/>
                    </a:p>
                  </a:txBody>
                  <a:tcPr/>
                </a:tc>
                <a:extLst>
                  <a:ext uri="{0D108BD9-81ED-4DB2-BD59-A6C34878D82A}">
                    <a16:rowId xmlns:a16="http://schemas.microsoft.com/office/drawing/2014/main" val="4008252784"/>
                  </a:ext>
                </a:extLst>
              </a:tr>
            </a:tbl>
          </a:graphicData>
        </a:graphic>
      </p:graphicFrame>
      <p:sp>
        <p:nvSpPr>
          <p:cNvPr id="3" name="TextBox 2">
            <a:extLst>
              <a:ext uri="{FF2B5EF4-FFF2-40B4-BE49-F238E27FC236}">
                <a16:creationId xmlns:a16="http://schemas.microsoft.com/office/drawing/2014/main" id="{979A31F3-CA20-4D1E-A4A4-4198DB3F18C7}"/>
              </a:ext>
            </a:extLst>
          </p:cNvPr>
          <p:cNvSpPr txBox="1"/>
          <p:nvPr/>
        </p:nvSpPr>
        <p:spPr>
          <a:xfrm>
            <a:off x="964822" y="1869321"/>
            <a:ext cx="3067496" cy="430887"/>
          </a:xfrm>
          <a:prstGeom prst="rect">
            <a:avLst/>
          </a:prstGeom>
          <a:noFill/>
        </p:spPr>
        <p:txBody>
          <a:bodyPr wrap="square" rtlCol="0">
            <a:spAutoFit/>
          </a:bodyPr>
          <a:lstStyle/>
          <a:p>
            <a:pPr algn="ctr"/>
            <a:r>
              <a:rPr lang="en-US" sz="2200" b="1" dirty="0"/>
              <a:t>Frequency vulnerability</a:t>
            </a:r>
            <a:endParaRPr lang="en-AU" sz="2200" b="1" dirty="0"/>
          </a:p>
        </p:txBody>
      </p:sp>
      <p:sp>
        <p:nvSpPr>
          <p:cNvPr id="16" name="TextBox 15">
            <a:extLst>
              <a:ext uri="{FF2B5EF4-FFF2-40B4-BE49-F238E27FC236}">
                <a16:creationId xmlns:a16="http://schemas.microsoft.com/office/drawing/2014/main" id="{A09F732D-1195-423A-8809-DEDDABF5154A}"/>
              </a:ext>
            </a:extLst>
          </p:cNvPr>
          <p:cNvSpPr txBox="1"/>
          <p:nvPr/>
        </p:nvSpPr>
        <p:spPr>
          <a:xfrm>
            <a:off x="5399533" y="1864991"/>
            <a:ext cx="4562893" cy="430887"/>
          </a:xfrm>
          <a:prstGeom prst="rect">
            <a:avLst/>
          </a:prstGeom>
          <a:noFill/>
        </p:spPr>
        <p:txBody>
          <a:bodyPr wrap="square" rtlCol="0">
            <a:spAutoFit/>
          </a:bodyPr>
          <a:lstStyle/>
          <a:p>
            <a:pPr algn="ctr"/>
            <a:r>
              <a:rPr lang="en-US" sz="2200" b="1" dirty="0"/>
              <a:t>Length vulnerability</a:t>
            </a:r>
            <a:endParaRPr lang="en-AU" sz="2200" b="1" dirty="0"/>
          </a:p>
        </p:txBody>
      </p:sp>
      <p:graphicFrame>
        <p:nvGraphicFramePr>
          <p:cNvPr id="17" name="Table 2">
            <a:extLst>
              <a:ext uri="{FF2B5EF4-FFF2-40B4-BE49-F238E27FC236}">
                <a16:creationId xmlns:a16="http://schemas.microsoft.com/office/drawing/2014/main" id="{AEFE597A-2A68-4948-BA61-34BC742CFB2D}"/>
              </a:ext>
            </a:extLst>
          </p:cNvPr>
          <p:cNvGraphicFramePr>
            <a:graphicFrameLocks noGrp="1"/>
          </p:cNvGraphicFramePr>
          <p:nvPr>
            <p:extLst>
              <p:ext uri="{D42A27DB-BD31-4B8C-83A1-F6EECF244321}">
                <p14:modId xmlns:p14="http://schemas.microsoft.com/office/powerpoint/2010/main" val="781807179"/>
              </p:ext>
            </p:extLst>
          </p:nvPr>
        </p:nvGraphicFramePr>
        <p:xfrm>
          <a:off x="5433631" y="2307343"/>
          <a:ext cx="4683135" cy="1752600"/>
        </p:xfrm>
        <a:graphic>
          <a:graphicData uri="http://schemas.openxmlformats.org/drawingml/2006/table">
            <a:tbl>
              <a:tblPr firstRow="1" bandRow="1">
                <a:tableStyleId>{93296810-A885-4BE3-A3E7-6D5BEEA58F35}</a:tableStyleId>
              </a:tblPr>
              <a:tblGrid>
                <a:gridCol w="3574182">
                  <a:extLst>
                    <a:ext uri="{9D8B030D-6E8A-4147-A177-3AD203B41FA5}">
                      <a16:colId xmlns:a16="http://schemas.microsoft.com/office/drawing/2014/main" val="3722724969"/>
                    </a:ext>
                  </a:extLst>
                </a:gridCol>
                <a:gridCol w="1108953">
                  <a:extLst>
                    <a:ext uri="{9D8B030D-6E8A-4147-A177-3AD203B41FA5}">
                      <a16:colId xmlns:a16="http://schemas.microsoft.com/office/drawing/2014/main" val="2091076738"/>
                    </a:ext>
                  </a:extLst>
                </a:gridCol>
              </a:tblGrid>
              <a:tr h="346247">
                <a:tc>
                  <a:txBody>
                    <a:bodyPr/>
                    <a:lstStyle/>
                    <a:p>
                      <a:r>
                        <a:rPr lang="en-US" sz="1700" dirty="0"/>
                        <a:t>Last name</a:t>
                      </a:r>
                      <a:endParaRPr lang="en-AU" sz="1700" dirty="0"/>
                    </a:p>
                  </a:txBody>
                  <a:tcPr/>
                </a:tc>
                <a:tc>
                  <a:txBody>
                    <a:bodyPr/>
                    <a:lstStyle/>
                    <a:p>
                      <a:r>
                        <a:rPr lang="en-US" sz="1700" dirty="0"/>
                        <a:t>Length</a:t>
                      </a:r>
                      <a:endParaRPr lang="en-AU" sz="1700" dirty="0"/>
                    </a:p>
                  </a:txBody>
                  <a:tcPr/>
                </a:tc>
                <a:extLst>
                  <a:ext uri="{0D108BD9-81ED-4DB2-BD59-A6C34878D82A}">
                    <a16:rowId xmlns:a16="http://schemas.microsoft.com/office/drawing/2014/main" val="1265192498"/>
                  </a:ext>
                </a:extLst>
              </a:tr>
              <a:tr h="3462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700" b="0" i="0" kern="1200" dirty="0">
                          <a:solidFill>
                            <a:schemeClr val="dk1"/>
                          </a:solidFill>
                          <a:effectLst/>
                          <a:latin typeface="+mn-lt"/>
                          <a:ea typeface="+mn-ea"/>
                          <a:cs typeface="+mn-cs"/>
                        </a:rPr>
                        <a:t>Wolfeschlegelsteinhausenbergerdorff</a:t>
                      </a:r>
                      <a:r>
                        <a:rPr lang="en-AU" sz="1700" b="0" i="0" kern="1200" baseline="30000" dirty="0">
                          <a:solidFill>
                            <a:schemeClr val="dk1"/>
                          </a:solidFill>
                          <a:effectLst/>
                          <a:latin typeface="+mn-lt"/>
                          <a:ea typeface="+mn-ea"/>
                          <a:cs typeface="+mn-cs"/>
                        </a:rPr>
                        <a:t>1</a:t>
                      </a:r>
                    </a:p>
                  </a:txBody>
                  <a:tcPr/>
                </a:tc>
                <a:tc>
                  <a:txBody>
                    <a:bodyPr/>
                    <a:lstStyle/>
                    <a:p>
                      <a:r>
                        <a:rPr lang="en-US" sz="1700" dirty="0"/>
                        <a:t>35</a:t>
                      </a:r>
                      <a:endParaRPr lang="en-AU" sz="1700" dirty="0"/>
                    </a:p>
                  </a:txBody>
                  <a:tcPr/>
                </a:tc>
                <a:extLst>
                  <a:ext uri="{0D108BD9-81ED-4DB2-BD59-A6C34878D82A}">
                    <a16:rowId xmlns:a16="http://schemas.microsoft.com/office/drawing/2014/main" val="284794836"/>
                  </a:ext>
                </a:extLst>
              </a:tr>
              <a:tr h="346247">
                <a:tc>
                  <a:txBody>
                    <a:bodyPr/>
                    <a:lstStyle/>
                    <a:p>
                      <a:r>
                        <a:rPr lang="en-AU" sz="1700" b="0" i="0" kern="1200" dirty="0" err="1">
                          <a:solidFill>
                            <a:schemeClr val="dk1"/>
                          </a:solidFill>
                          <a:effectLst/>
                          <a:latin typeface="+mn-lt"/>
                          <a:ea typeface="+mn-ea"/>
                          <a:cs typeface="+mn-cs"/>
                        </a:rPr>
                        <a:t>Kellermann</a:t>
                      </a:r>
                      <a:endParaRPr lang="en-AU" sz="1700" dirty="0"/>
                    </a:p>
                  </a:txBody>
                  <a:tcPr/>
                </a:tc>
                <a:tc>
                  <a:txBody>
                    <a:bodyPr/>
                    <a:lstStyle/>
                    <a:p>
                      <a:r>
                        <a:rPr lang="en-US" sz="1700" dirty="0"/>
                        <a:t>10</a:t>
                      </a:r>
                      <a:endParaRPr lang="en-AU" sz="1700" dirty="0"/>
                    </a:p>
                  </a:txBody>
                  <a:tcPr/>
                </a:tc>
                <a:extLst>
                  <a:ext uri="{0D108BD9-81ED-4DB2-BD59-A6C34878D82A}">
                    <a16:rowId xmlns:a16="http://schemas.microsoft.com/office/drawing/2014/main" val="226151510"/>
                  </a:ext>
                </a:extLst>
              </a:tr>
              <a:tr h="346247">
                <a:tc>
                  <a:txBody>
                    <a:bodyPr/>
                    <a:lstStyle/>
                    <a:p>
                      <a:r>
                        <a:rPr lang="en-US" sz="1700" dirty="0"/>
                        <a:t>Williams</a:t>
                      </a:r>
                      <a:endParaRPr lang="en-AU" sz="1700" dirty="0"/>
                    </a:p>
                  </a:txBody>
                  <a:tcPr/>
                </a:tc>
                <a:tc>
                  <a:txBody>
                    <a:bodyPr/>
                    <a:lstStyle/>
                    <a:p>
                      <a:r>
                        <a:rPr lang="en-US" sz="1700" dirty="0"/>
                        <a:t>8</a:t>
                      </a:r>
                      <a:endParaRPr lang="en-AU" sz="1700" dirty="0"/>
                    </a:p>
                  </a:txBody>
                  <a:tcPr/>
                </a:tc>
                <a:extLst>
                  <a:ext uri="{0D108BD9-81ED-4DB2-BD59-A6C34878D82A}">
                    <a16:rowId xmlns:a16="http://schemas.microsoft.com/office/drawing/2014/main" val="1191305638"/>
                  </a:ext>
                </a:extLst>
              </a:tr>
              <a:tr h="346247">
                <a:tc>
                  <a:txBody>
                    <a:bodyPr/>
                    <a:lstStyle/>
                    <a:p>
                      <a:r>
                        <a:rPr lang="en-US" sz="1700" dirty="0"/>
                        <a:t>Li</a:t>
                      </a:r>
                      <a:endParaRPr lang="en-AU" sz="1700" dirty="0"/>
                    </a:p>
                  </a:txBody>
                  <a:tcPr/>
                </a:tc>
                <a:tc>
                  <a:txBody>
                    <a:bodyPr/>
                    <a:lstStyle/>
                    <a:p>
                      <a:r>
                        <a:rPr lang="en-US" sz="1700" dirty="0"/>
                        <a:t>2</a:t>
                      </a:r>
                      <a:endParaRPr lang="en-AU" sz="1700" dirty="0"/>
                    </a:p>
                  </a:txBody>
                  <a:tcPr/>
                </a:tc>
                <a:extLst>
                  <a:ext uri="{0D108BD9-81ED-4DB2-BD59-A6C34878D82A}">
                    <a16:rowId xmlns:a16="http://schemas.microsoft.com/office/drawing/2014/main" val="4008252784"/>
                  </a:ext>
                </a:extLst>
              </a:tr>
            </a:tbl>
          </a:graphicData>
        </a:graphic>
      </p:graphicFrame>
      <p:grpSp>
        <p:nvGrpSpPr>
          <p:cNvPr id="79" name="Group 78">
            <a:extLst>
              <a:ext uri="{FF2B5EF4-FFF2-40B4-BE49-F238E27FC236}">
                <a16:creationId xmlns:a16="http://schemas.microsoft.com/office/drawing/2014/main" id="{E143E930-63AB-42FD-979E-FC54D30B24DC}"/>
              </a:ext>
            </a:extLst>
          </p:cNvPr>
          <p:cNvGrpSpPr/>
          <p:nvPr/>
        </p:nvGrpSpPr>
        <p:grpSpPr>
          <a:xfrm>
            <a:off x="3805220" y="4156319"/>
            <a:ext cx="4970495" cy="2115001"/>
            <a:chOff x="3237503" y="4368874"/>
            <a:chExt cx="4970495" cy="2115001"/>
          </a:xfrm>
        </p:grpSpPr>
        <p:sp>
          <p:nvSpPr>
            <p:cNvPr id="19" name="TextBox 18">
              <a:extLst>
                <a:ext uri="{FF2B5EF4-FFF2-40B4-BE49-F238E27FC236}">
                  <a16:creationId xmlns:a16="http://schemas.microsoft.com/office/drawing/2014/main" id="{3460F33D-A41E-4DCC-9A1E-2EA5CF4E43C3}"/>
                </a:ext>
              </a:extLst>
            </p:cNvPr>
            <p:cNvSpPr txBox="1"/>
            <p:nvPr/>
          </p:nvSpPr>
          <p:spPr>
            <a:xfrm>
              <a:off x="3237503" y="4368874"/>
              <a:ext cx="4970495" cy="430887"/>
            </a:xfrm>
            <a:prstGeom prst="rect">
              <a:avLst/>
            </a:prstGeom>
            <a:noFill/>
          </p:spPr>
          <p:txBody>
            <a:bodyPr wrap="square" rtlCol="0">
              <a:spAutoFit/>
            </a:bodyPr>
            <a:lstStyle/>
            <a:p>
              <a:r>
                <a:rPr lang="en-US" sz="2200" b="1" dirty="0"/>
                <a:t>Similarity </a:t>
              </a:r>
              <a:r>
                <a:rPr lang="en-US" sz="2200" b="1" dirty="0" err="1"/>
                <a:t>neighbourhood</a:t>
              </a:r>
              <a:r>
                <a:rPr lang="en-US" sz="2200" b="1" dirty="0"/>
                <a:t> vulnerability</a:t>
              </a:r>
              <a:endParaRPr lang="en-AU" sz="2200" b="1" dirty="0"/>
            </a:p>
          </p:txBody>
        </p:sp>
        <p:sp>
          <p:nvSpPr>
            <p:cNvPr id="22" name="Oval 21">
              <a:extLst>
                <a:ext uri="{FF2B5EF4-FFF2-40B4-BE49-F238E27FC236}">
                  <a16:creationId xmlns:a16="http://schemas.microsoft.com/office/drawing/2014/main" id="{73D5A39D-49EE-47DE-8B58-805775B389E2}"/>
                </a:ext>
              </a:extLst>
            </p:cNvPr>
            <p:cNvSpPr/>
            <p:nvPr/>
          </p:nvSpPr>
          <p:spPr>
            <a:xfrm>
              <a:off x="3734916" y="4742321"/>
              <a:ext cx="463407" cy="46340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38641AE-F139-4369-8624-7D99F9FB487D}"/>
                </a:ext>
              </a:extLst>
            </p:cNvPr>
            <p:cNvSpPr/>
            <p:nvPr/>
          </p:nvSpPr>
          <p:spPr>
            <a:xfrm>
              <a:off x="5243449" y="4772748"/>
              <a:ext cx="463407" cy="46340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3C0AA92-4BE7-4D82-BD8A-BD62E350630C}"/>
                </a:ext>
              </a:extLst>
            </p:cNvPr>
            <p:cNvSpPr/>
            <p:nvPr/>
          </p:nvSpPr>
          <p:spPr>
            <a:xfrm>
              <a:off x="4445760" y="5247527"/>
              <a:ext cx="463407" cy="463407"/>
            </a:xfrm>
            <a:prstGeom prst="ellipse">
              <a:avLst/>
            </a:prstGeom>
            <a:solidFill>
              <a:srgbClr val="FFC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D28E3C7-7008-4410-9BD1-8A764C05F55D}"/>
                </a:ext>
              </a:extLst>
            </p:cNvPr>
            <p:cNvSpPr/>
            <p:nvPr/>
          </p:nvSpPr>
          <p:spPr>
            <a:xfrm>
              <a:off x="5799513" y="5255309"/>
              <a:ext cx="463407" cy="46340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1E395921-646E-406B-8E64-CB6AC5AA974A}"/>
                </a:ext>
              </a:extLst>
            </p:cNvPr>
            <p:cNvSpPr/>
            <p:nvPr/>
          </p:nvSpPr>
          <p:spPr>
            <a:xfrm>
              <a:off x="5065798" y="5738316"/>
              <a:ext cx="463407" cy="46340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5147E99-35CC-40E0-AC5B-D83166EB2BC6}"/>
                </a:ext>
              </a:extLst>
            </p:cNvPr>
            <p:cNvSpPr/>
            <p:nvPr/>
          </p:nvSpPr>
          <p:spPr>
            <a:xfrm>
              <a:off x="3679962" y="5766140"/>
              <a:ext cx="463407" cy="46340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AFC64471-D37A-4034-8760-FEDC5B40A3DF}"/>
                </a:ext>
              </a:extLst>
            </p:cNvPr>
            <p:cNvCxnSpPr>
              <a:cxnSpLocks/>
              <a:stCxn id="22" idx="5"/>
              <a:endCxn id="24" idx="1"/>
            </p:cNvCxnSpPr>
            <p:nvPr/>
          </p:nvCxnSpPr>
          <p:spPr>
            <a:xfrm>
              <a:off x="4130459" y="5137864"/>
              <a:ext cx="383165" cy="177527"/>
            </a:xfrm>
            <a:prstGeom prst="line">
              <a:avLst/>
            </a:prstGeom>
            <a:ln w="1905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CE71253C-E1B8-446C-8713-37B888D22042}"/>
                </a:ext>
              </a:extLst>
            </p:cNvPr>
            <p:cNvCxnSpPr>
              <a:cxnSpLocks/>
              <a:stCxn id="23" idx="3"/>
              <a:endCxn id="24" idx="7"/>
            </p:cNvCxnSpPr>
            <p:nvPr/>
          </p:nvCxnSpPr>
          <p:spPr>
            <a:xfrm flipH="1">
              <a:off x="4841303" y="5168291"/>
              <a:ext cx="470010" cy="147100"/>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9867EDAF-C844-43EE-A7DC-3A24843B5B59}"/>
                </a:ext>
              </a:extLst>
            </p:cNvPr>
            <p:cNvCxnSpPr>
              <a:cxnSpLocks/>
              <a:stCxn id="27" idx="6"/>
              <a:endCxn id="24" idx="3"/>
            </p:cNvCxnSpPr>
            <p:nvPr/>
          </p:nvCxnSpPr>
          <p:spPr>
            <a:xfrm flipV="1">
              <a:off x="4143369" y="5643070"/>
              <a:ext cx="370255" cy="354774"/>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989A2AD7-6487-427D-813D-1F4849A66AC0}"/>
                </a:ext>
              </a:extLst>
            </p:cNvPr>
            <p:cNvCxnSpPr>
              <a:cxnSpLocks/>
              <a:stCxn id="25" idx="3"/>
              <a:endCxn id="53" idx="3"/>
            </p:cNvCxnSpPr>
            <p:nvPr/>
          </p:nvCxnSpPr>
          <p:spPr>
            <a:xfrm flipH="1">
              <a:off x="5526059" y="5650852"/>
              <a:ext cx="341318" cy="290742"/>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2BBBE49F-3E52-47DD-AC83-7B5AB7AEB9AC}"/>
                </a:ext>
              </a:extLst>
            </p:cNvPr>
            <p:cNvCxnSpPr>
              <a:cxnSpLocks/>
              <a:stCxn id="24" idx="5"/>
              <a:endCxn id="26" idx="1"/>
            </p:cNvCxnSpPr>
            <p:nvPr/>
          </p:nvCxnSpPr>
          <p:spPr>
            <a:xfrm>
              <a:off x="4841303" y="5643070"/>
              <a:ext cx="292359" cy="163110"/>
            </a:xfrm>
            <a:prstGeom prst="line">
              <a:avLst/>
            </a:prstGeom>
            <a:ln w="19050"/>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92E06F7-9D06-406F-ADC2-6A8CC237574A}"/>
                </a:ext>
              </a:extLst>
            </p:cNvPr>
            <p:cNvCxnSpPr>
              <a:cxnSpLocks/>
              <a:stCxn id="25" idx="5"/>
            </p:cNvCxnSpPr>
            <p:nvPr/>
          </p:nvCxnSpPr>
          <p:spPr>
            <a:xfrm>
              <a:off x="6195056" y="5650852"/>
              <a:ext cx="507906" cy="388030"/>
            </a:xfrm>
            <a:prstGeom prst="line">
              <a:avLst/>
            </a:prstGeom>
            <a:ln w="19050"/>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94D0228-6C16-4DCF-A6DE-A26DBD2AD350}"/>
                </a:ext>
              </a:extLst>
            </p:cNvPr>
            <p:cNvCxnSpPr>
              <a:cxnSpLocks/>
            </p:cNvCxnSpPr>
            <p:nvPr/>
          </p:nvCxnSpPr>
          <p:spPr>
            <a:xfrm flipH="1">
              <a:off x="4787097" y="6108341"/>
              <a:ext cx="332752" cy="336285"/>
            </a:xfrm>
            <a:prstGeom prst="line">
              <a:avLst/>
            </a:prstGeom>
            <a:ln w="19050"/>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18AAA6B8-9411-4552-9004-B00FECD99A5E}"/>
                </a:ext>
              </a:extLst>
            </p:cNvPr>
            <p:cNvCxnSpPr>
              <a:cxnSpLocks/>
              <a:endCxn id="22" idx="3"/>
            </p:cNvCxnSpPr>
            <p:nvPr/>
          </p:nvCxnSpPr>
          <p:spPr>
            <a:xfrm flipV="1">
              <a:off x="3424318" y="5137864"/>
              <a:ext cx="378462" cy="372468"/>
            </a:xfrm>
            <a:prstGeom prst="line">
              <a:avLst/>
            </a:prstGeom>
            <a:ln w="19050"/>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83BCF295-5090-473B-9CAE-92423F15A3E1}"/>
                </a:ext>
              </a:extLst>
            </p:cNvPr>
            <p:cNvSpPr txBox="1"/>
            <p:nvPr/>
          </p:nvSpPr>
          <p:spPr>
            <a:xfrm>
              <a:off x="4874804" y="5450942"/>
              <a:ext cx="548548" cy="338554"/>
            </a:xfrm>
            <a:prstGeom prst="rect">
              <a:avLst/>
            </a:prstGeom>
            <a:noFill/>
          </p:spPr>
          <p:txBody>
            <a:bodyPr wrap="none" rtlCol="0">
              <a:spAutoFit/>
            </a:bodyPr>
            <a:lstStyle/>
            <a:p>
              <a:r>
                <a:rPr lang="en-US" sz="1600" dirty="0"/>
                <a:t>0.95</a:t>
              </a:r>
            </a:p>
          </p:txBody>
        </p:sp>
        <p:sp>
          <p:nvSpPr>
            <p:cNvPr id="42" name="TextBox 41">
              <a:extLst>
                <a:ext uri="{FF2B5EF4-FFF2-40B4-BE49-F238E27FC236}">
                  <a16:creationId xmlns:a16="http://schemas.microsoft.com/office/drawing/2014/main" id="{01696BC5-DD2D-43E2-8BF0-BA5907AC1D96}"/>
                </a:ext>
              </a:extLst>
            </p:cNvPr>
            <p:cNvSpPr txBox="1"/>
            <p:nvPr/>
          </p:nvSpPr>
          <p:spPr>
            <a:xfrm>
              <a:off x="5648993" y="5726681"/>
              <a:ext cx="616073" cy="338554"/>
            </a:xfrm>
            <a:prstGeom prst="rect">
              <a:avLst/>
            </a:prstGeom>
            <a:noFill/>
          </p:spPr>
          <p:txBody>
            <a:bodyPr wrap="square" rtlCol="0">
              <a:spAutoFit/>
            </a:bodyPr>
            <a:lstStyle/>
            <a:p>
              <a:r>
                <a:rPr lang="en-US" sz="1600" dirty="0"/>
                <a:t>0.64</a:t>
              </a:r>
            </a:p>
          </p:txBody>
        </p:sp>
        <p:sp>
          <p:nvSpPr>
            <p:cNvPr id="43" name="TextBox 42">
              <a:extLst>
                <a:ext uri="{FF2B5EF4-FFF2-40B4-BE49-F238E27FC236}">
                  <a16:creationId xmlns:a16="http://schemas.microsoft.com/office/drawing/2014/main" id="{4EDD1215-7A87-4868-9CFA-09DA9F03D361}"/>
                </a:ext>
              </a:extLst>
            </p:cNvPr>
            <p:cNvSpPr txBox="1"/>
            <p:nvPr/>
          </p:nvSpPr>
          <p:spPr>
            <a:xfrm>
              <a:off x="4973504" y="5154807"/>
              <a:ext cx="548548" cy="338554"/>
            </a:xfrm>
            <a:prstGeom prst="rect">
              <a:avLst/>
            </a:prstGeom>
            <a:noFill/>
          </p:spPr>
          <p:txBody>
            <a:bodyPr wrap="none" rtlCol="0">
              <a:spAutoFit/>
            </a:bodyPr>
            <a:lstStyle/>
            <a:p>
              <a:r>
                <a:rPr lang="en-US" sz="1600" dirty="0"/>
                <a:t>0.91</a:t>
              </a:r>
            </a:p>
          </p:txBody>
        </p:sp>
        <p:sp>
          <p:nvSpPr>
            <p:cNvPr id="44" name="TextBox 43">
              <a:extLst>
                <a:ext uri="{FF2B5EF4-FFF2-40B4-BE49-F238E27FC236}">
                  <a16:creationId xmlns:a16="http://schemas.microsoft.com/office/drawing/2014/main" id="{E62D1A66-EE4D-4AEC-AE3F-0F163F3CF840}"/>
                </a:ext>
              </a:extLst>
            </p:cNvPr>
            <p:cNvSpPr txBox="1"/>
            <p:nvPr/>
          </p:nvSpPr>
          <p:spPr>
            <a:xfrm>
              <a:off x="3607664" y="5209298"/>
              <a:ext cx="444352" cy="338554"/>
            </a:xfrm>
            <a:prstGeom prst="rect">
              <a:avLst/>
            </a:prstGeom>
            <a:noFill/>
          </p:spPr>
          <p:txBody>
            <a:bodyPr wrap="none" rtlCol="0">
              <a:spAutoFit/>
            </a:bodyPr>
            <a:lstStyle/>
            <a:p>
              <a:r>
                <a:rPr lang="en-US" sz="1600" dirty="0"/>
                <a:t>0.9</a:t>
              </a:r>
            </a:p>
          </p:txBody>
        </p:sp>
        <p:sp>
          <p:nvSpPr>
            <p:cNvPr id="45" name="TextBox 44">
              <a:extLst>
                <a:ext uri="{FF2B5EF4-FFF2-40B4-BE49-F238E27FC236}">
                  <a16:creationId xmlns:a16="http://schemas.microsoft.com/office/drawing/2014/main" id="{FC07E5ED-2D19-42BB-8E89-2D8C4E46F35D}"/>
                </a:ext>
              </a:extLst>
            </p:cNvPr>
            <p:cNvSpPr txBox="1"/>
            <p:nvPr/>
          </p:nvSpPr>
          <p:spPr>
            <a:xfrm>
              <a:off x="4926742" y="6145321"/>
              <a:ext cx="548548" cy="338554"/>
            </a:xfrm>
            <a:prstGeom prst="rect">
              <a:avLst/>
            </a:prstGeom>
            <a:noFill/>
          </p:spPr>
          <p:txBody>
            <a:bodyPr wrap="none" rtlCol="0">
              <a:spAutoFit/>
            </a:bodyPr>
            <a:lstStyle/>
            <a:p>
              <a:r>
                <a:rPr lang="en-US" sz="1600" dirty="0"/>
                <a:t>0.82</a:t>
              </a:r>
            </a:p>
          </p:txBody>
        </p:sp>
        <p:sp>
          <p:nvSpPr>
            <p:cNvPr id="46" name="TextBox 45">
              <a:extLst>
                <a:ext uri="{FF2B5EF4-FFF2-40B4-BE49-F238E27FC236}">
                  <a16:creationId xmlns:a16="http://schemas.microsoft.com/office/drawing/2014/main" id="{EC7C49EB-C0F5-4621-AC9B-4B66137B5ECD}"/>
                </a:ext>
              </a:extLst>
            </p:cNvPr>
            <p:cNvSpPr txBox="1"/>
            <p:nvPr/>
          </p:nvSpPr>
          <p:spPr>
            <a:xfrm>
              <a:off x="4199285" y="4926926"/>
              <a:ext cx="548548" cy="338554"/>
            </a:xfrm>
            <a:prstGeom prst="rect">
              <a:avLst/>
            </a:prstGeom>
            <a:noFill/>
          </p:spPr>
          <p:txBody>
            <a:bodyPr wrap="none" rtlCol="0">
              <a:spAutoFit/>
            </a:bodyPr>
            <a:lstStyle/>
            <a:p>
              <a:r>
                <a:rPr lang="en-US" sz="1600" dirty="0"/>
                <a:t>0.71</a:t>
              </a:r>
            </a:p>
          </p:txBody>
        </p:sp>
        <p:sp>
          <p:nvSpPr>
            <p:cNvPr id="47" name="TextBox 46">
              <a:extLst>
                <a:ext uri="{FF2B5EF4-FFF2-40B4-BE49-F238E27FC236}">
                  <a16:creationId xmlns:a16="http://schemas.microsoft.com/office/drawing/2014/main" id="{40F96AF2-3934-411F-980E-F3034D2D4F9C}"/>
                </a:ext>
              </a:extLst>
            </p:cNvPr>
            <p:cNvSpPr txBox="1"/>
            <p:nvPr/>
          </p:nvSpPr>
          <p:spPr>
            <a:xfrm>
              <a:off x="6292874" y="5526190"/>
              <a:ext cx="548548" cy="338554"/>
            </a:xfrm>
            <a:prstGeom prst="rect">
              <a:avLst/>
            </a:prstGeom>
            <a:noFill/>
          </p:spPr>
          <p:txBody>
            <a:bodyPr wrap="none" rtlCol="0">
              <a:spAutoFit/>
            </a:bodyPr>
            <a:lstStyle/>
            <a:p>
              <a:r>
                <a:rPr lang="en-US" sz="1600" dirty="0"/>
                <a:t>0.81</a:t>
              </a:r>
            </a:p>
          </p:txBody>
        </p:sp>
        <p:sp>
          <p:nvSpPr>
            <p:cNvPr id="48" name="TextBox 47">
              <a:extLst>
                <a:ext uri="{FF2B5EF4-FFF2-40B4-BE49-F238E27FC236}">
                  <a16:creationId xmlns:a16="http://schemas.microsoft.com/office/drawing/2014/main" id="{91332085-5D67-458B-BAD1-CBA6B1FA8914}"/>
                </a:ext>
              </a:extLst>
            </p:cNvPr>
            <p:cNvSpPr txBox="1"/>
            <p:nvPr/>
          </p:nvSpPr>
          <p:spPr>
            <a:xfrm>
              <a:off x="4286301" y="5744364"/>
              <a:ext cx="548548" cy="338554"/>
            </a:xfrm>
            <a:prstGeom prst="rect">
              <a:avLst/>
            </a:prstGeom>
            <a:noFill/>
          </p:spPr>
          <p:txBody>
            <a:bodyPr wrap="none" rtlCol="0">
              <a:spAutoFit/>
            </a:bodyPr>
            <a:lstStyle/>
            <a:p>
              <a:r>
                <a:rPr lang="en-US" sz="1600" dirty="0"/>
                <a:t>0.56</a:t>
              </a:r>
            </a:p>
          </p:txBody>
        </p:sp>
        <p:sp>
          <p:nvSpPr>
            <p:cNvPr id="49" name="TextBox 48">
              <a:extLst>
                <a:ext uri="{FF2B5EF4-FFF2-40B4-BE49-F238E27FC236}">
                  <a16:creationId xmlns:a16="http://schemas.microsoft.com/office/drawing/2014/main" id="{C8C29717-2DDD-4C9B-BBEE-4C5D92B72CCA}"/>
                </a:ext>
              </a:extLst>
            </p:cNvPr>
            <p:cNvSpPr txBox="1"/>
            <p:nvPr/>
          </p:nvSpPr>
          <p:spPr>
            <a:xfrm>
              <a:off x="3762319" y="4706626"/>
              <a:ext cx="434734" cy="461665"/>
            </a:xfrm>
            <a:prstGeom prst="rect">
              <a:avLst/>
            </a:prstGeom>
            <a:noFill/>
          </p:spPr>
          <p:txBody>
            <a:bodyPr wrap="none" rtlCol="0">
              <a:spAutoFit/>
            </a:bodyPr>
            <a:lstStyle/>
            <a:p>
              <a:r>
                <a:rPr lang="en-US" sz="2400" b="1" dirty="0"/>
                <a:t>v</a:t>
              </a:r>
              <a:r>
                <a:rPr lang="en-US" sz="2400" b="1" baseline="-25000" dirty="0"/>
                <a:t>1</a:t>
              </a:r>
            </a:p>
          </p:txBody>
        </p:sp>
        <p:sp>
          <p:nvSpPr>
            <p:cNvPr id="50" name="TextBox 49">
              <a:extLst>
                <a:ext uri="{FF2B5EF4-FFF2-40B4-BE49-F238E27FC236}">
                  <a16:creationId xmlns:a16="http://schemas.microsoft.com/office/drawing/2014/main" id="{349258A7-0CE9-4243-8EAB-711713A75BC9}"/>
                </a:ext>
              </a:extLst>
            </p:cNvPr>
            <p:cNvSpPr txBox="1"/>
            <p:nvPr/>
          </p:nvSpPr>
          <p:spPr>
            <a:xfrm>
              <a:off x="3709972" y="5733495"/>
              <a:ext cx="434734" cy="461665"/>
            </a:xfrm>
            <a:prstGeom prst="rect">
              <a:avLst/>
            </a:prstGeom>
            <a:noFill/>
          </p:spPr>
          <p:txBody>
            <a:bodyPr wrap="none" rtlCol="0">
              <a:spAutoFit/>
            </a:bodyPr>
            <a:lstStyle/>
            <a:p>
              <a:r>
                <a:rPr lang="en-US" sz="2400" b="1" dirty="0"/>
                <a:t>v</a:t>
              </a:r>
              <a:r>
                <a:rPr lang="en-US" sz="2400" b="1" baseline="-25000" dirty="0"/>
                <a:t>2</a:t>
              </a:r>
            </a:p>
          </p:txBody>
        </p:sp>
        <p:sp>
          <p:nvSpPr>
            <p:cNvPr id="51" name="TextBox 50">
              <a:extLst>
                <a:ext uri="{FF2B5EF4-FFF2-40B4-BE49-F238E27FC236}">
                  <a16:creationId xmlns:a16="http://schemas.microsoft.com/office/drawing/2014/main" id="{28C5F7DF-4D49-4D87-B973-9DDAFD3AFCFF}"/>
                </a:ext>
              </a:extLst>
            </p:cNvPr>
            <p:cNvSpPr txBox="1"/>
            <p:nvPr/>
          </p:nvSpPr>
          <p:spPr>
            <a:xfrm>
              <a:off x="4469766" y="5200061"/>
              <a:ext cx="434734" cy="461665"/>
            </a:xfrm>
            <a:prstGeom prst="rect">
              <a:avLst/>
            </a:prstGeom>
            <a:noFill/>
          </p:spPr>
          <p:txBody>
            <a:bodyPr wrap="none" rtlCol="0">
              <a:spAutoFit/>
            </a:bodyPr>
            <a:lstStyle/>
            <a:p>
              <a:r>
                <a:rPr lang="en-US" sz="2400" b="1" dirty="0"/>
                <a:t>v</a:t>
              </a:r>
              <a:r>
                <a:rPr lang="en-US" sz="2400" b="1" baseline="-25000" dirty="0"/>
                <a:t>3</a:t>
              </a:r>
            </a:p>
          </p:txBody>
        </p:sp>
        <p:sp>
          <p:nvSpPr>
            <p:cNvPr id="53" name="TextBox 52">
              <a:extLst>
                <a:ext uri="{FF2B5EF4-FFF2-40B4-BE49-F238E27FC236}">
                  <a16:creationId xmlns:a16="http://schemas.microsoft.com/office/drawing/2014/main" id="{E884E844-A69D-474D-841E-3D5C3C4B4786}"/>
                </a:ext>
              </a:extLst>
            </p:cNvPr>
            <p:cNvSpPr txBox="1"/>
            <p:nvPr/>
          </p:nvSpPr>
          <p:spPr>
            <a:xfrm>
              <a:off x="5091325" y="5710761"/>
              <a:ext cx="434734" cy="461665"/>
            </a:xfrm>
            <a:prstGeom prst="rect">
              <a:avLst/>
            </a:prstGeom>
            <a:noFill/>
          </p:spPr>
          <p:txBody>
            <a:bodyPr wrap="none" rtlCol="0">
              <a:spAutoFit/>
            </a:bodyPr>
            <a:lstStyle/>
            <a:p>
              <a:r>
                <a:rPr lang="en-US" sz="2400" b="1" dirty="0"/>
                <a:t>v</a:t>
              </a:r>
              <a:r>
                <a:rPr lang="en-US" sz="2400" b="1" baseline="-25000" dirty="0"/>
                <a:t>5</a:t>
              </a:r>
            </a:p>
          </p:txBody>
        </p:sp>
        <p:sp>
          <p:nvSpPr>
            <p:cNvPr id="54" name="TextBox 53">
              <a:extLst>
                <a:ext uri="{FF2B5EF4-FFF2-40B4-BE49-F238E27FC236}">
                  <a16:creationId xmlns:a16="http://schemas.microsoft.com/office/drawing/2014/main" id="{5FD02E7D-EFF4-400A-AA05-5D2B8A4CFB6F}"/>
                </a:ext>
              </a:extLst>
            </p:cNvPr>
            <p:cNvSpPr txBox="1"/>
            <p:nvPr/>
          </p:nvSpPr>
          <p:spPr>
            <a:xfrm>
              <a:off x="5274813" y="4736186"/>
              <a:ext cx="434734" cy="461665"/>
            </a:xfrm>
            <a:prstGeom prst="rect">
              <a:avLst/>
            </a:prstGeom>
            <a:noFill/>
          </p:spPr>
          <p:txBody>
            <a:bodyPr wrap="none" rtlCol="0">
              <a:spAutoFit/>
            </a:bodyPr>
            <a:lstStyle/>
            <a:p>
              <a:r>
                <a:rPr lang="en-US" sz="2400" b="1" dirty="0"/>
                <a:t>v</a:t>
              </a:r>
              <a:r>
                <a:rPr lang="en-US" sz="2400" b="1" baseline="-25000" dirty="0"/>
                <a:t>6</a:t>
              </a:r>
            </a:p>
          </p:txBody>
        </p:sp>
        <p:sp>
          <p:nvSpPr>
            <p:cNvPr id="55" name="TextBox 54">
              <a:extLst>
                <a:ext uri="{FF2B5EF4-FFF2-40B4-BE49-F238E27FC236}">
                  <a16:creationId xmlns:a16="http://schemas.microsoft.com/office/drawing/2014/main" id="{F86742ED-2A6D-4C49-A40F-F59CAB1AFE30}"/>
                </a:ext>
              </a:extLst>
            </p:cNvPr>
            <p:cNvSpPr txBox="1"/>
            <p:nvPr/>
          </p:nvSpPr>
          <p:spPr>
            <a:xfrm>
              <a:off x="5832073" y="5236762"/>
              <a:ext cx="434734" cy="461665"/>
            </a:xfrm>
            <a:prstGeom prst="rect">
              <a:avLst/>
            </a:prstGeom>
            <a:noFill/>
          </p:spPr>
          <p:txBody>
            <a:bodyPr wrap="none" rtlCol="0">
              <a:spAutoFit/>
            </a:bodyPr>
            <a:lstStyle/>
            <a:p>
              <a:r>
                <a:rPr lang="en-US" sz="2400" b="1" dirty="0"/>
                <a:t>v</a:t>
              </a:r>
              <a:r>
                <a:rPr lang="en-US" sz="2400" b="1" baseline="-25000" dirty="0"/>
                <a:t>7</a:t>
              </a:r>
            </a:p>
          </p:txBody>
        </p:sp>
      </p:grpSp>
      <p:sp>
        <p:nvSpPr>
          <p:cNvPr id="52" name="Rectangle 51">
            <a:extLst>
              <a:ext uri="{FF2B5EF4-FFF2-40B4-BE49-F238E27FC236}">
                <a16:creationId xmlns:a16="http://schemas.microsoft.com/office/drawing/2014/main" id="{2AE0B4C2-336F-417B-8B5B-1B6E6921051F}"/>
              </a:ext>
            </a:extLst>
          </p:cNvPr>
          <p:cNvSpPr/>
          <p:nvPr/>
        </p:nvSpPr>
        <p:spPr>
          <a:xfrm>
            <a:off x="934036" y="2609671"/>
            <a:ext cx="3158933" cy="392014"/>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B9D716BF-A1E4-4466-91E8-203A72B82DF0}"/>
              </a:ext>
            </a:extLst>
          </p:cNvPr>
          <p:cNvSpPr/>
          <p:nvPr/>
        </p:nvSpPr>
        <p:spPr>
          <a:xfrm>
            <a:off x="924417" y="3676794"/>
            <a:ext cx="3158933" cy="392014"/>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BAD7C472-5E45-4934-B8C8-65EC3B59904B}"/>
              </a:ext>
            </a:extLst>
          </p:cNvPr>
          <p:cNvSpPr/>
          <p:nvPr/>
        </p:nvSpPr>
        <p:spPr>
          <a:xfrm>
            <a:off x="5368747" y="2622047"/>
            <a:ext cx="4816113" cy="392014"/>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8CC4D594-31CF-4AFF-81D3-AC9C42EE77EF}"/>
              </a:ext>
            </a:extLst>
          </p:cNvPr>
          <p:cNvSpPr txBox="1"/>
          <p:nvPr/>
        </p:nvSpPr>
        <p:spPr>
          <a:xfrm>
            <a:off x="182056" y="5671180"/>
            <a:ext cx="3856774" cy="523220"/>
          </a:xfrm>
          <a:prstGeom prst="rect">
            <a:avLst/>
          </a:prstGeom>
          <a:noFill/>
        </p:spPr>
        <p:txBody>
          <a:bodyPr wrap="square" rtlCol="0">
            <a:spAutoFit/>
          </a:bodyPr>
          <a:lstStyle/>
          <a:p>
            <a:pPr marL="342900" indent="-342900">
              <a:buAutoNum type="arabicPlain"/>
            </a:pPr>
            <a:r>
              <a:rPr lang="en-US" sz="1400" dirty="0">
                <a:solidFill>
                  <a:schemeClr val="tx1">
                    <a:lumMod val="65000"/>
                    <a:lumOff val="35000"/>
                  </a:schemeClr>
                </a:solidFill>
              </a:rPr>
              <a:t>https://en.wikipedia.org/wiki/Hubert_Blaine_Wolfeschlegelsteinhausenbergerdorff_Sr.</a:t>
            </a:r>
          </a:p>
        </p:txBody>
      </p:sp>
    </p:spTree>
    <p:extLst>
      <p:ext uri="{BB962C8B-B14F-4D97-AF65-F5344CB8AC3E}">
        <p14:creationId xmlns:p14="http://schemas.microsoft.com/office/powerpoint/2010/main" val="11268898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52"/>
                                        </p:tgtEl>
                                        <p:attrNameLst>
                                          <p:attrName>style.visibility</p:attrName>
                                        </p:attrNameLst>
                                      </p:cBhvr>
                                      <p:to>
                                        <p:strVal val="visible"/>
                                      </p:to>
                                    </p:set>
                                    <p:animEffect transition="in" filter="wheel(1)">
                                      <p:cBhvr>
                                        <p:cTn id="14" dur="1000"/>
                                        <p:tgtEl>
                                          <p:spTgt spid="52"/>
                                        </p:tgtEl>
                                      </p:cBhvr>
                                    </p:animEffect>
                                  </p:childTnLst>
                                </p:cTn>
                              </p:par>
                            </p:childTnLst>
                          </p:cTn>
                        </p:par>
                        <p:par>
                          <p:cTn id="15" fill="hold">
                            <p:stCondLst>
                              <p:cond delay="1500"/>
                            </p:stCondLst>
                            <p:childTnLst>
                              <p:par>
                                <p:cTn id="16" presetID="21" presetClass="entr" presetSubtype="1"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heel(1)">
                                      <p:cBhvr>
                                        <p:cTn id="18" dur="10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65"/>
                                        </p:tgtEl>
                                        <p:attrNameLst>
                                          <p:attrName>style.visibility</p:attrName>
                                        </p:attrNameLst>
                                      </p:cBhvr>
                                      <p:to>
                                        <p:strVal val="visible"/>
                                      </p:to>
                                    </p:set>
                                    <p:animEffect transition="in" filter="fade">
                                      <p:cBhvr>
                                        <p:cTn id="30" dur="500"/>
                                        <p:tgtEl>
                                          <p:spTgt spid="65"/>
                                        </p:tgtEl>
                                      </p:cBhvr>
                                    </p:animEffect>
                                  </p:childTnLst>
                                </p:cTn>
                              </p:par>
                            </p:childTnLst>
                          </p:cTn>
                        </p:par>
                        <p:par>
                          <p:cTn id="31" fill="hold">
                            <p:stCondLst>
                              <p:cond delay="1000"/>
                            </p:stCondLst>
                            <p:childTnLst>
                              <p:par>
                                <p:cTn id="32" presetID="21" presetClass="entr" presetSubtype="1" fill="hold" grpId="0" nodeType="after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wheel(1)">
                                      <p:cBhvr>
                                        <p:cTn id="34" dur="1000"/>
                                        <p:tgtEl>
                                          <p:spTgt spid="6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79"/>
                                        </p:tgtEl>
                                        <p:attrNameLst>
                                          <p:attrName>style.visibility</p:attrName>
                                        </p:attrNameLst>
                                      </p:cBhvr>
                                      <p:to>
                                        <p:strVal val="visible"/>
                                      </p:to>
                                    </p:set>
                                    <p:animEffect transition="in" filter="fade">
                                      <p:cBhvr>
                                        <p:cTn id="3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p:bldP spid="52" grpId="0" animBg="1"/>
      <p:bldP spid="56" grpId="0" animBg="1"/>
      <p:bldP spid="63" grpId="0" animBg="1"/>
      <p:bldP spid="6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58" name="Group 57"/>
          <p:cNvGrpSpPr/>
          <p:nvPr/>
        </p:nvGrpSpPr>
        <p:grpSpPr>
          <a:xfrm>
            <a:off x="0" y="0"/>
            <a:ext cx="12192000" cy="1045064"/>
            <a:chOff x="0" y="0"/>
            <a:chExt cx="12192000" cy="1045064"/>
          </a:xfrm>
        </p:grpSpPr>
        <p:sp>
          <p:nvSpPr>
            <p:cNvPr id="59" name="Rectangle 58"/>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15</a:t>
            </a:fld>
            <a:endParaRPr lang="en-US" dirty="0"/>
          </a:p>
        </p:txBody>
      </p:sp>
      <p:pic>
        <p:nvPicPr>
          <p:cNvPr id="57" name="Picture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62" name="TextBox 61"/>
          <p:cNvSpPr txBox="1"/>
          <p:nvPr/>
        </p:nvSpPr>
        <p:spPr>
          <a:xfrm>
            <a:off x="388937" y="166119"/>
            <a:ext cx="11803063" cy="677108"/>
          </a:xfrm>
          <a:prstGeom prst="rect">
            <a:avLst/>
          </a:prstGeom>
          <a:noFill/>
        </p:spPr>
        <p:txBody>
          <a:bodyPr wrap="square" rtlCol="0">
            <a:spAutoFit/>
          </a:bodyPr>
          <a:lstStyle/>
          <a:p>
            <a:r>
              <a:rPr lang="en-US" sz="38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Vulnerability of a Pair of Values</a:t>
            </a:r>
          </a:p>
        </p:txBody>
      </p:sp>
      <p:sp>
        <p:nvSpPr>
          <p:cNvPr id="64" name="Footer Placeholder 9">
            <a:extLst>
              <a:ext uri="{FF2B5EF4-FFF2-40B4-BE49-F238E27FC236}">
                <a16:creationId xmlns:a16="http://schemas.microsoft.com/office/drawing/2014/main" id="{3E43D570-3AA2-4BA3-8D11-131BFE052D99}"/>
              </a:ext>
            </a:extLst>
          </p:cNvPr>
          <p:cNvSpPr>
            <a:spLocks noGrp="1"/>
          </p:cNvSpPr>
          <p:nvPr>
            <p:ph type="ftr" sz="quarter" idx="11"/>
          </p:nvPr>
        </p:nvSpPr>
        <p:spPr>
          <a:xfrm>
            <a:off x="4552950" y="6367697"/>
            <a:ext cx="3086100" cy="365125"/>
          </a:xfrm>
        </p:spPr>
        <p:txBody>
          <a:bodyPr/>
          <a:lstStyle/>
          <a:p>
            <a:r>
              <a:rPr lang="en-US" dirty="0"/>
              <a:t>March 2021</a:t>
            </a:r>
          </a:p>
        </p:txBody>
      </p:sp>
      <p:sp>
        <p:nvSpPr>
          <p:cNvPr id="16" name="TextBox 15">
            <a:extLst>
              <a:ext uri="{FF2B5EF4-FFF2-40B4-BE49-F238E27FC236}">
                <a16:creationId xmlns:a16="http://schemas.microsoft.com/office/drawing/2014/main" id="{AA563F88-C1CA-4E4C-8B38-445F941FB168}"/>
              </a:ext>
            </a:extLst>
          </p:cNvPr>
          <p:cNvSpPr txBox="1"/>
          <p:nvPr/>
        </p:nvSpPr>
        <p:spPr>
          <a:xfrm>
            <a:off x="388937" y="1217647"/>
            <a:ext cx="10964863" cy="461665"/>
          </a:xfrm>
          <a:prstGeom prst="rect">
            <a:avLst/>
          </a:prstGeom>
          <a:noFill/>
        </p:spPr>
        <p:txBody>
          <a:bodyPr wrap="square" rtlCol="0">
            <a:spAutoFit/>
          </a:bodyPr>
          <a:lstStyle/>
          <a:p>
            <a:pPr marL="548640" lvl="1" indent="-457200">
              <a:buFont typeface="Wingdings" panose="05000000000000000000" pitchFamily="2" charset="2"/>
              <a:buChar char="§"/>
            </a:pPr>
            <a:r>
              <a:rPr lang="en-US" sz="2400" dirty="0"/>
              <a:t>Two types of vulnerabilities of a value pair can be exploited by an attack on PPRL</a:t>
            </a:r>
          </a:p>
        </p:txBody>
      </p:sp>
      <p:graphicFrame>
        <p:nvGraphicFramePr>
          <p:cNvPr id="17" name="Table 2">
            <a:extLst>
              <a:ext uri="{FF2B5EF4-FFF2-40B4-BE49-F238E27FC236}">
                <a16:creationId xmlns:a16="http://schemas.microsoft.com/office/drawing/2014/main" id="{5E2FE840-D578-4D04-908E-C901471D979D}"/>
              </a:ext>
            </a:extLst>
          </p:cNvPr>
          <p:cNvGraphicFramePr>
            <a:graphicFrameLocks noGrp="1"/>
          </p:cNvGraphicFramePr>
          <p:nvPr>
            <p:extLst>
              <p:ext uri="{D42A27DB-BD31-4B8C-83A1-F6EECF244321}">
                <p14:modId xmlns:p14="http://schemas.microsoft.com/office/powerpoint/2010/main" val="539765813"/>
              </p:ext>
            </p:extLst>
          </p:nvPr>
        </p:nvGraphicFramePr>
        <p:xfrm>
          <a:off x="982727" y="2566203"/>
          <a:ext cx="3674998" cy="1752600"/>
        </p:xfrm>
        <a:graphic>
          <a:graphicData uri="http://schemas.openxmlformats.org/drawingml/2006/table">
            <a:tbl>
              <a:tblPr firstRow="1" bandRow="1">
                <a:tableStyleId>{93296810-A885-4BE3-A3E7-6D5BEEA58F35}</a:tableStyleId>
              </a:tblPr>
              <a:tblGrid>
                <a:gridCol w="1837499">
                  <a:extLst>
                    <a:ext uri="{9D8B030D-6E8A-4147-A177-3AD203B41FA5}">
                      <a16:colId xmlns:a16="http://schemas.microsoft.com/office/drawing/2014/main" val="3722724969"/>
                    </a:ext>
                  </a:extLst>
                </a:gridCol>
                <a:gridCol w="1837499">
                  <a:extLst>
                    <a:ext uri="{9D8B030D-6E8A-4147-A177-3AD203B41FA5}">
                      <a16:colId xmlns:a16="http://schemas.microsoft.com/office/drawing/2014/main" val="2091076738"/>
                    </a:ext>
                  </a:extLst>
                </a:gridCol>
              </a:tblGrid>
              <a:tr h="339357">
                <a:tc>
                  <a:txBody>
                    <a:bodyPr/>
                    <a:lstStyle/>
                    <a:p>
                      <a:r>
                        <a:rPr lang="en-US" sz="1700" dirty="0"/>
                        <a:t>Value/ Value pair</a:t>
                      </a:r>
                      <a:endParaRPr lang="en-AU" sz="1700" dirty="0"/>
                    </a:p>
                  </a:txBody>
                  <a:tcPr/>
                </a:tc>
                <a:tc>
                  <a:txBody>
                    <a:bodyPr/>
                    <a:lstStyle/>
                    <a:p>
                      <a:r>
                        <a:rPr lang="en-US" sz="1700" dirty="0"/>
                        <a:t>Frequency</a:t>
                      </a:r>
                      <a:endParaRPr lang="en-AU" sz="1700" dirty="0"/>
                    </a:p>
                  </a:txBody>
                  <a:tcPr/>
                </a:tc>
                <a:extLst>
                  <a:ext uri="{0D108BD9-81ED-4DB2-BD59-A6C34878D82A}">
                    <a16:rowId xmlns:a16="http://schemas.microsoft.com/office/drawing/2014/main" val="1265192498"/>
                  </a:ext>
                </a:extLst>
              </a:tr>
              <a:tr h="339357">
                <a:tc>
                  <a:txBody>
                    <a:bodyPr/>
                    <a:lstStyle/>
                    <a:p>
                      <a:r>
                        <a:rPr lang="en-AU" sz="1700" dirty="0"/>
                        <a:t>Johnson</a:t>
                      </a:r>
                    </a:p>
                  </a:txBody>
                  <a:tcPr/>
                </a:tc>
                <a:tc>
                  <a:txBody>
                    <a:bodyPr/>
                    <a:lstStyle/>
                    <a:p>
                      <a:r>
                        <a:rPr lang="en-US" sz="1700" dirty="0"/>
                        <a:t>400</a:t>
                      </a:r>
                      <a:endParaRPr lang="en-AU" sz="1700" dirty="0"/>
                    </a:p>
                  </a:txBody>
                  <a:tcPr/>
                </a:tc>
                <a:extLst>
                  <a:ext uri="{0D108BD9-81ED-4DB2-BD59-A6C34878D82A}">
                    <a16:rowId xmlns:a16="http://schemas.microsoft.com/office/drawing/2014/main" val="226151510"/>
                  </a:ext>
                </a:extLst>
              </a:tr>
              <a:tr h="339357">
                <a:tc>
                  <a:txBody>
                    <a:bodyPr/>
                    <a:lstStyle/>
                    <a:p>
                      <a:r>
                        <a:rPr lang="en-US" sz="1700" dirty="0"/>
                        <a:t>David</a:t>
                      </a:r>
                      <a:endParaRPr lang="en-AU" sz="1700" dirty="0"/>
                    </a:p>
                  </a:txBody>
                  <a:tcPr/>
                </a:tc>
                <a:tc>
                  <a:txBody>
                    <a:bodyPr/>
                    <a:lstStyle/>
                    <a:p>
                      <a:r>
                        <a:rPr lang="en-US" sz="1700" dirty="0"/>
                        <a:t>395</a:t>
                      </a:r>
                      <a:endParaRPr lang="en-AU" sz="1700" dirty="0"/>
                    </a:p>
                  </a:txBody>
                  <a:tcPr/>
                </a:tc>
                <a:extLst>
                  <a:ext uri="{0D108BD9-81ED-4DB2-BD59-A6C34878D82A}">
                    <a16:rowId xmlns:a16="http://schemas.microsoft.com/office/drawing/2014/main" val="1191305638"/>
                  </a:ext>
                </a:extLst>
              </a:tr>
              <a:tr h="339357">
                <a:tc>
                  <a:txBody>
                    <a:bodyPr/>
                    <a:lstStyle/>
                    <a:p>
                      <a:r>
                        <a:rPr lang="en-US" sz="1700" dirty="0"/>
                        <a:t>David, Johnson</a:t>
                      </a:r>
                      <a:endParaRPr lang="en-AU" sz="1700" dirty="0"/>
                    </a:p>
                  </a:txBody>
                  <a:tcPr/>
                </a:tc>
                <a:tc>
                  <a:txBody>
                    <a:bodyPr/>
                    <a:lstStyle/>
                    <a:p>
                      <a:r>
                        <a:rPr lang="en-US" sz="1700" dirty="0"/>
                        <a:t>150</a:t>
                      </a:r>
                      <a:endParaRPr lang="en-AU" sz="1700" dirty="0"/>
                    </a:p>
                  </a:txBody>
                  <a:tcPr/>
                </a:tc>
                <a:extLst>
                  <a:ext uri="{0D108BD9-81ED-4DB2-BD59-A6C34878D82A}">
                    <a16:rowId xmlns:a16="http://schemas.microsoft.com/office/drawing/2014/main" val="4008252784"/>
                  </a:ext>
                </a:extLst>
              </a:tr>
              <a:tr h="339357">
                <a:tc>
                  <a:txBody>
                    <a:bodyPr/>
                    <a:lstStyle/>
                    <a:p>
                      <a:r>
                        <a:rPr lang="en-US" sz="1700" dirty="0"/>
                        <a:t>Peter, Miller</a:t>
                      </a:r>
                      <a:endParaRPr lang="en-AU" sz="1700" dirty="0"/>
                    </a:p>
                  </a:txBody>
                  <a:tcPr/>
                </a:tc>
                <a:tc>
                  <a:txBody>
                    <a:bodyPr/>
                    <a:lstStyle/>
                    <a:p>
                      <a:r>
                        <a:rPr lang="en-US" sz="1700" dirty="0"/>
                        <a:t>90</a:t>
                      </a:r>
                      <a:endParaRPr lang="en-AU" sz="1700" dirty="0"/>
                    </a:p>
                  </a:txBody>
                  <a:tcPr/>
                </a:tc>
                <a:extLst>
                  <a:ext uri="{0D108BD9-81ED-4DB2-BD59-A6C34878D82A}">
                    <a16:rowId xmlns:a16="http://schemas.microsoft.com/office/drawing/2014/main" val="718865714"/>
                  </a:ext>
                </a:extLst>
              </a:tr>
            </a:tbl>
          </a:graphicData>
        </a:graphic>
      </p:graphicFrame>
      <p:sp>
        <p:nvSpPr>
          <p:cNvPr id="18" name="TextBox 17">
            <a:extLst>
              <a:ext uri="{FF2B5EF4-FFF2-40B4-BE49-F238E27FC236}">
                <a16:creationId xmlns:a16="http://schemas.microsoft.com/office/drawing/2014/main" id="{6FDC0EBD-A9D9-4A50-A146-5CFBDF70D524}"/>
              </a:ext>
            </a:extLst>
          </p:cNvPr>
          <p:cNvSpPr txBox="1"/>
          <p:nvPr/>
        </p:nvSpPr>
        <p:spPr>
          <a:xfrm>
            <a:off x="982727" y="2135316"/>
            <a:ext cx="3674998" cy="430887"/>
          </a:xfrm>
          <a:prstGeom prst="rect">
            <a:avLst/>
          </a:prstGeom>
          <a:noFill/>
        </p:spPr>
        <p:txBody>
          <a:bodyPr wrap="square" rtlCol="0">
            <a:spAutoFit/>
          </a:bodyPr>
          <a:lstStyle/>
          <a:p>
            <a:pPr algn="ctr"/>
            <a:r>
              <a:rPr lang="en-US" sz="2200" b="1" dirty="0"/>
              <a:t>Co-occurrence vulnerability</a:t>
            </a:r>
            <a:endParaRPr lang="en-AU" sz="2200" b="1" dirty="0"/>
          </a:p>
        </p:txBody>
      </p:sp>
      <p:graphicFrame>
        <p:nvGraphicFramePr>
          <p:cNvPr id="19" name="Table 2">
            <a:extLst>
              <a:ext uri="{FF2B5EF4-FFF2-40B4-BE49-F238E27FC236}">
                <a16:creationId xmlns:a16="http://schemas.microsoft.com/office/drawing/2014/main" id="{941BCABC-B1E1-4B18-ADEE-55780D144325}"/>
              </a:ext>
            </a:extLst>
          </p:cNvPr>
          <p:cNvGraphicFramePr>
            <a:graphicFrameLocks noGrp="1"/>
          </p:cNvGraphicFramePr>
          <p:nvPr>
            <p:extLst>
              <p:ext uri="{D42A27DB-BD31-4B8C-83A1-F6EECF244321}">
                <p14:modId xmlns:p14="http://schemas.microsoft.com/office/powerpoint/2010/main" val="1381027119"/>
              </p:ext>
            </p:extLst>
          </p:nvPr>
        </p:nvGraphicFramePr>
        <p:xfrm>
          <a:off x="6011927" y="2566203"/>
          <a:ext cx="4055998" cy="1752600"/>
        </p:xfrm>
        <a:graphic>
          <a:graphicData uri="http://schemas.openxmlformats.org/drawingml/2006/table">
            <a:tbl>
              <a:tblPr firstRow="1" bandRow="1">
                <a:tableStyleId>{93296810-A885-4BE3-A3E7-6D5BEEA58F35}</a:tableStyleId>
              </a:tblPr>
              <a:tblGrid>
                <a:gridCol w="1750948">
                  <a:extLst>
                    <a:ext uri="{9D8B030D-6E8A-4147-A177-3AD203B41FA5}">
                      <a16:colId xmlns:a16="http://schemas.microsoft.com/office/drawing/2014/main" val="3722724969"/>
                    </a:ext>
                  </a:extLst>
                </a:gridCol>
                <a:gridCol w="2305050">
                  <a:extLst>
                    <a:ext uri="{9D8B030D-6E8A-4147-A177-3AD203B41FA5}">
                      <a16:colId xmlns:a16="http://schemas.microsoft.com/office/drawing/2014/main" val="2091076738"/>
                    </a:ext>
                  </a:extLst>
                </a:gridCol>
              </a:tblGrid>
              <a:tr h="339357">
                <a:tc>
                  <a:txBody>
                    <a:bodyPr/>
                    <a:lstStyle/>
                    <a:p>
                      <a:r>
                        <a:rPr lang="en-US" sz="1700" dirty="0"/>
                        <a:t>Value pair</a:t>
                      </a:r>
                      <a:endParaRPr lang="en-AU" sz="1700" dirty="0"/>
                    </a:p>
                  </a:txBody>
                  <a:tcPr/>
                </a:tc>
                <a:tc>
                  <a:txBody>
                    <a:bodyPr/>
                    <a:lstStyle/>
                    <a:p>
                      <a:r>
                        <a:rPr lang="en-US" sz="1700" dirty="0"/>
                        <a:t>Edit distance similarity</a:t>
                      </a:r>
                      <a:endParaRPr lang="en-AU" sz="1700" dirty="0"/>
                    </a:p>
                  </a:txBody>
                  <a:tcPr/>
                </a:tc>
                <a:extLst>
                  <a:ext uri="{0D108BD9-81ED-4DB2-BD59-A6C34878D82A}">
                    <a16:rowId xmlns:a16="http://schemas.microsoft.com/office/drawing/2014/main" val="1265192498"/>
                  </a:ext>
                </a:extLst>
              </a:tr>
              <a:tr h="339357">
                <a:tc>
                  <a:txBody>
                    <a:bodyPr/>
                    <a:lstStyle/>
                    <a:p>
                      <a:r>
                        <a:rPr lang="en-AU" sz="1700" dirty="0"/>
                        <a:t>Miller, Mills</a:t>
                      </a:r>
                    </a:p>
                  </a:txBody>
                  <a:tcPr/>
                </a:tc>
                <a:tc>
                  <a:txBody>
                    <a:bodyPr/>
                    <a:lstStyle/>
                    <a:p>
                      <a:r>
                        <a:rPr lang="en-US" sz="1700" dirty="0"/>
                        <a:t>0.67</a:t>
                      </a:r>
                      <a:endParaRPr lang="en-AU" sz="1700" dirty="0"/>
                    </a:p>
                  </a:txBody>
                  <a:tcPr/>
                </a:tc>
                <a:extLst>
                  <a:ext uri="{0D108BD9-81ED-4DB2-BD59-A6C34878D82A}">
                    <a16:rowId xmlns:a16="http://schemas.microsoft.com/office/drawing/2014/main" val="226151510"/>
                  </a:ext>
                </a:extLst>
              </a:tr>
              <a:tr h="339357">
                <a:tc>
                  <a:txBody>
                    <a:bodyPr/>
                    <a:lstStyle/>
                    <a:p>
                      <a:r>
                        <a:rPr lang="en-US" sz="1700" dirty="0"/>
                        <a:t>Smith, Smyth</a:t>
                      </a:r>
                      <a:endParaRPr lang="en-AU" sz="1700" dirty="0"/>
                    </a:p>
                  </a:txBody>
                  <a:tcPr/>
                </a:tc>
                <a:tc>
                  <a:txBody>
                    <a:bodyPr/>
                    <a:lstStyle/>
                    <a:p>
                      <a:r>
                        <a:rPr lang="en-US" sz="1700" dirty="0"/>
                        <a:t>0.8</a:t>
                      </a:r>
                      <a:endParaRPr lang="en-AU" sz="1700" dirty="0"/>
                    </a:p>
                  </a:txBody>
                  <a:tcPr/>
                </a:tc>
                <a:extLst>
                  <a:ext uri="{0D108BD9-81ED-4DB2-BD59-A6C34878D82A}">
                    <a16:rowId xmlns:a16="http://schemas.microsoft.com/office/drawing/2014/main" val="1191305638"/>
                  </a:ext>
                </a:extLst>
              </a:tr>
              <a:tr h="339357">
                <a:tc>
                  <a:txBody>
                    <a:bodyPr/>
                    <a:lstStyle/>
                    <a:p>
                      <a:r>
                        <a:rPr lang="en-US" sz="1700" dirty="0"/>
                        <a:t>Johnson, John</a:t>
                      </a:r>
                      <a:endParaRPr lang="en-AU" sz="1700" dirty="0"/>
                    </a:p>
                  </a:txBody>
                  <a:tcPr/>
                </a:tc>
                <a:tc>
                  <a:txBody>
                    <a:bodyPr/>
                    <a:lstStyle/>
                    <a:p>
                      <a:r>
                        <a:rPr lang="en-US" sz="1700" dirty="0"/>
                        <a:t>0.57</a:t>
                      </a:r>
                      <a:endParaRPr lang="en-AU" sz="1700" dirty="0"/>
                    </a:p>
                  </a:txBody>
                  <a:tcPr/>
                </a:tc>
                <a:extLst>
                  <a:ext uri="{0D108BD9-81ED-4DB2-BD59-A6C34878D82A}">
                    <a16:rowId xmlns:a16="http://schemas.microsoft.com/office/drawing/2014/main" val="4008252784"/>
                  </a:ext>
                </a:extLst>
              </a:tr>
              <a:tr h="339357">
                <a:tc>
                  <a:txBody>
                    <a:bodyPr/>
                    <a:lstStyle/>
                    <a:p>
                      <a:r>
                        <a:rPr lang="en-US" sz="1700" dirty="0"/>
                        <a:t>Peter, Pete</a:t>
                      </a:r>
                      <a:endParaRPr lang="en-AU" sz="1700" dirty="0"/>
                    </a:p>
                  </a:txBody>
                  <a:tcPr/>
                </a:tc>
                <a:tc>
                  <a:txBody>
                    <a:bodyPr/>
                    <a:lstStyle/>
                    <a:p>
                      <a:r>
                        <a:rPr lang="en-US" sz="1700" dirty="0"/>
                        <a:t>0.8</a:t>
                      </a:r>
                      <a:endParaRPr lang="en-AU" sz="1700" dirty="0"/>
                    </a:p>
                  </a:txBody>
                  <a:tcPr/>
                </a:tc>
                <a:extLst>
                  <a:ext uri="{0D108BD9-81ED-4DB2-BD59-A6C34878D82A}">
                    <a16:rowId xmlns:a16="http://schemas.microsoft.com/office/drawing/2014/main" val="718865714"/>
                  </a:ext>
                </a:extLst>
              </a:tr>
            </a:tbl>
          </a:graphicData>
        </a:graphic>
      </p:graphicFrame>
      <p:sp>
        <p:nvSpPr>
          <p:cNvPr id="21" name="TextBox 20">
            <a:extLst>
              <a:ext uri="{FF2B5EF4-FFF2-40B4-BE49-F238E27FC236}">
                <a16:creationId xmlns:a16="http://schemas.microsoft.com/office/drawing/2014/main" id="{0E35DBD5-043A-4AC0-B5E9-4A079F931C29}"/>
              </a:ext>
            </a:extLst>
          </p:cNvPr>
          <p:cNvSpPr txBox="1"/>
          <p:nvPr/>
        </p:nvSpPr>
        <p:spPr>
          <a:xfrm>
            <a:off x="6011926" y="2135316"/>
            <a:ext cx="4055997" cy="430887"/>
          </a:xfrm>
          <a:prstGeom prst="rect">
            <a:avLst/>
          </a:prstGeom>
          <a:noFill/>
        </p:spPr>
        <p:txBody>
          <a:bodyPr wrap="square" rtlCol="0">
            <a:spAutoFit/>
          </a:bodyPr>
          <a:lstStyle/>
          <a:p>
            <a:pPr algn="ctr"/>
            <a:r>
              <a:rPr lang="en-US" sz="2200" b="1" dirty="0"/>
              <a:t>Similarity vulnerability</a:t>
            </a:r>
            <a:endParaRPr lang="en-AU" sz="2200" b="1" dirty="0"/>
          </a:p>
        </p:txBody>
      </p:sp>
      <p:sp>
        <p:nvSpPr>
          <p:cNvPr id="15" name="Rectangle 14">
            <a:extLst>
              <a:ext uri="{FF2B5EF4-FFF2-40B4-BE49-F238E27FC236}">
                <a16:creationId xmlns:a16="http://schemas.microsoft.com/office/drawing/2014/main" id="{E1EEC3F5-3F58-4887-ABE6-2E8D84E7FF78}"/>
              </a:ext>
            </a:extLst>
          </p:cNvPr>
          <p:cNvSpPr/>
          <p:nvPr/>
        </p:nvSpPr>
        <p:spPr>
          <a:xfrm>
            <a:off x="924309" y="3576985"/>
            <a:ext cx="3772328" cy="392014"/>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07C2E2D-C535-4A8A-8B8D-4B9DA1335B53}"/>
              </a:ext>
            </a:extLst>
          </p:cNvPr>
          <p:cNvSpPr/>
          <p:nvPr/>
        </p:nvSpPr>
        <p:spPr>
          <a:xfrm>
            <a:off x="5973013" y="2892121"/>
            <a:ext cx="4134023" cy="392014"/>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54085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heel(1)">
                                      <p:cBhvr>
                                        <p:cTn id="14" dur="10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par>
                          <p:cTn id="23" fill="hold">
                            <p:stCondLst>
                              <p:cond delay="500"/>
                            </p:stCondLst>
                            <p:childTnLst>
                              <p:par>
                                <p:cTn id="24" presetID="21" presetClass="entr" presetSubtype="1"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heel(1)">
                                      <p:cBhvr>
                                        <p:cTn id="26"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15" grpId="0" animBg="1"/>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16" name="Group 15"/>
          <p:cNvGrpSpPr/>
          <p:nvPr/>
        </p:nvGrpSpPr>
        <p:grpSpPr>
          <a:xfrm>
            <a:off x="0" y="0"/>
            <a:ext cx="12192000" cy="1045064"/>
            <a:chOff x="0" y="0"/>
            <a:chExt cx="12192000" cy="1045064"/>
          </a:xfrm>
        </p:grpSpPr>
        <p:sp>
          <p:nvSpPr>
            <p:cNvPr id="17" name="Rectangle 16"/>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16</a:t>
            </a:fld>
            <a:endParaRPr lang="en-US" dirty="0"/>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20" name="TextBox 19"/>
          <p:cNvSpPr txBox="1"/>
          <p:nvPr/>
        </p:nvSpPr>
        <p:spPr>
          <a:xfrm>
            <a:off x="388937" y="166119"/>
            <a:ext cx="11422637" cy="707886"/>
          </a:xfrm>
          <a:prstGeom prst="rect">
            <a:avLst/>
          </a:prstGeom>
          <a:noFill/>
        </p:spPr>
        <p:txBody>
          <a:bodyPr wrap="square" rtlCol="0">
            <a:spAutoFit/>
          </a:bodyPr>
          <a:lstStyle/>
          <a:p>
            <a:r>
              <a:rPr lang="en-US" sz="40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Vulnerability Analysis (2)</a:t>
            </a:r>
          </a:p>
        </p:txBody>
      </p:sp>
      <p:sp>
        <p:nvSpPr>
          <p:cNvPr id="25" name="Footer Placeholder 9">
            <a:extLst>
              <a:ext uri="{FF2B5EF4-FFF2-40B4-BE49-F238E27FC236}">
                <a16:creationId xmlns:a16="http://schemas.microsoft.com/office/drawing/2014/main" id="{0C0E9C43-A328-4EED-BCEB-D5FDA57425AC}"/>
              </a:ext>
            </a:extLst>
          </p:cNvPr>
          <p:cNvSpPr>
            <a:spLocks noGrp="1"/>
          </p:cNvSpPr>
          <p:nvPr>
            <p:ph type="ftr" sz="quarter" idx="11"/>
          </p:nvPr>
        </p:nvSpPr>
        <p:spPr>
          <a:xfrm>
            <a:off x="4552950" y="6367697"/>
            <a:ext cx="3086100" cy="365125"/>
          </a:xfrm>
        </p:spPr>
        <p:txBody>
          <a:bodyPr/>
          <a:lstStyle/>
          <a:p>
            <a:r>
              <a:rPr lang="en-US" dirty="0"/>
              <a:t>March 2021</a:t>
            </a:r>
          </a:p>
        </p:txBody>
      </p:sp>
      <p:graphicFrame>
        <p:nvGraphicFramePr>
          <p:cNvPr id="4" name="Table 4">
            <a:extLst>
              <a:ext uri="{FF2B5EF4-FFF2-40B4-BE49-F238E27FC236}">
                <a16:creationId xmlns:a16="http://schemas.microsoft.com/office/drawing/2014/main" id="{BC2E8F81-159D-48B6-BAB2-56BEC564B323}"/>
              </a:ext>
            </a:extLst>
          </p:cNvPr>
          <p:cNvGraphicFramePr>
            <a:graphicFrameLocks noGrp="1"/>
          </p:cNvGraphicFramePr>
          <p:nvPr>
            <p:extLst>
              <p:ext uri="{D42A27DB-BD31-4B8C-83A1-F6EECF244321}">
                <p14:modId xmlns:p14="http://schemas.microsoft.com/office/powerpoint/2010/main" val="2968734086"/>
              </p:ext>
            </p:extLst>
          </p:nvPr>
        </p:nvGraphicFramePr>
        <p:xfrm>
          <a:off x="380426" y="1771550"/>
          <a:ext cx="11099261" cy="2865120"/>
        </p:xfrm>
        <a:graphic>
          <a:graphicData uri="http://schemas.openxmlformats.org/drawingml/2006/table">
            <a:tbl>
              <a:tblPr firstRow="1" bandRow="1">
                <a:tableStyleId>{93296810-A885-4BE3-A3E7-6D5BEEA58F35}</a:tableStyleId>
              </a:tblPr>
              <a:tblGrid>
                <a:gridCol w="2007655">
                  <a:extLst>
                    <a:ext uri="{9D8B030D-6E8A-4147-A177-3AD203B41FA5}">
                      <a16:colId xmlns:a16="http://schemas.microsoft.com/office/drawing/2014/main" val="1565427812"/>
                    </a:ext>
                  </a:extLst>
                </a:gridCol>
                <a:gridCol w="1114925">
                  <a:extLst>
                    <a:ext uri="{9D8B030D-6E8A-4147-A177-3AD203B41FA5}">
                      <a16:colId xmlns:a16="http://schemas.microsoft.com/office/drawing/2014/main" val="1395747565"/>
                    </a:ext>
                  </a:extLst>
                </a:gridCol>
                <a:gridCol w="1128409">
                  <a:extLst>
                    <a:ext uri="{9D8B030D-6E8A-4147-A177-3AD203B41FA5}">
                      <a16:colId xmlns:a16="http://schemas.microsoft.com/office/drawing/2014/main" val="1329717208"/>
                    </a:ext>
                  </a:extLst>
                </a:gridCol>
                <a:gridCol w="1138136">
                  <a:extLst>
                    <a:ext uri="{9D8B030D-6E8A-4147-A177-3AD203B41FA5}">
                      <a16:colId xmlns:a16="http://schemas.microsoft.com/office/drawing/2014/main" val="2518106478"/>
                    </a:ext>
                  </a:extLst>
                </a:gridCol>
                <a:gridCol w="1147864">
                  <a:extLst>
                    <a:ext uri="{9D8B030D-6E8A-4147-A177-3AD203B41FA5}">
                      <a16:colId xmlns:a16="http://schemas.microsoft.com/office/drawing/2014/main" val="513554871"/>
                    </a:ext>
                  </a:extLst>
                </a:gridCol>
                <a:gridCol w="1157591">
                  <a:extLst>
                    <a:ext uri="{9D8B030D-6E8A-4147-A177-3AD203B41FA5}">
                      <a16:colId xmlns:a16="http://schemas.microsoft.com/office/drawing/2014/main" val="1136338372"/>
                    </a:ext>
                  </a:extLst>
                </a:gridCol>
                <a:gridCol w="1245141">
                  <a:extLst>
                    <a:ext uri="{9D8B030D-6E8A-4147-A177-3AD203B41FA5}">
                      <a16:colId xmlns:a16="http://schemas.microsoft.com/office/drawing/2014/main" val="4109798242"/>
                    </a:ext>
                  </a:extLst>
                </a:gridCol>
                <a:gridCol w="1031132">
                  <a:extLst>
                    <a:ext uri="{9D8B030D-6E8A-4147-A177-3AD203B41FA5}">
                      <a16:colId xmlns:a16="http://schemas.microsoft.com/office/drawing/2014/main" val="171057673"/>
                    </a:ext>
                  </a:extLst>
                </a:gridCol>
                <a:gridCol w="1128408">
                  <a:extLst>
                    <a:ext uri="{9D8B030D-6E8A-4147-A177-3AD203B41FA5}">
                      <a16:colId xmlns:a16="http://schemas.microsoft.com/office/drawing/2014/main" val="605749337"/>
                    </a:ext>
                  </a:extLst>
                </a:gridCol>
              </a:tblGrid>
              <a:tr h="370840">
                <a:tc rowSpan="2">
                  <a:txBody>
                    <a:bodyPr/>
                    <a:lstStyle/>
                    <a:p>
                      <a:pPr algn="ctr"/>
                      <a:r>
                        <a:rPr lang="en-US" dirty="0"/>
                        <a:t>Vulnerability</a:t>
                      </a:r>
                      <a:endParaRPr lang="en-AU" dirty="0"/>
                    </a:p>
                  </a:txBody>
                  <a:tcPr/>
                </a:tc>
                <a:tc gridSpan="3">
                  <a:txBody>
                    <a:bodyPr/>
                    <a:lstStyle/>
                    <a:p>
                      <a:pPr algn="ctr"/>
                      <a:r>
                        <a:rPr lang="en-US" dirty="0"/>
                        <a:t>Plaintext</a:t>
                      </a:r>
                      <a:endParaRPr lang="en-AU" dirty="0"/>
                    </a:p>
                  </a:txBody>
                  <a:tcPr/>
                </a:tc>
                <a:tc hMerge="1">
                  <a:txBody>
                    <a:bodyPr/>
                    <a:lstStyle/>
                    <a:p>
                      <a:pPr algn="ctr"/>
                      <a:endParaRPr lang="en-AU" dirty="0"/>
                    </a:p>
                  </a:txBody>
                  <a:tcPr/>
                </a:tc>
                <a:tc hMerge="1">
                  <a:txBody>
                    <a:bodyPr/>
                    <a:lstStyle/>
                    <a:p>
                      <a:pPr algn="ctr"/>
                      <a:endParaRPr lang="en-AU" dirty="0"/>
                    </a:p>
                  </a:txBody>
                  <a:tcPr/>
                </a:tc>
                <a:tc gridSpan="5">
                  <a:txBody>
                    <a:bodyPr/>
                    <a:lstStyle/>
                    <a:p>
                      <a:pPr algn="ctr"/>
                      <a:r>
                        <a:rPr lang="en-US" dirty="0"/>
                        <a:t>Encoding</a:t>
                      </a:r>
                      <a:endParaRPr lang="en-AU" dirty="0"/>
                    </a:p>
                  </a:txBody>
                  <a:tcPr/>
                </a:tc>
                <a:tc hMerge="1">
                  <a:txBody>
                    <a:bodyPr/>
                    <a:lstStyle/>
                    <a:p>
                      <a:pPr algn="ctr"/>
                      <a:endParaRPr lang="en-AU" dirty="0"/>
                    </a:p>
                  </a:txBody>
                  <a:tcPr/>
                </a:tc>
                <a:tc hMerge="1">
                  <a:txBody>
                    <a:bodyPr/>
                    <a:lstStyle/>
                    <a:p>
                      <a:pPr algn="ctr"/>
                      <a:endParaRPr lang="en-AU" dirty="0"/>
                    </a:p>
                  </a:txBody>
                  <a:tcPr/>
                </a:tc>
                <a:tc hMerge="1">
                  <a:txBody>
                    <a:bodyPr/>
                    <a:lstStyle/>
                    <a:p>
                      <a:pPr algn="ctr"/>
                      <a:endParaRPr lang="en-AU" dirty="0"/>
                    </a:p>
                  </a:txBody>
                  <a:tcPr/>
                </a:tc>
                <a:tc hMerge="1">
                  <a:txBody>
                    <a:bodyPr/>
                    <a:lstStyle/>
                    <a:p>
                      <a:pPr algn="ctr"/>
                      <a:endParaRPr lang="en-AU" dirty="0"/>
                    </a:p>
                  </a:txBody>
                  <a:tcPr/>
                </a:tc>
                <a:extLst>
                  <a:ext uri="{0D108BD9-81ED-4DB2-BD59-A6C34878D82A}">
                    <a16:rowId xmlns:a16="http://schemas.microsoft.com/office/drawing/2014/main" val="523276907"/>
                  </a:ext>
                </a:extLst>
              </a:tr>
              <a:tr h="370840">
                <a:tc vMerge="1">
                  <a:txBody>
                    <a:bodyPr/>
                    <a:lstStyle/>
                    <a:p>
                      <a:pPr algn="ctr"/>
                      <a:r>
                        <a:rPr lang="en-US" dirty="0"/>
                        <a:t>Vulnerability</a:t>
                      </a:r>
                      <a:endParaRPr lang="en-AU" dirty="0"/>
                    </a:p>
                  </a:txBody>
                  <a:tcPr/>
                </a:tc>
                <a:tc>
                  <a:txBody>
                    <a:bodyPr/>
                    <a:lstStyle/>
                    <a:p>
                      <a:pPr algn="ctr"/>
                      <a:r>
                        <a:rPr lang="en-US" b="1" dirty="0"/>
                        <a:t>QID</a:t>
                      </a:r>
                      <a:endParaRPr lang="en-AU" b="1" dirty="0"/>
                    </a:p>
                  </a:txBody>
                  <a:tcPr/>
                </a:tc>
                <a:tc>
                  <a:txBody>
                    <a:bodyPr/>
                    <a:lstStyle/>
                    <a:p>
                      <a:pPr algn="ctr"/>
                      <a:r>
                        <a:rPr lang="en-US" b="1" dirty="0"/>
                        <a:t>Token</a:t>
                      </a:r>
                      <a:endParaRPr lang="en-AU" b="1" dirty="0"/>
                    </a:p>
                  </a:txBody>
                  <a:tcPr/>
                </a:tc>
                <a:tc>
                  <a:txBody>
                    <a:bodyPr/>
                    <a:lstStyle/>
                    <a:p>
                      <a:pPr algn="ctr"/>
                      <a:r>
                        <a:rPr lang="en-US" b="1" dirty="0"/>
                        <a:t>Substring</a:t>
                      </a:r>
                      <a:endParaRPr lang="en-AU" b="1" dirty="0"/>
                    </a:p>
                  </a:txBody>
                  <a:tcPr/>
                </a:tc>
                <a:tc>
                  <a:txBody>
                    <a:bodyPr/>
                    <a:lstStyle/>
                    <a:p>
                      <a:pPr algn="ctr"/>
                      <a:r>
                        <a:rPr lang="en-US" b="1" dirty="0"/>
                        <a:t>SLK</a:t>
                      </a:r>
                      <a:r>
                        <a:rPr lang="en-US" b="1" baseline="30000" dirty="0"/>
                        <a:t>1</a:t>
                      </a:r>
                      <a:endParaRPr lang="en-AU" b="1" baseline="30000" dirty="0"/>
                    </a:p>
                  </a:txBody>
                  <a:tcPr/>
                </a:tc>
                <a:tc>
                  <a:txBody>
                    <a:bodyPr/>
                    <a:lstStyle/>
                    <a:p>
                      <a:pPr algn="ctr"/>
                      <a:r>
                        <a:rPr lang="en-US" b="1" dirty="0"/>
                        <a:t>BF</a:t>
                      </a:r>
                      <a:r>
                        <a:rPr lang="en-US" b="1" baseline="30000" dirty="0"/>
                        <a:t>2</a:t>
                      </a:r>
                      <a:endParaRPr lang="en-AU" b="1" baseline="30000" dirty="0"/>
                    </a:p>
                  </a:txBody>
                  <a:tcPr/>
                </a:tc>
                <a:tc>
                  <a:txBody>
                    <a:bodyPr/>
                    <a:lstStyle/>
                    <a:p>
                      <a:pPr algn="ctr"/>
                      <a:r>
                        <a:rPr lang="en-US" b="1" dirty="0"/>
                        <a:t>TMH</a:t>
                      </a:r>
                      <a:r>
                        <a:rPr lang="en-US" b="1" baseline="30000" dirty="0"/>
                        <a:t>3</a:t>
                      </a:r>
                      <a:endParaRPr lang="en-AU" b="1" baseline="30000" dirty="0"/>
                    </a:p>
                  </a:txBody>
                  <a:tcPr/>
                </a:tc>
                <a:tc>
                  <a:txBody>
                    <a:bodyPr/>
                    <a:lstStyle/>
                    <a:p>
                      <a:pPr algn="ctr"/>
                      <a:r>
                        <a:rPr lang="en-US" b="1" dirty="0"/>
                        <a:t>MDM</a:t>
                      </a:r>
                      <a:r>
                        <a:rPr lang="en-US" b="1" strike="noStrike" baseline="30000" dirty="0"/>
                        <a:t>4</a:t>
                      </a:r>
                      <a:endParaRPr lang="en-AU" b="1" strike="noStrike" baseline="30000" dirty="0"/>
                    </a:p>
                  </a:txBody>
                  <a:tcPr/>
                </a:tc>
                <a:tc>
                  <a:txBody>
                    <a:bodyPr/>
                    <a:lstStyle/>
                    <a:p>
                      <a:pPr algn="ctr"/>
                      <a:r>
                        <a:rPr lang="en-US" b="1" dirty="0"/>
                        <a:t>2SH</a:t>
                      </a:r>
                      <a:r>
                        <a:rPr lang="en-US" b="1" baseline="30000" dirty="0"/>
                        <a:t>5</a:t>
                      </a:r>
                      <a:endParaRPr lang="en-AU" b="1" baseline="30000" dirty="0"/>
                    </a:p>
                  </a:txBody>
                  <a:tcPr/>
                </a:tc>
                <a:extLst>
                  <a:ext uri="{0D108BD9-81ED-4DB2-BD59-A6C34878D82A}">
                    <a16:rowId xmlns:a16="http://schemas.microsoft.com/office/drawing/2014/main" val="1742616753"/>
                  </a:ext>
                </a:extLst>
              </a:tr>
              <a:tr h="370840">
                <a:tc>
                  <a:txBody>
                    <a:bodyPr/>
                    <a:lstStyle/>
                    <a:p>
                      <a:r>
                        <a:rPr lang="en-US" dirty="0"/>
                        <a:t>Frequency</a:t>
                      </a:r>
                      <a:endParaRPr lang="en-AU" dirty="0"/>
                    </a:p>
                  </a:txBody>
                  <a:tcPr/>
                </a:tc>
                <a:tc>
                  <a:txBody>
                    <a:bodyPr/>
                    <a:lstStyle/>
                    <a:p>
                      <a:endParaRPr lang="en-AU" dirty="0"/>
                    </a:p>
                  </a:txBody>
                  <a:tcPr>
                    <a:solidFill>
                      <a:schemeClr val="bg2"/>
                    </a:solidFill>
                  </a:tcPr>
                </a:tc>
                <a:tc>
                  <a:txBody>
                    <a:bodyPr/>
                    <a:lstStyle/>
                    <a:p>
                      <a:endParaRPr lang="en-AU" dirty="0"/>
                    </a:p>
                  </a:txBody>
                  <a:tcPr>
                    <a:solidFill>
                      <a:schemeClr val="bg2"/>
                    </a:solidFill>
                  </a:tcPr>
                </a:tc>
                <a:tc>
                  <a:txBody>
                    <a:bodyPr/>
                    <a:lstStyle/>
                    <a:p>
                      <a:endParaRPr lang="en-AU" dirty="0"/>
                    </a:p>
                  </a:txBody>
                  <a:tcPr>
                    <a:solidFill>
                      <a:schemeClr val="bg2"/>
                    </a:solidFill>
                  </a:tcPr>
                </a:tc>
                <a:tc>
                  <a:txBody>
                    <a:bodyPr/>
                    <a:lstStyle/>
                    <a:p>
                      <a:endParaRPr lang="en-AU" dirty="0"/>
                    </a:p>
                  </a:txBody>
                  <a:tcPr>
                    <a:solidFill>
                      <a:schemeClr val="bg2"/>
                    </a:solidFill>
                  </a:tcPr>
                </a:tc>
                <a:tc>
                  <a:txBody>
                    <a:bodyPr/>
                    <a:lstStyle/>
                    <a:p>
                      <a:endParaRPr lang="en-AU" dirty="0"/>
                    </a:p>
                  </a:txBody>
                  <a:tcPr>
                    <a:solidFill>
                      <a:schemeClr val="bg2"/>
                    </a:solidFill>
                  </a:tcPr>
                </a:tc>
                <a:tc>
                  <a:txBody>
                    <a:bodyPr/>
                    <a:lstStyle/>
                    <a:p>
                      <a:endParaRPr lang="en-AU" dirty="0"/>
                    </a:p>
                  </a:txBody>
                  <a:tcPr>
                    <a:solidFill>
                      <a:schemeClr val="bg2"/>
                    </a:solidFill>
                  </a:tcPr>
                </a:tc>
                <a:tc>
                  <a:txBody>
                    <a:bodyPr/>
                    <a:lstStyle/>
                    <a:p>
                      <a:endParaRPr lang="en-AU" dirty="0"/>
                    </a:p>
                  </a:txBody>
                  <a:tcPr>
                    <a:solidFill>
                      <a:schemeClr val="bg2"/>
                    </a:solidFill>
                  </a:tcPr>
                </a:tc>
                <a:tc>
                  <a:txBody>
                    <a:bodyPr/>
                    <a:lstStyle/>
                    <a:p>
                      <a:endParaRPr lang="en-AU" dirty="0"/>
                    </a:p>
                  </a:txBody>
                  <a:tcPr>
                    <a:solidFill>
                      <a:schemeClr val="bg2"/>
                    </a:solidFill>
                  </a:tcPr>
                </a:tc>
                <a:extLst>
                  <a:ext uri="{0D108BD9-81ED-4DB2-BD59-A6C34878D82A}">
                    <a16:rowId xmlns:a16="http://schemas.microsoft.com/office/drawing/2014/main" val="2791350373"/>
                  </a:ext>
                </a:extLst>
              </a:tr>
              <a:tr h="370840">
                <a:tc>
                  <a:txBody>
                    <a:bodyPr/>
                    <a:lstStyle/>
                    <a:p>
                      <a:r>
                        <a:rPr lang="en-US" dirty="0"/>
                        <a:t>Length</a:t>
                      </a:r>
                      <a:endParaRPr lang="en-AU" dirty="0"/>
                    </a:p>
                  </a:txBody>
                  <a:tcPr/>
                </a:tc>
                <a:tc>
                  <a:txBody>
                    <a:bodyPr/>
                    <a:lstStyle/>
                    <a:p>
                      <a:endParaRPr lang="en-AU" dirty="0"/>
                    </a:p>
                  </a:txBody>
                  <a:tcPr>
                    <a:solidFill>
                      <a:schemeClr val="bg2"/>
                    </a:solidFill>
                  </a:tcPr>
                </a:tc>
                <a:tc>
                  <a:txBody>
                    <a:bodyPr/>
                    <a:lstStyle/>
                    <a:p>
                      <a:endParaRPr lang="en-AU" dirty="0"/>
                    </a:p>
                  </a:txBody>
                  <a:tcPr>
                    <a:solidFill>
                      <a:schemeClr val="bg2"/>
                    </a:solidFill>
                  </a:tcPr>
                </a:tc>
                <a:tc>
                  <a:txBody>
                    <a:bodyPr/>
                    <a:lstStyle/>
                    <a:p>
                      <a:endParaRPr lang="en-AU" dirty="0"/>
                    </a:p>
                  </a:txBody>
                  <a:tcPr>
                    <a:solidFill>
                      <a:schemeClr val="bg2"/>
                    </a:solidFill>
                  </a:tcPr>
                </a:tc>
                <a:tc>
                  <a:txBody>
                    <a:bodyPr/>
                    <a:lstStyle/>
                    <a:p>
                      <a:endParaRPr lang="en-AU" dirty="0"/>
                    </a:p>
                  </a:txBody>
                  <a:tcPr>
                    <a:solidFill>
                      <a:schemeClr val="bg2"/>
                    </a:solidFill>
                  </a:tcPr>
                </a:tc>
                <a:tc>
                  <a:txBody>
                    <a:bodyPr/>
                    <a:lstStyle/>
                    <a:p>
                      <a:endParaRPr lang="en-AU" dirty="0"/>
                    </a:p>
                  </a:txBody>
                  <a:tcPr>
                    <a:solidFill>
                      <a:schemeClr val="bg2"/>
                    </a:solidFill>
                  </a:tcPr>
                </a:tc>
                <a:tc>
                  <a:txBody>
                    <a:bodyPr/>
                    <a:lstStyle/>
                    <a:p>
                      <a:endParaRPr lang="en-AU" dirty="0"/>
                    </a:p>
                  </a:txBody>
                  <a:tcPr>
                    <a:solidFill>
                      <a:schemeClr val="bg2"/>
                    </a:solidFill>
                  </a:tcPr>
                </a:tc>
                <a:tc>
                  <a:txBody>
                    <a:bodyPr/>
                    <a:lstStyle/>
                    <a:p>
                      <a:endParaRPr lang="en-AU"/>
                    </a:p>
                  </a:txBody>
                  <a:tcPr>
                    <a:solidFill>
                      <a:schemeClr val="bg2"/>
                    </a:solidFill>
                  </a:tcPr>
                </a:tc>
                <a:tc>
                  <a:txBody>
                    <a:bodyPr/>
                    <a:lstStyle/>
                    <a:p>
                      <a:endParaRPr lang="en-AU" dirty="0"/>
                    </a:p>
                  </a:txBody>
                  <a:tcPr>
                    <a:solidFill>
                      <a:schemeClr val="bg2"/>
                    </a:solidFill>
                  </a:tcPr>
                </a:tc>
                <a:extLst>
                  <a:ext uri="{0D108BD9-81ED-4DB2-BD59-A6C34878D82A}">
                    <a16:rowId xmlns:a16="http://schemas.microsoft.com/office/drawing/2014/main" val="1490843320"/>
                  </a:ext>
                </a:extLst>
              </a:tr>
              <a:tr h="370840">
                <a:tc>
                  <a:txBody>
                    <a:bodyPr/>
                    <a:lstStyle/>
                    <a:p>
                      <a:r>
                        <a:rPr lang="en-US" dirty="0"/>
                        <a:t>Co-occurrence</a:t>
                      </a:r>
                      <a:endParaRPr lang="en-AU" dirty="0"/>
                    </a:p>
                  </a:txBody>
                  <a:tcPr/>
                </a:tc>
                <a:tc>
                  <a:txBody>
                    <a:bodyPr/>
                    <a:lstStyle/>
                    <a:p>
                      <a:endParaRPr lang="en-AU" dirty="0"/>
                    </a:p>
                  </a:txBody>
                  <a:tcPr>
                    <a:solidFill>
                      <a:schemeClr val="bg2"/>
                    </a:solidFill>
                  </a:tcPr>
                </a:tc>
                <a:tc>
                  <a:txBody>
                    <a:bodyPr/>
                    <a:lstStyle/>
                    <a:p>
                      <a:endParaRPr lang="en-AU" dirty="0"/>
                    </a:p>
                  </a:txBody>
                  <a:tcPr>
                    <a:solidFill>
                      <a:schemeClr val="bg2"/>
                    </a:solidFill>
                  </a:tcPr>
                </a:tc>
                <a:tc>
                  <a:txBody>
                    <a:bodyPr/>
                    <a:lstStyle/>
                    <a:p>
                      <a:endParaRPr lang="en-AU" dirty="0"/>
                    </a:p>
                  </a:txBody>
                  <a:tcPr>
                    <a:solidFill>
                      <a:schemeClr val="bg2"/>
                    </a:solidFill>
                  </a:tcPr>
                </a:tc>
                <a:tc>
                  <a:txBody>
                    <a:bodyPr/>
                    <a:lstStyle/>
                    <a:p>
                      <a:endParaRPr lang="en-AU" dirty="0"/>
                    </a:p>
                  </a:txBody>
                  <a:tcPr>
                    <a:solidFill>
                      <a:schemeClr val="bg2"/>
                    </a:solidFill>
                  </a:tcPr>
                </a:tc>
                <a:tc>
                  <a:txBody>
                    <a:bodyPr/>
                    <a:lstStyle/>
                    <a:p>
                      <a:endParaRPr lang="en-AU" dirty="0"/>
                    </a:p>
                  </a:txBody>
                  <a:tcPr>
                    <a:solidFill>
                      <a:schemeClr val="bg2"/>
                    </a:solidFill>
                  </a:tcPr>
                </a:tc>
                <a:tc>
                  <a:txBody>
                    <a:bodyPr/>
                    <a:lstStyle/>
                    <a:p>
                      <a:endParaRPr lang="en-AU" dirty="0"/>
                    </a:p>
                  </a:txBody>
                  <a:tcPr>
                    <a:solidFill>
                      <a:schemeClr val="bg2"/>
                    </a:solidFill>
                  </a:tcPr>
                </a:tc>
                <a:tc>
                  <a:txBody>
                    <a:bodyPr/>
                    <a:lstStyle/>
                    <a:p>
                      <a:endParaRPr lang="en-AU" dirty="0"/>
                    </a:p>
                  </a:txBody>
                  <a:tcPr>
                    <a:solidFill>
                      <a:schemeClr val="bg2"/>
                    </a:solidFill>
                  </a:tcPr>
                </a:tc>
                <a:tc>
                  <a:txBody>
                    <a:bodyPr/>
                    <a:lstStyle/>
                    <a:p>
                      <a:endParaRPr lang="en-AU" dirty="0"/>
                    </a:p>
                  </a:txBody>
                  <a:tcPr>
                    <a:solidFill>
                      <a:schemeClr val="bg2"/>
                    </a:solidFill>
                  </a:tcPr>
                </a:tc>
                <a:extLst>
                  <a:ext uri="{0D108BD9-81ED-4DB2-BD59-A6C34878D82A}">
                    <a16:rowId xmlns:a16="http://schemas.microsoft.com/office/drawing/2014/main" val="3158950278"/>
                  </a:ext>
                </a:extLst>
              </a:tr>
              <a:tr h="370840">
                <a:tc>
                  <a:txBody>
                    <a:bodyPr/>
                    <a:lstStyle/>
                    <a:p>
                      <a:r>
                        <a:rPr lang="en-US" dirty="0"/>
                        <a:t>Similarity</a:t>
                      </a:r>
                      <a:endParaRPr lang="en-AU" dirty="0"/>
                    </a:p>
                  </a:txBody>
                  <a:tcPr/>
                </a:tc>
                <a:tc>
                  <a:txBody>
                    <a:bodyPr/>
                    <a:lstStyle/>
                    <a:p>
                      <a:endParaRPr lang="en-AU" dirty="0"/>
                    </a:p>
                  </a:txBody>
                  <a:tcPr>
                    <a:solidFill>
                      <a:schemeClr val="bg2"/>
                    </a:solidFill>
                  </a:tcPr>
                </a:tc>
                <a:tc>
                  <a:txBody>
                    <a:bodyPr/>
                    <a:lstStyle/>
                    <a:p>
                      <a:endParaRPr lang="en-AU" dirty="0"/>
                    </a:p>
                  </a:txBody>
                  <a:tcPr>
                    <a:solidFill>
                      <a:schemeClr val="bg2"/>
                    </a:solidFill>
                  </a:tcPr>
                </a:tc>
                <a:tc>
                  <a:txBody>
                    <a:bodyPr/>
                    <a:lstStyle/>
                    <a:p>
                      <a:endParaRPr lang="en-AU" dirty="0"/>
                    </a:p>
                  </a:txBody>
                  <a:tcPr>
                    <a:solidFill>
                      <a:schemeClr val="bg2"/>
                    </a:solidFill>
                  </a:tcPr>
                </a:tc>
                <a:tc>
                  <a:txBody>
                    <a:bodyPr/>
                    <a:lstStyle/>
                    <a:p>
                      <a:endParaRPr lang="en-AU" dirty="0"/>
                    </a:p>
                  </a:txBody>
                  <a:tcPr>
                    <a:solidFill>
                      <a:schemeClr val="bg2"/>
                    </a:solidFill>
                  </a:tcPr>
                </a:tc>
                <a:tc>
                  <a:txBody>
                    <a:bodyPr/>
                    <a:lstStyle/>
                    <a:p>
                      <a:endParaRPr lang="en-AU" dirty="0"/>
                    </a:p>
                  </a:txBody>
                  <a:tcPr>
                    <a:solidFill>
                      <a:schemeClr val="bg2"/>
                    </a:solidFill>
                  </a:tcPr>
                </a:tc>
                <a:tc>
                  <a:txBody>
                    <a:bodyPr/>
                    <a:lstStyle/>
                    <a:p>
                      <a:endParaRPr lang="en-AU" dirty="0"/>
                    </a:p>
                  </a:txBody>
                  <a:tcPr>
                    <a:solidFill>
                      <a:schemeClr val="bg2"/>
                    </a:solidFill>
                  </a:tcPr>
                </a:tc>
                <a:tc>
                  <a:txBody>
                    <a:bodyPr/>
                    <a:lstStyle/>
                    <a:p>
                      <a:endParaRPr lang="en-AU" dirty="0"/>
                    </a:p>
                  </a:txBody>
                  <a:tcPr>
                    <a:solidFill>
                      <a:schemeClr val="bg2"/>
                    </a:solidFill>
                  </a:tcPr>
                </a:tc>
                <a:tc>
                  <a:txBody>
                    <a:bodyPr/>
                    <a:lstStyle/>
                    <a:p>
                      <a:endParaRPr lang="en-AU" dirty="0"/>
                    </a:p>
                  </a:txBody>
                  <a:tcPr>
                    <a:solidFill>
                      <a:schemeClr val="bg2"/>
                    </a:solidFill>
                  </a:tcPr>
                </a:tc>
                <a:extLst>
                  <a:ext uri="{0D108BD9-81ED-4DB2-BD59-A6C34878D82A}">
                    <a16:rowId xmlns:a16="http://schemas.microsoft.com/office/drawing/2014/main" val="1233451426"/>
                  </a:ext>
                </a:extLst>
              </a:tr>
              <a:tr h="370840">
                <a:tc>
                  <a:txBody>
                    <a:bodyPr/>
                    <a:lstStyle/>
                    <a:p>
                      <a:r>
                        <a:rPr lang="en-US" dirty="0"/>
                        <a:t>Similarity </a:t>
                      </a:r>
                      <a:r>
                        <a:rPr lang="en-US" dirty="0" err="1"/>
                        <a:t>neighbourhood</a:t>
                      </a:r>
                      <a:endParaRPr lang="en-AU" dirty="0"/>
                    </a:p>
                  </a:txBody>
                  <a:tcPr/>
                </a:tc>
                <a:tc>
                  <a:txBody>
                    <a:bodyPr/>
                    <a:lstStyle/>
                    <a:p>
                      <a:endParaRPr lang="en-AU" dirty="0"/>
                    </a:p>
                  </a:txBody>
                  <a:tcPr>
                    <a:solidFill>
                      <a:schemeClr val="bg2"/>
                    </a:solidFill>
                  </a:tcPr>
                </a:tc>
                <a:tc>
                  <a:txBody>
                    <a:bodyPr/>
                    <a:lstStyle/>
                    <a:p>
                      <a:endParaRPr lang="en-AU" dirty="0"/>
                    </a:p>
                  </a:txBody>
                  <a:tcPr>
                    <a:solidFill>
                      <a:schemeClr val="bg2"/>
                    </a:solidFill>
                  </a:tcPr>
                </a:tc>
                <a:tc>
                  <a:txBody>
                    <a:bodyPr/>
                    <a:lstStyle/>
                    <a:p>
                      <a:endParaRPr lang="en-AU" dirty="0"/>
                    </a:p>
                  </a:txBody>
                  <a:tcPr>
                    <a:solidFill>
                      <a:schemeClr val="bg2"/>
                    </a:solidFill>
                  </a:tcPr>
                </a:tc>
                <a:tc>
                  <a:txBody>
                    <a:bodyPr/>
                    <a:lstStyle/>
                    <a:p>
                      <a:endParaRPr lang="en-AU" dirty="0"/>
                    </a:p>
                  </a:txBody>
                  <a:tcPr>
                    <a:solidFill>
                      <a:schemeClr val="bg2"/>
                    </a:solidFill>
                  </a:tcPr>
                </a:tc>
                <a:tc>
                  <a:txBody>
                    <a:bodyPr/>
                    <a:lstStyle/>
                    <a:p>
                      <a:endParaRPr lang="en-AU" dirty="0"/>
                    </a:p>
                  </a:txBody>
                  <a:tcPr>
                    <a:solidFill>
                      <a:schemeClr val="bg2"/>
                    </a:solidFill>
                  </a:tcPr>
                </a:tc>
                <a:tc>
                  <a:txBody>
                    <a:bodyPr/>
                    <a:lstStyle/>
                    <a:p>
                      <a:endParaRPr lang="en-AU" dirty="0"/>
                    </a:p>
                  </a:txBody>
                  <a:tcPr>
                    <a:solidFill>
                      <a:schemeClr val="bg2"/>
                    </a:solidFill>
                  </a:tcPr>
                </a:tc>
                <a:tc>
                  <a:txBody>
                    <a:bodyPr/>
                    <a:lstStyle/>
                    <a:p>
                      <a:endParaRPr lang="en-AU" dirty="0"/>
                    </a:p>
                  </a:txBody>
                  <a:tcPr>
                    <a:solidFill>
                      <a:schemeClr val="bg2"/>
                    </a:solidFill>
                  </a:tcPr>
                </a:tc>
                <a:tc>
                  <a:txBody>
                    <a:bodyPr/>
                    <a:lstStyle/>
                    <a:p>
                      <a:endParaRPr lang="en-AU" dirty="0"/>
                    </a:p>
                  </a:txBody>
                  <a:tcPr>
                    <a:solidFill>
                      <a:schemeClr val="bg2"/>
                    </a:solidFill>
                  </a:tcPr>
                </a:tc>
                <a:extLst>
                  <a:ext uri="{0D108BD9-81ED-4DB2-BD59-A6C34878D82A}">
                    <a16:rowId xmlns:a16="http://schemas.microsoft.com/office/drawing/2014/main" val="780312234"/>
                  </a:ext>
                </a:extLst>
              </a:tr>
            </a:tbl>
          </a:graphicData>
        </a:graphic>
      </p:graphicFrame>
      <p:sp>
        <p:nvSpPr>
          <p:cNvPr id="24" name="TextBox 23">
            <a:extLst>
              <a:ext uri="{FF2B5EF4-FFF2-40B4-BE49-F238E27FC236}">
                <a16:creationId xmlns:a16="http://schemas.microsoft.com/office/drawing/2014/main" id="{05658E15-06AC-4BAE-92EE-FE86D13434B2}"/>
              </a:ext>
            </a:extLst>
          </p:cNvPr>
          <p:cNvSpPr txBox="1"/>
          <p:nvPr/>
        </p:nvSpPr>
        <p:spPr>
          <a:xfrm>
            <a:off x="380426" y="1205865"/>
            <a:ext cx="10964863" cy="461665"/>
          </a:xfrm>
          <a:prstGeom prst="rect">
            <a:avLst/>
          </a:prstGeom>
          <a:noFill/>
        </p:spPr>
        <p:txBody>
          <a:bodyPr wrap="square" rtlCol="0">
            <a:spAutoFit/>
          </a:bodyPr>
          <a:lstStyle/>
          <a:p>
            <a:pPr marL="91440" lvl="1"/>
            <a:r>
              <a:rPr lang="en-US" sz="2400" dirty="0"/>
              <a:t>Analysis of PPRL encoding techniques</a:t>
            </a:r>
          </a:p>
        </p:txBody>
      </p:sp>
      <p:sp>
        <p:nvSpPr>
          <p:cNvPr id="14" name="TextBox 13">
            <a:extLst>
              <a:ext uri="{FF2B5EF4-FFF2-40B4-BE49-F238E27FC236}">
                <a16:creationId xmlns:a16="http://schemas.microsoft.com/office/drawing/2014/main" id="{BCC1CE42-9A8A-4FB4-A10F-D4E3B7477281}"/>
              </a:ext>
            </a:extLst>
          </p:cNvPr>
          <p:cNvSpPr txBox="1"/>
          <p:nvPr/>
        </p:nvSpPr>
        <p:spPr>
          <a:xfrm>
            <a:off x="956469" y="4758599"/>
            <a:ext cx="3012416" cy="400110"/>
          </a:xfrm>
          <a:prstGeom prst="rect">
            <a:avLst/>
          </a:prstGeom>
          <a:noFill/>
        </p:spPr>
        <p:txBody>
          <a:bodyPr wrap="square" rtlCol="0">
            <a:spAutoFit/>
          </a:bodyPr>
          <a:lstStyle/>
          <a:p>
            <a:pPr marL="91440" lvl="1"/>
            <a:r>
              <a:rPr lang="en-US" sz="2000" dirty="0"/>
              <a:t>Exploited vulnerability</a:t>
            </a:r>
          </a:p>
        </p:txBody>
      </p:sp>
      <p:sp>
        <p:nvSpPr>
          <p:cNvPr id="21" name="TextBox 20">
            <a:extLst>
              <a:ext uri="{FF2B5EF4-FFF2-40B4-BE49-F238E27FC236}">
                <a16:creationId xmlns:a16="http://schemas.microsoft.com/office/drawing/2014/main" id="{077641CD-92CD-4E0C-85A5-037EAEC77F19}"/>
              </a:ext>
            </a:extLst>
          </p:cNvPr>
          <p:cNvSpPr txBox="1"/>
          <p:nvPr/>
        </p:nvSpPr>
        <p:spPr>
          <a:xfrm>
            <a:off x="4019568" y="4763653"/>
            <a:ext cx="3012416" cy="400110"/>
          </a:xfrm>
          <a:prstGeom prst="rect">
            <a:avLst/>
          </a:prstGeom>
          <a:noFill/>
        </p:spPr>
        <p:txBody>
          <a:bodyPr wrap="square" rtlCol="0">
            <a:spAutoFit/>
          </a:bodyPr>
          <a:lstStyle/>
          <a:p>
            <a:pPr marL="91440" lvl="1"/>
            <a:r>
              <a:rPr lang="en-US" sz="2000" dirty="0"/>
              <a:t>Potential vulnerability</a:t>
            </a:r>
          </a:p>
        </p:txBody>
      </p:sp>
      <p:sp>
        <p:nvSpPr>
          <p:cNvPr id="22" name="TextBox 21">
            <a:extLst>
              <a:ext uri="{FF2B5EF4-FFF2-40B4-BE49-F238E27FC236}">
                <a16:creationId xmlns:a16="http://schemas.microsoft.com/office/drawing/2014/main" id="{150D7535-DF66-4EB2-A64A-88212F062EB2}"/>
              </a:ext>
            </a:extLst>
          </p:cNvPr>
          <p:cNvSpPr txBox="1"/>
          <p:nvPr/>
        </p:nvSpPr>
        <p:spPr>
          <a:xfrm>
            <a:off x="385024" y="5447079"/>
            <a:ext cx="3689280" cy="738664"/>
          </a:xfrm>
          <a:prstGeom prst="rect">
            <a:avLst/>
          </a:prstGeom>
          <a:noFill/>
        </p:spPr>
        <p:txBody>
          <a:bodyPr wrap="none" rtlCol="0">
            <a:spAutoFit/>
          </a:bodyPr>
          <a:lstStyle/>
          <a:p>
            <a:pPr marL="342900" indent="-342900">
              <a:buFont typeface="+mj-lt"/>
              <a:buAutoNum type="arabicPeriod"/>
            </a:pPr>
            <a:r>
              <a:rPr lang="en-US" sz="1400" dirty="0">
                <a:solidFill>
                  <a:schemeClr val="tx1">
                    <a:lumMod val="65000"/>
                    <a:lumOff val="35000"/>
                  </a:schemeClr>
                </a:solidFill>
              </a:rPr>
              <a:t>Statistical linkage key - </a:t>
            </a:r>
            <a:r>
              <a:rPr lang="en-US" sz="1400" dirty="0" err="1">
                <a:solidFill>
                  <a:schemeClr val="tx1">
                    <a:lumMod val="65000"/>
                    <a:lumOff val="35000"/>
                  </a:schemeClr>
                </a:solidFill>
              </a:rPr>
              <a:t>Karmel</a:t>
            </a:r>
            <a:r>
              <a:rPr lang="en-US" sz="1400" dirty="0">
                <a:solidFill>
                  <a:schemeClr val="tx1">
                    <a:lumMod val="65000"/>
                    <a:lumOff val="35000"/>
                  </a:schemeClr>
                </a:solidFill>
              </a:rPr>
              <a:t> 2005</a:t>
            </a:r>
          </a:p>
          <a:p>
            <a:pPr marL="342900" indent="-342900">
              <a:buAutoNum type="arabicPeriod"/>
            </a:pPr>
            <a:r>
              <a:rPr lang="en-US" sz="1400" dirty="0">
                <a:solidFill>
                  <a:schemeClr val="tx1">
                    <a:lumMod val="65000"/>
                    <a:lumOff val="35000"/>
                  </a:schemeClr>
                </a:solidFill>
              </a:rPr>
              <a:t>Bloom filter encoding - Schnell et al. 2009</a:t>
            </a:r>
          </a:p>
          <a:p>
            <a:pPr marL="342900" indent="-342900">
              <a:buAutoNum type="arabicPeriod"/>
            </a:pPr>
            <a:r>
              <a:rPr lang="en-US" sz="1400" dirty="0">
                <a:solidFill>
                  <a:schemeClr val="tx1">
                    <a:lumMod val="65000"/>
                    <a:lumOff val="35000"/>
                  </a:schemeClr>
                </a:solidFill>
              </a:rPr>
              <a:t>Tabulation min-hash encoding - Smith 2017</a:t>
            </a:r>
          </a:p>
        </p:txBody>
      </p:sp>
      <p:sp>
        <p:nvSpPr>
          <p:cNvPr id="23" name="TextBox 22">
            <a:extLst>
              <a:ext uri="{FF2B5EF4-FFF2-40B4-BE49-F238E27FC236}">
                <a16:creationId xmlns:a16="http://schemas.microsoft.com/office/drawing/2014/main" id="{9550A578-90BD-48B7-9851-DBF2148E8A1F}"/>
              </a:ext>
            </a:extLst>
          </p:cNvPr>
          <p:cNvSpPr txBox="1"/>
          <p:nvPr/>
        </p:nvSpPr>
        <p:spPr>
          <a:xfrm>
            <a:off x="4463980" y="5441683"/>
            <a:ext cx="4759252" cy="523220"/>
          </a:xfrm>
          <a:prstGeom prst="rect">
            <a:avLst/>
          </a:prstGeom>
          <a:noFill/>
        </p:spPr>
        <p:txBody>
          <a:bodyPr wrap="none" rtlCol="0">
            <a:spAutoFit/>
          </a:bodyPr>
          <a:lstStyle/>
          <a:p>
            <a:pPr marL="342900" indent="-342900">
              <a:buFont typeface="+mj-lt"/>
              <a:buAutoNum type="arabicPeriod" startAt="4"/>
            </a:pPr>
            <a:r>
              <a:rPr lang="en-US" sz="1400" dirty="0">
                <a:solidFill>
                  <a:schemeClr val="tx1">
                    <a:lumMod val="65000"/>
                    <a:lumOff val="35000"/>
                  </a:schemeClr>
                </a:solidFill>
              </a:rPr>
              <a:t>Multiple dynamic match-key encoding - Randall et al. 2019</a:t>
            </a:r>
          </a:p>
          <a:p>
            <a:pPr marL="342900" indent="-342900">
              <a:buFont typeface="+mj-lt"/>
              <a:buAutoNum type="arabicPeriod" startAt="4"/>
            </a:pPr>
            <a:r>
              <a:rPr lang="en-US" sz="1400" dirty="0">
                <a:solidFill>
                  <a:schemeClr val="tx1">
                    <a:lumMod val="65000"/>
                    <a:lumOff val="35000"/>
                  </a:schemeClr>
                </a:solidFill>
              </a:rPr>
              <a:t>Two-step hash encoding - </a:t>
            </a:r>
            <a:r>
              <a:rPr lang="en-US" sz="1400" dirty="0" err="1">
                <a:solidFill>
                  <a:schemeClr val="tx1">
                    <a:lumMod val="65000"/>
                    <a:lumOff val="35000"/>
                  </a:schemeClr>
                </a:solidFill>
              </a:rPr>
              <a:t>Ranbaduge</a:t>
            </a:r>
            <a:r>
              <a:rPr lang="en-US" sz="1400" dirty="0">
                <a:solidFill>
                  <a:schemeClr val="tx1">
                    <a:lumMod val="65000"/>
                    <a:lumOff val="35000"/>
                  </a:schemeClr>
                </a:solidFill>
              </a:rPr>
              <a:t> et al. 2020</a:t>
            </a:r>
          </a:p>
        </p:txBody>
      </p:sp>
      <p:grpSp>
        <p:nvGrpSpPr>
          <p:cNvPr id="2" name="Group 1">
            <a:extLst>
              <a:ext uri="{FF2B5EF4-FFF2-40B4-BE49-F238E27FC236}">
                <a16:creationId xmlns:a16="http://schemas.microsoft.com/office/drawing/2014/main" id="{F2B28D9B-C1C0-4241-9E20-9B9771CAEFCC}"/>
              </a:ext>
            </a:extLst>
          </p:cNvPr>
          <p:cNvGrpSpPr/>
          <p:nvPr/>
        </p:nvGrpSpPr>
        <p:grpSpPr>
          <a:xfrm>
            <a:off x="2753936" y="2510800"/>
            <a:ext cx="8315820" cy="1975581"/>
            <a:chOff x="2753936" y="2510800"/>
            <a:chExt cx="8315820" cy="1975581"/>
          </a:xfrm>
        </p:grpSpPr>
        <p:pic>
          <p:nvPicPr>
            <p:cNvPr id="26" name="Picture 25" descr="Icon&#10;&#10;Description automatically generated with low confidence">
              <a:extLst>
                <a:ext uri="{FF2B5EF4-FFF2-40B4-BE49-F238E27FC236}">
                  <a16:creationId xmlns:a16="http://schemas.microsoft.com/office/drawing/2014/main" id="{C3726B33-8793-4356-B4B1-1BB331A31DD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53936" y="2510800"/>
              <a:ext cx="407556" cy="376511"/>
            </a:xfrm>
            <a:prstGeom prst="rect">
              <a:avLst/>
            </a:prstGeom>
          </p:spPr>
        </p:pic>
        <p:pic>
          <p:nvPicPr>
            <p:cNvPr id="27" name="Picture 26" descr="Icon&#10;&#10;Description automatically generated with low confidence">
              <a:extLst>
                <a:ext uri="{FF2B5EF4-FFF2-40B4-BE49-F238E27FC236}">
                  <a16:creationId xmlns:a16="http://schemas.microsoft.com/office/drawing/2014/main" id="{4B01D12E-79E7-4C59-954C-194C5F8798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89860" y="2510800"/>
              <a:ext cx="407556" cy="376511"/>
            </a:xfrm>
            <a:prstGeom prst="rect">
              <a:avLst/>
            </a:prstGeom>
          </p:spPr>
        </p:pic>
        <p:pic>
          <p:nvPicPr>
            <p:cNvPr id="28" name="Picture 27" descr="Icon&#10;&#10;Description automatically generated with low confidence">
              <a:extLst>
                <a:ext uri="{FF2B5EF4-FFF2-40B4-BE49-F238E27FC236}">
                  <a16:creationId xmlns:a16="http://schemas.microsoft.com/office/drawing/2014/main" id="{58E35A18-8466-4AE6-8100-C5102DE8012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08864" y="2510800"/>
              <a:ext cx="407556" cy="376511"/>
            </a:xfrm>
            <a:prstGeom prst="rect">
              <a:avLst/>
            </a:prstGeom>
          </p:spPr>
        </p:pic>
        <p:pic>
          <p:nvPicPr>
            <p:cNvPr id="29" name="Picture 28" descr="Icon&#10;&#10;Description automatically generated with low confidence">
              <a:extLst>
                <a:ext uri="{FF2B5EF4-FFF2-40B4-BE49-F238E27FC236}">
                  <a16:creationId xmlns:a16="http://schemas.microsoft.com/office/drawing/2014/main" id="{65A5848A-75DA-4F52-8472-81F6153C3BD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1390" y="2510800"/>
              <a:ext cx="407556" cy="376511"/>
            </a:xfrm>
            <a:prstGeom prst="rect">
              <a:avLst/>
            </a:prstGeom>
          </p:spPr>
        </p:pic>
        <p:pic>
          <p:nvPicPr>
            <p:cNvPr id="30" name="Picture 29" descr="Icon&#10;&#10;Description automatically generated with low confidence">
              <a:extLst>
                <a:ext uri="{FF2B5EF4-FFF2-40B4-BE49-F238E27FC236}">
                  <a16:creationId xmlns:a16="http://schemas.microsoft.com/office/drawing/2014/main" id="{6D7A89DD-9225-4A92-926C-5E5AF8D4051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27374" y="2510800"/>
              <a:ext cx="407556" cy="376511"/>
            </a:xfrm>
            <a:prstGeom prst="rect">
              <a:avLst/>
            </a:prstGeom>
          </p:spPr>
        </p:pic>
        <p:pic>
          <p:nvPicPr>
            <p:cNvPr id="31" name="Picture 30" descr="Icon&#10;&#10;Description automatically generated with low confidence">
              <a:extLst>
                <a:ext uri="{FF2B5EF4-FFF2-40B4-BE49-F238E27FC236}">
                  <a16:creationId xmlns:a16="http://schemas.microsoft.com/office/drawing/2014/main" id="{BD79C5A6-6A8F-4526-8A76-1469A175434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26278" y="2510800"/>
              <a:ext cx="407556" cy="376511"/>
            </a:xfrm>
            <a:prstGeom prst="rect">
              <a:avLst/>
            </a:prstGeom>
          </p:spPr>
        </p:pic>
        <p:pic>
          <p:nvPicPr>
            <p:cNvPr id="32" name="Picture 31" descr="Icon&#10;&#10;Description automatically generated with low confidence">
              <a:extLst>
                <a:ext uri="{FF2B5EF4-FFF2-40B4-BE49-F238E27FC236}">
                  <a16:creationId xmlns:a16="http://schemas.microsoft.com/office/drawing/2014/main" id="{C289A16D-587A-4160-811C-F630FAA13B1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75763" y="2510800"/>
              <a:ext cx="407556" cy="376511"/>
            </a:xfrm>
            <a:prstGeom prst="rect">
              <a:avLst/>
            </a:prstGeom>
          </p:spPr>
        </p:pic>
        <p:pic>
          <p:nvPicPr>
            <p:cNvPr id="33" name="Picture 32" descr="Icon&#10;&#10;Description automatically generated with low confidence">
              <a:extLst>
                <a:ext uri="{FF2B5EF4-FFF2-40B4-BE49-F238E27FC236}">
                  <a16:creationId xmlns:a16="http://schemas.microsoft.com/office/drawing/2014/main" id="{64686F0C-0256-49CA-9D0A-35AE04BB556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62200" y="2510800"/>
              <a:ext cx="407556" cy="376511"/>
            </a:xfrm>
            <a:prstGeom prst="rect">
              <a:avLst/>
            </a:prstGeom>
          </p:spPr>
        </p:pic>
        <p:pic>
          <p:nvPicPr>
            <p:cNvPr id="34" name="Picture 33" descr="Icon&#10;&#10;Description automatically generated with low confidence">
              <a:extLst>
                <a:ext uri="{FF2B5EF4-FFF2-40B4-BE49-F238E27FC236}">
                  <a16:creationId xmlns:a16="http://schemas.microsoft.com/office/drawing/2014/main" id="{2D18C0D4-FF04-459E-AD38-66B67904451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53936" y="2892065"/>
              <a:ext cx="407556" cy="376511"/>
            </a:xfrm>
            <a:prstGeom prst="rect">
              <a:avLst/>
            </a:prstGeom>
          </p:spPr>
        </p:pic>
        <p:pic>
          <p:nvPicPr>
            <p:cNvPr id="35" name="Picture 34" descr="Icon&#10;&#10;Description automatically generated with low confidence">
              <a:extLst>
                <a:ext uri="{FF2B5EF4-FFF2-40B4-BE49-F238E27FC236}">
                  <a16:creationId xmlns:a16="http://schemas.microsoft.com/office/drawing/2014/main" id="{3583A7BF-3475-403D-95C1-CAF9342044E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53936" y="3250050"/>
              <a:ext cx="407556" cy="376511"/>
            </a:xfrm>
            <a:prstGeom prst="rect">
              <a:avLst/>
            </a:prstGeom>
          </p:spPr>
        </p:pic>
        <p:pic>
          <p:nvPicPr>
            <p:cNvPr id="36" name="Picture 35" descr="Icon&#10;&#10;Description automatically generated with low confidence">
              <a:extLst>
                <a:ext uri="{FF2B5EF4-FFF2-40B4-BE49-F238E27FC236}">
                  <a16:creationId xmlns:a16="http://schemas.microsoft.com/office/drawing/2014/main" id="{3A116264-FA4B-447A-A3B6-A2227FE896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53936" y="3622626"/>
              <a:ext cx="407556" cy="376511"/>
            </a:xfrm>
            <a:prstGeom prst="rect">
              <a:avLst/>
            </a:prstGeom>
          </p:spPr>
        </p:pic>
        <p:pic>
          <p:nvPicPr>
            <p:cNvPr id="37" name="Picture 36" descr="Icon&#10;&#10;Description automatically generated with low confidence">
              <a:extLst>
                <a:ext uri="{FF2B5EF4-FFF2-40B4-BE49-F238E27FC236}">
                  <a16:creationId xmlns:a16="http://schemas.microsoft.com/office/drawing/2014/main" id="{657F673D-37CA-45C9-BE8D-6B5C60DB406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53936" y="4109870"/>
              <a:ext cx="407556" cy="376511"/>
            </a:xfrm>
            <a:prstGeom prst="rect">
              <a:avLst/>
            </a:prstGeom>
          </p:spPr>
        </p:pic>
        <p:pic>
          <p:nvPicPr>
            <p:cNvPr id="38" name="Picture 37" descr="Icon&#10;&#10;Description automatically generated with low confidence">
              <a:extLst>
                <a:ext uri="{FF2B5EF4-FFF2-40B4-BE49-F238E27FC236}">
                  <a16:creationId xmlns:a16="http://schemas.microsoft.com/office/drawing/2014/main" id="{982BE634-B2DB-4F37-B5B4-D83167B5793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89860" y="4109870"/>
              <a:ext cx="407556" cy="376511"/>
            </a:xfrm>
            <a:prstGeom prst="rect">
              <a:avLst/>
            </a:prstGeom>
          </p:spPr>
        </p:pic>
        <p:pic>
          <p:nvPicPr>
            <p:cNvPr id="39" name="Picture 38" descr="Icon&#10;&#10;Description automatically generated with low confidence">
              <a:extLst>
                <a:ext uri="{FF2B5EF4-FFF2-40B4-BE49-F238E27FC236}">
                  <a16:creationId xmlns:a16="http://schemas.microsoft.com/office/drawing/2014/main" id="{76405AA7-277A-4A9D-B120-FD4BEEAAFD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89860" y="2892065"/>
              <a:ext cx="407556" cy="376511"/>
            </a:xfrm>
            <a:prstGeom prst="rect">
              <a:avLst/>
            </a:prstGeom>
          </p:spPr>
        </p:pic>
        <p:pic>
          <p:nvPicPr>
            <p:cNvPr id="40" name="Picture 39" descr="Icon&#10;&#10;Description automatically generated with low confidence">
              <a:extLst>
                <a:ext uri="{FF2B5EF4-FFF2-40B4-BE49-F238E27FC236}">
                  <a16:creationId xmlns:a16="http://schemas.microsoft.com/office/drawing/2014/main" id="{EE647A24-77EE-43F4-B1D6-EF1F3BC98C5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89860" y="3635412"/>
              <a:ext cx="407556" cy="376511"/>
            </a:xfrm>
            <a:prstGeom prst="rect">
              <a:avLst/>
            </a:prstGeom>
          </p:spPr>
        </p:pic>
        <p:pic>
          <p:nvPicPr>
            <p:cNvPr id="41" name="Picture 40" descr="Icon&#10;&#10;Description automatically generated with low confidence">
              <a:extLst>
                <a:ext uri="{FF2B5EF4-FFF2-40B4-BE49-F238E27FC236}">
                  <a16:creationId xmlns:a16="http://schemas.microsoft.com/office/drawing/2014/main" id="{9BAC6AA5-47B5-41D1-A4F0-429DA56B6CD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89860" y="3246115"/>
              <a:ext cx="407556" cy="376511"/>
            </a:xfrm>
            <a:prstGeom prst="rect">
              <a:avLst/>
            </a:prstGeom>
          </p:spPr>
        </p:pic>
        <p:pic>
          <p:nvPicPr>
            <p:cNvPr id="42" name="Picture 41" descr="Icon&#10;&#10;Description automatically generated with low confidence">
              <a:extLst>
                <a:ext uri="{FF2B5EF4-FFF2-40B4-BE49-F238E27FC236}">
                  <a16:creationId xmlns:a16="http://schemas.microsoft.com/office/drawing/2014/main" id="{CE201A92-CEC9-4111-9D16-D1427A8F8E8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08864" y="3246115"/>
              <a:ext cx="407556" cy="376511"/>
            </a:xfrm>
            <a:prstGeom prst="rect">
              <a:avLst/>
            </a:prstGeom>
          </p:spPr>
        </p:pic>
        <p:pic>
          <p:nvPicPr>
            <p:cNvPr id="43" name="Picture 42" descr="Icon&#10;&#10;Description automatically generated with low confidence">
              <a:extLst>
                <a:ext uri="{FF2B5EF4-FFF2-40B4-BE49-F238E27FC236}">
                  <a16:creationId xmlns:a16="http://schemas.microsoft.com/office/drawing/2014/main" id="{BB76D250-0AFB-442C-BD51-0FB532684B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27374" y="3246115"/>
              <a:ext cx="407556" cy="376511"/>
            </a:xfrm>
            <a:prstGeom prst="rect">
              <a:avLst/>
            </a:prstGeom>
          </p:spPr>
        </p:pic>
        <p:pic>
          <p:nvPicPr>
            <p:cNvPr id="44" name="Picture 43" descr="Icon&#10;&#10;Description automatically generated with low confidence">
              <a:extLst>
                <a:ext uri="{FF2B5EF4-FFF2-40B4-BE49-F238E27FC236}">
                  <a16:creationId xmlns:a16="http://schemas.microsoft.com/office/drawing/2014/main" id="{83167561-9C2A-455F-9B3C-ABF59E73AA6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75763" y="3246115"/>
              <a:ext cx="407556" cy="376511"/>
            </a:xfrm>
            <a:prstGeom prst="rect">
              <a:avLst/>
            </a:prstGeom>
          </p:spPr>
        </p:pic>
        <p:pic>
          <p:nvPicPr>
            <p:cNvPr id="45" name="Picture 44" descr="Icon&#10;&#10;Description automatically generated with low confidence">
              <a:extLst>
                <a:ext uri="{FF2B5EF4-FFF2-40B4-BE49-F238E27FC236}">
                  <a16:creationId xmlns:a16="http://schemas.microsoft.com/office/drawing/2014/main" id="{8BE22AF5-0F69-4865-9052-0D21CCF86F5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26505" y="2892065"/>
              <a:ext cx="407556" cy="376511"/>
            </a:xfrm>
            <a:prstGeom prst="rect">
              <a:avLst/>
            </a:prstGeom>
          </p:spPr>
        </p:pic>
        <p:pic>
          <p:nvPicPr>
            <p:cNvPr id="46" name="Picture 45" descr="Icon&#10;&#10;Description automatically generated with low confidence">
              <a:extLst>
                <a:ext uri="{FF2B5EF4-FFF2-40B4-BE49-F238E27FC236}">
                  <a16:creationId xmlns:a16="http://schemas.microsoft.com/office/drawing/2014/main" id="{40A5E521-E13E-43B0-8A1E-BBB76E38705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31803" y="4109870"/>
              <a:ext cx="407556" cy="376511"/>
            </a:xfrm>
            <a:prstGeom prst="rect">
              <a:avLst/>
            </a:prstGeom>
          </p:spPr>
        </p:pic>
        <p:pic>
          <p:nvPicPr>
            <p:cNvPr id="47" name="Picture 46" descr="Icon&#10;&#10;Description automatically generated with low confidence">
              <a:extLst>
                <a:ext uri="{FF2B5EF4-FFF2-40B4-BE49-F238E27FC236}">
                  <a16:creationId xmlns:a16="http://schemas.microsoft.com/office/drawing/2014/main" id="{026459E3-BB88-4271-8FA8-A0241484509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06822" y="4085804"/>
              <a:ext cx="407556" cy="376511"/>
            </a:xfrm>
            <a:prstGeom prst="rect">
              <a:avLst/>
            </a:prstGeom>
          </p:spPr>
        </p:pic>
        <p:pic>
          <p:nvPicPr>
            <p:cNvPr id="48" name="Picture 47" descr="Icon&#10;&#10;Description automatically generated with low confidence">
              <a:extLst>
                <a:ext uri="{FF2B5EF4-FFF2-40B4-BE49-F238E27FC236}">
                  <a16:creationId xmlns:a16="http://schemas.microsoft.com/office/drawing/2014/main" id="{C80AB559-1EB3-4C79-A183-4B5C26738FB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62200" y="4109870"/>
              <a:ext cx="407556" cy="376511"/>
            </a:xfrm>
            <a:prstGeom prst="rect">
              <a:avLst/>
            </a:prstGeom>
          </p:spPr>
        </p:pic>
        <p:pic>
          <p:nvPicPr>
            <p:cNvPr id="5" name="Graphic 4" descr="Question Mark with solid fill">
              <a:extLst>
                <a:ext uri="{FF2B5EF4-FFF2-40B4-BE49-F238E27FC236}">
                  <a16:creationId xmlns:a16="http://schemas.microsoft.com/office/drawing/2014/main" id="{A9034D1F-16E7-45D9-A468-3F56A2F16AA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67643" y="2916232"/>
              <a:ext cx="285914" cy="285914"/>
            </a:xfrm>
            <a:prstGeom prst="rect">
              <a:avLst/>
            </a:prstGeom>
          </p:spPr>
        </p:pic>
        <p:pic>
          <p:nvPicPr>
            <p:cNvPr id="49" name="Graphic 48" descr="Question Mark with solid fill">
              <a:extLst>
                <a:ext uri="{FF2B5EF4-FFF2-40B4-BE49-F238E27FC236}">
                  <a16:creationId xmlns:a16="http://schemas.microsoft.com/office/drawing/2014/main" id="{F0F3034E-D34B-4165-9992-00B959B18AF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67643" y="3295348"/>
              <a:ext cx="285914" cy="285914"/>
            </a:xfrm>
            <a:prstGeom prst="rect">
              <a:avLst/>
            </a:prstGeom>
          </p:spPr>
        </p:pic>
        <p:pic>
          <p:nvPicPr>
            <p:cNvPr id="50" name="Graphic 49" descr="Question Mark with solid fill">
              <a:extLst>
                <a:ext uri="{FF2B5EF4-FFF2-40B4-BE49-F238E27FC236}">
                  <a16:creationId xmlns:a16="http://schemas.microsoft.com/office/drawing/2014/main" id="{6648F543-4692-4501-890F-0B3EE4B1D7E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67643" y="3664719"/>
              <a:ext cx="285914" cy="285914"/>
            </a:xfrm>
            <a:prstGeom prst="rect">
              <a:avLst/>
            </a:prstGeom>
          </p:spPr>
        </p:pic>
        <p:pic>
          <p:nvPicPr>
            <p:cNvPr id="51" name="Graphic 50" descr="Question Mark with solid fill">
              <a:extLst>
                <a:ext uri="{FF2B5EF4-FFF2-40B4-BE49-F238E27FC236}">
                  <a16:creationId xmlns:a16="http://schemas.microsoft.com/office/drawing/2014/main" id="{18BC0D72-507D-4D87-BB68-C5E293B79E6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87326" y="3664719"/>
              <a:ext cx="285914" cy="285914"/>
            </a:xfrm>
            <a:prstGeom prst="rect">
              <a:avLst/>
            </a:prstGeom>
          </p:spPr>
        </p:pic>
        <p:pic>
          <p:nvPicPr>
            <p:cNvPr id="52" name="Graphic 51" descr="Question Mark with solid fill">
              <a:extLst>
                <a:ext uri="{FF2B5EF4-FFF2-40B4-BE49-F238E27FC236}">
                  <a16:creationId xmlns:a16="http://schemas.microsoft.com/office/drawing/2014/main" id="{26ED58A0-7475-48E2-9B3E-4FD57707F67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636584" y="3664719"/>
              <a:ext cx="285914" cy="285914"/>
            </a:xfrm>
            <a:prstGeom prst="rect">
              <a:avLst/>
            </a:prstGeom>
          </p:spPr>
        </p:pic>
        <p:pic>
          <p:nvPicPr>
            <p:cNvPr id="53" name="Graphic 52" descr="Question Mark with solid fill">
              <a:extLst>
                <a:ext uri="{FF2B5EF4-FFF2-40B4-BE49-F238E27FC236}">
                  <a16:creationId xmlns:a16="http://schemas.microsoft.com/office/drawing/2014/main" id="{85E76559-534C-4A8D-AA8D-4F10B403A83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723021" y="3664719"/>
              <a:ext cx="285914" cy="285914"/>
            </a:xfrm>
            <a:prstGeom prst="rect">
              <a:avLst/>
            </a:prstGeom>
          </p:spPr>
        </p:pic>
        <p:pic>
          <p:nvPicPr>
            <p:cNvPr id="54" name="Graphic 53" descr="Question Mark with solid fill">
              <a:extLst>
                <a:ext uri="{FF2B5EF4-FFF2-40B4-BE49-F238E27FC236}">
                  <a16:creationId xmlns:a16="http://schemas.microsoft.com/office/drawing/2014/main" id="{B289DA4C-5265-434B-9F7A-99BB13BFABF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723021" y="3293124"/>
              <a:ext cx="285914" cy="285914"/>
            </a:xfrm>
            <a:prstGeom prst="rect">
              <a:avLst/>
            </a:prstGeom>
          </p:spPr>
        </p:pic>
        <p:pic>
          <p:nvPicPr>
            <p:cNvPr id="55" name="Graphic 54" descr="Question Mark with solid fill">
              <a:extLst>
                <a:ext uri="{FF2B5EF4-FFF2-40B4-BE49-F238E27FC236}">
                  <a16:creationId xmlns:a16="http://schemas.microsoft.com/office/drawing/2014/main" id="{00052AB4-0493-41C0-B78B-E09FFD4D9B8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723021" y="2916232"/>
              <a:ext cx="285914" cy="285914"/>
            </a:xfrm>
            <a:prstGeom prst="rect">
              <a:avLst/>
            </a:prstGeom>
          </p:spPr>
        </p:pic>
        <p:pic>
          <p:nvPicPr>
            <p:cNvPr id="56" name="Graphic 55" descr="Question Mark with solid fill">
              <a:extLst>
                <a:ext uri="{FF2B5EF4-FFF2-40B4-BE49-F238E27FC236}">
                  <a16:creationId xmlns:a16="http://schemas.microsoft.com/office/drawing/2014/main" id="{5AAC6A46-49BD-4721-887A-E1EBB9E4314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636584" y="4137190"/>
              <a:ext cx="285914" cy="285914"/>
            </a:xfrm>
            <a:prstGeom prst="rect">
              <a:avLst/>
            </a:prstGeom>
          </p:spPr>
        </p:pic>
      </p:grpSp>
      <p:pic>
        <p:nvPicPr>
          <p:cNvPr id="57" name="Graphic 56" descr="Question Mark with solid fill">
            <a:extLst>
              <a:ext uri="{FF2B5EF4-FFF2-40B4-BE49-F238E27FC236}">
                <a16:creationId xmlns:a16="http://schemas.microsoft.com/office/drawing/2014/main" id="{1A39C583-A7AE-4438-AE1A-057AB50A4E0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98274" y="4798889"/>
            <a:ext cx="285914" cy="285914"/>
          </a:xfrm>
          <a:prstGeom prst="rect">
            <a:avLst/>
          </a:prstGeom>
        </p:spPr>
      </p:pic>
      <p:pic>
        <p:nvPicPr>
          <p:cNvPr id="58" name="Picture 57" descr="Icon&#10;&#10;Description automatically generated with low confidence">
            <a:extLst>
              <a:ext uri="{FF2B5EF4-FFF2-40B4-BE49-F238E27FC236}">
                <a16:creationId xmlns:a16="http://schemas.microsoft.com/office/drawing/2014/main" id="{D2D0ED1F-0363-474A-8A10-547C7210C36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5284" y="4758599"/>
            <a:ext cx="407556" cy="376511"/>
          </a:xfrm>
          <a:prstGeom prst="rect">
            <a:avLst/>
          </a:prstGeom>
        </p:spPr>
      </p:pic>
    </p:spTree>
    <p:extLst>
      <p:ext uri="{BB962C8B-B14F-4D97-AF65-F5344CB8AC3E}">
        <p14:creationId xmlns:p14="http://schemas.microsoft.com/office/powerpoint/2010/main" val="2935805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58" name="Group 57"/>
          <p:cNvGrpSpPr/>
          <p:nvPr/>
        </p:nvGrpSpPr>
        <p:grpSpPr>
          <a:xfrm>
            <a:off x="0" y="0"/>
            <a:ext cx="12192000" cy="1045064"/>
            <a:chOff x="0" y="0"/>
            <a:chExt cx="12192000" cy="1045064"/>
          </a:xfrm>
        </p:grpSpPr>
        <p:sp>
          <p:nvSpPr>
            <p:cNvPr id="59" name="Rectangle 58"/>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17</a:t>
            </a:fld>
            <a:endParaRPr lang="en-US" dirty="0"/>
          </a:p>
        </p:txBody>
      </p:sp>
      <p:pic>
        <p:nvPicPr>
          <p:cNvPr id="57" name="Picture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62" name="TextBox 61"/>
          <p:cNvSpPr txBox="1"/>
          <p:nvPr/>
        </p:nvSpPr>
        <p:spPr>
          <a:xfrm>
            <a:off x="388937" y="166119"/>
            <a:ext cx="11803063" cy="677108"/>
          </a:xfrm>
          <a:prstGeom prst="rect">
            <a:avLst/>
          </a:prstGeom>
          <a:noFill/>
        </p:spPr>
        <p:txBody>
          <a:bodyPr wrap="square" rtlCol="0">
            <a:spAutoFit/>
          </a:bodyPr>
          <a:lstStyle/>
          <a:p>
            <a:r>
              <a:rPr lang="en-US" sz="38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Outline</a:t>
            </a:r>
          </a:p>
        </p:txBody>
      </p:sp>
      <p:sp>
        <p:nvSpPr>
          <p:cNvPr id="64" name="Footer Placeholder 9">
            <a:extLst>
              <a:ext uri="{FF2B5EF4-FFF2-40B4-BE49-F238E27FC236}">
                <a16:creationId xmlns:a16="http://schemas.microsoft.com/office/drawing/2014/main" id="{3E43D570-3AA2-4BA3-8D11-131BFE052D99}"/>
              </a:ext>
            </a:extLst>
          </p:cNvPr>
          <p:cNvSpPr>
            <a:spLocks noGrp="1"/>
          </p:cNvSpPr>
          <p:nvPr>
            <p:ph type="ftr" sz="quarter" idx="11"/>
          </p:nvPr>
        </p:nvSpPr>
        <p:spPr>
          <a:xfrm>
            <a:off x="4552950" y="6367697"/>
            <a:ext cx="3086100" cy="365125"/>
          </a:xfrm>
        </p:spPr>
        <p:txBody>
          <a:bodyPr/>
          <a:lstStyle/>
          <a:p>
            <a:r>
              <a:rPr lang="en-US" dirty="0"/>
              <a:t>March 2021</a:t>
            </a:r>
          </a:p>
        </p:txBody>
      </p:sp>
      <p:sp>
        <p:nvSpPr>
          <p:cNvPr id="39" name="TextBox 38">
            <a:extLst>
              <a:ext uri="{FF2B5EF4-FFF2-40B4-BE49-F238E27FC236}">
                <a16:creationId xmlns:a16="http://schemas.microsoft.com/office/drawing/2014/main" id="{698D3FD5-E7C8-4C4F-89E5-DD5DEF264059}"/>
              </a:ext>
            </a:extLst>
          </p:cNvPr>
          <p:cNvSpPr txBox="1"/>
          <p:nvPr/>
        </p:nvSpPr>
        <p:spPr>
          <a:xfrm>
            <a:off x="388937" y="1204684"/>
            <a:ext cx="11422637" cy="4832092"/>
          </a:xfrm>
          <a:prstGeom prst="rect">
            <a:avLst/>
          </a:prstGeom>
          <a:noFill/>
        </p:spPr>
        <p:txBody>
          <a:bodyPr wrap="square" rtlCol="0">
            <a:spAutoFit/>
          </a:bodyPr>
          <a:lstStyle/>
          <a:p>
            <a:pPr marL="342900" indent="-342900">
              <a:buFont typeface="Wingdings" panose="05000000000000000000" pitchFamily="2" charset="2"/>
              <a:buChar char="§"/>
            </a:pPr>
            <a:r>
              <a:rPr lang="en-US" sz="2200" b="1" dirty="0">
                <a:solidFill>
                  <a:schemeClr val="bg1">
                    <a:lumMod val="8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Introduction</a:t>
            </a:r>
          </a:p>
          <a:p>
            <a:pPr marL="800100" lvl="1" indent="-342900">
              <a:buFont typeface="Wingdings" panose="05000000000000000000" pitchFamily="2" charset="2"/>
              <a:buChar char="Ø"/>
            </a:pPr>
            <a:r>
              <a:rPr lang="en-US" sz="1600" dirty="0">
                <a:solidFill>
                  <a:schemeClr val="bg1">
                    <a:lumMod val="85000"/>
                  </a:schemeClr>
                </a:solidFill>
              </a:rPr>
              <a:t>Record Linkage (RL)</a:t>
            </a:r>
          </a:p>
          <a:p>
            <a:pPr marL="800100" lvl="1" indent="-342900">
              <a:buFont typeface="Wingdings" panose="05000000000000000000" pitchFamily="2" charset="2"/>
              <a:buChar char="Ø"/>
            </a:pPr>
            <a:r>
              <a:rPr lang="en-US" sz="1600" dirty="0">
                <a:solidFill>
                  <a:schemeClr val="bg1">
                    <a:lumMod val="85000"/>
                  </a:schemeClr>
                </a:solidFill>
              </a:rPr>
              <a:t>Privacy-Preserving Record Linkage (PPRL)</a:t>
            </a:r>
          </a:p>
          <a:p>
            <a:pPr marL="800100" lvl="1" indent="-342900">
              <a:buFont typeface="Wingdings" panose="05000000000000000000" pitchFamily="2" charset="2"/>
              <a:buChar char="Ø"/>
            </a:pPr>
            <a:r>
              <a:rPr lang="en-US" sz="1600" dirty="0">
                <a:solidFill>
                  <a:schemeClr val="bg1">
                    <a:lumMod val="85000"/>
                  </a:schemeClr>
                </a:solidFill>
              </a:rPr>
              <a:t>Motivation of Our Research</a:t>
            </a:r>
          </a:p>
          <a:p>
            <a:pPr marL="800100" lvl="1" indent="-342900">
              <a:buFont typeface="Wingdings" panose="05000000000000000000" pitchFamily="2" charset="2"/>
              <a:buChar char="Ø"/>
            </a:pPr>
            <a:r>
              <a:rPr lang="en-US" sz="1600" dirty="0">
                <a:solidFill>
                  <a:schemeClr val="bg1">
                    <a:lumMod val="85000"/>
                  </a:schemeClr>
                </a:solidFill>
              </a:rPr>
              <a:t>Objectives and Contributions</a:t>
            </a:r>
          </a:p>
          <a:p>
            <a:pPr marL="800100" lvl="1" indent="-342900">
              <a:buFont typeface="Wingdings" panose="05000000000000000000" pitchFamily="2" charset="2"/>
              <a:buChar char="§"/>
            </a:pPr>
            <a:endParaRPr lang="en-US" sz="1200" dirty="0"/>
          </a:p>
          <a:p>
            <a:pPr marL="342900" indent="-342900">
              <a:buFont typeface="Wingdings" panose="05000000000000000000" pitchFamily="2" charset="2"/>
              <a:buChar char="§"/>
            </a:pPr>
            <a:r>
              <a:rPr lang="en-US" sz="2200" dirty="0">
                <a:solidFill>
                  <a:schemeClr val="bg1">
                    <a:lumMod val="8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Conceptual Analysis of PPRL</a:t>
            </a:r>
          </a:p>
          <a:p>
            <a:pPr marL="800100" lvl="1" indent="-342900">
              <a:buFont typeface="Wingdings" panose="05000000000000000000" pitchFamily="2" charset="2"/>
              <a:buChar char="Ø"/>
            </a:pPr>
            <a:r>
              <a:rPr lang="en-US" sz="1600" dirty="0">
                <a:solidFill>
                  <a:schemeClr val="bg1">
                    <a:lumMod val="85000"/>
                  </a:schemeClr>
                </a:solidFill>
              </a:rPr>
              <a:t>A Taxonomy of Privacy Attacks on PPRL</a:t>
            </a:r>
          </a:p>
          <a:p>
            <a:pPr marL="800100" lvl="1" indent="-342900">
              <a:buFont typeface="Wingdings" panose="05000000000000000000" pitchFamily="2" charset="2"/>
              <a:buChar char="Ø"/>
            </a:pPr>
            <a:r>
              <a:rPr lang="en-US" sz="1600" dirty="0">
                <a:solidFill>
                  <a:schemeClr val="bg1">
                    <a:lumMod val="85000"/>
                  </a:schemeClr>
                </a:solidFill>
              </a:rPr>
              <a:t>A Vulnerability Framework for PPRL</a:t>
            </a:r>
          </a:p>
          <a:p>
            <a:pPr marL="342900" indent="-342900">
              <a:buFont typeface="Wingdings" panose="05000000000000000000" pitchFamily="2" charset="2"/>
              <a:buChar char="§"/>
            </a:pPr>
            <a:endParaRPr lang="en-US" sz="1200" dirty="0"/>
          </a:p>
          <a:p>
            <a:pPr marL="342900" indent="-342900">
              <a:buFont typeface="Wingdings" panose="05000000000000000000" pitchFamily="2" charset="2"/>
              <a:buChar char="§"/>
            </a:pPr>
            <a:r>
              <a:rPr lang="en-US" sz="2600" dirty="0">
                <a:solidFill>
                  <a:srgbClr val="002060"/>
                </a:solidFill>
                <a:latin typeface="Open Sans SemiBold" panose="020B0706030804020204" pitchFamily="34" charset="0"/>
                <a:ea typeface="Open Sans SemiBold" panose="020B0706030804020204" pitchFamily="34" charset="0"/>
                <a:cs typeface="Open Sans SemiBold" panose="020B0706030804020204" pitchFamily="34" charset="0"/>
              </a:rPr>
              <a:t>Novel Privacy Attacks on PPRL</a:t>
            </a:r>
          </a:p>
          <a:p>
            <a:pPr marL="800100" lvl="1" indent="-342900">
              <a:buFont typeface="Wingdings" panose="05000000000000000000" pitchFamily="2" charset="2"/>
              <a:buChar char="Ø"/>
            </a:pPr>
            <a:r>
              <a:rPr lang="en-US" sz="2600" dirty="0"/>
              <a:t>Frequency based Attack on Multiple Dynamic Match-key Encoding</a:t>
            </a:r>
          </a:p>
          <a:p>
            <a:pPr marL="800100" lvl="1" indent="-342900">
              <a:buFont typeface="Wingdings" panose="05000000000000000000" pitchFamily="2" charset="2"/>
              <a:buChar char="Ø"/>
            </a:pPr>
            <a:r>
              <a:rPr lang="en-US" sz="2600" dirty="0">
                <a:solidFill>
                  <a:schemeClr val="bg2">
                    <a:lumMod val="90000"/>
                  </a:schemeClr>
                </a:solidFill>
              </a:rPr>
              <a:t>Pattern-mining based Attack on Bloom Filter Encoding</a:t>
            </a:r>
          </a:p>
          <a:p>
            <a:pPr marL="800100" lvl="1" indent="-342900">
              <a:buFont typeface="Wingdings" panose="05000000000000000000" pitchFamily="2" charset="2"/>
              <a:buChar char="Ø"/>
            </a:pPr>
            <a:r>
              <a:rPr lang="en-US" sz="2600" dirty="0">
                <a:solidFill>
                  <a:schemeClr val="bg2">
                    <a:lumMod val="90000"/>
                  </a:schemeClr>
                </a:solidFill>
              </a:rPr>
              <a:t>Graph Matching based Attack on Multiple PPRL Encoding Techniques</a:t>
            </a:r>
          </a:p>
          <a:p>
            <a:endParaRPr lang="en-US" sz="1200" dirty="0">
              <a:solidFill>
                <a:schemeClr val="bg1">
                  <a:lumMod val="85000"/>
                </a:schemeClr>
              </a:solidFill>
            </a:endParaRPr>
          </a:p>
          <a:p>
            <a:pPr marL="342900" indent="-342900">
              <a:buFont typeface="Wingdings" panose="05000000000000000000" pitchFamily="2" charset="2"/>
              <a:buChar char="§"/>
            </a:pPr>
            <a:r>
              <a:rPr lang="en-US" sz="2200" dirty="0">
                <a:solidFill>
                  <a:schemeClr val="bg1">
                    <a:lumMod val="8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Conclusions and Future Work</a:t>
            </a:r>
          </a:p>
        </p:txBody>
      </p:sp>
    </p:spTree>
    <p:extLst>
      <p:ext uri="{BB962C8B-B14F-4D97-AF65-F5344CB8AC3E}">
        <p14:creationId xmlns:p14="http://schemas.microsoft.com/office/powerpoint/2010/main" val="331232707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24" name="Group 23"/>
          <p:cNvGrpSpPr/>
          <p:nvPr/>
        </p:nvGrpSpPr>
        <p:grpSpPr>
          <a:xfrm>
            <a:off x="0" y="0"/>
            <a:ext cx="12192000" cy="1045064"/>
            <a:chOff x="0" y="0"/>
            <a:chExt cx="12192000" cy="1045064"/>
          </a:xfrm>
        </p:grpSpPr>
        <p:sp>
          <p:nvSpPr>
            <p:cNvPr id="25" name="Rectangle 24"/>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18</a:t>
            </a:fld>
            <a:endParaRPr lang="en-US" dirty="0"/>
          </a:p>
        </p:txBody>
      </p:sp>
      <mc:AlternateContent xmlns:mc="http://schemas.openxmlformats.org/markup-compatibility/2006" xmlns:a14="http://schemas.microsoft.com/office/drawing/2010/main">
        <mc:Choice Requires="a14">
          <p:sp>
            <p:nvSpPr>
              <p:cNvPr id="13" name="TextBox 12"/>
              <p:cNvSpPr txBox="1"/>
              <p:nvPr/>
            </p:nvSpPr>
            <p:spPr>
              <a:xfrm>
                <a:off x="380427" y="4015722"/>
                <a:ext cx="10681486" cy="2092881"/>
              </a:xfrm>
              <a:prstGeom prst="rect">
                <a:avLst/>
              </a:prstGeom>
              <a:noFill/>
            </p:spPr>
            <p:txBody>
              <a:bodyPr wrap="square" rtlCol="0">
                <a:spAutoFit/>
              </a:bodyPr>
              <a:lstStyle/>
              <a:p>
                <a:pPr marL="342900" indent="-342900">
                  <a:buFont typeface="Wingdings" panose="05000000000000000000" pitchFamily="2" charset="2"/>
                  <a:buChar char="§"/>
                </a:pPr>
                <a:r>
                  <a:rPr lang="en-US" sz="2600" dirty="0"/>
                  <a:t>Concatenated attribute values are called </a:t>
                </a:r>
                <a:r>
                  <a:rPr lang="en-US" sz="2600" dirty="0">
                    <a:solidFill>
                      <a:srgbClr val="FF0000"/>
                    </a:solidFill>
                  </a:rPr>
                  <a:t>match-keys</a:t>
                </a:r>
              </a:p>
              <a:p>
                <a:pPr marL="342900" indent="-342900">
                  <a:buFont typeface="Wingdings" panose="05000000000000000000" pitchFamily="2" charset="2"/>
                  <a:buChar char="§"/>
                </a:pPr>
                <a:r>
                  <a:rPr lang="en-US" sz="2600" dirty="0"/>
                  <a:t>For </a:t>
                </a:r>
                <a14:m>
                  <m:oMath xmlns:m="http://schemas.openxmlformats.org/officeDocument/2006/math">
                    <m:r>
                      <a:rPr lang="en-US" sz="2600" b="0" i="1" smtClean="0">
                        <a:latin typeface="Cambria Math" panose="02040503050406030204" pitchFamily="18" charset="0"/>
                      </a:rPr>
                      <m:t>𝑎</m:t>
                    </m:r>
                  </m:oMath>
                </a14:m>
                <a:r>
                  <a:rPr lang="en-US" sz="2600" dirty="0"/>
                  <a:t> attribute values there can be </a:t>
                </a:r>
                <a14:m>
                  <m:oMath xmlns:m="http://schemas.openxmlformats.org/officeDocument/2006/math">
                    <m:sSup>
                      <m:sSupPr>
                        <m:ctrlPr>
                          <a:rPr lang="en-US" sz="2600" b="0" i="1" smtClean="0">
                            <a:solidFill>
                              <a:srgbClr val="FF0000"/>
                            </a:solidFill>
                            <a:latin typeface="Cambria Math" panose="02040503050406030204" pitchFamily="18" charset="0"/>
                          </a:rPr>
                        </m:ctrlPr>
                      </m:sSupPr>
                      <m:e>
                        <m:r>
                          <a:rPr lang="en-US" sz="2600" b="0" i="1" smtClean="0">
                            <a:solidFill>
                              <a:srgbClr val="FF0000"/>
                            </a:solidFill>
                            <a:latin typeface="Cambria Math" panose="02040503050406030204" pitchFamily="18" charset="0"/>
                          </a:rPr>
                          <m:t>2</m:t>
                        </m:r>
                      </m:e>
                      <m:sup>
                        <m:r>
                          <a:rPr lang="en-US" sz="2600" b="0" i="1" smtClean="0">
                            <a:solidFill>
                              <a:srgbClr val="FF0000"/>
                            </a:solidFill>
                            <a:latin typeface="Cambria Math" panose="02040503050406030204" pitchFamily="18" charset="0"/>
                          </a:rPr>
                          <m:t>𝑎</m:t>
                        </m:r>
                      </m:sup>
                    </m:sSup>
                    <m:r>
                      <a:rPr lang="en-US" sz="2600" b="0" i="1" smtClean="0">
                        <a:solidFill>
                          <a:srgbClr val="FF0000"/>
                        </a:solidFill>
                        <a:latin typeface="Cambria Math" panose="02040503050406030204" pitchFamily="18" charset="0"/>
                      </a:rPr>
                      <m:t>−(</m:t>
                    </m:r>
                    <m:r>
                      <a:rPr lang="en-US" sz="2600" b="0" i="1" smtClean="0">
                        <a:solidFill>
                          <a:srgbClr val="FF0000"/>
                        </a:solidFill>
                        <a:latin typeface="Cambria Math" panose="02040503050406030204" pitchFamily="18" charset="0"/>
                      </a:rPr>
                      <m:t>𝑎</m:t>
                    </m:r>
                    <m:r>
                      <a:rPr lang="en-US" sz="2600" b="0" i="1" smtClean="0">
                        <a:solidFill>
                          <a:srgbClr val="FF0000"/>
                        </a:solidFill>
                        <a:latin typeface="Cambria Math" panose="02040503050406030204" pitchFamily="18" charset="0"/>
                      </a:rPr>
                      <m:t>+1) </m:t>
                    </m:r>
                  </m:oMath>
                </a14:m>
                <a:r>
                  <a:rPr lang="en-US" sz="2600" dirty="0"/>
                  <a:t>potential attribute value combinations</a:t>
                </a:r>
              </a:p>
              <a:p>
                <a:pPr marL="342900" indent="-342900">
                  <a:buFont typeface="Wingdings" panose="05000000000000000000" pitchFamily="2" charset="2"/>
                  <a:buChar char="§"/>
                </a:pPr>
                <a:r>
                  <a:rPr lang="en-US" sz="2600" dirty="0"/>
                  <a:t>A pair of records is classified as a </a:t>
                </a:r>
                <a:r>
                  <a:rPr lang="en-US" sz="2600" dirty="0">
                    <a:solidFill>
                      <a:srgbClr val="FF0000"/>
                    </a:solidFill>
                  </a:rPr>
                  <a:t>match</a:t>
                </a:r>
                <a:r>
                  <a:rPr lang="en-US" sz="2600" dirty="0"/>
                  <a:t> if one or more of its encoded match-key values are the same</a:t>
                </a:r>
              </a:p>
            </p:txBody>
          </p:sp>
        </mc:Choice>
        <mc:Fallback xmlns="">
          <p:sp>
            <p:nvSpPr>
              <p:cNvPr id="13" name="TextBox 12"/>
              <p:cNvSpPr txBox="1">
                <a:spLocks noRot="1" noChangeAspect="1" noMove="1" noResize="1" noEditPoints="1" noAdjustHandles="1" noChangeArrowheads="1" noChangeShapeType="1" noTextEdit="1"/>
              </p:cNvSpPr>
              <p:nvPr/>
            </p:nvSpPr>
            <p:spPr>
              <a:xfrm>
                <a:off x="380427" y="4015722"/>
                <a:ext cx="10681486" cy="2092881"/>
              </a:xfrm>
              <a:prstGeom prst="rect">
                <a:avLst/>
              </a:prstGeom>
              <a:blipFill>
                <a:blip r:embed="rId4"/>
                <a:stretch>
                  <a:fillRect l="-856" t="-2624" b="-6706"/>
                </a:stretch>
              </a:blipFill>
            </p:spPr>
            <p:txBody>
              <a:bodyPr/>
              <a:lstStyle/>
              <a:p>
                <a:r>
                  <a:rPr lang="en-AU">
                    <a:noFill/>
                  </a:rPr>
                  <a:t> </a:t>
                </a:r>
              </a:p>
            </p:txBody>
          </p:sp>
        </mc:Fallback>
      </mc:AlternateContent>
      <p:sp>
        <p:nvSpPr>
          <p:cNvPr id="2" name="TextBox 1"/>
          <p:cNvSpPr txBox="1"/>
          <p:nvPr/>
        </p:nvSpPr>
        <p:spPr>
          <a:xfrm>
            <a:off x="10089866" y="467467"/>
            <a:ext cx="2187859" cy="369332"/>
          </a:xfrm>
          <a:prstGeom prst="rect">
            <a:avLst/>
          </a:prstGeom>
          <a:noFill/>
        </p:spPr>
        <p:txBody>
          <a:bodyPr wrap="square" rtlCol="0">
            <a:spAutoFit/>
          </a:bodyPr>
          <a:lstStyle/>
          <a:p>
            <a:r>
              <a:rPr lang="en-US" b="1" i="1" dirty="0">
                <a:solidFill>
                  <a:schemeClr val="bg1"/>
                </a:solidFill>
              </a:rPr>
              <a:t>Randall et al. (2019)</a:t>
            </a:r>
            <a:endParaRPr lang="en-US" dirty="0">
              <a:solidFill>
                <a:schemeClr val="bg1"/>
              </a:solidFill>
            </a:endParaRPr>
          </a:p>
        </p:txBody>
      </p:sp>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28" name="TextBox 27"/>
          <p:cNvSpPr txBox="1"/>
          <p:nvPr/>
        </p:nvSpPr>
        <p:spPr>
          <a:xfrm>
            <a:off x="275651" y="214034"/>
            <a:ext cx="11512103" cy="646331"/>
          </a:xfrm>
          <a:prstGeom prst="rect">
            <a:avLst/>
          </a:prstGeom>
          <a:noFill/>
        </p:spPr>
        <p:txBody>
          <a:bodyPr wrap="square" rtlCol="0">
            <a:spAutoFit/>
          </a:bodyPr>
          <a:lstStyle/>
          <a:p>
            <a:r>
              <a:rPr lang="en-US" sz="35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Multiple Dynamic Match-key (MDM) Encoding</a:t>
            </a:r>
          </a:p>
        </p:txBody>
      </p:sp>
      <p:sp>
        <p:nvSpPr>
          <p:cNvPr id="33" name="Footer Placeholder 9">
            <a:extLst>
              <a:ext uri="{FF2B5EF4-FFF2-40B4-BE49-F238E27FC236}">
                <a16:creationId xmlns:a16="http://schemas.microsoft.com/office/drawing/2014/main" id="{401B2ED6-2649-4D7B-8361-BF921F66A42A}"/>
              </a:ext>
            </a:extLst>
          </p:cNvPr>
          <p:cNvSpPr>
            <a:spLocks noGrp="1"/>
          </p:cNvSpPr>
          <p:nvPr>
            <p:ph type="ftr" sz="quarter" idx="11"/>
          </p:nvPr>
        </p:nvSpPr>
        <p:spPr>
          <a:xfrm>
            <a:off x="4552950" y="6367697"/>
            <a:ext cx="3086100" cy="365125"/>
          </a:xfrm>
        </p:spPr>
        <p:txBody>
          <a:bodyPr/>
          <a:lstStyle/>
          <a:p>
            <a:r>
              <a:rPr lang="en-US" dirty="0"/>
              <a:t>March 2021</a:t>
            </a:r>
          </a:p>
        </p:txBody>
      </p:sp>
      <p:graphicFrame>
        <p:nvGraphicFramePr>
          <p:cNvPr id="4" name="Table 8">
            <a:extLst>
              <a:ext uri="{FF2B5EF4-FFF2-40B4-BE49-F238E27FC236}">
                <a16:creationId xmlns:a16="http://schemas.microsoft.com/office/drawing/2014/main" id="{64B8F614-7284-407E-A640-F1E62D836611}"/>
              </a:ext>
            </a:extLst>
          </p:cNvPr>
          <p:cNvGraphicFramePr>
            <a:graphicFrameLocks noGrp="1"/>
          </p:cNvGraphicFramePr>
          <p:nvPr>
            <p:extLst>
              <p:ext uri="{D42A27DB-BD31-4B8C-83A1-F6EECF244321}">
                <p14:modId xmlns:p14="http://schemas.microsoft.com/office/powerpoint/2010/main" val="2949691222"/>
              </p:ext>
            </p:extLst>
          </p:nvPr>
        </p:nvGraphicFramePr>
        <p:xfrm>
          <a:off x="818576" y="1190824"/>
          <a:ext cx="6679896" cy="1112520"/>
        </p:xfrm>
        <a:graphic>
          <a:graphicData uri="http://schemas.openxmlformats.org/drawingml/2006/table">
            <a:tbl>
              <a:tblPr firstRow="1" bandRow="1">
                <a:tableStyleId>{93296810-A885-4BE3-A3E7-6D5BEEA58F35}</a:tableStyleId>
              </a:tblPr>
              <a:tblGrid>
                <a:gridCol w="1098246">
                  <a:extLst>
                    <a:ext uri="{9D8B030D-6E8A-4147-A177-3AD203B41FA5}">
                      <a16:colId xmlns:a16="http://schemas.microsoft.com/office/drawing/2014/main" val="3627080311"/>
                    </a:ext>
                  </a:extLst>
                </a:gridCol>
                <a:gridCol w="1496014">
                  <a:extLst>
                    <a:ext uri="{9D8B030D-6E8A-4147-A177-3AD203B41FA5}">
                      <a16:colId xmlns:a16="http://schemas.microsoft.com/office/drawing/2014/main" val="422519277"/>
                    </a:ext>
                  </a:extLst>
                </a:gridCol>
                <a:gridCol w="1476375">
                  <a:extLst>
                    <a:ext uri="{9D8B030D-6E8A-4147-A177-3AD203B41FA5}">
                      <a16:colId xmlns:a16="http://schemas.microsoft.com/office/drawing/2014/main" val="2589989589"/>
                    </a:ext>
                  </a:extLst>
                </a:gridCol>
                <a:gridCol w="1200150">
                  <a:extLst>
                    <a:ext uri="{9D8B030D-6E8A-4147-A177-3AD203B41FA5}">
                      <a16:colId xmlns:a16="http://schemas.microsoft.com/office/drawing/2014/main" val="2631026915"/>
                    </a:ext>
                  </a:extLst>
                </a:gridCol>
                <a:gridCol w="1409111">
                  <a:extLst>
                    <a:ext uri="{9D8B030D-6E8A-4147-A177-3AD203B41FA5}">
                      <a16:colId xmlns:a16="http://schemas.microsoft.com/office/drawing/2014/main" val="2158032375"/>
                    </a:ext>
                  </a:extLst>
                </a:gridCol>
              </a:tblGrid>
              <a:tr h="370840">
                <a:tc>
                  <a:txBody>
                    <a:bodyPr/>
                    <a:lstStyle/>
                    <a:p>
                      <a:r>
                        <a:rPr lang="en-US" b="0" i="1" dirty="0"/>
                        <a:t>Record</a:t>
                      </a:r>
                      <a:r>
                        <a:rPr lang="en-US" b="0" dirty="0"/>
                        <a:t> </a:t>
                      </a:r>
                      <a:r>
                        <a:rPr lang="en-US" b="0" i="1" dirty="0"/>
                        <a:t>ID</a:t>
                      </a:r>
                      <a:endParaRPr lang="en-AU" b="0" i="1" dirty="0"/>
                    </a:p>
                  </a:txBody>
                  <a:tcPr/>
                </a:tc>
                <a:tc>
                  <a:txBody>
                    <a:bodyPr/>
                    <a:lstStyle/>
                    <a:p>
                      <a:r>
                        <a:rPr lang="en-US" b="0" i="1" dirty="0"/>
                        <a:t>First Name </a:t>
                      </a:r>
                      <a:r>
                        <a:rPr lang="en-US" b="0" dirty="0"/>
                        <a:t>(F)</a:t>
                      </a:r>
                      <a:endParaRPr lang="en-AU" b="0" i="0" dirty="0"/>
                    </a:p>
                  </a:txBody>
                  <a:tcPr/>
                </a:tc>
                <a:tc>
                  <a:txBody>
                    <a:bodyPr/>
                    <a:lstStyle/>
                    <a:p>
                      <a:r>
                        <a:rPr lang="en-US" b="0" i="1" dirty="0"/>
                        <a:t>Last Name </a:t>
                      </a:r>
                      <a:r>
                        <a:rPr lang="en-US" b="0" dirty="0"/>
                        <a:t>(L)</a:t>
                      </a:r>
                      <a:endParaRPr lang="en-AU" b="0" i="0" dirty="0"/>
                    </a:p>
                  </a:txBody>
                  <a:tcPr/>
                </a:tc>
                <a:tc>
                  <a:txBody>
                    <a:bodyPr/>
                    <a:lstStyle/>
                    <a:p>
                      <a:r>
                        <a:rPr lang="en-US" b="0" i="1" dirty="0"/>
                        <a:t>Gender</a:t>
                      </a:r>
                      <a:r>
                        <a:rPr lang="en-US" b="0" dirty="0"/>
                        <a:t> (G)</a:t>
                      </a:r>
                      <a:endParaRPr lang="en-AU" b="0" i="0" dirty="0"/>
                    </a:p>
                  </a:txBody>
                  <a:tcPr/>
                </a:tc>
                <a:tc>
                  <a:txBody>
                    <a:bodyPr/>
                    <a:lstStyle/>
                    <a:p>
                      <a:r>
                        <a:rPr lang="en-US" b="0" i="1" dirty="0"/>
                        <a:t>Birth</a:t>
                      </a:r>
                      <a:r>
                        <a:rPr lang="en-US" b="0" dirty="0"/>
                        <a:t> </a:t>
                      </a:r>
                      <a:r>
                        <a:rPr lang="en-US" b="0" i="1" dirty="0"/>
                        <a:t>Year</a:t>
                      </a:r>
                      <a:r>
                        <a:rPr lang="en-US" b="0" dirty="0"/>
                        <a:t> (B)</a:t>
                      </a:r>
                      <a:endParaRPr lang="en-AU" b="0" i="0" dirty="0"/>
                    </a:p>
                  </a:txBody>
                  <a:tcPr/>
                </a:tc>
                <a:extLst>
                  <a:ext uri="{0D108BD9-81ED-4DB2-BD59-A6C34878D82A}">
                    <a16:rowId xmlns:a16="http://schemas.microsoft.com/office/drawing/2014/main" val="1319351936"/>
                  </a:ext>
                </a:extLst>
              </a:tr>
              <a:tr h="370840">
                <a:tc>
                  <a:txBody>
                    <a:bodyPr/>
                    <a:lstStyle/>
                    <a:p>
                      <a:r>
                        <a:rPr lang="en-US" dirty="0"/>
                        <a:t>r</a:t>
                      </a:r>
                      <a:r>
                        <a:rPr lang="en-US" baseline="-25000" dirty="0"/>
                        <a:t>1</a:t>
                      </a:r>
                      <a:endParaRPr lang="en-AU" baseline="-25000" dirty="0"/>
                    </a:p>
                  </a:txBody>
                  <a:tcPr/>
                </a:tc>
                <a:tc>
                  <a:txBody>
                    <a:bodyPr/>
                    <a:lstStyle/>
                    <a:p>
                      <a:r>
                        <a:rPr lang="en-US" dirty="0"/>
                        <a:t>John</a:t>
                      </a:r>
                      <a:endParaRPr lang="en-AU" dirty="0"/>
                    </a:p>
                  </a:txBody>
                  <a:tcPr/>
                </a:tc>
                <a:tc>
                  <a:txBody>
                    <a:bodyPr/>
                    <a:lstStyle/>
                    <a:p>
                      <a:r>
                        <a:rPr lang="en-US" dirty="0"/>
                        <a:t>Smith</a:t>
                      </a:r>
                      <a:endParaRPr lang="en-AU" dirty="0"/>
                    </a:p>
                  </a:txBody>
                  <a:tcPr/>
                </a:tc>
                <a:tc>
                  <a:txBody>
                    <a:bodyPr/>
                    <a:lstStyle/>
                    <a:p>
                      <a:r>
                        <a:rPr lang="en-US" dirty="0"/>
                        <a:t>M</a:t>
                      </a:r>
                      <a:endParaRPr lang="en-AU" dirty="0"/>
                    </a:p>
                  </a:txBody>
                  <a:tcPr/>
                </a:tc>
                <a:tc>
                  <a:txBody>
                    <a:bodyPr/>
                    <a:lstStyle/>
                    <a:p>
                      <a:r>
                        <a:rPr lang="en-US" dirty="0"/>
                        <a:t>1985</a:t>
                      </a:r>
                      <a:endParaRPr lang="en-AU" dirty="0"/>
                    </a:p>
                  </a:txBody>
                  <a:tcPr/>
                </a:tc>
                <a:extLst>
                  <a:ext uri="{0D108BD9-81ED-4DB2-BD59-A6C34878D82A}">
                    <a16:rowId xmlns:a16="http://schemas.microsoft.com/office/drawing/2014/main" val="1803650532"/>
                  </a:ext>
                </a:extLst>
              </a:tr>
              <a:tr h="370840">
                <a:tc>
                  <a:txBody>
                    <a:bodyPr/>
                    <a:lstStyle/>
                    <a:p>
                      <a:r>
                        <a:rPr lang="en-US" dirty="0"/>
                        <a:t>r</a:t>
                      </a:r>
                      <a:r>
                        <a:rPr lang="en-US" baseline="-25000" dirty="0"/>
                        <a:t>2</a:t>
                      </a:r>
                      <a:endParaRPr lang="en-AU" baseline="-25000" dirty="0"/>
                    </a:p>
                  </a:txBody>
                  <a:tcPr/>
                </a:tc>
                <a:tc>
                  <a:txBody>
                    <a:bodyPr/>
                    <a:lstStyle/>
                    <a:p>
                      <a:r>
                        <a:rPr lang="en-US" dirty="0"/>
                        <a:t>Peter</a:t>
                      </a:r>
                      <a:endParaRPr lang="en-AU" dirty="0"/>
                    </a:p>
                  </a:txBody>
                  <a:tcPr/>
                </a:tc>
                <a:tc>
                  <a:txBody>
                    <a:bodyPr/>
                    <a:lstStyle/>
                    <a:p>
                      <a:r>
                        <a:rPr lang="en-US" dirty="0"/>
                        <a:t>Miller</a:t>
                      </a:r>
                      <a:endParaRPr lang="en-AU" dirty="0"/>
                    </a:p>
                  </a:txBody>
                  <a:tcPr/>
                </a:tc>
                <a:tc>
                  <a:txBody>
                    <a:bodyPr/>
                    <a:lstStyle/>
                    <a:p>
                      <a:endParaRPr lang="en-AU" dirty="0"/>
                    </a:p>
                  </a:txBody>
                  <a:tcPr/>
                </a:tc>
                <a:tc>
                  <a:txBody>
                    <a:bodyPr/>
                    <a:lstStyle/>
                    <a:p>
                      <a:r>
                        <a:rPr lang="en-US" dirty="0"/>
                        <a:t>1990</a:t>
                      </a:r>
                      <a:endParaRPr lang="en-AU" dirty="0"/>
                    </a:p>
                  </a:txBody>
                  <a:tcPr/>
                </a:tc>
                <a:extLst>
                  <a:ext uri="{0D108BD9-81ED-4DB2-BD59-A6C34878D82A}">
                    <a16:rowId xmlns:a16="http://schemas.microsoft.com/office/drawing/2014/main" val="3316145637"/>
                  </a:ext>
                </a:extLst>
              </a:tr>
            </a:tbl>
          </a:graphicData>
        </a:graphic>
      </p:graphicFrame>
      <p:graphicFrame>
        <p:nvGraphicFramePr>
          <p:cNvPr id="9" name="Table 9">
            <a:extLst>
              <a:ext uri="{FF2B5EF4-FFF2-40B4-BE49-F238E27FC236}">
                <a16:creationId xmlns:a16="http://schemas.microsoft.com/office/drawing/2014/main" id="{725E59ED-3877-4BEE-9F63-4978089D67D7}"/>
              </a:ext>
            </a:extLst>
          </p:cNvPr>
          <p:cNvGraphicFramePr>
            <a:graphicFrameLocks noGrp="1"/>
          </p:cNvGraphicFramePr>
          <p:nvPr>
            <p:extLst>
              <p:ext uri="{D42A27DB-BD31-4B8C-83A1-F6EECF244321}">
                <p14:modId xmlns:p14="http://schemas.microsoft.com/office/powerpoint/2010/main" val="3741738308"/>
              </p:ext>
            </p:extLst>
          </p:nvPr>
        </p:nvGraphicFramePr>
        <p:xfrm>
          <a:off x="399476" y="2591860"/>
          <a:ext cx="7772974" cy="1112520"/>
        </p:xfrm>
        <a:graphic>
          <a:graphicData uri="http://schemas.openxmlformats.org/drawingml/2006/table">
            <a:tbl>
              <a:tblPr firstRow="1" bandRow="1">
                <a:tableStyleId>{073A0DAA-6AF3-43AB-8588-CEC1D06C72B9}</a:tableStyleId>
              </a:tblPr>
              <a:tblGrid>
                <a:gridCol w="1095949">
                  <a:extLst>
                    <a:ext uri="{9D8B030D-6E8A-4147-A177-3AD203B41FA5}">
                      <a16:colId xmlns:a16="http://schemas.microsoft.com/office/drawing/2014/main" val="880529173"/>
                    </a:ext>
                  </a:extLst>
                </a:gridCol>
                <a:gridCol w="2105025">
                  <a:extLst>
                    <a:ext uri="{9D8B030D-6E8A-4147-A177-3AD203B41FA5}">
                      <a16:colId xmlns:a16="http://schemas.microsoft.com/office/drawing/2014/main" val="2813184291"/>
                    </a:ext>
                  </a:extLst>
                </a:gridCol>
                <a:gridCol w="2447925">
                  <a:extLst>
                    <a:ext uri="{9D8B030D-6E8A-4147-A177-3AD203B41FA5}">
                      <a16:colId xmlns:a16="http://schemas.microsoft.com/office/drawing/2014/main" val="380417215"/>
                    </a:ext>
                  </a:extLst>
                </a:gridCol>
                <a:gridCol w="2124075">
                  <a:extLst>
                    <a:ext uri="{9D8B030D-6E8A-4147-A177-3AD203B41FA5}">
                      <a16:colId xmlns:a16="http://schemas.microsoft.com/office/drawing/2014/main" val="382304708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t>Record</a:t>
                      </a:r>
                      <a:r>
                        <a:rPr lang="en-US" b="0" dirty="0"/>
                        <a:t> </a:t>
                      </a:r>
                      <a:r>
                        <a:rPr lang="en-US" b="0" i="1" dirty="0"/>
                        <a:t>ID</a:t>
                      </a:r>
                      <a:endParaRPr lang="en-AU" b="0" i="1" dirty="0"/>
                    </a:p>
                  </a:txBody>
                  <a:tcPr/>
                </a:tc>
                <a:tc>
                  <a:txBody>
                    <a:bodyPr/>
                    <a:lstStyle/>
                    <a:p>
                      <a:r>
                        <a:rPr lang="en-US" b="0" dirty="0"/>
                        <a:t>HMAC (F + L + G)</a:t>
                      </a:r>
                      <a:endParaRPr lang="en-AU" b="0" i="0" dirty="0"/>
                    </a:p>
                  </a:txBody>
                  <a:tcPr/>
                </a:tc>
                <a:tc>
                  <a:txBody>
                    <a:bodyPr/>
                    <a:lstStyle/>
                    <a:p>
                      <a:r>
                        <a:rPr lang="en-US" b="0" dirty="0"/>
                        <a:t>HMAC (F + L + B)</a:t>
                      </a:r>
                      <a:endParaRPr lang="en-AU" b="0" i="0" dirty="0"/>
                    </a:p>
                  </a:txBody>
                  <a:tcPr/>
                </a:tc>
                <a:tc>
                  <a:txBody>
                    <a:bodyPr/>
                    <a:lstStyle/>
                    <a:p>
                      <a:r>
                        <a:rPr lang="en-US" b="0" dirty="0"/>
                        <a:t>HMAC (L + G + B)</a:t>
                      </a:r>
                      <a:endParaRPr lang="en-AU" b="0" i="0" dirty="0"/>
                    </a:p>
                  </a:txBody>
                  <a:tcPr/>
                </a:tc>
                <a:extLst>
                  <a:ext uri="{0D108BD9-81ED-4DB2-BD59-A6C34878D82A}">
                    <a16:rowId xmlns:a16="http://schemas.microsoft.com/office/drawing/2014/main" val="29809644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baseline="-25000" dirty="0"/>
                        <a:t>1</a:t>
                      </a:r>
                      <a:endParaRPr lang="en-AU" baseline="-25000" dirty="0"/>
                    </a:p>
                  </a:txBody>
                  <a:tcPr/>
                </a:tc>
                <a:tc>
                  <a:txBody>
                    <a:bodyPr/>
                    <a:lstStyle/>
                    <a:p>
                      <a:r>
                        <a:rPr lang="en-US" b="0" dirty="0"/>
                        <a:t>HMAC(</a:t>
                      </a:r>
                      <a:r>
                        <a:rPr lang="en-US" b="0" dirty="0" err="1"/>
                        <a:t>JohnSmithM</a:t>
                      </a:r>
                      <a:r>
                        <a:rPr lang="en-US" b="0" dirty="0"/>
                        <a:t>)</a:t>
                      </a:r>
                      <a:endParaRPr lang="en-AU" i="0" dirty="0"/>
                    </a:p>
                  </a:txBody>
                  <a:tcPr/>
                </a:tc>
                <a:tc>
                  <a:txBody>
                    <a:bodyPr/>
                    <a:lstStyle/>
                    <a:p>
                      <a:r>
                        <a:rPr lang="en-US" dirty="0"/>
                        <a:t>HMAC(JohnSmith1985)</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HMAC(SmithM1985)</a:t>
                      </a:r>
                      <a:endParaRPr lang="en-AU" dirty="0"/>
                    </a:p>
                  </a:txBody>
                  <a:tcPr/>
                </a:tc>
                <a:extLst>
                  <a:ext uri="{0D108BD9-81ED-4DB2-BD59-A6C34878D82A}">
                    <a16:rowId xmlns:a16="http://schemas.microsoft.com/office/drawing/2014/main" val="41050993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baseline="-25000" dirty="0"/>
                        <a:t>2</a:t>
                      </a:r>
                      <a:endParaRPr lang="en-AU" baseline="-25000" dirty="0"/>
                    </a:p>
                  </a:txBody>
                  <a:tcPr/>
                </a:tc>
                <a:tc>
                  <a:txBody>
                    <a:bodyPr/>
                    <a:lstStyle/>
                    <a:p>
                      <a:endParaRPr lang="en-AU"/>
                    </a:p>
                  </a:txBody>
                  <a:tcPr/>
                </a:tc>
                <a:tc>
                  <a:txBody>
                    <a:bodyPr/>
                    <a:lstStyle/>
                    <a:p>
                      <a:r>
                        <a:rPr lang="en-US" dirty="0"/>
                        <a:t>HMAC(PeterMiller1990)</a:t>
                      </a:r>
                      <a:endParaRPr lang="en-AU" dirty="0"/>
                    </a:p>
                  </a:txBody>
                  <a:tcPr/>
                </a:tc>
                <a:tc>
                  <a:txBody>
                    <a:bodyPr/>
                    <a:lstStyle/>
                    <a:p>
                      <a:endParaRPr lang="en-AU" dirty="0"/>
                    </a:p>
                  </a:txBody>
                  <a:tcPr/>
                </a:tc>
                <a:extLst>
                  <a:ext uri="{0D108BD9-81ED-4DB2-BD59-A6C34878D82A}">
                    <a16:rowId xmlns:a16="http://schemas.microsoft.com/office/drawing/2014/main" val="1465026714"/>
                  </a:ext>
                </a:extLst>
              </a:tr>
            </a:tbl>
          </a:graphicData>
        </a:graphic>
      </p:graphicFrame>
      <p:sp>
        <p:nvSpPr>
          <p:cNvPr id="34" name="TextBox 33">
            <a:extLst>
              <a:ext uri="{FF2B5EF4-FFF2-40B4-BE49-F238E27FC236}">
                <a16:creationId xmlns:a16="http://schemas.microsoft.com/office/drawing/2014/main" id="{1CEAF270-C364-4D7D-AC27-019F89933F14}"/>
              </a:ext>
            </a:extLst>
          </p:cNvPr>
          <p:cNvSpPr txBox="1"/>
          <p:nvPr/>
        </p:nvSpPr>
        <p:spPr>
          <a:xfrm>
            <a:off x="7426129" y="1612936"/>
            <a:ext cx="2451099" cy="400110"/>
          </a:xfrm>
          <a:prstGeom prst="rect">
            <a:avLst/>
          </a:prstGeom>
          <a:noFill/>
        </p:spPr>
        <p:txBody>
          <a:bodyPr wrap="square" rtlCol="0">
            <a:spAutoFit/>
          </a:bodyPr>
          <a:lstStyle/>
          <a:p>
            <a:pPr algn="ctr"/>
            <a:r>
              <a:rPr lang="en-US" sz="2000" dirty="0"/>
              <a:t>Plain-text database</a:t>
            </a:r>
            <a:endParaRPr lang="en-US" sz="2000" b="1" dirty="0"/>
          </a:p>
        </p:txBody>
      </p:sp>
      <p:grpSp>
        <p:nvGrpSpPr>
          <p:cNvPr id="35" name="Group 34">
            <a:extLst>
              <a:ext uri="{FF2B5EF4-FFF2-40B4-BE49-F238E27FC236}">
                <a16:creationId xmlns:a16="http://schemas.microsoft.com/office/drawing/2014/main" id="{5CB12F06-43DC-41E4-B00D-3D4F06D4933D}"/>
              </a:ext>
            </a:extLst>
          </p:cNvPr>
          <p:cNvGrpSpPr/>
          <p:nvPr/>
        </p:nvGrpSpPr>
        <p:grpSpPr>
          <a:xfrm>
            <a:off x="9642563" y="1456111"/>
            <a:ext cx="571037" cy="591942"/>
            <a:chOff x="1386935" y="1391811"/>
            <a:chExt cx="571037" cy="591942"/>
          </a:xfrm>
        </p:grpSpPr>
        <p:sp>
          <p:nvSpPr>
            <p:cNvPr id="36" name="TextBox 35">
              <a:extLst>
                <a:ext uri="{FF2B5EF4-FFF2-40B4-BE49-F238E27FC236}">
                  <a16:creationId xmlns:a16="http://schemas.microsoft.com/office/drawing/2014/main" id="{568E4305-E444-407A-B25C-E69BA07F0D4A}"/>
                </a:ext>
              </a:extLst>
            </p:cNvPr>
            <p:cNvSpPr txBox="1"/>
            <p:nvPr/>
          </p:nvSpPr>
          <p:spPr>
            <a:xfrm>
              <a:off x="1638654" y="1391811"/>
              <a:ext cx="319318" cy="400110"/>
            </a:xfrm>
            <a:prstGeom prst="rect">
              <a:avLst/>
            </a:prstGeom>
            <a:noFill/>
          </p:spPr>
          <p:txBody>
            <a:bodyPr wrap="none" rtlCol="0">
              <a:spAutoFit/>
            </a:bodyPr>
            <a:lstStyle/>
            <a:p>
              <a:r>
                <a:rPr lang="en-US" sz="2000" i="1" dirty="0"/>
                <a:t>p</a:t>
              </a:r>
            </a:p>
          </p:txBody>
        </p:sp>
        <p:sp>
          <p:nvSpPr>
            <p:cNvPr id="37" name="TextBox 36">
              <a:extLst>
                <a:ext uri="{FF2B5EF4-FFF2-40B4-BE49-F238E27FC236}">
                  <a16:creationId xmlns:a16="http://schemas.microsoft.com/office/drawing/2014/main" id="{9DE9DABF-F10E-4DFD-820D-9EED3AF6CD06}"/>
                </a:ext>
              </a:extLst>
            </p:cNvPr>
            <p:cNvSpPr txBox="1"/>
            <p:nvPr/>
          </p:nvSpPr>
          <p:spPr>
            <a:xfrm>
              <a:off x="1386935" y="1460533"/>
              <a:ext cx="410690" cy="523220"/>
            </a:xfrm>
            <a:prstGeom prst="rect">
              <a:avLst/>
            </a:prstGeom>
            <a:noFill/>
          </p:spPr>
          <p:txBody>
            <a:bodyPr wrap="none" rtlCol="0">
              <a:spAutoFit/>
            </a:bodyPr>
            <a:lstStyle/>
            <a:p>
              <a:r>
                <a:rPr lang="en-US" sz="2800" b="1" dirty="0"/>
                <a:t>D</a:t>
              </a:r>
            </a:p>
          </p:txBody>
        </p:sp>
      </p:grpSp>
      <p:sp>
        <p:nvSpPr>
          <p:cNvPr id="38" name="TextBox 37">
            <a:extLst>
              <a:ext uri="{FF2B5EF4-FFF2-40B4-BE49-F238E27FC236}">
                <a16:creationId xmlns:a16="http://schemas.microsoft.com/office/drawing/2014/main" id="{DE5893E7-78C1-4902-BC7A-0F08F1051791}"/>
              </a:ext>
            </a:extLst>
          </p:cNvPr>
          <p:cNvSpPr txBox="1"/>
          <p:nvPr/>
        </p:nvSpPr>
        <p:spPr>
          <a:xfrm>
            <a:off x="8172450" y="3069704"/>
            <a:ext cx="2810308" cy="400110"/>
          </a:xfrm>
          <a:prstGeom prst="rect">
            <a:avLst/>
          </a:prstGeom>
          <a:noFill/>
        </p:spPr>
        <p:txBody>
          <a:bodyPr wrap="square" rtlCol="0">
            <a:spAutoFit/>
          </a:bodyPr>
          <a:lstStyle/>
          <a:p>
            <a:pPr algn="ctr"/>
            <a:r>
              <a:rPr lang="en-US" sz="2000" dirty="0"/>
              <a:t>MDM encoded database</a:t>
            </a:r>
            <a:endParaRPr lang="en-US" sz="2000" b="1" dirty="0"/>
          </a:p>
        </p:txBody>
      </p:sp>
      <p:grpSp>
        <p:nvGrpSpPr>
          <p:cNvPr id="39" name="Group 38">
            <a:extLst>
              <a:ext uri="{FF2B5EF4-FFF2-40B4-BE49-F238E27FC236}">
                <a16:creationId xmlns:a16="http://schemas.microsoft.com/office/drawing/2014/main" id="{E0637753-7925-4353-899A-CF274BB3D4DD}"/>
              </a:ext>
            </a:extLst>
          </p:cNvPr>
          <p:cNvGrpSpPr/>
          <p:nvPr/>
        </p:nvGrpSpPr>
        <p:grpSpPr>
          <a:xfrm>
            <a:off x="10829243" y="2924181"/>
            <a:ext cx="539163" cy="591942"/>
            <a:chOff x="1386935" y="1391811"/>
            <a:chExt cx="539163" cy="591942"/>
          </a:xfrm>
        </p:grpSpPr>
        <p:sp>
          <p:nvSpPr>
            <p:cNvPr id="40" name="TextBox 39">
              <a:extLst>
                <a:ext uri="{FF2B5EF4-FFF2-40B4-BE49-F238E27FC236}">
                  <a16:creationId xmlns:a16="http://schemas.microsoft.com/office/drawing/2014/main" id="{8AEEA3AB-40AE-4176-8805-EB6447E1BC3C}"/>
                </a:ext>
              </a:extLst>
            </p:cNvPr>
            <p:cNvSpPr txBox="1"/>
            <p:nvPr/>
          </p:nvSpPr>
          <p:spPr>
            <a:xfrm>
              <a:off x="1619604" y="1391811"/>
              <a:ext cx="306494" cy="400110"/>
            </a:xfrm>
            <a:prstGeom prst="rect">
              <a:avLst/>
            </a:prstGeom>
            <a:noFill/>
          </p:spPr>
          <p:txBody>
            <a:bodyPr wrap="none" rtlCol="0">
              <a:spAutoFit/>
            </a:bodyPr>
            <a:lstStyle/>
            <a:p>
              <a:r>
                <a:rPr lang="en-US" sz="2000" i="1" dirty="0"/>
                <a:t>e</a:t>
              </a:r>
            </a:p>
          </p:txBody>
        </p:sp>
        <p:sp>
          <p:nvSpPr>
            <p:cNvPr id="41" name="TextBox 40">
              <a:extLst>
                <a:ext uri="{FF2B5EF4-FFF2-40B4-BE49-F238E27FC236}">
                  <a16:creationId xmlns:a16="http://schemas.microsoft.com/office/drawing/2014/main" id="{12B16D26-9029-480A-A1C8-4CEADF293C10}"/>
                </a:ext>
              </a:extLst>
            </p:cNvPr>
            <p:cNvSpPr txBox="1"/>
            <p:nvPr/>
          </p:nvSpPr>
          <p:spPr>
            <a:xfrm>
              <a:off x="1386935" y="1460533"/>
              <a:ext cx="410690" cy="523220"/>
            </a:xfrm>
            <a:prstGeom prst="rect">
              <a:avLst/>
            </a:prstGeom>
            <a:noFill/>
          </p:spPr>
          <p:txBody>
            <a:bodyPr wrap="none" rtlCol="0">
              <a:spAutoFit/>
            </a:bodyPr>
            <a:lstStyle/>
            <a:p>
              <a:r>
                <a:rPr lang="en-US" sz="2800" b="1" dirty="0"/>
                <a:t>D</a:t>
              </a:r>
            </a:p>
          </p:txBody>
        </p:sp>
      </p:grpSp>
    </p:spTree>
    <p:extLst>
      <p:ext uri="{BB962C8B-B14F-4D97-AF65-F5344CB8AC3E}">
        <p14:creationId xmlns:p14="http://schemas.microsoft.com/office/powerpoint/2010/main" val="279595758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16" name="Group 15"/>
          <p:cNvGrpSpPr/>
          <p:nvPr/>
        </p:nvGrpSpPr>
        <p:grpSpPr>
          <a:xfrm>
            <a:off x="0" y="0"/>
            <a:ext cx="12192000" cy="1045064"/>
            <a:chOff x="0" y="0"/>
            <a:chExt cx="12192000" cy="1045064"/>
          </a:xfrm>
        </p:grpSpPr>
        <p:sp>
          <p:nvSpPr>
            <p:cNvPr id="17" name="Rectangle 16"/>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19</a:t>
            </a:fld>
            <a:endParaRPr lang="en-US" dirty="0"/>
          </a:p>
        </p:txBody>
      </p:sp>
      <p:sp>
        <p:nvSpPr>
          <p:cNvPr id="13" name="TextBox 12"/>
          <p:cNvSpPr txBox="1"/>
          <p:nvPr/>
        </p:nvSpPr>
        <p:spPr>
          <a:xfrm>
            <a:off x="388937" y="1201761"/>
            <a:ext cx="11422637" cy="5109091"/>
          </a:xfrm>
          <a:prstGeom prst="rect">
            <a:avLst/>
          </a:prstGeom>
          <a:noFill/>
        </p:spPr>
        <p:txBody>
          <a:bodyPr wrap="square" rtlCol="0">
            <a:spAutoFit/>
          </a:bodyPr>
          <a:lstStyle/>
          <a:p>
            <a:pPr marL="342900" indent="-342900">
              <a:buFont typeface="Wingdings" panose="05000000000000000000" pitchFamily="2" charset="2"/>
              <a:buChar char="§"/>
            </a:pPr>
            <a:r>
              <a:rPr lang="en-US" sz="2600" dirty="0"/>
              <a:t>Our proposed attack </a:t>
            </a:r>
            <a:r>
              <a:rPr lang="en-US" sz="2600" dirty="0">
                <a:solidFill>
                  <a:srgbClr val="FF0000"/>
                </a:solidFill>
              </a:rPr>
              <a:t>exploits the frequencies between encoded match-keys and plaintext match-keys</a:t>
            </a:r>
            <a:endParaRPr lang="en-US" sz="2600" dirty="0"/>
          </a:p>
          <a:p>
            <a:pPr marL="342900" indent="-342900">
              <a:buFont typeface="Wingdings" panose="05000000000000000000" pitchFamily="2" charset="2"/>
              <a:buChar char="§"/>
            </a:pPr>
            <a:endParaRPr lang="en-US" sz="1600" dirty="0"/>
          </a:p>
          <a:p>
            <a:pPr marL="342900" indent="-342900">
              <a:buFont typeface="Wingdings" panose="05000000000000000000" pitchFamily="2" charset="2"/>
              <a:buChar char="§"/>
            </a:pPr>
            <a:r>
              <a:rPr lang="en-US" sz="2600" dirty="0"/>
              <a:t>The attack calculates the </a:t>
            </a:r>
            <a:r>
              <a:rPr lang="en-US" sz="2600" dirty="0">
                <a:solidFill>
                  <a:srgbClr val="FF0000"/>
                </a:solidFill>
              </a:rPr>
              <a:t>correlations between the frequency distributions </a:t>
            </a:r>
            <a:r>
              <a:rPr lang="en-US" sz="2600" dirty="0"/>
              <a:t>in order to align encoded match-keys with plaintext match-keys</a:t>
            </a:r>
            <a:endParaRPr lang="en-US" sz="2600" dirty="0">
              <a:solidFill>
                <a:srgbClr val="FF0000"/>
              </a:solidFill>
            </a:endParaRPr>
          </a:p>
          <a:p>
            <a:pPr marL="342900" indent="-342900">
              <a:buFont typeface="Wingdings" panose="05000000000000000000" pitchFamily="2" charset="2"/>
              <a:buChar char="§"/>
            </a:pPr>
            <a:endParaRPr lang="en-US" sz="1600" dirty="0"/>
          </a:p>
          <a:p>
            <a:pPr marL="342900" indent="-342900">
              <a:buFont typeface="Wingdings" panose="05000000000000000000" pitchFamily="2" charset="2"/>
              <a:buChar char="§"/>
            </a:pPr>
            <a:r>
              <a:rPr lang="en-US" sz="2600" dirty="0"/>
              <a:t>We assume that the adversary has access to a MDM encoded database and a plaintext database</a:t>
            </a:r>
            <a:endParaRPr lang="en-US" sz="1600" dirty="0"/>
          </a:p>
          <a:p>
            <a:pPr marL="342900" indent="-342900">
              <a:buFont typeface="Wingdings" panose="05000000000000000000" pitchFamily="2" charset="2"/>
              <a:buChar char="§"/>
            </a:pPr>
            <a:endParaRPr lang="en-US" sz="1600" dirty="0"/>
          </a:p>
          <a:p>
            <a:pPr marL="342900" indent="-342900">
              <a:buFont typeface="Wingdings" panose="05000000000000000000" pitchFamily="2" charset="2"/>
              <a:buChar char="§"/>
            </a:pPr>
            <a:r>
              <a:rPr lang="en-US" sz="2600" dirty="0"/>
              <a:t>The attack consists of four steps:</a:t>
            </a:r>
          </a:p>
          <a:p>
            <a:pPr marL="914400" lvl="1" indent="-457200">
              <a:buFont typeface="+mj-lt"/>
              <a:buAutoNum type="arabicPeriod"/>
            </a:pPr>
            <a:r>
              <a:rPr lang="en-US" sz="2400" dirty="0"/>
              <a:t>Calculating the frequency distributions</a:t>
            </a:r>
          </a:p>
          <a:p>
            <a:pPr marL="914400" lvl="1" indent="-457200">
              <a:buFont typeface="+mj-lt"/>
              <a:buAutoNum type="arabicPeriod"/>
            </a:pPr>
            <a:r>
              <a:rPr lang="en-US" sz="2400" dirty="0"/>
              <a:t>Correlation analysis of frequency distributions </a:t>
            </a:r>
          </a:p>
          <a:p>
            <a:pPr marL="914400" lvl="1" indent="-457200">
              <a:buFont typeface="+mj-lt"/>
              <a:buAutoNum type="arabicPeriod"/>
            </a:pPr>
            <a:r>
              <a:rPr lang="en-US" sz="2400" dirty="0"/>
              <a:t>Filtering candidate plaintext match-keys</a:t>
            </a:r>
            <a:endParaRPr lang="en-US" sz="800" dirty="0"/>
          </a:p>
          <a:p>
            <a:pPr marL="914400" lvl="1" indent="-457200">
              <a:buFont typeface="+mj-lt"/>
              <a:buAutoNum type="arabicPeriod"/>
            </a:pPr>
            <a:r>
              <a:rPr lang="en-US" sz="2400" dirty="0"/>
              <a:t>Reidentifying encoded match-keys and encoded plaintext values</a:t>
            </a: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20" name="TextBox 19"/>
          <p:cNvSpPr txBox="1"/>
          <p:nvPr/>
        </p:nvSpPr>
        <p:spPr>
          <a:xfrm>
            <a:off x="388937" y="166119"/>
            <a:ext cx="11422637" cy="707886"/>
          </a:xfrm>
          <a:prstGeom prst="rect">
            <a:avLst/>
          </a:prstGeom>
          <a:noFill/>
        </p:spPr>
        <p:txBody>
          <a:bodyPr wrap="square" rtlCol="0">
            <a:spAutoFit/>
          </a:bodyPr>
          <a:lstStyle/>
          <a:p>
            <a:r>
              <a:rPr lang="en-US" sz="40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Frequency based Privacy Attack</a:t>
            </a:r>
          </a:p>
        </p:txBody>
      </p:sp>
      <p:sp>
        <p:nvSpPr>
          <p:cNvPr id="14" name="Footer Placeholder 9">
            <a:extLst>
              <a:ext uri="{FF2B5EF4-FFF2-40B4-BE49-F238E27FC236}">
                <a16:creationId xmlns:a16="http://schemas.microsoft.com/office/drawing/2014/main" id="{8BE5AE0B-33FF-49F8-93D8-40E62B0E000C}"/>
              </a:ext>
            </a:extLst>
          </p:cNvPr>
          <p:cNvSpPr>
            <a:spLocks noGrp="1"/>
          </p:cNvSpPr>
          <p:nvPr>
            <p:ph type="ftr" sz="quarter" idx="11"/>
          </p:nvPr>
        </p:nvSpPr>
        <p:spPr>
          <a:xfrm>
            <a:off x="4552950" y="6367697"/>
            <a:ext cx="3086100" cy="365125"/>
          </a:xfrm>
        </p:spPr>
        <p:txBody>
          <a:bodyPr/>
          <a:lstStyle/>
          <a:p>
            <a:r>
              <a:rPr lang="en-US" dirty="0"/>
              <a:t>March 2021</a:t>
            </a:r>
          </a:p>
        </p:txBody>
      </p:sp>
    </p:spTree>
    <p:extLst>
      <p:ext uri="{BB962C8B-B14F-4D97-AF65-F5344CB8AC3E}">
        <p14:creationId xmlns:p14="http://schemas.microsoft.com/office/powerpoint/2010/main" val="223267596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58" name="Group 57"/>
          <p:cNvGrpSpPr/>
          <p:nvPr/>
        </p:nvGrpSpPr>
        <p:grpSpPr>
          <a:xfrm>
            <a:off x="0" y="0"/>
            <a:ext cx="12192000" cy="1045064"/>
            <a:chOff x="0" y="0"/>
            <a:chExt cx="12192000" cy="1045064"/>
          </a:xfrm>
        </p:grpSpPr>
        <p:sp>
          <p:nvSpPr>
            <p:cNvPr id="59" name="Rectangle 58"/>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2</a:t>
            </a:fld>
            <a:endParaRPr lang="en-US" dirty="0"/>
          </a:p>
        </p:txBody>
      </p:sp>
      <p:pic>
        <p:nvPicPr>
          <p:cNvPr id="57" name="Picture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62" name="TextBox 61"/>
          <p:cNvSpPr txBox="1"/>
          <p:nvPr/>
        </p:nvSpPr>
        <p:spPr>
          <a:xfrm>
            <a:off x="388937" y="166119"/>
            <a:ext cx="11803063" cy="677108"/>
          </a:xfrm>
          <a:prstGeom prst="rect">
            <a:avLst/>
          </a:prstGeom>
          <a:noFill/>
        </p:spPr>
        <p:txBody>
          <a:bodyPr wrap="square" rtlCol="0">
            <a:spAutoFit/>
          </a:bodyPr>
          <a:lstStyle/>
          <a:p>
            <a:r>
              <a:rPr lang="en-US" sz="38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Outline</a:t>
            </a:r>
          </a:p>
        </p:txBody>
      </p:sp>
      <p:sp>
        <p:nvSpPr>
          <p:cNvPr id="64" name="Footer Placeholder 9">
            <a:extLst>
              <a:ext uri="{FF2B5EF4-FFF2-40B4-BE49-F238E27FC236}">
                <a16:creationId xmlns:a16="http://schemas.microsoft.com/office/drawing/2014/main" id="{3E43D570-3AA2-4BA3-8D11-131BFE052D99}"/>
              </a:ext>
            </a:extLst>
          </p:cNvPr>
          <p:cNvSpPr>
            <a:spLocks noGrp="1"/>
          </p:cNvSpPr>
          <p:nvPr>
            <p:ph type="ftr" sz="quarter" idx="11"/>
          </p:nvPr>
        </p:nvSpPr>
        <p:spPr>
          <a:xfrm>
            <a:off x="4552950" y="6367697"/>
            <a:ext cx="3086100" cy="365125"/>
          </a:xfrm>
        </p:spPr>
        <p:txBody>
          <a:bodyPr/>
          <a:lstStyle/>
          <a:p>
            <a:r>
              <a:rPr lang="en-US" dirty="0"/>
              <a:t>March 2021</a:t>
            </a:r>
          </a:p>
        </p:txBody>
      </p:sp>
      <p:sp>
        <p:nvSpPr>
          <p:cNvPr id="39" name="TextBox 38">
            <a:extLst>
              <a:ext uri="{FF2B5EF4-FFF2-40B4-BE49-F238E27FC236}">
                <a16:creationId xmlns:a16="http://schemas.microsoft.com/office/drawing/2014/main" id="{698D3FD5-E7C8-4C4F-89E5-DD5DEF264059}"/>
              </a:ext>
            </a:extLst>
          </p:cNvPr>
          <p:cNvSpPr txBox="1"/>
          <p:nvPr/>
        </p:nvSpPr>
        <p:spPr>
          <a:xfrm>
            <a:off x="388937" y="1204684"/>
            <a:ext cx="11422637" cy="5016758"/>
          </a:xfrm>
          <a:prstGeom prst="rect">
            <a:avLst/>
          </a:prstGeom>
          <a:noFill/>
        </p:spPr>
        <p:txBody>
          <a:bodyPr wrap="square" rtlCol="0">
            <a:spAutoFit/>
          </a:bodyPr>
          <a:lstStyle/>
          <a:p>
            <a:pPr marL="342900" indent="-342900">
              <a:buFont typeface="Wingdings" panose="05000000000000000000" pitchFamily="2" charset="2"/>
              <a:buChar char="§"/>
            </a:pPr>
            <a:r>
              <a:rPr lang="en-US" sz="2600" dirty="0">
                <a:solidFill>
                  <a:srgbClr val="002060"/>
                </a:solidFill>
                <a:latin typeface="Open Sans SemiBold" panose="020B0706030804020204" pitchFamily="34" charset="0"/>
                <a:ea typeface="Open Sans SemiBold" panose="020B0706030804020204" pitchFamily="34" charset="0"/>
                <a:cs typeface="Open Sans SemiBold" panose="020B0706030804020204" pitchFamily="34" charset="0"/>
              </a:rPr>
              <a:t>Introduction</a:t>
            </a:r>
          </a:p>
          <a:p>
            <a:pPr marL="800100" lvl="1" indent="-342900">
              <a:buFont typeface="Wingdings" panose="05000000000000000000" pitchFamily="2" charset="2"/>
              <a:buChar char="Ø"/>
            </a:pPr>
            <a:r>
              <a:rPr lang="en-US" sz="2000" dirty="0"/>
              <a:t>Record Linkage (RL)</a:t>
            </a:r>
          </a:p>
          <a:p>
            <a:pPr marL="800100" lvl="1" indent="-342900">
              <a:buFont typeface="Wingdings" panose="05000000000000000000" pitchFamily="2" charset="2"/>
              <a:buChar char="Ø"/>
            </a:pPr>
            <a:r>
              <a:rPr lang="en-US" sz="2000" dirty="0"/>
              <a:t>Privacy-Preserving Record Linkage (PPRL)</a:t>
            </a:r>
          </a:p>
          <a:p>
            <a:pPr marL="800100" lvl="1" indent="-342900">
              <a:buFont typeface="Wingdings" panose="05000000000000000000" pitchFamily="2" charset="2"/>
              <a:buChar char="Ø"/>
            </a:pPr>
            <a:r>
              <a:rPr lang="en-US" sz="2000" dirty="0"/>
              <a:t>Motivation of Our Research</a:t>
            </a:r>
          </a:p>
          <a:p>
            <a:pPr marL="800100" lvl="1" indent="-342900">
              <a:buFont typeface="Wingdings" panose="05000000000000000000" pitchFamily="2" charset="2"/>
              <a:buChar char="Ø"/>
            </a:pPr>
            <a:r>
              <a:rPr lang="en-US" sz="2000" dirty="0"/>
              <a:t>Objectives and Contributions</a:t>
            </a:r>
          </a:p>
          <a:p>
            <a:pPr marL="800100" lvl="1" indent="-342900">
              <a:buFont typeface="Wingdings" panose="05000000000000000000" pitchFamily="2" charset="2"/>
              <a:buChar char="§"/>
            </a:pPr>
            <a:endParaRPr lang="en-US" sz="1200" dirty="0"/>
          </a:p>
          <a:p>
            <a:pPr marL="342900" indent="-342900">
              <a:buFont typeface="Wingdings" panose="05000000000000000000" pitchFamily="2" charset="2"/>
              <a:buChar char="§"/>
            </a:pPr>
            <a:r>
              <a:rPr lang="en-US" sz="2600" dirty="0">
                <a:solidFill>
                  <a:srgbClr val="002060"/>
                </a:solidFill>
                <a:latin typeface="Open Sans SemiBold" panose="020B0706030804020204" pitchFamily="34" charset="0"/>
                <a:ea typeface="Open Sans SemiBold" panose="020B0706030804020204" pitchFamily="34" charset="0"/>
                <a:cs typeface="Open Sans SemiBold" panose="020B0706030804020204" pitchFamily="34" charset="0"/>
              </a:rPr>
              <a:t>Conceptual Analysis of PPRL</a:t>
            </a:r>
          </a:p>
          <a:p>
            <a:pPr marL="800100" lvl="1" indent="-342900">
              <a:buFont typeface="Wingdings" panose="05000000000000000000" pitchFamily="2" charset="2"/>
              <a:buChar char="Ø"/>
            </a:pPr>
            <a:r>
              <a:rPr lang="en-US" sz="2000" dirty="0"/>
              <a:t>A Taxonomy of Privacy Attacks on PPRL</a:t>
            </a:r>
          </a:p>
          <a:p>
            <a:pPr marL="800100" lvl="1" indent="-342900">
              <a:buFont typeface="Wingdings" panose="05000000000000000000" pitchFamily="2" charset="2"/>
              <a:buChar char="Ø"/>
            </a:pPr>
            <a:r>
              <a:rPr lang="en-US" sz="2000" dirty="0"/>
              <a:t>A Vulnerability Framework for PPRL</a:t>
            </a:r>
          </a:p>
          <a:p>
            <a:pPr marL="342900" indent="-342900">
              <a:buFont typeface="Wingdings" panose="05000000000000000000" pitchFamily="2" charset="2"/>
              <a:buChar char="§"/>
            </a:pPr>
            <a:endParaRPr lang="en-US" sz="1200" dirty="0"/>
          </a:p>
          <a:p>
            <a:pPr marL="342900" indent="-342900">
              <a:buFont typeface="Wingdings" panose="05000000000000000000" pitchFamily="2" charset="2"/>
              <a:buChar char="§"/>
            </a:pPr>
            <a:r>
              <a:rPr lang="en-US" sz="2600" dirty="0">
                <a:solidFill>
                  <a:srgbClr val="002060"/>
                </a:solidFill>
                <a:latin typeface="Open Sans SemiBold" panose="020B0706030804020204" pitchFamily="34" charset="0"/>
                <a:ea typeface="Open Sans SemiBold" panose="020B0706030804020204" pitchFamily="34" charset="0"/>
                <a:cs typeface="Open Sans SemiBold" panose="020B0706030804020204" pitchFamily="34" charset="0"/>
              </a:rPr>
              <a:t>Novel Privacy Attacks on PPRL</a:t>
            </a:r>
          </a:p>
          <a:p>
            <a:pPr marL="800100" lvl="1" indent="-342900">
              <a:buFont typeface="Wingdings" panose="05000000000000000000" pitchFamily="2" charset="2"/>
              <a:buChar char="Ø"/>
            </a:pPr>
            <a:r>
              <a:rPr lang="en-US" sz="2000" dirty="0"/>
              <a:t>Frequency based Attack on Multiple Dynamic Match-key Encoding</a:t>
            </a:r>
          </a:p>
          <a:p>
            <a:pPr marL="800100" lvl="1" indent="-342900">
              <a:buFont typeface="Wingdings" panose="05000000000000000000" pitchFamily="2" charset="2"/>
              <a:buChar char="Ø"/>
            </a:pPr>
            <a:r>
              <a:rPr lang="en-US" sz="2000" dirty="0"/>
              <a:t>Pattern-mining based Attack on Bloom Filter Encoding</a:t>
            </a:r>
          </a:p>
          <a:p>
            <a:pPr marL="800100" lvl="1" indent="-342900">
              <a:buFont typeface="Wingdings" panose="05000000000000000000" pitchFamily="2" charset="2"/>
              <a:buChar char="Ø"/>
            </a:pPr>
            <a:r>
              <a:rPr lang="en-US" sz="2000" dirty="0"/>
              <a:t>Graph Matching based Attack on Multiple PPRL Encoding Techniques</a:t>
            </a:r>
          </a:p>
          <a:p>
            <a:endParaRPr lang="en-US" sz="1200" dirty="0"/>
          </a:p>
          <a:p>
            <a:pPr marL="342900" indent="-342900">
              <a:buFont typeface="Wingdings" panose="05000000000000000000" pitchFamily="2" charset="2"/>
              <a:buChar char="§"/>
            </a:pPr>
            <a:r>
              <a:rPr lang="en-US" sz="2600" dirty="0">
                <a:solidFill>
                  <a:srgbClr val="002060"/>
                </a:solidFill>
                <a:latin typeface="Open Sans SemiBold" panose="020B0706030804020204" pitchFamily="34" charset="0"/>
                <a:ea typeface="Open Sans SemiBold" panose="020B0706030804020204" pitchFamily="34" charset="0"/>
                <a:cs typeface="Open Sans SemiBold" panose="020B0706030804020204" pitchFamily="34" charset="0"/>
              </a:rPr>
              <a:t>Conclusions and Future Work</a:t>
            </a:r>
          </a:p>
        </p:txBody>
      </p:sp>
    </p:spTree>
    <p:extLst>
      <p:ext uri="{BB962C8B-B14F-4D97-AF65-F5344CB8AC3E}">
        <p14:creationId xmlns:p14="http://schemas.microsoft.com/office/powerpoint/2010/main" val="74357825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F43754B-DDE0-46A6-ABA3-9C3F08C9FB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31" name="Group 30"/>
          <p:cNvGrpSpPr/>
          <p:nvPr/>
        </p:nvGrpSpPr>
        <p:grpSpPr>
          <a:xfrm>
            <a:off x="0" y="0"/>
            <a:ext cx="12192000" cy="1045064"/>
            <a:chOff x="0" y="0"/>
            <a:chExt cx="12192000" cy="1045064"/>
          </a:xfrm>
        </p:grpSpPr>
        <p:sp>
          <p:nvSpPr>
            <p:cNvPr id="32" name="Rectangle 31"/>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20</a:t>
            </a:fld>
            <a:endParaRPr lang="en-US" dirty="0"/>
          </a:p>
        </p:txBody>
      </p:sp>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35" name="TextBox 34"/>
          <p:cNvSpPr txBox="1"/>
          <p:nvPr/>
        </p:nvSpPr>
        <p:spPr>
          <a:xfrm>
            <a:off x="388937" y="166119"/>
            <a:ext cx="11603038" cy="677108"/>
          </a:xfrm>
          <a:prstGeom prst="rect">
            <a:avLst/>
          </a:prstGeom>
          <a:noFill/>
        </p:spPr>
        <p:txBody>
          <a:bodyPr wrap="square" rtlCol="0">
            <a:spAutoFit/>
          </a:bodyPr>
          <a:lstStyle/>
          <a:p>
            <a:r>
              <a:rPr lang="en-US" sz="38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Step 1 – Calculating the Frequency Distributions</a:t>
            </a:r>
          </a:p>
        </p:txBody>
      </p:sp>
      <p:sp>
        <p:nvSpPr>
          <p:cNvPr id="126" name="TextBox 125">
            <a:extLst>
              <a:ext uri="{FF2B5EF4-FFF2-40B4-BE49-F238E27FC236}">
                <a16:creationId xmlns:a16="http://schemas.microsoft.com/office/drawing/2014/main" id="{CB881EC3-16D2-46B9-94C1-48DC15E2F6E9}"/>
              </a:ext>
            </a:extLst>
          </p:cNvPr>
          <p:cNvSpPr txBox="1"/>
          <p:nvPr/>
        </p:nvSpPr>
        <p:spPr>
          <a:xfrm>
            <a:off x="388937" y="5033747"/>
            <a:ext cx="10964863" cy="830997"/>
          </a:xfrm>
          <a:prstGeom prst="rect">
            <a:avLst/>
          </a:prstGeom>
          <a:noFill/>
        </p:spPr>
        <p:txBody>
          <a:bodyPr wrap="square" rtlCol="0">
            <a:spAutoFit/>
          </a:bodyPr>
          <a:lstStyle/>
          <a:p>
            <a:pPr marL="342900" indent="-342900">
              <a:buFont typeface="Wingdings" panose="05000000000000000000" pitchFamily="2" charset="2"/>
              <a:buChar char="§"/>
            </a:pPr>
            <a:r>
              <a:rPr lang="en-US" sz="2400" dirty="0"/>
              <a:t>Calculate frequency distribution of each encoded match-key</a:t>
            </a:r>
          </a:p>
          <a:p>
            <a:pPr marL="342900" indent="-342900">
              <a:buFont typeface="Wingdings" panose="05000000000000000000" pitchFamily="2" charset="2"/>
              <a:buChar char="§"/>
            </a:pPr>
            <a:r>
              <a:rPr lang="en-US" sz="2400" dirty="0"/>
              <a:t>Get all possible plaintext match-keys and calculate their frequency distributions</a:t>
            </a:r>
          </a:p>
        </p:txBody>
      </p:sp>
      <p:sp>
        <p:nvSpPr>
          <p:cNvPr id="146" name="Footer Placeholder 9">
            <a:extLst>
              <a:ext uri="{FF2B5EF4-FFF2-40B4-BE49-F238E27FC236}">
                <a16:creationId xmlns:a16="http://schemas.microsoft.com/office/drawing/2014/main" id="{AB2249DF-938C-4EEB-B73B-4AC07F745B0D}"/>
              </a:ext>
            </a:extLst>
          </p:cNvPr>
          <p:cNvSpPr>
            <a:spLocks noGrp="1"/>
          </p:cNvSpPr>
          <p:nvPr>
            <p:ph type="ftr" sz="quarter" idx="11"/>
          </p:nvPr>
        </p:nvSpPr>
        <p:spPr>
          <a:xfrm>
            <a:off x="4552950" y="6367697"/>
            <a:ext cx="3086100" cy="365125"/>
          </a:xfrm>
        </p:spPr>
        <p:txBody>
          <a:bodyPr/>
          <a:lstStyle/>
          <a:p>
            <a:r>
              <a:rPr lang="en-US" dirty="0"/>
              <a:t>March 2021</a:t>
            </a:r>
          </a:p>
        </p:txBody>
      </p:sp>
      <p:graphicFrame>
        <p:nvGraphicFramePr>
          <p:cNvPr id="2" name="Table 2">
            <a:extLst>
              <a:ext uri="{FF2B5EF4-FFF2-40B4-BE49-F238E27FC236}">
                <a16:creationId xmlns:a16="http://schemas.microsoft.com/office/drawing/2014/main" id="{6524868E-D826-4EE5-85AF-B06C8A88658F}"/>
              </a:ext>
            </a:extLst>
          </p:cNvPr>
          <p:cNvGraphicFramePr>
            <a:graphicFrameLocks noGrp="1"/>
          </p:cNvGraphicFramePr>
          <p:nvPr>
            <p:extLst>
              <p:ext uri="{D42A27DB-BD31-4B8C-83A1-F6EECF244321}">
                <p14:modId xmlns:p14="http://schemas.microsoft.com/office/powerpoint/2010/main" val="1885278474"/>
              </p:ext>
            </p:extLst>
          </p:nvPr>
        </p:nvGraphicFramePr>
        <p:xfrm>
          <a:off x="448457" y="1230405"/>
          <a:ext cx="10020857" cy="3337560"/>
        </p:xfrm>
        <a:graphic>
          <a:graphicData uri="http://schemas.openxmlformats.org/drawingml/2006/table">
            <a:tbl>
              <a:tblPr firstRow="1" bandRow="1">
                <a:tableStyleId>{93296810-A885-4BE3-A3E7-6D5BEEA58F35}</a:tableStyleId>
              </a:tblPr>
              <a:tblGrid>
                <a:gridCol w="2230850">
                  <a:extLst>
                    <a:ext uri="{9D8B030D-6E8A-4147-A177-3AD203B41FA5}">
                      <a16:colId xmlns:a16="http://schemas.microsoft.com/office/drawing/2014/main" val="1063445411"/>
                    </a:ext>
                  </a:extLst>
                </a:gridCol>
                <a:gridCol w="1721243">
                  <a:extLst>
                    <a:ext uri="{9D8B030D-6E8A-4147-A177-3AD203B41FA5}">
                      <a16:colId xmlns:a16="http://schemas.microsoft.com/office/drawing/2014/main" val="1974497419"/>
                    </a:ext>
                  </a:extLst>
                </a:gridCol>
                <a:gridCol w="1943100">
                  <a:extLst>
                    <a:ext uri="{9D8B030D-6E8A-4147-A177-3AD203B41FA5}">
                      <a16:colId xmlns:a16="http://schemas.microsoft.com/office/drawing/2014/main" val="109625820"/>
                    </a:ext>
                  </a:extLst>
                </a:gridCol>
                <a:gridCol w="2076450">
                  <a:extLst>
                    <a:ext uri="{9D8B030D-6E8A-4147-A177-3AD203B41FA5}">
                      <a16:colId xmlns:a16="http://schemas.microsoft.com/office/drawing/2014/main" val="814447926"/>
                    </a:ext>
                  </a:extLst>
                </a:gridCol>
                <a:gridCol w="2049214">
                  <a:extLst>
                    <a:ext uri="{9D8B030D-6E8A-4147-A177-3AD203B41FA5}">
                      <a16:colId xmlns:a16="http://schemas.microsoft.com/office/drawing/2014/main" val="2499598772"/>
                    </a:ext>
                  </a:extLst>
                </a:gridCol>
              </a:tblGrid>
              <a:tr h="370840">
                <a:tc>
                  <a:txBody>
                    <a:bodyPr/>
                    <a:lstStyle/>
                    <a:p>
                      <a:pPr algn="ctr"/>
                      <a:r>
                        <a:rPr lang="en-US" b="0" dirty="0"/>
                        <a:t>Encoded match-keys</a:t>
                      </a:r>
                      <a:endParaRPr lang="en-AU" b="0" dirty="0"/>
                    </a:p>
                  </a:txBody>
                  <a:tcPr/>
                </a:tc>
                <a:tc gridSpan="4">
                  <a:txBody>
                    <a:bodyPr/>
                    <a:lstStyle/>
                    <a:p>
                      <a:pPr algn="ctr"/>
                      <a:r>
                        <a:rPr lang="en-US" b="0" dirty="0"/>
                        <a:t>Match-keys in plaintext database </a:t>
                      </a:r>
                      <a:r>
                        <a:rPr lang="en-US" b="1" dirty="0" err="1"/>
                        <a:t>D</a:t>
                      </a:r>
                      <a:r>
                        <a:rPr lang="en-US" b="0" i="1" baseline="30000" dirty="0" err="1"/>
                        <a:t>p</a:t>
                      </a:r>
                      <a:r>
                        <a:rPr lang="en-US" b="0" dirty="0"/>
                        <a:t> using attributes F, L, and B</a:t>
                      </a:r>
                      <a:endParaRPr lang="en-AU" b="0" dirty="0"/>
                    </a:p>
                  </a:txBody>
                  <a:tcPr/>
                </a:tc>
                <a:tc hMerge="1">
                  <a:txBody>
                    <a:bodyPr/>
                    <a:lstStyle/>
                    <a:p>
                      <a:endParaRPr lang="en-AU" dirty="0"/>
                    </a:p>
                  </a:txBody>
                  <a:tcPr/>
                </a:tc>
                <a:tc hMerge="1">
                  <a:txBody>
                    <a:bodyPr/>
                    <a:lstStyle/>
                    <a:p>
                      <a:endParaRPr lang="en-AU" dirty="0"/>
                    </a:p>
                  </a:txBody>
                  <a:tcPr/>
                </a:tc>
                <a:tc hMerge="1">
                  <a:txBody>
                    <a:bodyPr/>
                    <a:lstStyle/>
                    <a:p>
                      <a:endParaRPr lang="en-AU" dirty="0"/>
                    </a:p>
                  </a:txBody>
                  <a:tcPr/>
                </a:tc>
                <a:extLst>
                  <a:ext uri="{0D108BD9-81ED-4DB2-BD59-A6C34878D82A}">
                    <a16:rowId xmlns:a16="http://schemas.microsoft.com/office/drawing/2014/main" val="1098143904"/>
                  </a:ext>
                </a:extLst>
              </a:tr>
              <a:tr h="370840">
                <a:tc>
                  <a:txBody>
                    <a:bodyPr/>
                    <a:lstStyle/>
                    <a:p>
                      <a:pPr algn="ctr"/>
                      <a:r>
                        <a:rPr lang="en-US" b="1" dirty="0"/>
                        <a:t>HMAC (F + B) </a:t>
                      </a:r>
                      <a:endParaRPr lang="en-AU" b="1" dirty="0"/>
                    </a:p>
                  </a:txBody>
                  <a:tcPr/>
                </a:tc>
                <a:tc>
                  <a:txBody>
                    <a:bodyPr/>
                    <a:lstStyle/>
                    <a:p>
                      <a:pPr algn="ctr"/>
                      <a:r>
                        <a:rPr lang="en-US" b="1" dirty="0"/>
                        <a:t>F + L</a:t>
                      </a:r>
                      <a:endParaRPr lang="en-AU" b="1" dirty="0"/>
                    </a:p>
                  </a:txBody>
                  <a:tcPr/>
                </a:tc>
                <a:tc>
                  <a:txBody>
                    <a:bodyPr/>
                    <a:lstStyle/>
                    <a:p>
                      <a:pPr algn="ctr"/>
                      <a:r>
                        <a:rPr lang="en-US" b="1" dirty="0"/>
                        <a:t>F + B</a:t>
                      </a:r>
                      <a:endParaRPr lang="en-AU" b="1" dirty="0"/>
                    </a:p>
                  </a:txBody>
                  <a:tcPr/>
                </a:tc>
                <a:tc>
                  <a:txBody>
                    <a:bodyPr/>
                    <a:lstStyle/>
                    <a:p>
                      <a:pPr algn="ctr"/>
                      <a:r>
                        <a:rPr lang="en-US" b="1" dirty="0"/>
                        <a:t>L + B</a:t>
                      </a:r>
                      <a:endParaRPr lang="en-AU" b="1" dirty="0"/>
                    </a:p>
                  </a:txBody>
                  <a:tcPr/>
                </a:tc>
                <a:tc>
                  <a:txBody>
                    <a:bodyPr/>
                    <a:lstStyle/>
                    <a:p>
                      <a:pPr algn="ctr"/>
                      <a:r>
                        <a:rPr lang="en-US" b="1" dirty="0"/>
                        <a:t>F + L + B</a:t>
                      </a:r>
                      <a:endParaRPr lang="en-AU" b="1" dirty="0"/>
                    </a:p>
                  </a:txBody>
                  <a:tcPr/>
                </a:tc>
                <a:extLst>
                  <a:ext uri="{0D108BD9-81ED-4DB2-BD59-A6C34878D82A}">
                    <a16:rowId xmlns:a16="http://schemas.microsoft.com/office/drawing/2014/main" val="2349822293"/>
                  </a:ext>
                </a:extLst>
              </a:tr>
              <a:tr h="370840">
                <a:tc>
                  <a:txBody>
                    <a:bodyPr/>
                    <a:lstStyle/>
                    <a:p>
                      <a:r>
                        <a:rPr lang="en-AU" sz="1800" b="0" u="none" strike="noStrike" kern="1200" baseline="0" dirty="0">
                          <a:solidFill>
                            <a:schemeClr val="dk1"/>
                          </a:solidFill>
                        </a:rPr>
                        <a:t>heYcgrjawf3AVtt</a:t>
                      </a:r>
                      <a:endParaRPr lang="en-AU" dirty="0"/>
                    </a:p>
                  </a:txBody>
                  <a:tcPr/>
                </a:tc>
                <a:tc>
                  <a:txBody>
                    <a:bodyPr/>
                    <a:lstStyle/>
                    <a:p>
                      <a:r>
                        <a:rPr lang="en-US" dirty="0" err="1"/>
                        <a:t>JohnSmith</a:t>
                      </a:r>
                      <a:endParaRPr lang="en-AU" dirty="0"/>
                    </a:p>
                  </a:txBody>
                  <a:tcPr/>
                </a:tc>
                <a:tc>
                  <a:txBody>
                    <a:bodyPr/>
                    <a:lstStyle/>
                    <a:p>
                      <a:r>
                        <a:rPr lang="en-US" dirty="0"/>
                        <a:t>John1987</a:t>
                      </a:r>
                      <a:endParaRPr lang="en-AU" dirty="0"/>
                    </a:p>
                  </a:txBody>
                  <a:tcPr/>
                </a:tc>
                <a:tc>
                  <a:txBody>
                    <a:bodyPr/>
                    <a:lstStyle/>
                    <a:p>
                      <a:r>
                        <a:rPr lang="en-US" dirty="0"/>
                        <a:t>Smith1987</a:t>
                      </a:r>
                      <a:endParaRPr lang="en-AU" dirty="0"/>
                    </a:p>
                  </a:txBody>
                  <a:tcPr/>
                </a:tc>
                <a:tc>
                  <a:txBody>
                    <a:bodyPr/>
                    <a:lstStyle/>
                    <a:p>
                      <a:r>
                        <a:rPr lang="en-US" dirty="0"/>
                        <a:t>JohnSmith1987</a:t>
                      </a:r>
                      <a:endParaRPr lang="en-AU" dirty="0"/>
                    </a:p>
                  </a:txBody>
                  <a:tcPr/>
                </a:tc>
                <a:extLst>
                  <a:ext uri="{0D108BD9-81ED-4DB2-BD59-A6C34878D82A}">
                    <a16:rowId xmlns:a16="http://schemas.microsoft.com/office/drawing/2014/main" val="1786410324"/>
                  </a:ext>
                </a:extLst>
              </a:tr>
              <a:tr h="370840">
                <a:tc>
                  <a:txBody>
                    <a:bodyPr/>
                    <a:lstStyle/>
                    <a:p>
                      <a:r>
                        <a:rPr lang="en-AU" sz="1800" b="0" u="none" strike="noStrike" kern="1200" baseline="0" dirty="0">
                          <a:solidFill>
                            <a:schemeClr val="dk1"/>
                          </a:solidFill>
                        </a:rPr>
                        <a:t>heYcgrjawf3AVtt</a:t>
                      </a:r>
                      <a:endParaRPr lang="en-AU" dirty="0"/>
                    </a:p>
                  </a:txBody>
                  <a:tcPr/>
                </a:tc>
                <a:tc>
                  <a:txBody>
                    <a:bodyPr/>
                    <a:lstStyle/>
                    <a:p>
                      <a:r>
                        <a:rPr lang="en-US" dirty="0" err="1"/>
                        <a:t>JohnSmith</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John1987</a:t>
                      </a:r>
                      <a:endParaRPr lang="en-AU" dirty="0"/>
                    </a:p>
                  </a:txBody>
                  <a:tcPr/>
                </a:tc>
                <a:tc>
                  <a:txBody>
                    <a:bodyPr/>
                    <a:lstStyle/>
                    <a:p>
                      <a:r>
                        <a:rPr lang="en-US" dirty="0"/>
                        <a:t>Smith1987</a:t>
                      </a:r>
                      <a:endParaRPr lang="en-AU" dirty="0"/>
                    </a:p>
                  </a:txBody>
                  <a:tcPr/>
                </a:tc>
                <a:tc>
                  <a:txBody>
                    <a:bodyPr/>
                    <a:lstStyle/>
                    <a:p>
                      <a:r>
                        <a:rPr lang="en-US" dirty="0"/>
                        <a:t>JohnSmith1987</a:t>
                      </a:r>
                      <a:endParaRPr lang="en-AU" dirty="0"/>
                    </a:p>
                  </a:txBody>
                  <a:tcPr/>
                </a:tc>
                <a:extLst>
                  <a:ext uri="{0D108BD9-81ED-4DB2-BD59-A6C34878D82A}">
                    <a16:rowId xmlns:a16="http://schemas.microsoft.com/office/drawing/2014/main" val="3208512591"/>
                  </a:ext>
                </a:extLst>
              </a:tr>
              <a:tr h="370840">
                <a:tc>
                  <a:txBody>
                    <a:bodyPr/>
                    <a:lstStyle/>
                    <a:p>
                      <a:r>
                        <a:rPr lang="en-AU" sz="1800" b="0" u="none" strike="noStrike" kern="1200" baseline="0" dirty="0">
                          <a:solidFill>
                            <a:schemeClr val="dk1"/>
                          </a:solidFill>
                        </a:rPr>
                        <a:t>heYcgrjawf3AVtt</a:t>
                      </a:r>
                      <a:endParaRPr lang="en-AU" dirty="0"/>
                    </a:p>
                  </a:txBody>
                  <a:tcPr/>
                </a:tc>
                <a:tc>
                  <a:txBody>
                    <a:bodyPr/>
                    <a:lstStyle/>
                    <a:p>
                      <a:r>
                        <a:rPr lang="en-US" dirty="0"/>
                        <a:t>John</a:t>
                      </a:r>
                      <a:r>
                        <a:rPr lang="en-AU" sz="1800" b="0" kern="1200" dirty="0">
                          <a:solidFill>
                            <a:schemeClr val="dk1"/>
                          </a:solidFill>
                          <a:effectLst/>
                        </a:rPr>
                        <a:t>Brown</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John1987</a:t>
                      </a:r>
                      <a:endParaRPr lang="en-AU" dirty="0"/>
                    </a:p>
                  </a:txBody>
                  <a:tcPr/>
                </a:tc>
                <a:tc>
                  <a:txBody>
                    <a:bodyPr/>
                    <a:lstStyle/>
                    <a:p>
                      <a:r>
                        <a:rPr lang="en-US" dirty="0"/>
                        <a:t>Brown1987</a:t>
                      </a:r>
                      <a:endParaRPr lang="en-AU" dirty="0"/>
                    </a:p>
                  </a:txBody>
                  <a:tcPr/>
                </a:tc>
                <a:tc>
                  <a:txBody>
                    <a:bodyPr/>
                    <a:lstStyle/>
                    <a:p>
                      <a:r>
                        <a:rPr lang="en-US" dirty="0"/>
                        <a:t>JohnBrown1987</a:t>
                      </a:r>
                      <a:endParaRPr lang="en-AU" dirty="0"/>
                    </a:p>
                  </a:txBody>
                  <a:tcPr/>
                </a:tc>
                <a:extLst>
                  <a:ext uri="{0D108BD9-81ED-4DB2-BD59-A6C34878D82A}">
                    <a16:rowId xmlns:a16="http://schemas.microsoft.com/office/drawing/2014/main" val="2642943527"/>
                  </a:ext>
                </a:extLst>
              </a:tr>
              <a:tr h="370840">
                <a:tc>
                  <a:txBody>
                    <a:bodyPr/>
                    <a:lstStyle/>
                    <a:p>
                      <a:r>
                        <a:rPr lang="en-AU" sz="1800" b="0" u="none" strike="noStrike" kern="1200" baseline="0" dirty="0">
                          <a:solidFill>
                            <a:schemeClr val="dk1"/>
                          </a:solidFill>
                        </a:rPr>
                        <a:t>JbsJvZQ7lucFDcE</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Peter</a:t>
                      </a:r>
                      <a:r>
                        <a:rPr lang="en-AU" sz="1800" b="0" kern="1200" dirty="0">
                          <a:solidFill>
                            <a:schemeClr val="dk1"/>
                          </a:solidFill>
                          <a:effectLst/>
                        </a:rPr>
                        <a:t>Brown</a:t>
                      </a:r>
                      <a:endParaRPr lang="en-AU" dirty="0"/>
                    </a:p>
                  </a:txBody>
                  <a:tcPr/>
                </a:tc>
                <a:tc>
                  <a:txBody>
                    <a:bodyPr/>
                    <a:lstStyle/>
                    <a:p>
                      <a:r>
                        <a:rPr lang="en-US" dirty="0"/>
                        <a:t>Peter1964</a:t>
                      </a:r>
                      <a:endParaRPr lang="en-AU" dirty="0"/>
                    </a:p>
                  </a:txBody>
                  <a:tcPr/>
                </a:tc>
                <a:tc>
                  <a:txBody>
                    <a:bodyPr/>
                    <a:lstStyle/>
                    <a:p>
                      <a:r>
                        <a:rPr lang="en-US" dirty="0"/>
                        <a:t>Brown1964</a:t>
                      </a:r>
                      <a:endParaRPr lang="en-AU" dirty="0"/>
                    </a:p>
                  </a:txBody>
                  <a:tcPr/>
                </a:tc>
                <a:tc>
                  <a:txBody>
                    <a:bodyPr/>
                    <a:lstStyle/>
                    <a:p>
                      <a:r>
                        <a:rPr lang="en-US" dirty="0"/>
                        <a:t>PeterBrown1964</a:t>
                      </a:r>
                      <a:endParaRPr lang="en-AU" dirty="0"/>
                    </a:p>
                  </a:txBody>
                  <a:tcPr/>
                </a:tc>
                <a:extLst>
                  <a:ext uri="{0D108BD9-81ED-4DB2-BD59-A6C34878D82A}">
                    <a16:rowId xmlns:a16="http://schemas.microsoft.com/office/drawing/2014/main" val="701886375"/>
                  </a:ext>
                </a:extLst>
              </a:tr>
              <a:tr h="370840">
                <a:tc>
                  <a:txBody>
                    <a:bodyPr/>
                    <a:lstStyle/>
                    <a:p>
                      <a:r>
                        <a:rPr lang="en-AU" sz="1800" b="0" u="none" strike="noStrike" kern="1200" baseline="0" dirty="0">
                          <a:solidFill>
                            <a:schemeClr val="dk1"/>
                          </a:solidFill>
                        </a:rPr>
                        <a:t>JbsJvZQ7lucFDcE</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PeterMiller</a:t>
                      </a:r>
                      <a:endParaRPr lang="en-AU" dirty="0"/>
                    </a:p>
                  </a:txBody>
                  <a:tcPr/>
                </a:tc>
                <a:tc>
                  <a:txBody>
                    <a:bodyPr/>
                    <a:lstStyle/>
                    <a:p>
                      <a:r>
                        <a:rPr lang="en-US" dirty="0"/>
                        <a:t>Peter1964</a:t>
                      </a:r>
                      <a:endParaRPr lang="en-AU" dirty="0"/>
                    </a:p>
                  </a:txBody>
                  <a:tcPr/>
                </a:tc>
                <a:tc>
                  <a:txBody>
                    <a:bodyPr/>
                    <a:lstStyle/>
                    <a:p>
                      <a:r>
                        <a:rPr lang="en-US" dirty="0"/>
                        <a:t>Miller1964</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PeterMiller1964</a:t>
                      </a:r>
                      <a:endParaRPr lang="en-AU" dirty="0"/>
                    </a:p>
                  </a:txBody>
                  <a:tcPr/>
                </a:tc>
                <a:extLst>
                  <a:ext uri="{0D108BD9-81ED-4DB2-BD59-A6C34878D82A}">
                    <a16:rowId xmlns:a16="http://schemas.microsoft.com/office/drawing/2014/main" val="2039633246"/>
                  </a:ext>
                </a:extLst>
              </a:tr>
              <a:tr h="370840">
                <a:tc>
                  <a:txBody>
                    <a:bodyPr/>
                    <a:lstStyle/>
                    <a:p>
                      <a:pPr algn="l"/>
                      <a:r>
                        <a:rPr lang="en-US" dirty="0"/>
                        <a:t>….</a:t>
                      </a:r>
                      <a:endParaRPr lang="en-AU" dirty="0"/>
                    </a:p>
                  </a:txBody>
                  <a:tcPr/>
                </a:tc>
                <a:tc>
                  <a:txBody>
                    <a:bodyPr/>
                    <a:lstStyle/>
                    <a:p>
                      <a:pPr algn="l"/>
                      <a:r>
                        <a:rPr lang="en-US" dirty="0"/>
                        <a:t>…</a:t>
                      </a:r>
                      <a:endParaRPr lang="en-AU" dirty="0"/>
                    </a:p>
                  </a:txBody>
                  <a:tcPr/>
                </a:tc>
                <a:tc>
                  <a:txBody>
                    <a:bodyPr/>
                    <a:lstStyle/>
                    <a:p>
                      <a:pPr algn="l"/>
                      <a:r>
                        <a:rPr lang="en-US" dirty="0"/>
                        <a:t>….</a:t>
                      </a:r>
                      <a:endParaRPr lang="en-AU" dirty="0"/>
                    </a:p>
                  </a:txBody>
                  <a:tcPr/>
                </a:tc>
                <a:tc>
                  <a:txBody>
                    <a:bodyPr/>
                    <a:lstStyle/>
                    <a:p>
                      <a:pPr algn="l"/>
                      <a:r>
                        <a:rPr lang="en-US" dirty="0"/>
                        <a:t>….</a:t>
                      </a:r>
                      <a:endParaRPr lang="en-AU" dirty="0"/>
                    </a:p>
                  </a:txBody>
                  <a:tcPr/>
                </a:tc>
                <a:tc>
                  <a:txBody>
                    <a:bodyPr/>
                    <a:lstStyle/>
                    <a:p>
                      <a:pPr algn="l"/>
                      <a:r>
                        <a:rPr lang="en-US" dirty="0"/>
                        <a:t>….</a:t>
                      </a:r>
                      <a:endParaRPr lang="en-AU" dirty="0"/>
                    </a:p>
                  </a:txBody>
                  <a:tcPr/>
                </a:tc>
                <a:extLst>
                  <a:ext uri="{0D108BD9-81ED-4DB2-BD59-A6C34878D82A}">
                    <a16:rowId xmlns:a16="http://schemas.microsoft.com/office/drawing/2014/main" val="366018383"/>
                  </a:ext>
                </a:extLst>
              </a:tr>
              <a:tr h="370840">
                <a:tc>
                  <a:txBody>
                    <a:bodyPr/>
                    <a:lstStyle/>
                    <a:p>
                      <a:r>
                        <a:rPr lang="en-AU" sz="1800" b="0" u="none" strike="noStrike" kern="1200" baseline="0" dirty="0">
                          <a:solidFill>
                            <a:schemeClr val="dk1"/>
                          </a:solidFill>
                        </a:rPr>
                        <a:t>5qIiMWET4suKARu</a:t>
                      </a:r>
                      <a:endParaRPr lang="en-AU" dirty="0"/>
                    </a:p>
                  </a:txBody>
                  <a:tcPr/>
                </a:tc>
                <a:tc>
                  <a:txBody>
                    <a:bodyPr/>
                    <a:lstStyle/>
                    <a:p>
                      <a:r>
                        <a:rPr lang="en-US" dirty="0" err="1"/>
                        <a:t>DavidMiller</a:t>
                      </a:r>
                      <a:endParaRPr lang="en-AU" dirty="0"/>
                    </a:p>
                  </a:txBody>
                  <a:tcPr/>
                </a:tc>
                <a:tc>
                  <a:txBody>
                    <a:bodyPr/>
                    <a:lstStyle/>
                    <a:p>
                      <a:r>
                        <a:rPr lang="en-US" dirty="0"/>
                        <a:t>David1990</a:t>
                      </a:r>
                      <a:endParaRPr lang="en-AU" dirty="0"/>
                    </a:p>
                  </a:txBody>
                  <a:tcPr/>
                </a:tc>
                <a:tc>
                  <a:txBody>
                    <a:bodyPr/>
                    <a:lstStyle/>
                    <a:p>
                      <a:r>
                        <a:rPr lang="en-US" dirty="0"/>
                        <a:t>Miller1990</a:t>
                      </a:r>
                      <a:endParaRPr lang="en-AU" dirty="0"/>
                    </a:p>
                  </a:txBody>
                  <a:tcPr/>
                </a:tc>
                <a:tc>
                  <a:txBody>
                    <a:bodyPr/>
                    <a:lstStyle/>
                    <a:p>
                      <a:r>
                        <a:rPr lang="en-US" dirty="0"/>
                        <a:t>DavidMiller1990</a:t>
                      </a:r>
                      <a:endParaRPr lang="en-AU" dirty="0"/>
                    </a:p>
                  </a:txBody>
                  <a:tcPr/>
                </a:tc>
                <a:extLst>
                  <a:ext uri="{0D108BD9-81ED-4DB2-BD59-A6C34878D82A}">
                    <a16:rowId xmlns:a16="http://schemas.microsoft.com/office/drawing/2014/main" val="797768876"/>
                  </a:ext>
                </a:extLst>
              </a:tr>
            </a:tbl>
          </a:graphicData>
        </a:graphic>
      </p:graphicFrame>
      <p:sp>
        <p:nvSpPr>
          <p:cNvPr id="58" name="Rectangle 57">
            <a:extLst>
              <a:ext uri="{FF2B5EF4-FFF2-40B4-BE49-F238E27FC236}">
                <a16:creationId xmlns:a16="http://schemas.microsoft.com/office/drawing/2014/main" id="{EE089F9B-23FA-4B68-A278-80161F3E2B10}"/>
              </a:ext>
            </a:extLst>
          </p:cNvPr>
          <p:cNvSpPr/>
          <p:nvPr/>
        </p:nvSpPr>
        <p:spPr>
          <a:xfrm>
            <a:off x="388937" y="1887885"/>
            <a:ext cx="2211388" cy="2760315"/>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041899A2-4239-467E-AF97-379282C1F9CB}"/>
              </a:ext>
            </a:extLst>
          </p:cNvPr>
          <p:cNvSpPr/>
          <p:nvPr/>
        </p:nvSpPr>
        <p:spPr>
          <a:xfrm>
            <a:off x="4314824" y="1887884"/>
            <a:ext cx="1924051" cy="2760316"/>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61577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6">
                                            <p:txEl>
                                              <p:pRg st="0" end="0"/>
                                            </p:txEl>
                                          </p:spTgt>
                                        </p:tgtEl>
                                        <p:attrNameLst>
                                          <p:attrName>style.visibility</p:attrName>
                                        </p:attrNameLst>
                                      </p:cBhvr>
                                      <p:to>
                                        <p:strVal val="visible"/>
                                      </p:to>
                                    </p:set>
                                    <p:animEffect transition="in" filter="fade">
                                      <p:cBhvr>
                                        <p:cTn id="7" dur="500"/>
                                        <p:tgtEl>
                                          <p:spTgt spid="12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6">
                                            <p:txEl>
                                              <p:pRg st="1" end="1"/>
                                            </p:txEl>
                                          </p:spTgt>
                                        </p:tgtEl>
                                        <p:attrNameLst>
                                          <p:attrName>style.visibility</p:attrName>
                                        </p:attrNameLst>
                                      </p:cBhvr>
                                      <p:to>
                                        <p:strVal val="visible"/>
                                      </p:to>
                                    </p:set>
                                    <p:animEffect transition="in" filter="fade">
                                      <p:cBhvr>
                                        <p:cTn id="10" dur="500"/>
                                        <p:tgtEl>
                                          <p:spTgt spid="12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wheel(1)">
                                      <p:cBhvr>
                                        <p:cTn id="15" dur="1000"/>
                                        <p:tgtEl>
                                          <p:spTgt spid="58"/>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wheel(1)">
                                      <p:cBhvr>
                                        <p:cTn id="18" dur="1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F1F9783-5F5A-47F8-9687-55676D046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31" name="Group 30"/>
          <p:cNvGrpSpPr/>
          <p:nvPr/>
        </p:nvGrpSpPr>
        <p:grpSpPr>
          <a:xfrm>
            <a:off x="0" y="0"/>
            <a:ext cx="12192000" cy="1045064"/>
            <a:chOff x="0" y="0"/>
            <a:chExt cx="12192000" cy="1045064"/>
          </a:xfrm>
        </p:grpSpPr>
        <p:sp>
          <p:nvSpPr>
            <p:cNvPr id="32" name="Rectangle 31"/>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21</a:t>
            </a:fld>
            <a:endParaRPr lang="en-US" dirty="0"/>
          </a:p>
        </p:txBody>
      </p:sp>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35" name="TextBox 34"/>
          <p:cNvSpPr txBox="1"/>
          <p:nvPr/>
        </p:nvSpPr>
        <p:spPr>
          <a:xfrm>
            <a:off x="388937" y="166119"/>
            <a:ext cx="11603038" cy="677108"/>
          </a:xfrm>
          <a:prstGeom prst="rect">
            <a:avLst/>
          </a:prstGeom>
          <a:noFill/>
        </p:spPr>
        <p:txBody>
          <a:bodyPr wrap="square" rtlCol="0">
            <a:spAutoFit/>
          </a:bodyPr>
          <a:lstStyle/>
          <a:p>
            <a:r>
              <a:rPr lang="en-US" sz="38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Step 2 – Correlation Analysis</a:t>
            </a:r>
          </a:p>
        </p:txBody>
      </p:sp>
      <p:sp>
        <p:nvSpPr>
          <p:cNvPr id="126" name="TextBox 125">
            <a:extLst>
              <a:ext uri="{FF2B5EF4-FFF2-40B4-BE49-F238E27FC236}">
                <a16:creationId xmlns:a16="http://schemas.microsoft.com/office/drawing/2014/main" id="{CB881EC3-16D2-46B9-94C1-48DC15E2F6E9}"/>
              </a:ext>
            </a:extLst>
          </p:cNvPr>
          <p:cNvSpPr txBox="1"/>
          <p:nvPr/>
        </p:nvSpPr>
        <p:spPr>
          <a:xfrm>
            <a:off x="388937" y="3451739"/>
            <a:ext cx="10964863" cy="2739211"/>
          </a:xfrm>
          <a:prstGeom prst="rect">
            <a:avLst/>
          </a:prstGeom>
          <a:noFill/>
        </p:spPr>
        <p:txBody>
          <a:bodyPr wrap="square" rtlCol="0">
            <a:spAutoFit/>
          </a:bodyPr>
          <a:lstStyle/>
          <a:p>
            <a:pPr marL="342900" indent="-342900">
              <a:buFont typeface="Wingdings" panose="05000000000000000000" pitchFamily="2" charset="2"/>
              <a:buChar char="§"/>
            </a:pPr>
            <a:r>
              <a:rPr lang="en-US" sz="2400" dirty="0"/>
              <a:t>A correlation matrix is built for each encoded match-key frequency distribution comparing that with plaintext match-key distributions</a:t>
            </a:r>
          </a:p>
          <a:p>
            <a:pPr marL="342900" indent="-342900">
              <a:buFont typeface="Wingdings" panose="05000000000000000000" pitchFamily="2" charset="2"/>
              <a:buChar char="§"/>
            </a:pPr>
            <a:r>
              <a:rPr lang="en-US" sz="2400" dirty="0"/>
              <a:t>We use following tests</a:t>
            </a:r>
          </a:p>
          <a:p>
            <a:pPr marL="800100" lvl="1" indent="-342900">
              <a:buFont typeface="Arial" panose="020B0604020202020204" pitchFamily="34" charset="0"/>
              <a:buChar char="•"/>
            </a:pPr>
            <a:r>
              <a:rPr lang="en-US" sz="2000" dirty="0">
                <a:solidFill>
                  <a:srgbClr val="002060"/>
                </a:solidFill>
              </a:rPr>
              <a:t>Earth mover’s distance (EMD)</a:t>
            </a:r>
          </a:p>
          <a:p>
            <a:pPr marL="800100" lvl="1" indent="-342900">
              <a:buFont typeface="Arial" panose="020B0604020202020204" pitchFamily="34" charset="0"/>
              <a:buChar char="•"/>
            </a:pPr>
            <a:r>
              <a:rPr lang="en-US" sz="2000" dirty="0">
                <a:solidFill>
                  <a:srgbClr val="002060"/>
                </a:solidFill>
              </a:rPr>
              <a:t>Kolmogorov-Smirnov (KS) test</a:t>
            </a:r>
          </a:p>
          <a:p>
            <a:pPr marL="800100" lvl="1" indent="-342900">
              <a:buFont typeface="Arial" panose="020B0604020202020204" pitchFamily="34" charset="0"/>
              <a:buChar char="•"/>
            </a:pPr>
            <a:r>
              <a:rPr lang="en-US" sz="2000" dirty="0">
                <a:solidFill>
                  <a:srgbClr val="002060"/>
                </a:solidFill>
              </a:rPr>
              <a:t>Pearson’s correlation coefficient</a:t>
            </a:r>
          </a:p>
          <a:p>
            <a:pPr marL="800100" lvl="1" indent="-342900">
              <a:buFont typeface="Arial" panose="020B0604020202020204" pitchFamily="34" charset="0"/>
              <a:buChar char="•"/>
            </a:pPr>
            <a:r>
              <a:rPr lang="en-US" sz="2000" dirty="0">
                <a:solidFill>
                  <a:srgbClr val="002060"/>
                </a:solidFill>
              </a:rPr>
              <a:t>Spearman’s rank correlation</a:t>
            </a:r>
          </a:p>
          <a:p>
            <a:pPr marL="800100" lvl="1" indent="-342900">
              <a:buFont typeface="Arial" panose="020B0604020202020204" pitchFamily="34" charset="0"/>
              <a:buChar char="•"/>
            </a:pPr>
            <a:r>
              <a:rPr lang="en-US" sz="2000" dirty="0">
                <a:solidFill>
                  <a:srgbClr val="002060"/>
                </a:solidFill>
              </a:rPr>
              <a:t>Entropy</a:t>
            </a:r>
          </a:p>
        </p:txBody>
      </p:sp>
      <p:sp>
        <p:nvSpPr>
          <p:cNvPr id="146" name="Footer Placeholder 9">
            <a:extLst>
              <a:ext uri="{FF2B5EF4-FFF2-40B4-BE49-F238E27FC236}">
                <a16:creationId xmlns:a16="http://schemas.microsoft.com/office/drawing/2014/main" id="{AB2249DF-938C-4EEB-B73B-4AC07F745B0D}"/>
              </a:ext>
            </a:extLst>
          </p:cNvPr>
          <p:cNvSpPr>
            <a:spLocks noGrp="1"/>
          </p:cNvSpPr>
          <p:nvPr>
            <p:ph type="ftr" sz="quarter" idx="11"/>
          </p:nvPr>
        </p:nvSpPr>
        <p:spPr>
          <a:xfrm>
            <a:off x="4552950" y="6367697"/>
            <a:ext cx="3086100" cy="365125"/>
          </a:xfrm>
        </p:spPr>
        <p:txBody>
          <a:bodyPr/>
          <a:lstStyle/>
          <a:p>
            <a:r>
              <a:rPr lang="en-US" dirty="0"/>
              <a:t>March 2021</a:t>
            </a:r>
          </a:p>
        </p:txBody>
      </p:sp>
      <p:graphicFrame>
        <p:nvGraphicFramePr>
          <p:cNvPr id="2" name="Table 2">
            <a:extLst>
              <a:ext uri="{FF2B5EF4-FFF2-40B4-BE49-F238E27FC236}">
                <a16:creationId xmlns:a16="http://schemas.microsoft.com/office/drawing/2014/main" id="{6524868E-D826-4EE5-85AF-B06C8A88658F}"/>
              </a:ext>
            </a:extLst>
          </p:cNvPr>
          <p:cNvGraphicFramePr>
            <a:graphicFrameLocks noGrp="1"/>
          </p:cNvGraphicFramePr>
          <p:nvPr>
            <p:extLst>
              <p:ext uri="{D42A27DB-BD31-4B8C-83A1-F6EECF244321}">
                <p14:modId xmlns:p14="http://schemas.microsoft.com/office/powerpoint/2010/main" val="2702020661"/>
              </p:ext>
            </p:extLst>
          </p:nvPr>
        </p:nvGraphicFramePr>
        <p:xfrm>
          <a:off x="724682" y="1111509"/>
          <a:ext cx="10629118" cy="2225040"/>
        </p:xfrm>
        <a:graphic>
          <a:graphicData uri="http://schemas.openxmlformats.org/drawingml/2006/table">
            <a:tbl>
              <a:tblPr firstRow="1" bandRow="1">
                <a:tableStyleId>{93296810-A885-4BE3-A3E7-6D5BEEA58F35}</a:tableStyleId>
              </a:tblPr>
              <a:tblGrid>
                <a:gridCol w="1989943">
                  <a:extLst>
                    <a:ext uri="{9D8B030D-6E8A-4147-A177-3AD203B41FA5}">
                      <a16:colId xmlns:a16="http://schemas.microsoft.com/office/drawing/2014/main" val="1063445411"/>
                    </a:ext>
                  </a:extLst>
                </a:gridCol>
                <a:gridCol w="1533525">
                  <a:extLst>
                    <a:ext uri="{9D8B030D-6E8A-4147-A177-3AD203B41FA5}">
                      <a16:colId xmlns:a16="http://schemas.microsoft.com/office/drawing/2014/main" val="1974497419"/>
                    </a:ext>
                  </a:extLst>
                </a:gridCol>
                <a:gridCol w="1400175">
                  <a:extLst>
                    <a:ext uri="{9D8B030D-6E8A-4147-A177-3AD203B41FA5}">
                      <a16:colId xmlns:a16="http://schemas.microsoft.com/office/drawing/2014/main" val="109625820"/>
                    </a:ext>
                  </a:extLst>
                </a:gridCol>
                <a:gridCol w="971550">
                  <a:extLst>
                    <a:ext uri="{9D8B030D-6E8A-4147-A177-3AD203B41FA5}">
                      <a16:colId xmlns:a16="http://schemas.microsoft.com/office/drawing/2014/main" val="259826128"/>
                    </a:ext>
                  </a:extLst>
                </a:gridCol>
                <a:gridCol w="1619250">
                  <a:extLst>
                    <a:ext uri="{9D8B030D-6E8A-4147-A177-3AD203B41FA5}">
                      <a16:colId xmlns:a16="http://schemas.microsoft.com/office/drawing/2014/main" val="814447926"/>
                    </a:ext>
                  </a:extLst>
                </a:gridCol>
                <a:gridCol w="1781175">
                  <a:extLst>
                    <a:ext uri="{9D8B030D-6E8A-4147-A177-3AD203B41FA5}">
                      <a16:colId xmlns:a16="http://schemas.microsoft.com/office/drawing/2014/main" val="2499598772"/>
                    </a:ext>
                  </a:extLst>
                </a:gridCol>
                <a:gridCol w="1333500">
                  <a:extLst>
                    <a:ext uri="{9D8B030D-6E8A-4147-A177-3AD203B41FA5}">
                      <a16:colId xmlns:a16="http://schemas.microsoft.com/office/drawing/2014/main" val="1972877731"/>
                    </a:ext>
                  </a:extLst>
                </a:gridCol>
              </a:tblGrid>
              <a:tr h="370840">
                <a:tc rowSpan="2">
                  <a:txBody>
                    <a:bodyPr/>
                    <a:lstStyle/>
                    <a:p>
                      <a:pPr algn="ctr"/>
                      <a:r>
                        <a:rPr lang="en-US" b="0" dirty="0"/>
                        <a:t>Plaintext match-key</a:t>
                      </a:r>
                      <a:endParaRPr lang="en-AU" b="0" dirty="0"/>
                    </a:p>
                  </a:txBody>
                  <a:tcPr/>
                </a:tc>
                <a:tc grid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Statistical test correlation values when compared with encoded match-key HMAC (F + B) </a:t>
                      </a:r>
                      <a:endParaRPr lang="en-AU" b="0" dirty="0"/>
                    </a:p>
                  </a:txBody>
                  <a:tcPr/>
                </a:tc>
                <a:tc hMerge="1">
                  <a:txBody>
                    <a:bodyPr/>
                    <a:lstStyle/>
                    <a:p>
                      <a:endParaRPr lang="en-AU" dirty="0"/>
                    </a:p>
                  </a:txBody>
                  <a:tcPr/>
                </a:tc>
                <a:tc hMerge="1">
                  <a:txBody>
                    <a:bodyPr/>
                    <a:lstStyle/>
                    <a:p>
                      <a:endParaRPr lang="en-AU"/>
                    </a:p>
                  </a:txBody>
                  <a:tcPr/>
                </a:tc>
                <a:tc hMerge="1">
                  <a:txBody>
                    <a:bodyPr/>
                    <a:lstStyle/>
                    <a:p>
                      <a:endParaRPr lang="en-AU" dirty="0"/>
                    </a:p>
                  </a:txBody>
                  <a:tcPr/>
                </a:tc>
                <a:tc hMerge="1">
                  <a:txBody>
                    <a:bodyPr/>
                    <a:lstStyle/>
                    <a:p>
                      <a:endParaRPr lang="en-AU" dirty="0"/>
                    </a:p>
                  </a:txBody>
                  <a:tcPr/>
                </a:tc>
                <a:tc hMerge="1">
                  <a:txBody>
                    <a:bodyPr/>
                    <a:lstStyle/>
                    <a:p>
                      <a:endParaRPr lang="en-AU"/>
                    </a:p>
                  </a:txBody>
                  <a:tcPr/>
                </a:tc>
                <a:extLst>
                  <a:ext uri="{0D108BD9-81ED-4DB2-BD59-A6C34878D82A}">
                    <a16:rowId xmlns:a16="http://schemas.microsoft.com/office/drawing/2014/main" val="1098143904"/>
                  </a:ext>
                </a:extLst>
              </a:tr>
              <a:tr h="370840">
                <a:tc vMerge="1">
                  <a:txBody>
                    <a:bodyPr/>
                    <a:lstStyle/>
                    <a:p>
                      <a:pPr algn="ctr"/>
                      <a:endParaRPr lang="en-AU" b="1" dirty="0"/>
                    </a:p>
                  </a:txBody>
                  <a:tcPr/>
                </a:tc>
                <a:tc>
                  <a:txBody>
                    <a:bodyPr/>
                    <a:lstStyle/>
                    <a:p>
                      <a:pPr algn="ctr"/>
                      <a:r>
                        <a:rPr lang="en-US" b="1" dirty="0"/>
                        <a:t>Mean</a:t>
                      </a:r>
                      <a:endParaRPr lang="en-AU" b="1" dirty="0"/>
                    </a:p>
                  </a:txBody>
                  <a:tcPr/>
                </a:tc>
                <a:tc>
                  <a:txBody>
                    <a:bodyPr/>
                    <a:lstStyle/>
                    <a:p>
                      <a:pPr algn="ctr"/>
                      <a:r>
                        <a:rPr lang="en-US" b="1" dirty="0"/>
                        <a:t>Skewness</a:t>
                      </a:r>
                      <a:endParaRPr lang="en-AU" b="1" dirty="0"/>
                    </a:p>
                  </a:txBody>
                  <a:tcPr/>
                </a:tc>
                <a:tc>
                  <a:txBody>
                    <a:bodyPr/>
                    <a:lstStyle/>
                    <a:p>
                      <a:pPr algn="ctr"/>
                      <a:r>
                        <a:rPr lang="en-US" b="1" dirty="0"/>
                        <a:t>….</a:t>
                      </a:r>
                      <a:endParaRPr lang="en-AU" b="1" dirty="0"/>
                    </a:p>
                  </a:txBody>
                  <a:tcPr/>
                </a:tc>
                <a:tc>
                  <a:txBody>
                    <a:bodyPr/>
                    <a:lstStyle/>
                    <a:p>
                      <a:pPr algn="ctr"/>
                      <a:r>
                        <a:rPr lang="en-US" b="1" dirty="0"/>
                        <a:t>EMD</a:t>
                      </a:r>
                      <a:endParaRPr lang="en-AU" b="1" dirty="0"/>
                    </a:p>
                  </a:txBody>
                  <a:tcPr/>
                </a:tc>
                <a:tc>
                  <a:txBody>
                    <a:bodyPr/>
                    <a:lstStyle/>
                    <a:p>
                      <a:pPr algn="ctr"/>
                      <a:r>
                        <a:rPr lang="en-US" b="1" dirty="0"/>
                        <a:t>KS Test</a:t>
                      </a:r>
                      <a:endParaRPr lang="en-AU" b="1" dirty="0"/>
                    </a:p>
                  </a:txBody>
                  <a:tcPr/>
                </a:tc>
                <a:tc>
                  <a:txBody>
                    <a:bodyPr/>
                    <a:lstStyle/>
                    <a:p>
                      <a:pPr algn="ctr"/>
                      <a:r>
                        <a:rPr lang="en-US" b="1" dirty="0"/>
                        <a:t>Entropy</a:t>
                      </a:r>
                      <a:endParaRPr lang="en-AU" b="1" dirty="0"/>
                    </a:p>
                  </a:txBody>
                  <a:tcPr/>
                </a:tc>
                <a:extLst>
                  <a:ext uri="{0D108BD9-81ED-4DB2-BD59-A6C34878D82A}">
                    <a16:rowId xmlns:a16="http://schemas.microsoft.com/office/drawing/2014/main" val="2349822293"/>
                  </a:ext>
                </a:extLst>
              </a:tr>
              <a:tr h="370840">
                <a:tc>
                  <a:txBody>
                    <a:bodyPr/>
                    <a:lstStyle/>
                    <a:p>
                      <a:r>
                        <a:rPr lang="en-AU" sz="1800" b="1" u="none" strike="noStrike" kern="1200" baseline="0" dirty="0">
                          <a:solidFill>
                            <a:schemeClr val="dk1"/>
                          </a:solidFill>
                        </a:rPr>
                        <a:t>F + L</a:t>
                      </a:r>
                      <a:endParaRPr lang="en-AU" b="1" dirty="0"/>
                    </a:p>
                  </a:txBody>
                  <a:tcPr/>
                </a:tc>
                <a:tc>
                  <a:txBody>
                    <a:bodyPr/>
                    <a:lstStyle/>
                    <a:p>
                      <a:r>
                        <a:rPr lang="en-US" dirty="0"/>
                        <a:t>0.865</a:t>
                      </a:r>
                      <a:endParaRPr lang="en-AU" dirty="0"/>
                    </a:p>
                  </a:txBody>
                  <a:tcPr/>
                </a:tc>
                <a:tc>
                  <a:txBody>
                    <a:bodyPr/>
                    <a:lstStyle/>
                    <a:p>
                      <a:r>
                        <a:rPr lang="en-US" dirty="0"/>
                        <a:t>0.795</a:t>
                      </a:r>
                      <a:endParaRPr lang="en-AU" dirty="0"/>
                    </a:p>
                  </a:txBody>
                  <a:tcPr/>
                </a:tc>
                <a:tc>
                  <a:txBody>
                    <a:bodyPr/>
                    <a:lstStyle/>
                    <a:p>
                      <a:pPr algn="ctr"/>
                      <a:r>
                        <a:rPr lang="en-US" dirty="0"/>
                        <a:t>….</a:t>
                      </a:r>
                      <a:endParaRPr lang="en-AU" dirty="0"/>
                    </a:p>
                  </a:txBody>
                  <a:tcPr/>
                </a:tc>
                <a:tc>
                  <a:txBody>
                    <a:bodyPr/>
                    <a:lstStyle/>
                    <a:p>
                      <a:r>
                        <a:rPr lang="en-US" dirty="0"/>
                        <a:t>0.647</a:t>
                      </a:r>
                      <a:endParaRPr lang="en-AU" dirty="0"/>
                    </a:p>
                  </a:txBody>
                  <a:tcPr/>
                </a:tc>
                <a:tc>
                  <a:txBody>
                    <a:bodyPr/>
                    <a:lstStyle/>
                    <a:p>
                      <a:r>
                        <a:rPr lang="en-US" dirty="0"/>
                        <a:t>0.912</a:t>
                      </a:r>
                      <a:endParaRPr lang="en-AU" dirty="0"/>
                    </a:p>
                  </a:txBody>
                  <a:tcPr/>
                </a:tc>
                <a:tc>
                  <a:txBody>
                    <a:bodyPr/>
                    <a:lstStyle/>
                    <a:p>
                      <a:r>
                        <a:rPr lang="en-US" dirty="0"/>
                        <a:t>0.456</a:t>
                      </a:r>
                      <a:endParaRPr lang="en-AU" dirty="0"/>
                    </a:p>
                  </a:txBody>
                  <a:tcPr/>
                </a:tc>
                <a:extLst>
                  <a:ext uri="{0D108BD9-81ED-4DB2-BD59-A6C34878D82A}">
                    <a16:rowId xmlns:a16="http://schemas.microsoft.com/office/drawing/2014/main" val="1786410324"/>
                  </a:ext>
                </a:extLst>
              </a:tr>
              <a:tr h="370840">
                <a:tc>
                  <a:txBody>
                    <a:bodyPr/>
                    <a:lstStyle/>
                    <a:p>
                      <a:r>
                        <a:rPr lang="en-AU" sz="1800" b="1" u="none" strike="noStrike" kern="1200" baseline="0" dirty="0">
                          <a:solidFill>
                            <a:schemeClr val="dk1"/>
                          </a:solidFill>
                        </a:rPr>
                        <a:t>F + B</a:t>
                      </a:r>
                      <a:endParaRPr lang="en-AU" b="1" dirty="0"/>
                    </a:p>
                  </a:txBody>
                  <a:tcPr/>
                </a:tc>
                <a:tc>
                  <a:txBody>
                    <a:bodyPr/>
                    <a:lstStyle/>
                    <a:p>
                      <a:r>
                        <a:rPr lang="en-US" dirty="0"/>
                        <a:t>0.965</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0.912</a:t>
                      </a: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endParaRPr lang="en-AU" dirty="0"/>
                    </a:p>
                  </a:txBody>
                  <a:tcPr/>
                </a:tc>
                <a:tc>
                  <a:txBody>
                    <a:bodyPr/>
                    <a:lstStyle/>
                    <a:p>
                      <a:r>
                        <a:rPr lang="en-US" dirty="0"/>
                        <a:t>0.895</a:t>
                      </a:r>
                      <a:endParaRPr lang="en-AU" dirty="0"/>
                    </a:p>
                  </a:txBody>
                  <a:tcPr/>
                </a:tc>
                <a:tc>
                  <a:txBody>
                    <a:bodyPr/>
                    <a:lstStyle/>
                    <a:p>
                      <a:r>
                        <a:rPr lang="en-US" dirty="0"/>
                        <a:t>0.997</a:t>
                      </a:r>
                      <a:endParaRPr lang="en-AU" dirty="0"/>
                    </a:p>
                  </a:txBody>
                  <a:tcPr/>
                </a:tc>
                <a:tc>
                  <a:txBody>
                    <a:bodyPr/>
                    <a:lstStyle/>
                    <a:p>
                      <a:r>
                        <a:rPr lang="en-US" dirty="0"/>
                        <a:t>0.932</a:t>
                      </a:r>
                      <a:endParaRPr lang="en-AU" dirty="0"/>
                    </a:p>
                  </a:txBody>
                  <a:tcPr/>
                </a:tc>
                <a:extLst>
                  <a:ext uri="{0D108BD9-81ED-4DB2-BD59-A6C34878D82A}">
                    <a16:rowId xmlns:a16="http://schemas.microsoft.com/office/drawing/2014/main" val="3208512591"/>
                  </a:ext>
                </a:extLst>
              </a:tr>
              <a:tr h="370840">
                <a:tc>
                  <a:txBody>
                    <a:bodyPr/>
                    <a:lstStyle/>
                    <a:p>
                      <a:r>
                        <a:rPr lang="en-AU" sz="1800" b="1" u="none" strike="noStrike" kern="1200" baseline="0" dirty="0">
                          <a:solidFill>
                            <a:schemeClr val="dk1"/>
                          </a:solidFill>
                        </a:rPr>
                        <a:t>L + B</a:t>
                      </a:r>
                      <a:endParaRPr lang="en-AU" b="1" dirty="0"/>
                    </a:p>
                  </a:txBody>
                  <a:tcPr/>
                </a:tc>
                <a:tc>
                  <a:txBody>
                    <a:bodyPr/>
                    <a:lstStyle/>
                    <a:p>
                      <a:r>
                        <a:rPr lang="en-US" dirty="0"/>
                        <a:t>0.569</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0.412</a:t>
                      </a: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endParaRPr lang="en-AU" dirty="0"/>
                    </a:p>
                  </a:txBody>
                  <a:tcPr/>
                </a:tc>
                <a:tc>
                  <a:txBody>
                    <a:bodyPr/>
                    <a:lstStyle/>
                    <a:p>
                      <a:r>
                        <a:rPr lang="en-US" dirty="0"/>
                        <a:t>0.621</a:t>
                      </a:r>
                      <a:endParaRPr lang="en-AU" dirty="0"/>
                    </a:p>
                  </a:txBody>
                  <a:tcPr/>
                </a:tc>
                <a:tc>
                  <a:txBody>
                    <a:bodyPr/>
                    <a:lstStyle/>
                    <a:p>
                      <a:r>
                        <a:rPr lang="en-US" dirty="0"/>
                        <a:t>0.792</a:t>
                      </a:r>
                      <a:endParaRPr lang="en-AU" dirty="0"/>
                    </a:p>
                  </a:txBody>
                  <a:tcPr/>
                </a:tc>
                <a:tc>
                  <a:txBody>
                    <a:bodyPr/>
                    <a:lstStyle/>
                    <a:p>
                      <a:r>
                        <a:rPr lang="en-US" dirty="0"/>
                        <a:t>0.628</a:t>
                      </a:r>
                      <a:endParaRPr lang="en-AU" dirty="0"/>
                    </a:p>
                  </a:txBody>
                  <a:tcPr/>
                </a:tc>
                <a:extLst>
                  <a:ext uri="{0D108BD9-81ED-4DB2-BD59-A6C34878D82A}">
                    <a16:rowId xmlns:a16="http://schemas.microsoft.com/office/drawing/2014/main" val="2642943527"/>
                  </a:ext>
                </a:extLst>
              </a:tr>
              <a:tr h="370840">
                <a:tc>
                  <a:txBody>
                    <a:bodyPr/>
                    <a:lstStyle/>
                    <a:p>
                      <a:r>
                        <a:rPr lang="en-AU" sz="1800" b="1" u="none" strike="noStrike" kern="1200" baseline="0" dirty="0">
                          <a:solidFill>
                            <a:schemeClr val="dk1"/>
                          </a:solidFill>
                        </a:rPr>
                        <a:t>F + L + B</a:t>
                      </a:r>
                      <a:endParaRPr lang="en-AU"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0.658</a:t>
                      </a:r>
                      <a:endParaRPr lang="en-AU" dirty="0"/>
                    </a:p>
                  </a:txBody>
                  <a:tcPr/>
                </a:tc>
                <a:tc>
                  <a:txBody>
                    <a:bodyPr/>
                    <a:lstStyle/>
                    <a:p>
                      <a:r>
                        <a:rPr lang="en-US" strike="noStrike" dirty="0"/>
                        <a:t>0.354</a:t>
                      </a:r>
                      <a:endParaRPr lang="en-AU" strike="noStrike" dirty="0"/>
                    </a:p>
                  </a:txBody>
                  <a:tcPr/>
                </a:tc>
                <a:tc>
                  <a:txBody>
                    <a:bodyPr/>
                    <a:lstStyle/>
                    <a:p>
                      <a:pPr algn="ctr"/>
                      <a:r>
                        <a:rPr lang="en-US" dirty="0"/>
                        <a:t>….</a:t>
                      </a:r>
                      <a:endParaRPr lang="en-AU" dirty="0"/>
                    </a:p>
                  </a:txBody>
                  <a:tcPr/>
                </a:tc>
                <a:tc>
                  <a:txBody>
                    <a:bodyPr/>
                    <a:lstStyle/>
                    <a:p>
                      <a:r>
                        <a:rPr lang="en-US" dirty="0"/>
                        <a:t>0.415</a:t>
                      </a:r>
                      <a:endParaRPr lang="en-AU" dirty="0"/>
                    </a:p>
                  </a:txBody>
                  <a:tcPr/>
                </a:tc>
                <a:tc>
                  <a:txBody>
                    <a:bodyPr/>
                    <a:lstStyle/>
                    <a:p>
                      <a:r>
                        <a:rPr lang="en-US" dirty="0"/>
                        <a:t>0.647</a:t>
                      </a:r>
                      <a:endParaRPr lang="en-AU" dirty="0"/>
                    </a:p>
                  </a:txBody>
                  <a:tcPr/>
                </a:tc>
                <a:tc>
                  <a:txBody>
                    <a:bodyPr/>
                    <a:lstStyle/>
                    <a:p>
                      <a:r>
                        <a:rPr lang="en-US" dirty="0"/>
                        <a:t>0.587</a:t>
                      </a:r>
                      <a:endParaRPr lang="en-AU" dirty="0"/>
                    </a:p>
                  </a:txBody>
                  <a:tcPr/>
                </a:tc>
                <a:extLst>
                  <a:ext uri="{0D108BD9-81ED-4DB2-BD59-A6C34878D82A}">
                    <a16:rowId xmlns:a16="http://schemas.microsoft.com/office/drawing/2014/main" val="701886375"/>
                  </a:ext>
                </a:extLst>
              </a:tr>
            </a:tbl>
          </a:graphicData>
        </a:graphic>
      </p:graphicFrame>
      <p:sp>
        <p:nvSpPr>
          <p:cNvPr id="3" name="TextBox 2">
            <a:extLst>
              <a:ext uri="{FF2B5EF4-FFF2-40B4-BE49-F238E27FC236}">
                <a16:creationId xmlns:a16="http://schemas.microsoft.com/office/drawing/2014/main" id="{2620D420-35F2-4FBC-A0F1-07B5615F64F9}"/>
              </a:ext>
            </a:extLst>
          </p:cNvPr>
          <p:cNvSpPr txBox="1"/>
          <p:nvPr/>
        </p:nvSpPr>
        <p:spPr>
          <a:xfrm>
            <a:off x="5429250" y="4541305"/>
            <a:ext cx="2442592" cy="1323439"/>
          </a:xfrm>
          <a:prstGeom prst="rect">
            <a:avLst/>
          </a:prstGeom>
          <a:noFill/>
        </p:spPr>
        <p:txBody>
          <a:bodyPr wrap="none" rtlCol="0">
            <a:spAutoFit/>
          </a:bodyPr>
          <a:lstStyle/>
          <a:p>
            <a:pPr marL="285750" indent="-285750">
              <a:buFont typeface="Arial" panose="020B0604020202020204" pitchFamily="34" charset="0"/>
              <a:buChar char="•"/>
            </a:pPr>
            <a:r>
              <a:rPr lang="en-US" sz="2000" dirty="0">
                <a:solidFill>
                  <a:srgbClr val="002060"/>
                </a:solidFill>
              </a:rPr>
              <a:t>Mean</a:t>
            </a:r>
          </a:p>
          <a:p>
            <a:pPr marL="285750" indent="-285750">
              <a:buFont typeface="Arial" panose="020B0604020202020204" pitchFamily="34" charset="0"/>
              <a:buChar char="•"/>
            </a:pPr>
            <a:r>
              <a:rPr lang="en-US" sz="2000" dirty="0">
                <a:solidFill>
                  <a:srgbClr val="002060"/>
                </a:solidFill>
              </a:rPr>
              <a:t>Standard deviation</a:t>
            </a:r>
          </a:p>
          <a:p>
            <a:pPr marL="285750" indent="-285750">
              <a:buFont typeface="Arial" panose="020B0604020202020204" pitchFamily="34" charset="0"/>
              <a:buChar char="•"/>
            </a:pPr>
            <a:r>
              <a:rPr lang="en-US" sz="2000" dirty="0">
                <a:solidFill>
                  <a:srgbClr val="002060"/>
                </a:solidFill>
              </a:rPr>
              <a:t>Variation</a:t>
            </a:r>
          </a:p>
          <a:p>
            <a:pPr marL="285750" indent="-285750">
              <a:buFont typeface="Arial" panose="020B0604020202020204" pitchFamily="34" charset="0"/>
              <a:buChar char="•"/>
            </a:pPr>
            <a:r>
              <a:rPr lang="en-US" sz="2000" dirty="0">
                <a:solidFill>
                  <a:srgbClr val="002060"/>
                </a:solidFill>
              </a:rPr>
              <a:t>Skewness </a:t>
            </a:r>
            <a:endParaRPr lang="en-AU" sz="2000" dirty="0">
              <a:solidFill>
                <a:srgbClr val="002060"/>
              </a:solidFill>
            </a:endParaRPr>
          </a:p>
        </p:txBody>
      </p:sp>
    </p:spTree>
    <p:extLst>
      <p:ext uri="{BB962C8B-B14F-4D97-AF65-F5344CB8AC3E}">
        <p14:creationId xmlns:p14="http://schemas.microsoft.com/office/powerpoint/2010/main" val="18555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6">
                                            <p:txEl>
                                              <p:pRg st="0" end="0"/>
                                            </p:txEl>
                                          </p:spTgt>
                                        </p:tgtEl>
                                        <p:attrNameLst>
                                          <p:attrName>style.visibility</p:attrName>
                                        </p:attrNameLst>
                                      </p:cBhvr>
                                      <p:to>
                                        <p:strVal val="visible"/>
                                      </p:to>
                                    </p:set>
                                    <p:animEffect transition="in" filter="fade">
                                      <p:cBhvr>
                                        <p:cTn id="7" dur="500"/>
                                        <p:tgtEl>
                                          <p:spTgt spid="1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6">
                                            <p:txEl>
                                              <p:pRg st="1" end="1"/>
                                            </p:txEl>
                                          </p:spTgt>
                                        </p:tgtEl>
                                        <p:attrNameLst>
                                          <p:attrName>style.visibility</p:attrName>
                                        </p:attrNameLst>
                                      </p:cBhvr>
                                      <p:to>
                                        <p:strVal val="visible"/>
                                      </p:to>
                                    </p:set>
                                    <p:animEffect transition="in" filter="fade">
                                      <p:cBhvr>
                                        <p:cTn id="12" dur="500"/>
                                        <p:tgtEl>
                                          <p:spTgt spid="126">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26">
                                            <p:txEl>
                                              <p:pRg st="2" end="2"/>
                                            </p:txEl>
                                          </p:spTgt>
                                        </p:tgtEl>
                                        <p:attrNameLst>
                                          <p:attrName>style.visibility</p:attrName>
                                        </p:attrNameLst>
                                      </p:cBhvr>
                                      <p:to>
                                        <p:strVal val="visible"/>
                                      </p:to>
                                    </p:set>
                                    <p:animEffect transition="in" filter="fade">
                                      <p:cBhvr>
                                        <p:cTn id="15" dur="500"/>
                                        <p:tgtEl>
                                          <p:spTgt spid="12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26">
                                            <p:txEl>
                                              <p:pRg st="3" end="3"/>
                                            </p:txEl>
                                          </p:spTgt>
                                        </p:tgtEl>
                                        <p:attrNameLst>
                                          <p:attrName>style.visibility</p:attrName>
                                        </p:attrNameLst>
                                      </p:cBhvr>
                                      <p:to>
                                        <p:strVal val="visible"/>
                                      </p:to>
                                    </p:set>
                                    <p:animEffect transition="in" filter="fade">
                                      <p:cBhvr>
                                        <p:cTn id="18" dur="500"/>
                                        <p:tgtEl>
                                          <p:spTgt spid="126">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26">
                                            <p:txEl>
                                              <p:pRg st="4" end="4"/>
                                            </p:txEl>
                                          </p:spTgt>
                                        </p:tgtEl>
                                        <p:attrNameLst>
                                          <p:attrName>style.visibility</p:attrName>
                                        </p:attrNameLst>
                                      </p:cBhvr>
                                      <p:to>
                                        <p:strVal val="visible"/>
                                      </p:to>
                                    </p:set>
                                    <p:animEffect transition="in" filter="fade">
                                      <p:cBhvr>
                                        <p:cTn id="21" dur="500"/>
                                        <p:tgtEl>
                                          <p:spTgt spid="126">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26">
                                            <p:txEl>
                                              <p:pRg st="5" end="5"/>
                                            </p:txEl>
                                          </p:spTgt>
                                        </p:tgtEl>
                                        <p:attrNameLst>
                                          <p:attrName>style.visibility</p:attrName>
                                        </p:attrNameLst>
                                      </p:cBhvr>
                                      <p:to>
                                        <p:strVal val="visible"/>
                                      </p:to>
                                    </p:set>
                                    <p:animEffect transition="in" filter="fade">
                                      <p:cBhvr>
                                        <p:cTn id="24" dur="500"/>
                                        <p:tgtEl>
                                          <p:spTgt spid="126">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26">
                                            <p:txEl>
                                              <p:pRg st="6" end="6"/>
                                            </p:txEl>
                                          </p:spTgt>
                                        </p:tgtEl>
                                        <p:attrNameLst>
                                          <p:attrName>style.visibility</p:attrName>
                                        </p:attrNameLst>
                                      </p:cBhvr>
                                      <p:to>
                                        <p:strVal val="visible"/>
                                      </p:to>
                                    </p:set>
                                    <p:animEffect transition="in" filter="fade">
                                      <p:cBhvr>
                                        <p:cTn id="27" dur="500"/>
                                        <p:tgtEl>
                                          <p:spTgt spid="126">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8CB1F1C3-186A-4047-870B-CB3FDD1B9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31" name="Group 30"/>
          <p:cNvGrpSpPr/>
          <p:nvPr/>
        </p:nvGrpSpPr>
        <p:grpSpPr>
          <a:xfrm>
            <a:off x="0" y="0"/>
            <a:ext cx="12192000" cy="1045064"/>
            <a:chOff x="0" y="0"/>
            <a:chExt cx="12192000" cy="1045064"/>
          </a:xfrm>
        </p:grpSpPr>
        <p:sp>
          <p:nvSpPr>
            <p:cNvPr id="32" name="Rectangle 31"/>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22</a:t>
            </a:fld>
            <a:endParaRPr lang="en-US" dirty="0"/>
          </a:p>
        </p:txBody>
      </p:sp>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35" name="TextBox 34"/>
          <p:cNvSpPr txBox="1"/>
          <p:nvPr/>
        </p:nvSpPr>
        <p:spPr>
          <a:xfrm>
            <a:off x="388937" y="166119"/>
            <a:ext cx="11603038" cy="677108"/>
          </a:xfrm>
          <a:prstGeom prst="rect">
            <a:avLst/>
          </a:prstGeom>
          <a:noFill/>
        </p:spPr>
        <p:txBody>
          <a:bodyPr wrap="square" rtlCol="0">
            <a:spAutoFit/>
          </a:bodyPr>
          <a:lstStyle/>
          <a:p>
            <a:r>
              <a:rPr lang="en-US" sz="38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Step 3 – Filtering Candidate Plaintext Match-keys</a:t>
            </a:r>
          </a:p>
        </p:txBody>
      </p:sp>
      <p:sp>
        <p:nvSpPr>
          <p:cNvPr id="126" name="TextBox 125">
            <a:extLst>
              <a:ext uri="{FF2B5EF4-FFF2-40B4-BE49-F238E27FC236}">
                <a16:creationId xmlns:a16="http://schemas.microsoft.com/office/drawing/2014/main" id="{CB881EC3-16D2-46B9-94C1-48DC15E2F6E9}"/>
              </a:ext>
            </a:extLst>
          </p:cNvPr>
          <p:cNvSpPr txBox="1"/>
          <p:nvPr/>
        </p:nvSpPr>
        <p:spPr>
          <a:xfrm>
            <a:off x="611589" y="3433578"/>
            <a:ext cx="10501567" cy="461665"/>
          </a:xfrm>
          <a:prstGeom prst="rect">
            <a:avLst/>
          </a:prstGeom>
          <a:noFill/>
        </p:spPr>
        <p:txBody>
          <a:bodyPr wrap="square" rtlCol="0">
            <a:spAutoFit/>
          </a:bodyPr>
          <a:lstStyle/>
          <a:p>
            <a:pPr marL="342900" indent="-342900">
              <a:buFont typeface="Wingdings" panose="05000000000000000000" pitchFamily="2" charset="2"/>
              <a:buChar char="§"/>
            </a:pPr>
            <a:r>
              <a:rPr lang="en-US" sz="2400" dirty="0"/>
              <a:t>For each correlation test (</a:t>
            </a:r>
            <a:r>
              <a:rPr lang="en-US" sz="2400" dirty="0" err="1"/>
              <a:t>eg</a:t>
            </a:r>
            <a:r>
              <a:rPr lang="en-US" sz="2400" dirty="0"/>
              <a:t>: mean, EMD, entropy, etc.):</a:t>
            </a:r>
          </a:p>
        </p:txBody>
      </p:sp>
      <p:sp>
        <p:nvSpPr>
          <p:cNvPr id="146" name="Footer Placeholder 9">
            <a:extLst>
              <a:ext uri="{FF2B5EF4-FFF2-40B4-BE49-F238E27FC236}">
                <a16:creationId xmlns:a16="http://schemas.microsoft.com/office/drawing/2014/main" id="{AB2249DF-938C-4EEB-B73B-4AC07F745B0D}"/>
              </a:ext>
            </a:extLst>
          </p:cNvPr>
          <p:cNvSpPr>
            <a:spLocks noGrp="1"/>
          </p:cNvSpPr>
          <p:nvPr>
            <p:ph type="ftr" sz="quarter" idx="11"/>
          </p:nvPr>
        </p:nvSpPr>
        <p:spPr>
          <a:xfrm>
            <a:off x="4552950" y="6367697"/>
            <a:ext cx="3086100" cy="365125"/>
          </a:xfrm>
        </p:spPr>
        <p:txBody>
          <a:bodyPr/>
          <a:lstStyle/>
          <a:p>
            <a:r>
              <a:rPr lang="en-US" dirty="0"/>
              <a:t>March 2021</a:t>
            </a:r>
          </a:p>
        </p:txBody>
      </p:sp>
      <p:graphicFrame>
        <p:nvGraphicFramePr>
          <p:cNvPr id="2" name="Table 2">
            <a:extLst>
              <a:ext uri="{FF2B5EF4-FFF2-40B4-BE49-F238E27FC236}">
                <a16:creationId xmlns:a16="http://schemas.microsoft.com/office/drawing/2014/main" id="{6524868E-D826-4EE5-85AF-B06C8A88658F}"/>
              </a:ext>
            </a:extLst>
          </p:cNvPr>
          <p:cNvGraphicFramePr>
            <a:graphicFrameLocks noGrp="1"/>
          </p:cNvGraphicFramePr>
          <p:nvPr>
            <p:extLst>
              <p:ext uri="{D42A27DB-BD31-4B8C-83A1-F6EECF244321}">
                <p14:modId xmlns:p14="http://schemas.microsoft.com/office/powerpoint/2010/main" val="3209435831"/>
              </p:ext>
            </p:extLst>
          </p:nvPr>
        </p:nvGraphicFramePr>
        <p:xfrm>
          <a:off x="724682" y="1111509"/>
          <a:ext cx="10629118" cy="2225040"/>
        </p:xfrm>
        <a:graphic>
          <a:graphicData uri="http://schemas.openxmlformats.org/drawingml/2006/table">
            <a:tbl>
              <a:tblPr firstRow="1" bandRow="1">
                <a:tableStyleId>{93296810-A885-4BE3-A3E7-6D5BEEA58F35}</a:tableStyleId>
              </a:tblPr>
              <a:tblGrid>
                <a:gridCol w="1989943">
                  <a:extLst>
                    <a:ext uri="{9D8B030D-6E8A-4147-A177-3AD203B41FA5}">
                      <a16:colId xmlns:a16="http://schemas.microsoft.com/office/drawing/2014/main" val="1063445411"/>
                    </a:ext>
                  </a:extLst>
                </a:gridCol>
                <a:gridCol w="1533525">
                  <a:extLst>
                    <a:ext uri="{9D8B030D-6E8A-4147-A177-3AD203B41FA5}">
                      <a16:colId xmlns:a16="http://schemas.microsoft.com/office/drawing/2014/main" val="1974497419"/>
                    </a:ext>
                  </a:extLst>
                </a:gridCol>
                <a:gridCol w="1400175">
                  <a:extLst>
                    <a:ext uri="{9D8B030D-6E8A-4147-A177-3AD203B41FA5}">
                      <a16:colId xmlns:a16="http://schemas.microsoft.com/office/drawing/2014/main" val="109625820"/>
                    </a:ext>
                  </a:extLst>
                </a:gridCol>
                <a:gridCol w="971550">
                  <a:extLst>
                    <a:ext uri="{9D8B030D-6E8A-4147-A177-3AD203B41FA5}">
                      <a16:colId xmlns:a16="http://schemas.microsoft.com/office/drawing/2014/main" val="259826128"/>
                    </a:ext>
                  </a:extLst>
                </a:gridCol>
                <a:gridCol w="1619250">
                  <a:extLst>
                    <a:ext uri="{9D8B030D-6E8A-4147-A177-3AD203B41FA5}">
                      <a16:colId xmlns:a16="http://schemas.microsoft.com/office/drawing/2014/main" val="814447926"/>
                    </a:ext>
                  </a:extLst>
                </a:gridCol>
                <a:gridCol w="1781175">
                  <a:extLst>
                    <a:ext uri="{9D8B030D-6E8A-4147-A177-3AD203B41FA5}">
                      <a16:colId xmlns:a16="http://schemas.microsoft.com/office/drawing/2014/main" val="2499598772"/>
                    </a:ext>
                  </a:extLst>
                </a:gridCol>
                <a:gridCol w="1333500">
                  <a:extLst>
                    <a:ext uri="{9D8B030D-6E8A-4147-A177-3AD203B41FA5}">
                      <a16:colId xmlns:a16="http://schemas.microsoft.com/office/drawing/2014/main" val="1972877731"/>
                    </a:ext>
                  </a:extLst>
                </a:gridCol>
              </a:tblGrid>
              <a:tr h="370840">
                <a:tc rowSpan="2">
                  <a:txBody>
                    <a:bodyPr/>
                    <a:lstStyle/>
                    <a:p>
                      <a:pPr algn="ctr"/>
                      <a:r>
                        <a:rPr lang="en-US" b="0" dirty="0"/>
                        <a:t>Plaintext match-key</a:t>
                      </a:r>
                      <a:endParaRPr lang="en-AU" b="0" dirty="0"/>
                    </a:p>
                  </a:txBody>
                  <a:tcPr/>
                </a:tc>
                <a:tc grid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Statistical test correlation values when compared with encoded match-key HMAC (F + B) </a:t>
                      </a:r>
                      <a:endParaRPr lang="en-AU" b="0" dirty="0"/>
                    </a:p>
                  </a:txBody>
                  <a:tcPr/>
                </a:tc>
                <a:tc hMerge="1">
                  <a:txBody>
                    <a:bodyPr/>
                    <a:lstStyle/>
                    <a:p>
                      <a:endParaRPr lang="en-AU" dirty="0"/>
                    </a:p>
                  </a:txBody>
                  <a:tcPr/>
                </a:tc>
                <a:tc hMerge="1">
                  <a:txBody>
                    <a:bodyPr/>
                    <a:lstStyle/>
                    <a:p>
                      <a:endParaRPr lang="en-AU"/>
                    </a:p>
                  </a:txBody>
                  <a:tcPr/>
                </a:tc>
                <a:tc hMerge="1">
                  <a:txBody>
                    <a:bodyPr/>
                    <a:lstStyle/>
                    <a:p>
                      <a:endParaRPr lang="en-AU" dirty="0"/>
                    </a:p>
                  </a:txBody>
                  <a:tcPr/>
                </a:tc>
                <a:tc hMerge="1">
                  <a:txBody>
                    <a:bodyPr/>
                    <a:lstStyle/>
                    <a:p>
                      <a:endParaRPr lang="en-AU" dirty="0"/>
                    </a:p>
                  </a:txBody>
                  <a:tcPr/>
                </a:tc>
                <a:tc hMerge="1">
                  <a:txBody>
                    <a:bodyPr/>
                    <a:lstStyle/>
                    <a:p>
                      <a:endParaRPr lang="en-AU"/>
                    </a:p>
                  </a:txBody>
                  <a:tcPr/>
                </a:tc>
                <a:extLst>
                  <a:ext uri="{0D108BD9-81ED-4DB2-BD59-A6C34878D82A}">
                    <a16:rowId xmlns:a16="http://schemas.microsoft.com/office/drawing/2014/main" val="1098143904"/>
                  </a:ext>
                </a:extLst>
              </a:tr>
              <a:tr h="370840">
                <a:tc vMerge="1">
                  <a:txBody>
                    <a:bodyPr/>
                    <a:lstStyle/>
                    <a:p>
                      <a:pPr algn="ctr"/>
                      <a:endParaRPr lang="en-AU" b="1" dirty="0"/>
                    </a:p>
                  </a:txBody>
                  <a:tcPr/>
                </a:tc>
                <a:tc>
                  <a:txBody>
                    <a:bodyPr/>
                    <a:lstStyle/>
                    <a:p>
                      <a:pPr algn="ctr"/>
                      <a:r>
                        <a:rPr lang="en-US" b="1" dirty="0"/>
                        <a:t>Mean</a:t>
                      </a:r>
                      <a:endParaRPr lang="en-AU" b="1" dirty="0"/>
                    </a:p>
                  </a:txBody>
                  <a:tcPr/>
                </a:tc>
                <a:tc>
                  <a:txBody>
                    <a:bodyPr/>
                    <a:lstStyle/>
                    <a:p>
                      <a:pPr algn="ctr"/>
                      <a:r>
                        <a:rPr lang="en-US" b="1" dirty="0"/>
                        <a:t>Skewness</a:t>
                      </a:r>
                      <a:endParaRPr lang="en-AU" b="1" dirty="0"/>
                    </a:p>
                  </a:txBody>
                  <a:tcPr/>
                </a:tc>
                <a:tc>
                  <a:txBody>
                    <a:bodyPr/>
                    <a:lstStyle/>
                    <a:p>
                      <a:pPr algn="ctr"/>
                      <a:r>
                        <a:rPr lang="en-US" b="1" dirty="0"/>
                        <a:t>….</a:t>
                      </a:r>
                      <a:endParaRPr lang="en-AU" b="1" dirty="0"/>
                    </a:p>
                  </a:txBody>
                  <a:tcPr/>
                </a:tc>
                <a:tc>
                  <a:txBody>
                    <a:bodyPr/>
                    <a:lstStyle/>
                    <a:p>
                      <a:pPr algn="ctr"/>
                      <a:r>
                        <a:rPr lang="en-US" b="1" dirty="0"/>
                        <a:t>EMD</a:t>
                      </a:r>
                      <a:endParaRPr lang="en-AU" b="1" dirty="0"/>
                    </a:p>
                  </a:txBody>
                  <a:tcPr/>
                </a:tc>
                <a:tc>
                  <a:txBody>
                    <a:bodyPr/>
                    <a:lstStyle/>
                    <a:p>
                      <a:pPr algn="ctr"/>
                      <a:r>
                        <a:rPr lang="en-US" b="1" dirty="0"/>
                        <a:t>KS Test</a:t>
                      </a:r>
                      <a:endParaRPr lang="en-AU" b="1" dirty="0"/>
                    </a:p>
                  </a:txBody>
                  <a:tcPr/>
                </a:tc>
                <a:tc>
                  <a:txBody>
                    <a:bodyPr/>
                    <a:lstStyle/>
                    <a:p>
                      <a:pPr algn="ctr"/>
                      <a:r>
                        <a:rPr lang="en-US" b="1" dirty="0"/>
                        <a:t>Entropy</a:t>
                      </a:r>
                      <a:endParaRPr lang="en-AU" b="1" dirty="0"/>
                    </a:p>
                  </a:txBody>
                  <a:tcPr/>
                </a:tc>
                <a:extLst>
                  <a:ext uri="{0D108BD9-81ED-4DB2-BD59-A6C34878D82A}">
                    <a16:rowId xmlns:a16="http://schemas.microsoft.com/office/drawing/2014/main" val="2349822293"/>
                  </a:ext>
                </a:extLst>
              </a:tr>
              <a:tr h="370840">
                <a:tc>
                  <a:txBody>
                    <a:bodyPr/>
                    <a:lstStyle/>
                    <a:p>
                      <a:r>
                        <a:rPr lang="en-AU" sz="1800" b="1" u="none" strike="noStrike" kern="1200" baseline="0" dirty="0">
                          <a:solidFill>
                            <a:schemeClr val="dk1"/>
                          </a:solidFill>
                        </a:rPr>
                        <a:t>F + L</a:t>
                      </a:r>
                      <a:endParaRPr lang="en-AU" b="1" dirty="0"/>
                    </a:p>
                  </a:txBody>
                  <a:tcPr/>
                </a:tc>
                <a:tc>
                  <a:txBody>
                    <a:bodyPr/>
                    <a:lstStyle/>
                    <a:p>
                      <a:r>
                        <a:rPr lang="en-US" dirty="0"/>
                        <a:t>0.865</a:t>
                      </a:r>
                      <a:endParaRPr lang="en-AU" dirty="0"/>
                    </a:p>
                  </a:txBody>
                  <a:tcPr/>
                </a:tc>
                <a:tc>
                  <a:txBody>
                    <a:bodyPr/>
                    <a:lstStyle/>
                    <a:p>
                      <a:r>
                        <a:rPr lang="en-US" dirty="0"/>
                        <a:t>0.795</a:t>
                      </a:r>
                      <a:endParaRPr lang="en-AU" dirty="0"/>
                    </a:p>
                  </a:txBody>
                  <a:tcPr/>
                </a:tc>
                <a:tc>
                  <a:txBody>
                    <a:bodyPr/>
                    <a:lstStyle/>
                    <a:p>
                      <a:pPr algn="ctr"/>
                      <a:r>
                        <a:rPr lang="en-US" dirty="0"/>
                        <a:t>….</a:t>
                      </a:r>
                      <a:endParaRPr lang="en-AU" dirty="0"/>
                    </a:p>
                  </a:txBody>
                  <a:tcPr/>
                </a:tc>
                <a:tc>
                  <a:txBody>
                    <a:bodyPr/>
                    <a:lstStyle/>
                    <a:p>
                      <a:r>
                        <a:rPr lang="en-US" dirty="0"/>
                        <a:t>0.747</a:t>
                      </a:r>
                      <a:endParaRPr lang="en-AU" dirty="0"/>
                    </a:p>
                  </a:txBody>
                  <a:tcPr/>
                </a:tc>
                <a:tc>
                  <a:txBody>
                    <a:bodyPr/>
                    <a:lstStyle/>
                    <a:p>
                      <a:r>
                        <a:rPr lang="en-US" dirty="0"/>
                        <a:t>0.912</a:t>
                      </a:r>
                      <a:endParaRPr lang="en-AU" dirty="0"/>
                    </a:p>
                  </a:txBody>
                  <a:tcPr/>
                </a:tc>
                <a:tc>
                  <a:txBody>
                    <a:bodyPr/>
                    <a:lstStyle/>
                    <a:p>
                      <a:r>
                        <a:rPr lang="en-US" strike="sngStrike" dirty="0"/>
                        <a:t>0.456</a:t>
                      </a:r>
                      <a:endParaRPr lang="en-AU" strike="sngStrike" dirty="0"/>
                    </a:p>
                  </a:txBody>
                  <a:tcPr/>
                </a:tc>
                <a:extLst>
                  <a:ext uri="{0D108BD9-81ED-4DB2-BD59-A6C34878D82A}">
                    <a16:rowId xmlns:a16="http://schemas.microsoft.com/office/drawing/2014/main" val="1786410324"/>
                  </a:ext>
                </a:extLst>
              </a:tr>
              <a:tr h="370840">
                <a:tc>
                  <a:txBody>
                    <a:bodyPr/>
                    <a:lstStyle/>
                    <a:p>
                      <a:r>
                        <a:rPr lang="en-AU" sz="1800" b="1" u="none" strike="noStrike" kern="1200" baseline="0" dirty="0">
                          <a:solidFill>
                            <a:schemeClr val="dk1"/>
                          </a:solidFill>
                        </a:rPr>
                        <a:t>F + B</a:t>
                      </a:r>
                      <a:endParaRPr lang="en-AU" b="1" dirty="0"/>
                    </a:p>
                  </a:txBody>
                  <a:tcPr/>
                </a:tc>
                <a:tc>
                  <a:txBody>
                    <a:bodyPr/>
                    <a:lstStyle/>
                    <a:p>
                      <a:r>
                        <a:rPr lang="en-US" dirty="0"/>
                        <a:t>0.965</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0.912</a:t>
                      </a: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endParaRPr lang="en-AU" dirty="0"/>
                    </a:p>
                  </a:txBody>
                  <a:tcPr/>
                </a:tc>
                <a:tc>
                  <a:txBody>
                    <a:bodyPr/>
                    <a:lstStyle/>
                    <a:p>
                      <a:r>
                        <a:rPr lang="en-US" dirty="0"/>
                        <a:t>0.895</a:t>
                      </a:r>
                      <a:endParaRPr lang="en-AU" dirty="0"/>
                    </a:p>
                  </a:txBody>
                  <a:tcPr/>
                </a:tc>
                <a:tc>
                  <a:txBody>
                    <a:bodyPr/>
                    <a:lstStyle/>
                    <a:p>
                      <a:r>
                        <a:rPr lang="en-US" dirty="0"/>
                        <a:t>0.997</a:t>
                      </a:r>
                      <a:endParaRPr lang="en-AU" dirty="0"/>
                    </a:p>
                  </a:txBody>
                  <a:tcPr/>
                </a:tc>
                <a:tc>
                  <a:txBody>
                    <a:bodyPr/>
                    <a:lstStyle/>
                    <a:p>
                      <a:r>
                        <a:rPr lang="en-US" dirty="0"/>
                        <a:t>0.932</a:t>
                      </a:r>
                      <a:endParaRPr lang="en-AU" dirty="0"/>
                    </a:p>
                  </a:txBody>
                  <a:tcPr/>
                </a:tc>
                <a:extLst>
                  <a:ext uri="{0D108BD9-81ED-4DB2-BD59-A6C34878D82A}">
                    <a16:rowId xmlns:a16="http://schemas.microsoft.com/office/drawing/2014/main" val="3208512591"/>
                  </a:ext>
                </a:extLst>
              </a:tr>
              <a:tr h="370840">
                <a:tc>
                  <a:txBody>
                    <a:bodyPr/>
                    <a:lstStyle/>
                    <a:p>
                      <a:r>
                        <a:rPr lang="en-AU" sz="1800" b="1" u="none" strike="noStrike" kern="1200" baseline="0" dirty="0">
                          <a:solidFill>
                            <a:schemeClr val="dk1"/>
                          </a:solidFill>
                        </a:rPr>
                        <a:t>L + B</a:t>
                      </a:r>
                      <a:endParaRPr lang="en-AU" b="1" dirty="0"/>
                    </a:p>
                  </a:txBody>
                  <a:tcPr/>
                </a:tc>
                <a:tc>
                  <a:txBody>
                    <a:bodyPr/>
                    <a:lstStyle/>
                    <a:p>
                      <a:r>
                        <a:rPr lang="en-US" dirty="0"/>
                        <a:t>0.569</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a:t>0.412</a:t>
                      </a:r>
                      <a:endParaRPr lang="en-AU" strike="sngStrik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endParaRPr lang="en-AU" dirty="0"/>
                    </a:p>
                  </a:txBody>
                  <a:tcPr/>
                </a:tc>
                <a:tc>
                  <a:txBody>
                    <a:bodyPr/>
                    <a:lstStyle/>
                    <a:p>
                      <a:r>
                        <a:rPr lang="en-US" dirty="0"/>
                        <a:t>0.721</a:t>
                      </a:r>
                      <a:endParaRPr lang="en-AU" dirty="0"/>
                    </a:p>
                  </a:txBody>
                  <a:tcPr/>
                </a:tc>
                <a:tc>
                  <a:txBody>
                    <a:bodyPr/>
                    <a:lstStyle/>
                    <a:p>
                      <a:r>
                        <a:rPr lang="en-US" dirty="0"/>
                        <a:t>0.792</a:t>
                      </a:r>
                      <a:endParaRPr lang="en-AU" dirty="0"/>
                    </a:p>
                  </a:txBody>
                  <a:tcPr/>
                </a:tc>
                <a:tc>
                  <a:txBody>
                    <a:bodyPr/>
                    <a:lstStyle/>
                    <a:p>
                      <a:r>
                        <a:rPr lang="en-US" dirty="0"/>
                        <a:t>0.628</a:t>
                      </a:r>
                      <a:endParaRPr lang="en-AU" dirty="0"/>
                    </a:p>
                  </a:txBody>
                  <a:tcPr/>
                </a:tc>
                <a:extLst>
                  <a:ext uri="{0D108BD9-81ED-4DB2-BD59-A6C34878D82A}">
                    <a16:rowId xmlns:a16="http://schemas.microsoft.com/office/drawing/2014/main" val="2642943527"/>
                  </a:ext>
                </a:extLst>
              </a:tr>
              <a:tr h="370840">
                <a:tc>
                  <a:txBody>
                    <a:bodyPr/>
                    <a:lstStyle/>
                    <a:p>
                      <a:r>
                        <a:rPr lang="en-AU" sz="1800" b="1" u="none" strike="noStrike" kern="1200" baseline="0" dirty="0">
                          <a:solidFill>
                            <a:schemeClr val="dk1"/>
                          </a:solidFill>
                        </a:rPr>
                        <a:t>F + L + B</a:t>
                      </a:r>
                      <a:endParaRPr lang="en-AU"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0.658</a:t>
                      </a:r>
                      <a:endParaRPr lang="en-AU" dirty="0"/>
                    </a:p>
                  </a:txBody>
                  <a:tcPr/>
                </a:tc>
                <a:tc>
                  <a:txBody>
                    <a:bodyPr/>
                    <a:lstStyle/>
                    <a:p>
                      <a:r>
                        <a:rPr lang="en-US" strike="sngStrike" dirty="0"/>
                        <a:t>0.354</a:t>
                      </a:r>
                      <a:endParaRPr lang="en-AU" strike="sngStrike" dirty="0"/>
                    </a:p>
                  </a:txBody>
                  <a:tcPr/>
                </a:tc>
                <a:tc>
                  <a:txBody>
                    <a:bodyPr/>
                    <a:lstStyle/>
                    <a:p>
                      <a:pPr algn="ctr"/>
                      <a:r>
                        <a:rPr lang="en-US" dirty="0"/>
                        <a:t>….</a:t>
                      </a:r>
                      <a:endParaRPr lang="en-AU" dirty="0"/>
                    </a:p>
                  </a:txBody>
                  <a:tcPr/>
                </a:tc>
                <a:tc>
                  <a:txBody>
                    <a:bodyPr/>
                    <a:lstStyle/>
                    <a:p>
                      <a:r>
                        <a:rPr lang="en-US" strike="sngStrike" dirty="0"/>
                        <a:t>0.415</a:t>
                      </a:r>
                      <a:endParaRPr lang="en-AU" strike="sngStrike" dirty="0"/>
                    </a:p>
                  </a:txBody>
                  <a:tcPr/>
                </a:tc>
                <a:tc>
                  <a:txBody>
                    <a:bodyPr/>
                    <a:lstStyle/>
                    <a:p>
                      <a:r>
                        <a:rPr lang="en-US" dirty="0"/>
                        <a:t>0.647</a:t>
                      </a:r>
                      <a:endParaRPr lang="en-AU" dirty="0"/>
                    </a:p>
                  </a:txBody>
                  <a:tcPr/>
                </a:tc>
                <a:tc>
                  <a:txBody>
                    <a:bodyPr/>
                    <a:lstStyle/>
                    <a:p>
                      <a:r>
                        <a:rPr lang="en-US" dirty="0"/>
                        <a:t>0.787</a:t>
                      </a:r>
                      <a:endParaRPr lang="en-AU" dirty="0"/>
                    </a:p>
                  </a:txBody>
                  <a:tcPr/>
                </a:tc>
                <a:extLst>
                  <a:ext uri="{0D108BD9-81ED-4DB2-BD59-A6C34878D82A}">
                    <a16:rowId xmlns:a16="http://schemas.microsoft.com/office/drawing/2014/main" val="701886375"/>
                  </a:ext>
                </a:extLst>
              </a:tr>
            </a:tbl>
          </a:graphicData>
        </a:graphic>
      </p:graphicFrame>
      <p:grpSp>
        <p:nvGrpSpPr>
          <p:cNvPr id="5" name="Group 4">
            <a:extLst>
              <a:ext uri="{FF2B5EF4-FFF2-40B4-BE49-F238E27FC236}">
                <a16:creationId xmlns:a16="http://schemas.microsoft.com/office/drawing/2014/main" id="{D3FD2FFC-7117-49E7-A104-3218954E103B}"/>
              </a:ext>
            </a:extLst>
          </p:cNvPr>
          <p:cNvGrpSpPr/>
          <p:nvPr/>
        </p:nvGrpSpPr>
        <p:grpSpPr>
          <a:xfrm>
            <a:off x="696526" y="4004655"/>
            <a:ext cx="10943786" cy="2415420"/>
            <a:chOff x="696526" y="4059519"/>
            <a:chExt cx="10943786" cy="2415420"/>
          </a:xfrm>
        </p:grpSpPr>
        <p:sp>
          <p:nvSpPr>
            <p:cNvPr id="12" name="Rounded Rectangle 2">
              <a:extLst>
                <a:ext uri="{FF2B5EF4-FFF2-40B4-BE49-F238E27FC236}">
                  <a16:creationId xmlns:a16="http://schemas.microsoft.com/office/drawing/2014/main" id="{C3ED26C1-AC2A-4F6C-BD9E-E177E7E9D820}"/>
                </a:ext>
              </a:extLst>
            </p:cNvPr>
            <p:cNvSpPr/>
            <p:nvPr/>
          </p:nvSpPr>
          <p:spPr>
            <a:xfrm>
              <a:off x="696526" y="4184481"/>
              <a:ext cx="2188464" cy="1017967"/>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lvl="0" algn="ctr"/>
              <a:r>
                <a:rPr lang="en-US" dirty="0"/>
                <a:t>Sort correlation values descending order</a:t>
              </a:r>
            </a:p>
          </p:txBody>
        </p:sp>
        <p:sp>
          <p:nvSpPr>
            <p:cNvPr id="14" name="Right Arrow 6">
              <a:extLst>
                <a:ext uri="{FF2B5EF4-FFF2-40B4-BE49-F238E27FC236}">
                  <a16:creationId xmlns:a16="http://schemas.microsoft.com/office/drawing/2014/main" id="{66EFC87E-1C15-423A-9F54-E5B29B65AF71}"/>
                </a:ext>
              </a:extLst>
            </p:cNvPr>
            <p:cNvSpPr/>
            <p:nvPr/>
          </p:nvSpPr>
          <p:spPr>
            <a:xfrm>
              <a:off x="2949300" y="4453070"/>
              <a:ext cx="733542" cy="294433"/>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
              <a:extLst>
                <a:ext uri="{FF2B5EF4-FFF2-40B4-BE49-F238E27FC236}">
                  <a16:creationId xmlns:a16="http://schemas.microsoft.com/office/drawing/2014/main" id="{0014AAF4-D29B-4C0C-82A4-B3D2DECED103}"/>
                </a:ext>
              </a:extLst>
            </p:cNvPr>
            <p:cNvSpPr/>
            <p:nvPr/>
          </p:nvSpPr>
          <p:spPr>
            <a:xfrm>
              <a:off x="3739128" y="4059519"/>
              <a:ext cx="2556741" cy="127942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Calculate correlation value difference (</a:t>
              </a:r>
              <a:r>
                <a:rPr lang="en-US" i="1" dirty="0"/>
                <a:t>d</a:t>
              </a:r>
              <a:r>
                <a:rPr lang="en-US" dirty="0"/>
                <a:t>) between next two plaintext match-keys</a:t>
              </a:r>
            </a:p>
          </p:txBody>
        </p:sp>
        <p:sp>
          <p:nvSpPr>
            <p:cNvPr id="20" name="Right Arrow 6">
              <a:extLst>
                <a:ext uri="{FF2B5EF4-FFF2-40B4-BE49-F238E27FC236}">
                  <a16:creationId xmlns:a16="http://schemas.microsoft.com/office/drawing/2014/main" id="{F3AB3B6F-E6FD-4F43-B77F-F8DA488A6309}"/>
                </a:ext>
              </a:extLst>
            </p:cNvPr>
            <p:cNvSpPr/>
            <p:nvPr/>
          </p:nvSpPr>
          <p:spPr>
            <a:xfrm>
              <a:off x="6360179" y="4450478"/>
              <a:ext cx="733542" cy="294433"/>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Decision 20">
              <a:extLst>
                <a:ext uri="{FF2B5EF4-FFF2-40B4-BE49-F238E27FC236}">
                  <a16:creationId xmlns:a16="http://schemas.microsoft.com/office/drawing/2014/main" id="{B502C069-E812-482F-A88F-96D4FC88A7C9}"/>
                </a:ext>
              </a:extLst>
            </p:cNvPr>
            <p:cNvSpPr/>
            <p:nvPr/>
          </p:nvSpPr>
          <p:spPr>
            <a:xfrm>
              <a:off x="7158031" y="4184479"/>
              <a:ext cx="1452569" cy="826433"/>
            </a:xfrm>
            <a:prstGeom prst="flowChartDecision">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bg1"/>
                  </a:solidFill>
                </a:rPr>
                <a:t>If       </a:t>
              </a:r>
              <a:r>
                <a:rPr lang="en-US" i="1" dirty="0">
                  <a:solidFill>
                    <a:schemeClr val="bg1"/>
                  </a:solidFill>
                </a:rPr>
                <a:t>d</a:t>
              </a:r>
              <a:r>
                <a:rPr lang="en-US" dirty="0">
                  <a:solidFill>
                    <a:schemeClr val="bg1"/>
                  </a:solidFill>
                </a:rPr>
                <a:t> ≤ </a:t>
              </a:r>
              <a:r>
                <a:rPr lang="el-GR" dirty="0">
                  <a:solidFill>
                    <a:schemeClr val="bg1"/>
                  </a:solidFill>
                </a:rPr>
                <a:t>θ</a:t>
              </a:r>
              <a:endParaRPr lang="en-US" dirty="0">
                <a:solidFill>
                  <a:schemeClr val="bg1"/>
                </a:solidFill>
              </a:endParaRPr>
            </a:p>
          </p:txBody>
        </p:sp>
        <p:sp>
          <p:nvSpPr>
            <p:cNvPr id="22" name="Rounded Rectangle 2">
              <a:extLst>
                <a:ext uri="{FF2B5EF4-FFF2-40B4-BE49-F238E27FC236}">
                  <a16:creationId xmlns:a16="http://schemas.microsoft.com/office/drawing/2014/main" id="{03B686D3-69A5-4076-A35C-9BD3B70016D0}"/>
                </a:ext>
              </a:extLst>
            </p:cNvPr>
            <p:cNvSpPr/>
            <p:nvPr/>
          </p:nvSpPr>
          <p:spPr>
            <a:xfrm>
              <a:off x="6874822" y="5456972"/>
              <a:ext cx="2533630" cy="1017967"/>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lvl="0" algn="ctr"/>
              <a:r>
                <a:rPr lang="en-US" dirty="0"/>
                <a:t>Select the corresponding plaintext match-key pair</a:t>
              </a:r>
            </a:p>
          </p:txBody>
        </p:sp>
        <p:sp>
          <p:nvSpPr>
            <p:cNvPr id="23" name="Right Arrow 6">
              <a:extLst>
                <a:ext uri="{FF2B5EF4-FFF2-40B4-BE49-F238E27FC236}">
                  <a16:creationId xmlns:a16="http://schemas.microsoft.com/office/drawing/2014/main" id="{A54E2ED8-6FD2-4D8B-A711-6C47CA088EA9}"/>
                </a:ext>
              </a:extLst>
            </p:cNvPr>
            <p:cNvSpPr/>
            <p:nvPr/>
          </p:nvSpPr>
          <p:spPr>
            <a:xfrm>
              <a:off x="8674910" y="4450477"/>
              <a:ext cx="733542" cy="294433"/>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
              <a:extLst>
                <a:ext uri="{FF2B5EF4-FFF2-40B4-BE49-F238E27FC236}">
                  <a16:creationId xmlns:a16="http://schemas.microsoft.com/office/drawing/2014/main" id="{239543D4-23C4-4E7D-B746-3F9DEF092431}"/>
                </a:ext>
              </a:extLst>
            </p:cNvPr>
            <p:cNvSpPr/>
            <p:nvPr/>
          </p:nvSpPr>
          <p:spPr>
            <a:xfrm>
              <a:off x="9472762" y="4088102"/>
              <a:ext cx="2167550" cy="1017967"/>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lvl="0" algn="ctr"/>
              <a:r>
                <a:rPr lang="en-US" dirty="0"/>
                <a:t>Stop the selection of plaintext match-keys</a:t>
              </a:r>
            </a:p>
          </p:txBody>
        </p:sp>
        <p:sp>
          <p:nvSpPr>
            <p:cNvPr id="25" name="TextBox 24">
              <a:extLst>
                <a:ext uri="{FF2B5EF4-FFF2-40B4-BE49-F238E27FC236}">
                  <a16:creationId xmlns:a16="http://schemas.microsoft.com/office/drawing/2014/main" id="{B487340B-0AC1-4FE2-A3BD-0AEB9673F2C9}"/>
                </a:ext>
              </a:extLst>
            </p:cNvPr>
            <p:cNvSpPr txBox="1"/>
            <p:nvPr/>
          </p:nvSpPr>
          <p:spPr>
            <a:xfrm>
              <a:off x="8741171" y="4144432"/>
              <a:ext cx="731591" cy="400110"/>
            </a:xfrm>
            <a:prstGeom prst="rect">
              <a:avLst/>
            </a:prstGeom>
            <a:noFill/>
          </p:spPr>
          <p:txBody>
            <a:bodyPr wrap="square" rtlCol="0">
              <a:spAutoFit/>
            </a:bodyPr>
            <a:lstStyle/>
            <a:p>
              <a:r>
                <a:rPr lang="en-US" sz="2000" b="1" dirty="0"/>
                <a:t>No</a:t>
              </a:r>
            </a:p>
          </p:txBody>
        </p:sp>
        <p:sp>
          <p:nvSpPr>
            <p:cNvPr id="26" name="TextBox 25">
              <a:extLst>
                <a:ext uri="{FF2B5EF4-FFF2-40B4-BE49-F238E27FC236}">
                  <a16:creationId xmlns:a16="http://schemas.microsoft.com/office/drawing/2014/main" id="{EC76CE51-41E7-4220-A93B-2CDE52FF27A7}"/>
                </a:ext>
              </a:extLst>
            </p:cNvPr>
            <p:cNvSpPr txBox="1"/>
            <p:nvPr/>
          </p:nvSpPr>
          <p:spPr>
            <a:xfrm>
              <a:off x="7969054" y="4966833"/>
              <a:ext cx="731591" cy="400110"/>
            </a:xfrm>
            <a:prstGeom prst="rect">
              <a:avLst/>
            </a:prstGeom>
            <a:noFill/>
          </p:spPr>
          <p:txBody>
            <a:bodyPr wrap="square" rtlCol="0">
              <a:spAutoFit/>
            </a:bodyPr>
            <a:lstStyle/>
            <a:p>
              <a:r>
                <a:rPr lang="en-US" sz="2000" b="1" dirty="0"/>
                <a:t>Yes</a:t>
              </a:r>
            </a:p>
          </p:txBody>
        </p:sp>
        <p:sp>
          <p:nvSpPr>
            <p:cNvPr id="27" name="Right Arrow 6">
              <a:extLst>
                <a:ext uri="{FF2B5EF4-FFF2-40B4-BE49-F238E27FC236}">
                  <a16:creationId xmlns:a16="http://schemas.microsoft.com/office/drawing/2014/main" id="{AB6CCB27-5180-44C5-83BC-AC47FC370612}"/>
                </a:ext>
              </a:extLst>
            </p:cNvPr>
            <p:cNvSpPr/>
            <p:nvPr/>
          </p:nvSpPr>
          <p:spPr>
            <a:xfrm rot="5400000">
              <a:off x="7701062" y="5100662"/>
              <a:ext cx="366506" cy="294433"/>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6">
              <a:extLst>
                <a:ext uri="{FF2B5EF4-FFF2-40B4-BE49-F238E27FC236}">
                  <a16:creationId xmlns:a16="http://schemas.microsoft.com/office/drawing/2014/main" id="{14D95A5E-5827-42ED-AD79-59D135FFA107}"/>
                </a:ext>
              </a:extLst>
            </p:cNvPr>
            <p:cNvSpPr/>
            <p:nvPr/>
          </p:nvSpPr>
          <p:spPr>
            <a:xfrm rot="16200000">
              <a:off x="4670235" y="5586279"/>
              <a:ext cx="694526" cy="294433"/>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E86F929-9CF1-4D2E-B911-4E192C8E7DD0}"/>
                </a:ext>
              </a:extLst>
            </p:cNvPr>
            <p:cNvSpPr/>
            <p:nvPr/>
          </p:nvSpPr>
          <p:spPr>
            <a:xfrm>
              <a:off x="4965192" y="5949044"/>
              <a:ext cx="1837944" cy="13171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25967750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6">
                                            <p:txEl>
                                              <p:pRg st="0" end="0"/>
                                            </p:txEl>
                                          </p:spTgt>
                                        </p:tgtEl>
                                        <p:attrNameLst>
                                          <p:attrName>style.visibility</p:attrName>
                                        </p:attrNameLst>
                                      </p:cBhvr>
                                      <p:to>
                                        <p:strVal val="visible"/>
                                      </p:to>
                                    </p:set>
                                    <p:animEffect transition="in" filter="fade">
                                      <p:cBhvr>
                                        <p:cTn id="7" dur="500"/>
                                        <p:tgtEl>
                                          <p:spTgt spid="1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9829317-B496-4C77-8CC4-E17FBD32DA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31" name="Group 30"/>
          <p:cNvGrpSpPr/>
          <p:nvPr/>
        </p:nvGrpSpPr>
        <p:grpSpPr>
          <a:xfrm>
            <a:off x="0" y="0"/>
            <a:ext cx="12192000" cy="1045064"/>
            <a:chOff x="0" y="0"/>
            <a:chExt cx="12192000" cy="1045064"/>
          </a:xfrm>
        </p:grpSpPr>
        <p:sp>
          <p:nvSpPr>
            <p:cNvPr id="32" name="Rectangle 31"/>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23</a:t>
            </a:fld>
            <a:endParaRPr lang="en-US" dirty="0"/>
          </a:p>
        </p:txBody>
      </p:sp>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35" name="TextBox 34"/>
          <p:cNvSpPr txBox="1"/>
          <p:nvPr/>
        </p:nvSpPr>
        <p:spPr>
          <a:xfrm>
            <a:off x="388937" y="166119"/>
            <a:ext cx="11603038" cy="677108"/>
          </a:xfrm>
          <a:prstGeom prst="rect">
            <a:avLst/>
          </a:prstGeom>
          <a:noFill/>
        </p:spPr>
        <p:txBody>
          <a:bodyPr wrap="square" rtlCol="0">
            <a:spAutoFit/>
          </a:bodyPr>
          <a:lstStyle/>
          <a:p>
            <a:r>
              <a:rPr lang="en-US" sz="38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Step 4 – Reidentifying Encoded Match-keys</a:t>
            </a:r>
          </a:p>
        </p:txBody>
      </p:sp>
      <p:sp>
        <p:nvSpPr>
          <p:cNvPr id="126" name="TextBox 125">
            <a:extLst>
              <a:ext uri="{FF2B5EF4-FFF2-40B4-BE49-F238E27FC236}">
                <a16:creationId xmlns:a16="http://schemas.microsoft.com/office/drawing/2014/main" id="{CB881EC3-16D2-46B9-94C1-48DC15E2F6E9}"/>
              </a:ext>
            </a:extLst>
          </p:cNvPr>
          <p:cNvSpPr txBox="1"/>
          <p:nvPr/>
        </p:nvSpPr>
        <p:spPr>
          <a:xfrm>
            <a:off x="556809" y="3899095"/>
            <a:ext cx="10964863" cy="2062103"/>
          </a:xfrm>
          <a:prstGeom prst="rect">
            <a:avLst/>
          </a:prstGeom>
          <a:noFill/>
        </p:spPr>
        <p:txBody>
          <a:bodyPr wrap="square" rtlCol="0">
            <a:spAutoFit/>
          </a:bodyPr>
          <a:lstStyle/>
          <a:p>
            <a:pPr marL="342900" indent="-342900">
              <a:buFont typeface="Wingdings" panose="05000000000000000000" pitchFamily="2" charset="2"/>
              <a:buChar char="§"/>
            </a:pPr>
            <a:r>
              <a:rPr lang="en-US" sz="2400" dirty="0"/>
              <a:t>Rank plaintext match-keys in each correlation matrix based on the average of filtered correlation values</a:t>
            </a:r>
          </a:p>
          <a:p>
            <a:pPr marL="342900" indent="-342900">
              <a:buFont typeface="Wingdings" panose="05000000000000000000" pitchFamily="2" charset="2"/>
              <a:buChar char="§"/>
            </a:pPr>
            <a:endParaRPr lang="en-US" sz="1600" dirty="0"/>
          </a:p>
          <a:p>
            <a:pPr marL="342900" indent="-342900">
              <a:buFont typeface="Wingdings" panose="05000000000000000000" pitchFamily="2" charset="2"/>
              <a:buChar char="§"/>
            </a:pPr>
            <a:r>
              <a:rPr lang="en-US" sz="2400" dirty="0">
                <a:solidFill>
                  <a:srgbClr val="FF0000"/>
                </a:solidFill>
              </a:rPr>
              <a:t>Highest ranked plaintext match-keys </a:t>
            </a:r>
            <a:r>
              <a:rPr lang="en-US" sz="2400" dirty="0"/>
              <a:t>are likely to be more similar to each of the encoded match-key</a:t>
            </a:r>
          </a:p>
          <a:p>
            <a:pPr marL="342900" indent="-342900">
              <a:buFont typeface="Wingdings" panose="05000000000000000000" pitchFamily="2" charset="2"/>
              <a:buChar char="§"/>
            </a:pPr>
            <a:endParaRPr lang="en-US" sz="1600" dirty="0"/>
          </a:p>
        </p:txBody>
      </p:sp>
      <p:sp>
        <p:nvSpPr>
          <p:cNvPr id="146" name="Footer Placeholder 9">
            <a:extLst>
              <a:ext uri="{FF2B5EF4-FFF2-40B4-BE49-F238E27FC236}">
                <a16:creationId xmlns:a16="http://schemas.microsoft.com/office/drawing/2014/main" id="{AB2249DF-938C-4EEB-B73B-4AC07F745B0D}"/>
              </a:ext>
            </a:extLst>
          </p:cNvPr>
          <p:cNvSpPr>
            <a:spLocks noGrp="1"/>
          </p:cNvSpPr>
          <p:nvPr>
            <p:ph type="ftr" sz="quarter" idx="11"/>
          </p:nvPr>
        </p:nvSpPr>
        <p:spPr>
          <a:xfrm>
            <a:off x="4552950" y="6367697"/>
            <a:ext cx="3086100" cy="365125"/>
          </a:xfrm>
        </p:spPr>
        <p:txBody>
          <a:bodyPr/>
          <a:lstStyle/>
          <a:p>
            <a:r>
              <a:rPr lang="en-US" dirty="0"/>
              <a:t>March 2021</a:t>
            </a:r>
          </a:p>
        </p:txBody>
      </p:sp>
      <p:graphicFrame>
        <p:nvGraphicFramePr>
          <p:cNvPr id="10" name="Table 2">
            <a:extLst>
              <a:ext uri="{FF2B5EF4-FFF2-40B4-BE49-F238E27FC236}">
                <a16:creationId xmlns:a16="http://schemas.microsoft.com/office/drawing/2014/main" id="{C463DD05-253F-4EF9-9373-A363FD921C1C}"/>
              </a:ext>
            </a:extLst>
          </p:cNvPr>
          <p:cNvGraphicFramePr>
            <a:graphicFrameLocks noGrp="1"/>
          </p:cNvGraphicFramePr>
          <p:nvPr>
            <p:extLst>
              <p:ext uri="{D42A27DB-BD31-4B8C-83A1-F6EECF244321}">
                <p14:modId xmlns:p14="http://schemas.microsoft.com/office/powerpoint/2010/main" val="598556149"/>
              </p:ext>
            </p:extLst>
          </p:nvPr>
        </p:nvGraphicFramePr>
        <p:xfrm>
          <a:off x="724682" y="1111509"/>
          <a:ext cx="10629119" cy="2494280"/>
        </p:xfrm>
        <a:graphic>
          <a:graphicData uri="http://schemas.openxmlformats.org/drawingml/2006/table">
            <a:tbl>
              <a:tblPr firstRow="1" bandRow="1">
                <a:tableStyleId>{93296810-A885-4BE3-A3E7-6D5BEEA58F35}</a:tableStyleId>
              </a:tblPr>
              <a:tblGrid>
                <a:gridCol w="1168626">
                  <a:extLst>
                    <a:ext uri="{9D8B030D-6E8A-4147-A177-3AD203B41FA5}">
                      <a16:colId xmlns:a16="http://schemas.microsoft.com/office/drawing/2014/main" val="1063445411"/>
                    </a:ext>
                  </a:extLst>
                </a:gridCol>
                <a:gridCol w="961936">
                  <a:extLst>
                    <a:ext uri="{9D8B030D-6E8A-4147-A177-3AD203B41FA5}">
                      <a16:colId xmlns:a16="http://schemas.microsoft.com/office/drawing/2014/main" val="1974497419"/>
                    </a:ext>
                  </a:extLst>
                </a:gridCol>
                <a:gridCol w="1128089">
                  <a:extLst>
                    <a:ext uri="{9D8B030D-6E8A-4147-A177-3AD203B41FA5}">
                      <a16:colId xmlns:a16="http://schemas.microsoft.com/office/drawing/2014/main" val="109625820"/>
                    </a:ext>
                  </a:extLst>
                </a:gridCol>
                <a:gridCol w="682099">
                  <a:extLst>
                    <a:ext uri="{9D8B030D-6E8A-4147-A177-3AD203B41FA5}">
                      <a16:colId xmlns:a16="http://schemas.microsoft.com/office/drawing/2014/main" val="259826128"/>
                    </a:ext>
                  </a:extLst>
                </a:gridCol>
                <a:gridCol w="1079152">
                  <a:extLst>
                    <a:ext uri="{9D8B030D-6E8A-4147-A177-3AD203B41FA5}">
                      <a16:colId xmlns:a16="http://schemas.microsoft.com/office/drawing/2014/main" val="814447926"/>
                    </a:ext>
                  </a:extLst>
                </a:gridCol>
                <a:gridCol w="1269402">
                  <a:extLst>
                    <a:ext uri="{9D8B030D-6E8A-4147-A177-3AD203B41FA5}">
                      <a16:colId xmlns:a16="http://schemas.microsoft.com/office/drawing/2014/main" val="2499598772"/>
                    </a:ext>
                  </a:extLst>
                </a:gridCol>
                <a:gridCol w="1333948">
                  <a:extLst>
                    <a:ext uri="{9D8B030D-6E8A-4147-A177-3AD203B41FA5}">
                      <a16:colId xmlns:a16="http://schemas.microsoft.com/office/drawing/2014/main" val="1972877731"/>
                    </a:ext>
                  </a:extLst>
                </a:gridCol>
                <a:gridCol w="1624405">
                  <a:extLst>
                    <a:ext uri="{9D8B030D-6E8A-4147-A177-3AD203B41FA5}">
                      <a16:colId xmlns:a16="http://schemas.microsoft.com/office/drawing/2014/main" val="1097838308"/>
                    </a:ext>
                  </a:extLst>
                </a:gridCol>
                <a:gridCol w="1381462">
                  <a:extLst>
                    <a:ext uri="{9D8B030D-6E8A-4147-A177-3AD203B41FA5}">
                      <a16:colId xmlns:a16="http://schemas.microsoft.com/office/drawing/2014/main" val="1434630847"/>
                    </a:ext>
                  </a:extLst>
                </a:gridCol>
              </a:tblGrid>
              <a:tr h="370840">
                <a:tc rowSpan="2">
                  <a:txBody>
                    <a:bodyPr/>
                    <a:lstStyle/>
                    <a:p>
                      <a:pPr algn="ctr"/>
                      <a:r>
                        <a:rPr lang="en-US" b="0" dirty="0"/>
                        <a:t>Plaintext match-key</a:t>
                      </a:r>
                      <a:endParaRPr lang="en-AU" b="0" dirty="0"/>
                    </a:p>
                  </a:txBody>
                  <a:tcPr/>
                </a:tc>
                <a:tc grid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Statistical test correlation values when compared with encoded match-key HMAC (F + B) </a:t>
                      </a:r>
                      <a:endParaRPr lang="en-AU" b="0" dirty="0"/>
                    </a:p>
                  </a:txBody>
                  <a:tcPr/>
                </a:tc>
                <a:tc hMerge="1">
                  <a:txBody>
                    <a:bodyPr/>
                    <a:lstStyle/>
                    <a:p>
                      <a:endParaRPr lang="en-AU" dirty="0"/>
                    </a:p>
                  </a:txBody>
                  <a:tcPr/>
                </a:tc>
                <a:tc hMerge="1">
                  <a:txBody>
                    <a:bodyPr/>
                    <a:lstStyle/>
                    <a:p>
                      <a:endParaRPr lang="en-AU"/>
                    </a:p>
                  </a:txBody>
                  <a:tcPr/>
                </a:tc>
                <a:tc hMerge="1">
                  <a:txBody>
                    <a:bodyPr/>
                    <a:lstStyle/>
                    <a:p>
                      <a:endParaRPr lang="en-AU" dirty="0"/>
                    </a:p>
                  </a:txBody>
                  <a:tcPr/>
                </a:tc>
                <a:tc hMerge="1">
                  <a:txBody>
                    <a:bodyPr/>
                    <a:lstStyle/>
                    <a:p>
                      <a:endParaRPr lang="en-AU" dirty="0"/>
                    </a:p>
                  </a:txBody>
                  <a:tcPr/>
                </a:tc>
                <a:tc hMerge="1">
                  <a:txBody>
                    <a:bodyPr/>
                    <a:lstStyle/>
                    <a:p>
                      <a:endParaRPr lang="en-AU"/>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Average correlation</a:t>
                      </a:r>
                      <a:endParaRPr lang="en-AU" b="0" dirty="0"/>
                    </a:p>
                  </a:txBody>
                  <a:tcPr>
                    <a:solidFill>
                      <a:schemeClr val="accent1"/>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Rank</a:t>
                      </a:r>
                      <a:endParaRPr lang="en-AU" b="0" dirty="0"/>
                    </a:p>
                  </a:txBody>
                  <a:tcPr>
                    <a:solidFill>
                      <a:schemeClr val="accent1"/>
                    </a:solidFill>
                  </a:tcPr>
                </a:tc>
                <a:extLst>
                  <a:ext uri="{0D108BD9-81ED-4DB2-BD59-A6C34878D82A}">
                    <a16:rowId xmlns:a16="http://schemas.microsoft.com/office/drawing/2014/main" val="1098143904"/>
                  </a:ext>
                </a:extLst>
              </a:tr>
              <a:tr h="370840">
                <a:tc vMerge="1">
                  <a:txBody>
                    <a:bodyPr/>
                    <a:lstStyle/>
                    <a:p>
                      <a:pPr algn="ctr"/>
                      <a:endParaRPr lang="en-AU" b="1" dirty="0"/>
                    </a:p>
                  </a:txBody>
                  <a:tcPr/>
                </a:tc>
                <a:tc>
                  <a:txBody>
                    <a:bodyPr/>
                    <a:lstStyle/>
                    <a:p>
                      <a:pPr algn="ctr"/>
                      <a:r>
                        <a:rPr lang="en-US" b="1" dirty="0"/>
                        <a:t>Mean</a:t>
                      </a:r>
                      <a:endParaRPr lang="en-AU" b="1" dirty="0"/>
                    </a:p>
                  </a:txBody>
                  <a:tcPr/>
                </a:tc>
                <a:tc>
                  <a:txBody>
                    <a:bodyPr/>
                    <a:lstStyle/>
                    <a:p>
                      <a:pPr algn="ctr"/>
                      <a:r>
                        <a:rPr lang="en-US" b="1" dirty="0"/>
                        <a:t>Skewness</a:t>
                      </a:r>
                      <a:endParaRPr lang="en-AU" b="1" dirty="0"/>
                    </a:p>
                  </a:txBody>
                  <a:tcPr/>
                </a:tc>
                <a:tc>
                  <a:txBody>
                    <a:bodyPr/>
                    <a:lstStyle/>
                    <a:p>
                      <a:pPr algn="ctr"/>
                      <a:r>
                        <a:rPr lang="en-US" b="1" dirty="0"/>
                        <a:t>….</a:t>
                      </a:r>
                      <a:endParaRPr lang="en-AU" b="1" dirty="0"/>
                    </a:p>
                  </a:txBody>
                  <a:tcPr/>
                </a:tc>
                <a:tc>
                  <a:txBody>
                    <a:bodyPr/>
                    <a:lstStyle/>
                    <a:p>
                      <a:pPr algn="ctr"/>
                      <a:r>
                        <a:rPr lang="en-US" b="1" dirty="0"/>
                        <a:t>EMD</a:t>
                      </a:r>
                      <a:endParaRPr lang="en-AU" b="1" dirty="0"/>
                    </a:p>
                  </a:txBody>
                  <a:tcPr/>
                </a:tc>
                <a:tc>
                  <a:txBody>
                    <a:bodyPr/>
                    <a:lstStyle/>
                    <a:p>
                      <a:pPr algn="ctr"/>
                      <a:r>
                        <a:rPr lang="en-US" b="1" dirty="0"/>
                        <a:t>KS Test</a:t>
                      </a:r>
                      <a:endParaRPr lang="en-AU" b="1" dirty="0"/>
                    </a:p>
                  </a:txBody>
                  <a:tcPr/>
                </a:tc>
                <a:tc>
                  <a:txBody>
                    <a:bodyPr/>
                    <a:lstStyle/>
                    <a:p>
                      <a:pPr algn="ctr"/>
                      <a:r>
                        <a:rPr lang="en-US" b="1" dirty="0"/>
                        <a:t>Entropy</a:t>
                      </a:r>
                      <a:endParaRPr lang="en-AU" b="1" dirty="0"/>
                    </a:p>
                  </a:txBody>
                  <a:tcPr/>
                </a:tc>
                <a:tc vMerge="1">
                  <a:txBody>
                    <a:bodyPr/>
                    <a:lstStyle/>
                    <a:p>
                      <a:pPr algn="ctr"/>
                      <a:endParaRPr lang="en-AU" b="1" dirty="0"/>
                    </a:p>
                  </a:txBody>
                  <a:tcPr>
                    <a:solidFill>
                      <a:schemeClr val="accent1">
                        <a:lumMod val="40000"/>
                        <a:lumOff val="60000"/>
                      </a:schemeClr>
                    </a:solidFill>
                  </a:tcPr>
                </a:tc>
                <a:tc vMerge="1">
                  <a:txBody>
                    <a:bodyPr/>
                    <a:lstStyle/>
                    <a:p>
                      <a:pPr algn="ctr"/>
                      <a:endParaRPr lang="en-AU" b="1" dirty="0"/>
                    </a:p>
                  </a:txBody>
                  <a:tcPr>
                    <a:solidFill>
                      <a:schemeClr val="accent1">
                        <a:lumMod val="40000"/>
                        <a:lumOff val="60000"/>
                      </a:schemeClr>
                    </a:solidFill>
                  </a:tcPr>
                </a:tc>
                <a:extLst>
                  <a:ext uri="{0D108BD9-81ED-4DB2-BD59-A6C34878D82A}">
                    <a16:rowId xmlns:a16="http://schemas.microsoft.com/office/drawing/2014/main" val="2349822293"/>
                  </a:ext>
                </a:extLst>
              </a:tr>
              <a:tr h="370840">
                <a:tc>
                  <a:txBody>
                    <a:bodyPr/>
                    <a:lstStyle/>
                    <a:p>
                      <a:r>
                        <a:rPr lang="en-AU" sz="1800" b="1" u="none" strike="noStrike" kern="1200" baseline="0" dirty="0">
                          <a:solidFill>
                            <a:schemeClr val="dk1"/>
                          </a:solidFill>
                        </a:rPr>
                        <a:t>F + L</a:t>
                      </a:r>
                      <a:endParaRPr lang="en-AU" b="1" dirty="0"/>
                    </a:p>
                  </a:txBody>
                  <a:tcPr/>
                </a:tc>
                <a:tc>
                  <a:txBody>
                    <a:bodyPr/>
                    <a:lstStyle/>
                    <a:p>
                      <a:r>
                        <a:rPr lang="en-US" dirty="0"/>
                        <a:t>0.865</a:t>
                      </a:r>
                      <a:endParaRPr lang="en-AU" dirty="0"/>
                    </a:p>
                  </a:txBody>
                  <a:tcPr/>
                </a:tc>
                <a:tc>
                  <a:txBody>
                    <a:bodyPr/>
                    <a:lstStyle/>
                    <a:p>
                      <a:r>
                        <a:rPr lang="en-US" dirty="0"/>
                        <a:t>0.795</a:t>
                      </a:r>
                      <a:endParaRPr lang="en-AU" dirty="0"/>
                    </a:p>
                  </a:txBody>
                  <a:tcPr/>
                </a:tc>
                <a:tc>
                  <a:txBody>
                    <a:bodyPr/>
                    <a:lstStyle/>
                    <a:p>
                      <a:pPr algn="ctr"/>
                      <a:r>
                        <a:rPr lang="en-US" dirty="0"/>
                        <a:t>….</a:t>
                      </a:r>
                      <a:endParaRPr lang="en-AU" dirty="0"/>
                    </a:p>
                  </a:txBody>
                  <a:tcPr/>
                </a:tc>
                <a:tc>
                  <a:txBody>
                    <a:bodyPr/>
                    <a:lstStyle/>
                    <a:p>
                      <a:r>
                        <a:rPr lang="en-US" dirty="0"/>
                        <a:t>0.747</a:t>
                      </a:r>
                      <a:endParaRPr lang="en-AU" dirty="0"/>
                    </a:p>
                  </a:txBody>
                  <a:tcPr/>
                </a:tc>
                <a:tc>
                  <a:txBody>
                    <a:bodyPr/>
                    <a:lstStyle/>
                    <a:p>
                      <a:r>
                        <a:rPr lang="en-US" dirty="0"/>
                        <a:t>0.912</a:t>
                      </a:r>
                      <a:endParaRPr lang="en-AU" dirty="0"/>
                    </a:p>
                  </a:txBody>
                  <a:tcPr/>
                </a:tc>
                <a:tc>
                  <a:txBody>
                    <a:bodyPr/>
                    <a:lstStyle/>
                    <a:p>
                      <a:r>
                        <a:rPr lang="en-US" strike="sngStrike" dirty="0"/>
                        <a:t>0.456</a:t>
                      </a:r>
                      <a:endParaRPr lang="en-AU" strike="sngStrike" dirty="0"/>
                    </a:p>
                  </a:txBody>
                  <a:tcPr/>
                </a:tc>
                <a:tc>
                  <a:txBody>
                    <a:bodyPr/>
                    <a:lstStyle/>
                    <a:p>
                      <a:pPr algn="ctr"/>
                      <a:r>
                        <a:rPr lang="en-US" strike="noStrike" dirty="0"/>
                        <a:t>0.830</a:t>
                      </a:r>
                      <a:endParaRPr lang="en-AU" strike="noStrike" dirty="0"/>
                    </a:p>
                  </a:txBody>
                  <a:tcPr>
                    <a:solidFill>
                      <a:schemeClr val="accent1">
                        <a:lumMod val="20000"/>
                        <a:lumOff val="80000"/>
                      </a:schemeClr>
                    </a:solidFill>
                  </a:tcPr>
                </a:tc>
                <a:tc>
                  <a:txBody>
                    <a:bodyPr/>
                    <a:lstStyle/>
                    <a:p>
                      <a:pPr algn="ctr"/>
                      <a:r>
                        <a:rPr lang="en-US" b="1" strike="noStrike" dirty="0"/>
                        <a:t>2</a:t>
                      </a:r>
                      <a:endParaRPr lang="en-AU" b="1" strike="noStrike" dirty="0"/>
                    </a:p>
                  </a:txBody>
                  <a:tcPr>
                    <a:solidFill>
                      <a:schemeClr val="accent1">
                        <a:lumMod val="20000"/>
                        <a:lumOff val="80000"/>
                      </a:schemeClr>
                    </a:solidFill>
                  </a:tcPr>
                </a:tc>
                <a:extLst>
                  <a:ext uri="{0D108BD9-81ED-4DB2-BD59-A6C34878D82A}">
                    <a16:rowId xmlns:a16="http://schemas.microsoft.com/office/drawing/2014/main" val="1786410324"/>
                  </a:ext>
                </a:extLst>
              </a:tr>
              <a:tr h="370840">
                <a:tc>
                  <a:txBody>
                    <a:bodyPr/>
                    <a:lstStyle/>
                    <a:p>
                      <a:r>
                        <a:rPr lang="en-AU" sz="1800" b="1" u="none" strike="noStrike" kern="1200" baseline="0" dirty="0">
                          <a:solidFill>
                            <a:schemeClr val="dk1"/>
                          </a:solidFill>
                        </a:rPr>
                        <a:t>F + B</a:t>
                      </a:r>
                      <a:endParaRPr lang="en-AU" b="1" dirty="0"/>
                    </a:p>
                  </a:txBody>
                  <a:tcPr/>
                </a:tc>
                <a:tc>
                  <a:txBody>
                    <a:bodyPr/>
                    <a:lstStyle/>
                    <a:p>
                      <a:r>
                        <a:rPr lang="en-US" dirty="0"/>
                        <a:t>0.965</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0.912</a:t>
                      </a: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endParaRPr lang="en-AU" dirty="0"/>
                    </a:p>
                  </a:txBody>
                  <a:tcPr/>
                </a:tc>
                <a:tc>
                  <a:txBody>
                    <a:bodyPr/>
                    <a:lstStyle/>
                    <a:p>
                      <a:r>
                        <a:rPr lang="en-US" dirty="0"/>
                        <a:t>0.895</a:t>
                      </a:r>
                      <a:endParaRPr lang="en-AU" dirty="0"/>
                    </a:p>
                  </a:txBody>
                  <a:tcPr/>
                </a:tc>
                <a:tc>
                  <a:txBody>
                    <a:bodyPr/>
                    <a:lstStyle/>
                    <a:p>
                      <a:r>
                        <a:rPr lang="en-US" dirty="0"/>
                        <a:t>0.997</a:t>
                      </a:r>
                      <a:endParaRPr lang="en-AU" dirty="0"/>
                    </a:p>
                  </a:txBody>
                  <a:tcPr/>
                </a:tc>
                <a:tc>
                  <a:txBody>
                    <a:bodyPr/>
                    <a:lstStyle/>
                    <a:p>
                      <a:r>
                        <a:rPr lang="en-US" dirty="0"/>
                        <a:t>0.932</a:t>
                      </a:r>
                      <a:endParaRPr lang="en-AU" dirty="0"/>
                    </a:p>
                  </a:txBody>
                  <a:tcPr/>
                </a:tc>
                <a:tc>
                  <a:txBody>
                    <a:bodyPr/>
                    <a:lstStyle/>
                    <a:p>
                      <a:pPr algn="ctr"/>
                      <a:r>
                        <a:rPr lang="en-US" strike="noStrike" dirty="0"/>
                        <a:t>0.940</a:t>
                      </a:r>
                      <a:endParaRPr lang="en-AU" strike="noStrike" dirty="0"/>
                    </a:p>
                  </a:txBody>
                  <a:tcPr>
                    <a:solidFill>
                      <a:schemeClr val="accent1">
                        <a:lumMod val="40000"/>
                        <a:lumOff val="60000"/>
                      </a:schemeClr>
                    </a:solidFill>
                  </a:tcPr>
                </a:tc>
                <a:tc>
                  <a:txBody>
                    <a:bodyPr/>
                    <a:lstStyle/>
                    <a:p>
                      <a:pPr algn="ctr"/>
                      <a:r>
                        <a:rPr lang="en-US" b="1" strike="noStrike" dirty="0"/>
                        <a:t>1</a:t>
                      </a:r>
                      <a:endParaRPr lang="en-AU" b="1" strike="noStrike" dirty="0"/>
                    </a:p>
                  </a:txBody>
                  <a:tcPr>
                    <a:solidFill>
                      <a:schemeClr val="accent1">
                        <a:lumMod val="40000"/>
                        <a:lumOff val="60000"/>
                      </a:schemeClr>
                    </a:solidFill>
                  </a:tcPr>
                </a:tc>
                <a:extLst>
                  <a:ext uri="{0D108BD9-81ED-4DB2-BD59-A6C34878D82A}">
                    <a16:rowId xmlns:a16="http://schemas.microsoft.com/office/drawing/2014/main" val="3208512591"/>
                  </a:ext>
                </a:extLst>
              </a:tr>
              <a:tr h="370840">
                <a:tc>
                  <a:txBody>
                    <a:bodyPr/>
                    <a:lstStyle/>
                    <a:p>
                      <a:r>
                        <a:rPr lang="en-AU" sz="1800" b="1" u="none" strike="noStrike" kern="1200" baseline="0" dirty="0">
                          <a:solidFill>
                            <a:schemeClr val="dk1"/>
                          </a:solidFill>
                        </a:rPr>
                        <a:t>L + B</a:t>
                      </a:r>
                      <a:endParaRPr lang="en-AU" b="1" dirty="0"/>
                    </a:p>
                  </a:txBody>
                  <a:tcPr/>
                </a:tc>
                <a:tc>
                  <a:txBody>
                    <a:bodyPr/>
                    <a:lstStyle/>
                    <a:p>
                      <a:r>
                        <a:rPr lang="en-US" dirty="0"/>
                        <a:t>0.569</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a:t>0.412</a:t>
                      </a:r>
                      <a:endParaRPr lang="en-AU" strike="sngStrik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endParaRPr lang="en-AU" dirty="0"/>
                    </a:p>
                  </a:txBody>
                  <a:tcPr/>
                </a:tc>
                <a:tc>
                  <a:txBody>
                    <a:bodyPr/>
                    <a:lstStyle/>
                    <a:p>
                      <a:r>
                        <a:rPr lang="en-US" dirty="0"/>
                        <a:t>0.721</a:t>
                      </a:r>
                      <a:endParaRPr lang="en-AU" dirty="0"/>
                    </a:p>
                  </a:txBody>
                  <a:tcPr/>
                </a:tc>
                <a:tc>
                  <a:txBody>
                    <a:bodyPr/>
                    <a:lstStyle/>
                    <a:p>
                      <a:r>
                        <a:rPr lang="en-US" dirty="0"/>
                        <a:t>0.792</a:t>
                      </a:r>
                      <a:endParaRPr lang="en-AU" dirty="0"/>
                    </a:p>
                  </a:txBody>
                  <a:tcPr/>
                </a:tc>
                <a:tc>
                  <a:txBody>
                    <a:bodyPr/>
                    <a:lstStyle/>
                    <a:p>
                      <a:r>
                        <a:rPr lang="en-US" dirty="0"/>
                        <a:t>0.628</a:t>
                      </a:r>
                      <a:endParaRPr lang="en-AU" dirty="0"/>
                    </a:p>
                  </a:txBody>
                  <a:tcPr/>
                </a:tc>
                <a:tc>
                  <a:txBody>
                    <a:bodyPr/>
                    <a:lstStyle/>
                    <a:p>
                      <a:pPr algn="ctr"/>
                      <a:r>
                        <a:rPr lang="en-US" strike="noStrike" dirty="0"/>
                        <a:t>0.678</a:t>
                      </a:r>
                      <a:endParaRPr lang="en-AU" strike="noStrike" dirty="0"/>
                    </a:p>
                  </a:txBody>
                  <a:tcPr>
                    <a:solidFill>
                      <a:schemeClr val="accent1">
                        <a:lumMod val="20000"/>
                        <a:lumOff val="80000"/>
                      </a:schemeClr>
                    </a:solidFill>
                  </a:tcPr>
                </a:tc>
                <a:tc>
                  <a:txBody>
                    <a:bodyPr/>
                    <a:lstStyle/>
                    <a:p>
                      <a:pPr algn="ctr"/>
                      <a:r>
                        <a:rPr lang="en-US" b="1" strike="noStrike" dirty="0"/>
                        <a:t>3</a:t>
                      </a:r>
                      <a:endParaRPr lang="en-AU" b="1" strike="noStrike" dirty="0"/>
                    </a:p>
                  </a:txBody>
                  <a:tcPr>
                    <a:solidFill>
                      <a:schemeClr val="accent1">
                        <a:lumMod val="20000"/>
                        <a:lumOff val="80000"/>
                      </a:schemeClr>
                    </a:solidFill>
                  </a:tcPr>
                </a:tc>
                <a:extLst>
                  <a:ext uri="{0D108BD9-81ED-4DB2-BD59-A6C34878D82A}">
                    <a16:rowId xmlns:a16="http://schemas.microsoft.com/office/drawing/2014/main" val="2642943527"/>
                  </a:ext>
                </a:extLst>
              </a:tr>
              <a:tr h="370840">
                <a:tc>
                  <a:txBody>
                    <a:bodyPr/>
                    <a:lstStyle/>
                    <a:p>
                      <a:r>
                        <a:rPr lang="en-AU" sz="1800" b="1" u="none" strike="noStrike" kern="1200" baseline="0" dirty="0">
                          <a:solidFill>
                            <a:schemeClr val="dk1"/>
                          </a:solidFill>
                        </a:rPr>
                        <a:t>F + L + B</a:t>
                      </a:r>
                      <a:endParaRPr lang="en-AU"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0.658</a:t>
                      </a:r>
                      <a:endParaRPr lang="en-AU" dirty="0"/>
                    </a:p>
                  </a:txBody>
                  <a:tcPr/>
                </a:tc>
                <a:tc>
                  <a:txBody>
                    <a:bodyPr/>
                    <a:lstStyle/>
                    <a:p>
                      <a:r>
                        <a:rPr lang="en-US" strike="sngStrike" dirty="0"/>
                        <a:t>0.354</a:t>
                      </a:r>
                      <a:endParaRPr lang="en-AU" strike="sngStrike" dirty="0"/>
                    </a:p>
                  </a:txBody>
                  <a:tcPr/>
                </a:tc>
                <a:tc>
                  <a:txBody>
                    <a:bodyPr/>
                    <a:lstStyle/>
                    <a:p>
                      <a:pPr algn="ctr"/>
                      <a:r>
                        <a:rPr lang="en-US" dirty="0"/>
                        <a:t>….</a:t>
                      </a:r>
                      <a:endParaRPr lang="en-AU" dirty="0"/>
                    </a:p>
                  </a:txBody>
                  <a:tcPr/>
                </a:tc>
                <a:tc>
                  <a:txBody>
                    <a:bodyPr/>
                    <a:lstStyle/>
                    <a:p>
                      <a:r>
                        <a:rPr lang="en-US" strike="sngStrike" dirty="0"/>
                        <a:t>0.415</a:t>
                      </a:r>
                      <a:endParaRPr lang="en-AU" strike="sngStrike" dirty="0"/>
                    </a:p>
                  </a:txBody>
                  <a:tcPr/>
                </a:tc>
                <a:tc>
                  <a:txBody>
                    <a:bodyPr/>
                    <a:lstStyle/>
                    <a:p>
                      <a:r>
                        <a:rPr lang="en-US" dirty="0"/>
                        <a:t>0.647</a:t>
                      </a:r>
                      <a:endParaRPr lang="en-AU" dirty="0"/>
                    </a:p>
                  </a:txBody>
                  <a:tcPr/>
                </a:tc>
                <a:tc>
                  <a:txBody>
                    <a:bodyPr/>
                    <a:lstStyle/>
                    <a:p>
                      <a:r>
                        <a:rPr lang="en-US" dirty="0"/>
                        <a:t>0.687</a:t>
                      </a:r>
                      <a:endParaRPr lang="en-AU" dirty="0"/>
                    </a:p>
                  </a:txBody>
                  <a:tcPr/>
                </a:tc>
                <a:tc>
                  <a:txBody>
                    <a:bodyPr/>
                    <a:lstStyle/>
                    <a:p>
                      <a:pPr algn="ctr"/>
                      <a:r>
                        <a:rPr lang="en-US" strike="noStrike" dirty="0"/>
                        <a:t>0.664</a:t>
                      </a:r>
                      <a:endParaRPr lang="en-AU" strike="noStrike" dirty="0"/>
                    </a:p>
                  </a:txBody>
                  <a:tcPr>
                    <a:solidFill>
                      <a:schemeClr val="accent1">
                        <a:lumMod val="40000"/>
                        <a:lumOff val="60000"/>
                      </a:schemeClr>
                    </a:solidFill>
                  </a:tcPr>
                </a:tc>
                <a:tc>
                  <a:txBody>
                    <a:bodyPr/>
                    <a:lstStyle/>
                    <a:p>
                      <a:pPr algn="ctr"/>
                      <a:r>
                        <a:rPr lang="en-US" b="1" strike="noStrike" dirty="0"/>
                        <a:t>4</a:t>
                      </a:r>
                      <a:endParaRPr lang="en-AU" b="1" strike="noStrike" dirty="0"/>
                    </a:p>
                  </a:txBody>
                  <a:tcPr>
                    <a:solidFill>
                      <a:schemeClr val="accent1">
                        <a:lumMod val="40000"/>
                        <a:lumOff val="60000"/>
                      </a:schemeClr>
                    </a:solidFill>
                  </a:tcPr>
                </a:tc>
                <a:extLst>
                  <a:ext uri="{0D108BD9-81ED-4DB2-BD59-A6C34878D82A}">
                    <a16:rowId xmlns:a16="http://schemas.microsoft.com/office/drawing/2014/main" val="701886375"/>
                  </a:ext>
                </a:extLst>
              </a:tr>
            </a:tbl>
          </a:graphicData>
        </a:graphic>
      </p:graphicFrame>
      <p:sp>
        <p:nvSpPr>
          <p:cNvPr id="12" name="Rectangle 11">
            <a:extLst>
              <a:ext uri="{FF2B5EF4-FFF2-40B4-BE49-F238E27FC236}">
                <a16:creationId xmlns:a16="http://schemas.microsoft.com/office/drawing/2014/main" id="{31A6FAE3-D1FB-4635-B8D6-E8BC468A99C0}"/>
              </a:ext>
            </a:extLst>
          </p:cNvPr>
          <p:cNvSpPr/>
          <p:nvPr/>
        </p:nvSpPr>
        <p:spPr>
          <a:xfrm>
            <a:off x="656586" y="2457714"/>
            <a:ext cx="10742636" cy="401404"/>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46972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42965C3-1D6E-438B-9BA2-88E89477A1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31" name="Group 30"/>
          <p:cNvGrpSpPr/>
          <p:nvPr/>
        </p:nvGrpSpPr>
        <p:grpSpPr>
          <a:xfrm>
            <a:off x="0" y="0"/>
            <a:ext cx="12192000" cy="1045064"/>
            <a:chOff x="0" y="0"/>
            <a:chExt cx="12192000" cy="1045064"/>
          </a:xfrm>
        </p:grpSpPr>
        <p:sp>
          <p:nvSpPr>
            <p:cNvPr id="32" name="Rectangle 31"/>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24</a:t>
            </a:fld>
            <a:endParaRPr lang="en-US" dirty="0"/>
          </a:p>
        </p:txBody>
      </p:sp>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35" name="TextBox 34"/>
          <p:cNvSpPr txBox="1"/>
          <p:nvPr/>
        </p:nvSpPr>
        <p:spPr>
          <a:xfrm>
            <a:off x="388937" y="166119"/>
            <a:ext cx="11603038" cy="677108"/>
          </a:xfrm>
          <a:prstGeom prst="rect">
            <a:avLst/>
          </a:prstGeom>
          <a:noFill/>
        </p:spPr>
        <p:txBody>
          <a:bodyPr wrap="square" rtlCol="0">
            <a:spAutoFit/>
          </a:bodyPr>
          <a:lstStyle/>
          <a:p>
            <a:r>
              <a:rPr lang="en-US" sz="38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Step 4 – Reidentifying Encoded Plaintext Values</a:t>
            </a:r>
          </a:p>
        </p:txBody>
      </p:sp>
      <p:sp>
        <p:nvSpPr>
          <p:cNvPr id="126" name="TextBox 125">
            <a:extLst>
              <a:ext uri="{FF2B5EF4-FFF2-40B4-BE49-F238E27FC236}">
                <a16:creationId xmlns:a16="http://schemas.microsoft.com/office/drawing/2014/main" id="{CB881EC3-16D2-46B9-94C1-48DC15E2F6E9}"/>
              </a:ext>
            </a:extLst>
          </p:cNvPr>
          <p:cNvSpPr txBox="1"/>
          <p:nvPr/>
        </p:nvSpPr>
        <p:spPr>
          <a:xfrm>
            <a:off x="388937" y="1312139"/>
            <a:ext cx="10964863" cy="830997"/>
          </a:xfrm>
          <a:prstGeom prst="rect">
            <a:avLst/>
          </a:prstGeom>
          <a:noFill/>
        </p:spPr>
        <p:txBody>
          <a:bodyPr wrap="square" rtlCol="0">
            <a:spAutoFit/>
          </a:bodyPr>
          <a:lstStyle/>
          <a:p>
            <a:pPr marL="342900" indent="-342900">
              <a:buFont typeface="Wingdings" panose="05000000000000000000" pitchFamily="2" charset="2"/>
              <a:buChar char="§"/>
            </a:pPr>
            <a:r>
              <a:rPr lang="en-US" sz="2400" dirty="0"/>
              <a:t>Finally, we use frequency alignment to align hash values in an encoded match-key with plaintext values in a plaintext match-key</a:t>
            </a:r>
          </a:p>
        </p:txBody>
      </p:sp>
      <p:sp>
        <p:nvSpPr>
          <p:cNvPr id="146" name="Footer Placeholder 9">
            <a:extLst>
              <a:ext uri="{FF2B5EF4-FFF2-40B4-BE49-F238E27FC236}">
                <a16:creationId xmlns:a16="http://schemas.microsoft.com/office/drawing/2014/main" id="{AB2249DF-938C-4EEB-B73B-4AC07F745B0D}"/>
              </a:ext>
            </a:extLst>
          </p:cNvPr>
          <p:cNvSpPr>
            <a:spLocks noGrp="1"/>
          </p:cNvSpPr>
          <p:nvPr>
            <p:ph type="ftr" sz="quarter" idx="11"/>
          </p:nvPr>
        </p:nvSpPr>
        <p:spPr>
          <a:xfrm>
            <a:off x="4552950" y="6367697"/>
            <a:ext cx="3086100" cy="365125"/>
          </a:xfrm>
        </p:spPr>
        <p:txBody>
          <a:bodyPr/>
          <a:lstStyle/>
          <a:p>
            <a:r>
              <a:rPr lang="en-US" dirty="0"/>
              <a:t>March 2021</a:t>
            </a:r>
          </a:p>
        </p:txBody>
      </p:sp>
      <p:graphicFrame>
        <p:nvGraphicFramePr>
          <p:cNvPr id="2" name="Table 2">
            <a:extLst>
              <a:ext uri="{FF2B5EF4-FFF2-40B4-BE49-F238E27FC236}">
                <a16:creationId xmlns:a16="http://schemas.microsoft.com/office/drawing/2014/main" id="{6053E6AF-7559-43EC-9863-122E47EE3BAD}"/>
              </a:ext>
            </a:extLst>
          </p:cNvPr>
          <p:cNvGraphicFramePr>
            <a:graphicFrameLocks noGrp="1"/>
          </p:cNvGraphicFramePr>
          <p:nvPr>
            <p:extLst>
              <p:ext uri="{D42A27DB-BD31-4B8C-83A1-F6EECF244321}">
                <p14:modId xmlns:p14="http://schemas.microsoft.com/office/powerpoint/2010/main" val="3761159085"/>
              </p:ext>
            </p:extLst>
          </p:nvPr>
        </p:nvGraphicFramePr>
        <p:xfrm>
          <a:off x="1591056" y="2484458"/>
          <a:ext cx="8239760" cy="2966720"/>
        </p:xfrm>
        <a:graphic>
          <a:graphicData uri="http://schemas.openxmlformats.org/drawingml/2006/table">
            <a:tbl>
              <a:tblPr firstRow="1" bandRow="1">
                <a:tableStyleId>{93296810-A885-4BE3-A3E7-6D5BEEA58F35}</a:tableStyleId>
              </a:tblPr>
              <a:tblGrid>
                <a:gridCol w="2143760">
                  <a:extLst>
                    <a:ext uri="{9D8B030D-6E8A-4147-A177-3AD203B41FA5}">
                      <a16:colId xmlns:a16="http://schemas.microsoft.com/office/drawing/2014/main" val="1601660131"/>
                    </a:ext>
                  </a:extLst>
                </a:gridCol>
                <a:gridCol w="1916176">
                  <a:extLst>
                    <a:ext uri="{9D8B030D-6E8A-4147-A177-3AD203B41FA5}">
                      <a16:colId xmlns:a16="http://schemas.microsoft.com/office/drawing/2014/main" val="3095959282"/>
                    </a:ext>
                  </a:extLst>
                </a:gridCol>
                <a:gridCol w="2286000">
                  <a:extLst>
                    <a:ext uri="{9D8B030D-6E8A-4147-A177-3AD203B41FA5}">
                      <a16:colId xmlns:a16="http://schemas.microsoft.com/office/drawing/2014/main" val="4231618017"/>
                    </a:ext>
                  </a:extLst>
                </a:gridCol>
                <a:gridCol w="1893824">
                  <a:extLst>
                    <a:ext uri="{9D8B030D-6E8A-4147-A177-3AD203B41FA5}">
                      <a16:colId xmlns:a16="http://schemas.microsoft.com/office/drawing/2014/main" val="3372831559"/>
                    </a:ext>
                  </a:extLst>
                </a:gridCol>
              </a:tblGrid>
              <a:tr h="370840">
                <a:tc gridSpan="2">
                  <a:txBody>
                    <a:bodyPr/>
                    <a:lstStyle/>
                    <a:p>
                      <a:pPr algn="ctr"/>
                      <a:r>
                        <a:rPr lang="en-US" dirty="0"/>
                        <a:t>Encoded match-key </a:t>
                      </a:r>
                      <a:r>
                        <a:rPr lang="en-US" b="0" dirty="0"/>
                        <a:t>HMAC (F + B) </a:t>
                      </a:r>
                      <a:endParaRPr lang="en-AU" dirty="0"/>
                    </a:p>
                  </a:txBody>
                  <a:tcPr/>
                </a:tc>
                <a:tc hMerge="1">
                  <a:txBody>
                    <a:bodyPr/>
                    <a:lstStyle/>
                    <a:p>
                      <a:endParaRPr lang="en-AU" dirty="0"/>
                    </a:p>
                  </a:txBody>
                  <a:tcPr/>
                </a:tc>
                <a:tc gridSpan="2">
                  <a:txBody>
                    <a:bodyPr/>
                    <a:lstStyle/>
                    <a:p>
                      <a:pPr algn="ctr"/>
                      <a:r>
                        <a:rPr lang="en-US" dirty="0"/>
                        <a:t>Highest ranked plaintext match-key </a:t>
                      </a:r>
                      <a:r>
                        <a:rPr lang="en-US" b="0" dirty="0"/>
                        <a:t>(F + B)</a:t>
                      </a:r>
                      <a:endParaRPr lang="en-AU" b="0" dirty="0"/>
                    </a:p>
                  </a:txBody>
                  <a:tcPr/>
                </a:tc>
                <a:tc hMerge="1">
                  <a:txBody>
                    <a:bodyPr/>
                    <a:lstStyle/>
                    <a:p>
                      <a:endParaRPr lang="en-AU" dirty="0"/>
                    </a:p>
                  </a:txBody>
                  <a:tcPr/>
                </a:tc>
                <a:extLst>
                  <a:ext uri="{0D108BD9-81ED-4DB2-BD59-A6C34878D82A}">
                    <a16:rowId xmlns:a16="http://schemas.microsoft.com/office/drawing/2014/main" val="4272220790"/>
                  </a:ext>
                </a:extLst>
              </a:tr>
              <a:tr h="370840">
                <a:tc>
                  <a:txBody>
                    <a:bodyPr/>
                    <a:lstStyle/>
                    <a:p>
                      <a:pPr algn="ctr"/>
                      <a:r>
                        <a:rPr lang="en-US" b="1" dirty="0"/>
                        <a:t>Encoded value</a:t>
                      </a:r>
                      <a:endParaRPr lang="en-AU" b="1" dirty="0"/>
                    </a:p>
                  </a:txBody>
                  <a:tcPr/>
                </a:tc>
                <a:tc>
                  <a:txBody>
                    <a:bodyPr/>
                    <a:lstStyle/>
                    <a:p>
                      <a:pPr algn="ctr"/>
                      <a:r>
                        <a:rPr lang="en-US" b="1" dirty="0"/>
                        <a:t>Frequency</a:t>
                      </a:r>
                      <a:endParaRPr lang="en-AU" b="1" dirty="0"/>
                    </a:p>
                  </a:txBody>
                  <a:tcPr/>
                </a:tc>
                <a:tc>
                  <a:txBody>
                    <a:bodyPr/>
                    <a:lstStyle/>
                    <a:p>
                      <a:pPr algn="ctr"/>
                      <a:r>
                        <a:rPr lang="en-US" b="1" dirty="0"/>
                        <a:t>Plaintext value </a:t>
                      </a:r>
                      <a:endParaRPr lang="en-AU" b="1" dirty="0"/>
                    </a:p>
                  </a:txBody>
                  <a:tcPr/>
                </a:tc>
                <a:tc>
                  <a:txBody>
                    <a:bodyPr/>
                    <a:lstStyle/>
                    <a:p>
                      <a:pPr algn="ctr"/>
                      <a:r>
                        <a:rPr lang="en-US" b="1" dirty="0"/>
                        <a:t>Frequency</a:t>
                      </a:r>
                      <a:endParaRPr lang="en-AU" b="1" dirty="0"/>
                    </a:p>
                  </a:txBody>
                  <a:tcPr/>
                </a:tc>
                <a:extLst>
                  <a:ext uri="{0D108BD9-81ED-4DB2-BD59-A6C34878D82A}">
                    <a16:rowId xmlns:a16="http://schemas.microsoft.com/office/drawing/2014/main" val="397732418"/>
                  </a:ext>
                </a:extLst>
              </a:tr>
              <a:tr h="370840">
                <a:tc>
                  <a:txBody>
                    <a:bodyPr/>
                    <a:lstStyle/>
                    <a:p>
                      <a:r>
                        <a:rPr lang="en-AU" sz="1800" b="0" i="0" u="none" strike="noStrike" kern="1200" baseline="0" dirty="0">
                          <a:solidFill>
                            <a:schemeClr val="dk1"/>
                          </a:solidFill>
                          <a:latin typeface="+mn-lt"/>
                          <a:ea typeface="+mn-ea"/>
                          <a:cs typeface="+mn-cs"/>
                        </a:rPr>
                        <a:t>heYcgrjawf3AVtt</a:t>
                      </a:r>
                      <a:endParaRPr lang="en-AU" dirty="0"/>
                    </a:p>
                  </a:txBody>
                  <a:tcPr/>
                </a:tc>
                <a:tc>
                  <a:txBody>
                    <a:bodyPr/>
                    <a:lstStyle/>
                    <a:p>
                      <a:pPr algn="ctr"/>
                      <a:r>
                        <a:rPr lang="en-US" dirty="0"/>
                        <a:t>100</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John1987</a:t>
                      </a:r>
                      <a:endParaRPr lang="en-AU" dirty="0"/>
                    </a:p>
                  </a:txBody>
                  <a:tcPr/>
                </a:tc>
                <a:tc>
                  <a:txBody>
                    <a:bodyPr/>
                    <a:lstStyle/>
                    <a:p>
                      <a:r>
                        <a:rPr lang="en-US" dirty="0"/>
                        <a:t>100</a:t>
                      </a:r>
                      <a:endParaRPr lang="en-AU" dirty="0"/>
                    </a:p>
                  </a:txBody>
                  <a:tcPr/>
                </a:tc>
                <a:extLst>
                  <a:ext uri="{0D108BD9-81ED-4DB2-BD59-A6C34878D82A}">
                    <a16:rowId xmlns:a16="http://schemas.microsoft.com/office/drawing/2014/main" val="672891586"/>
                  </a:ext>
                </a:extLst>
              </a:tr>
              <a:tr h="370840">
                <a:tc>
                  <a:txBody>
                    <a:bodyPr/>
                    <a:lstStyle/>
                    <a:p>
                      <a:r>
                        <a:rPr lang="en-AU" sz="1800" b="0" i="0" u="none" strike="noStrike" kern="1200" baseline="0" dirty="0">
                          <a:solidFill>
                            <a:schemeClr val="dk1"/>
                          </a:solidFill>
                          <a:latin typeface="+mn-lt"/>
                          <a:ea typeface="+mn-ea"/>
                          <a:cs typeface="+mn-cs"/>
                        </a:rPr>
                        <a:t>JbsJvZQ7lucFDcE</a:t>
                      </a:r>
                      <a:endParaRPr lang="en-AU" dirty="0"/>
                    </a:p>
                  </a:txBody>
                  <a:tcPr/>
                </a:tc>
                <a:tc>
                  <a:txBody>
                    <a:bodyPr/>
                    <a:lstStyle/>
                    <a:p>
                      <a:pPr algn="ctr"/>
                      <a:r>
                        <a:rPr lang="en-US" dirty="0"/>
                        <a:t>80</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Peter1964</a:t>
                      </a:r>
                      <a:endParaRPr lang="en-AU" dirty="0"/>
                    </a:p>
                  </a:txBody>
                  <a:tcPr/>
                </a:tc>
                <a:tc>
                  <a:txBody>
                    <a:bodyPr/>
                    <a:lstStyle/>
                    <a:p>
                      <a:r>
                        <a:rPr lang="en-US" dirty="0"/>
                        <a:t>78</a:t>
                      </a:r>
                      <a:endParaRPr lang="en-AU" dirty="0"/>
                    </a:p>
                  </a:txBody>
                  <a:tcPr/>
                </a:tc>
                <a:extLst>
                  <a:ext uri="{0D108BD9-81ED-4DB2-BD59-A6C34878D82A}">
                    <a16:rowId xmlns:a16="http://schemas.microsoft.com/office/drawing/2014/main" val="3260854891"/>
                  </a:ext>
                </a:extLst>
              </a:tr>
              <a:tr h="370840">
                <a:tc>
                  <a:txBody>
                    <a:bodyPr/>
                    <a:lstStyle/>
                    <a:p>
                      <a:r>
                        <a:rPr lang="en-AU" sz="1800" b="0" i="0" u="none" strike="noStrike" kern="1200" baseline="0" dirty="0">
                          <a:solidFill>
                            <a:schemeClr val="dk1"/>
                          </a:solidFill>
                          <a:latin typeface="+mn-lt"/>
                          <a:ea typeface="+mn-ea"/>
                          <a:cs typeface="+mn-cs"/>
                        </a:rPr>
                        <a:t>NDZ5v3pzT7tvlko</a:t>
                      </a:r>
                      <a:endParaRPr lang="en-AU" dirty="0"/>
                    </a:p>
                  </a:txBody>
                  <a:tcPr/>
                </a:tc>
                <a:tc>
                  <a:txBody>
                    <a:bodyPr/>
                    <a:lstStyle/>
                    <a:p>
                      <a:pPr algn="ctr"/>
                      <a:r>
                        <a:rPr lang="en-US" dirty="0"/>
                        <a:t>20</a:t>
                      </a:r>
                      <a:endParaRPr lang="en-AU" dirty="0"/>
                    </a:p>
                  </a:txBody>
                  <a:tcPr/>
                </a:tc>
                <a:tc>
                  <a:txBody>
                    <a:bodyPr/>
                    <a:lstStyle/>
                    <a:p>
                      <a:r>
                        <a:rPr lang="en-US" dirty="0"/>
                        <a:t>David1990</a:t>
                      </a:r>
                      <a:endParaRPr lang="en-AU" dirty="0"/>
                    </a:p>
                  </a:txBody>
                  <a:tcPr/>
                </a:tc>
                <a:tc>
                  <a:txBody>
                    <a:bodyPr/>
                    <a:lstStyle/>
                    <a:p>
                      <a:r>
                        <a:rPr lang="en-US" dirty="0"/>
                        <a:t>21</a:t>
                      </a:r>
                      <a:endParaRPr lang="en-AU" dirty="0"/>
                    </a:p>
                  </a:txBody>
                  <a:tcPr/>
                </a:tc>
                <a:extLst>
                  <a:ext uri="{0D108BD9-81ED-4DB2-BD59-A6C34878D82A}">
                    <a16:rowId xmlns:a16="http://schemas.microsoft.com/office/drawing/2014/main" val="2890558433"/>
                  </a:ext>
                </a:extLst>
              </a:tr>
              <a:tr h="370840">
                <a:tc>
                  <a:txBody>
                    <a:bodyPr/>
                    <a:lstStyle/>
                    <a:p>
                      <a:r>
                        <a:rPr lang="en-AU" sz="1800" b="0" i="0" u="none" strike="noStrike" kern="1200" baseline="0" dirty="0">
                          <a:solidFill>
                            <a:schemeClr val="dk1"/>
                          </a:solidFill>
                          <a:latin typeface="+mn-lt"/>
                          <a:ea typeface="+mn-ea"/>
                          <a:cs typeface="+mn-cs"/>
                        </a:rPr>
                        <a:t>1XW13iYzExn4KGZ</a:t>
                      </a:r>
                      <a:endParaRPr lang="en-AU" dirty="0"/>
                    </a:p>
                  </a:txBody>
                  <a:tcPr/>
                </a:tc>
                <a:tc>
                  <a:txBody>
                    <a:bodyPr/>
                    <a:lstStyle/>
                    <a:p>
                      <a:pPr algn="ctr"/>
                      <a:r>
                        <a:rPr lang="en-US" dirty="0"/>
                        <a:t>20</a:t>
                      </a:r>
                      <a:endParaRPr lang="en-AU" dirty="0"/>
                    </a:p>
                  </a:txBody>
                  <a:tcPr/>
                </a:tc>
                <a:tc>
                  <a:txBody>
                    <a:bodyPr/>
                    <a:lstStyle/>
                    <a:p>
                      <a:r>
                        <a:rPr lang="en-AU" sz="1800" b="0" i="0" u="none" strike="noStrike" kern="1200" baseline="0" dirty="0">
                          <a:solidFill>
                            <a:schemeClr val="dk1"/>
                          </a:solidFill>
                          <a:latin typeface="+mn-lt"/>
                          <a:ea typeface="+mn-ea"/>
                          <a:cs typeface="+mn-cs"/>
                        </a:rPr>
                        <a:t>Nicole1987</a:t>
                      </a:r>
                      <a:endParaRPr lang="en-AU" dirty="0"/>
                    </a:p>
                  </a:txBody>
                  <a:tcPr/>
                </a:tc>
                <a:tc>
                  <a:txBody>
                    <a:bodyPr/>
                    <a:lstStyle/>
                    <a:p>
                      <a:r>
                        <a:rPr lang="en-US" dirty="0"/>
                        <a:t>20</a:t>
                      </a:r>
                      <a:endParaRPr lang="en-AU" dirty="0"/>
                    </a:p>
                  </a:txBody>
                  <a:tcPr/>
                </a:tc>
                <a:extLst>
                  <a:ext uri="{0D108BD9-81ED-4DB2-BD59-A6C34878D82A}">
                    <a16:rowId xmlns:a16="http://schemas.microsoft.com/office/drawing/2014/main" val="1629744260"/>
                  </a:ext>
                </a:extLst>
              </a:tr>
              <a:tr h="370840">
                <a:tc>
                  <a:txBody>
                    <a:bodyPr/>
                    <a:lstStyle/>
                    <a:p>
                      <a:r>
                        <a:rPr lang="en-AU" sz="1800" b="0" i="0" u="none" strike="noStrike" kern="1200" baseline="0" dirty="0">
                          <a:solidFill>
                            <a:schemeClr val="dk1"/>
                          </a:solidFill>
                          <a:latin typeface="+mn-lt"/>
                          <a:ea typeface="+mn-ea"/>
                          <a:cs typeface="+mn-cs"/>
                        </a:rPr>
                        <a:t>5qIiMWET4suKARu</a:t>
                      </a:r>
                      <a:endParaRPr lang="en-AU" dirty="0"/>
                    </a:p>
                  </a:txBody>
                  <a:tcPr/>
                </a:tc>
                <a:tc>
                  <a:txBody>
                    <a:bodyPr/>
                    <a:lstStyle/>
                    <a:p>
                      <a:pPr algn="ctr"/>
                      <a:r>
                        <a:rPr lang="en-US" dirty="0"/>
                        <a:t>10</a:t>
                      </a:r>
                      <a:endParaRPr lang="en-AU" dirty="0"/>
                    </a:p>
                  </a:txBody>
                  <a:tcPr/>
                </a:tc>
                <a:tc>
                  <a:txBody>
                    <a:bodyPr/>
                    <a:lstStyle/>
                    <a:p>
                      <a:r>
                        <a:rPr lang="en-US" dirty="0"/>
                        <a:t>Brian1967</a:t>
                      </a:r>
                      <a:endParaRPr lang="en-AU" dirty="0"/>
                    </a:p>
                  </a:txBody>
                  <a:tcPr/>
                </a:tc>
                <a:tc>
                  <a:txBody>
                    <a:bodyPr/>
                    <a:lstStyle/>
                    <a:p>
                      <a:r>
                        <a:rPr lang="en-US" dirty="0"/>
                        <a:t>10</a:t>
                      </a:r>
                      <a:endParaRPr lang="en-AU" dirty="0"/>
                    </a:p>
                  </a:txBody>
                  <a:tcPr/>
                </a:tc>
                <a:extLst>
                  <a:ext uri="{0D108BD9-81ED-4DB2-BD59-A6C34878D82A}">
                    <a16:rowId xmlns:a16="http://schemas.microsoft.com/office/drawing/2014/main" val="69042990"/>
                  </a:ext>
                </a:extLst>
              </a:tr>
              <a:tr h="370840">
                <a:tc>
                  <a:txBody>
                    <a:bodyPr/>
                    <a:lstStyle/>
                    <a:p>
                      <a:r>
                        <a:rPr lang="en-AU" sz="1800" b="0" i="0" u="none" strike="noStrike" kern="1200" baseline="0" dirty="0">
                          <a:solidFill>
                            <a:schemeClr val="dk1"/>
                          </a:solidFill>
                          <a:latin typeface="+mn-lt"/>
                          <a:ea typeface="+mn-ea"/>
                          <a:cs typeface="+mn-cs"/>
                        </a:rPr>
                        <a:t>b97VABaDFZSg9OM</a:t>
                      </a:r>
                      <a:endParaRPr lang="en-AU" dirty="0"/>
                    </a:p>
                  </a:txBody>
                  <a:tcPr/>
                </a:tc>
                <a:tc>
                  <a:txBody>
                    <a:bodyPr/>
                    <a:lstStyle/>
                    <a:p>
                      <a:pPr algn="ctr"/>
                      <a:r>
                        <a:rPr lang="en-US" dirty="0"/>
                        <a:t>10</a:t>
                      </a:r>
                      <a:endParaRPr lang="en-AU" dirty="0"/>
                    </a:p>
                  </a:txBody>
                  <a:tcPr/>
                </a:tc>
                <a:tc>
                  <a:txBody>
                    <a:bodyPr/>
                    <a:lstStyle/>
                    <a:p>
                      <a:r>
                        <a:rPr lang="en-AU" sz="1800" b="0" i="0" u="none" strike="noStrike" kern="1200" baseline="0" dirty="0">
                          <a:solidFill>
                            <a:schemeClr val="dk1"/>
                          </a:solidFill>
                          <a:latin typeface="+mn-lt"/>
                          <a:ea typeface="+mn-ea"/>
                          <a:cs typeface="+mn-cs"/>
                        </a:rPr>
                        <a:t>Ashley1975</a:t>
                      </a:r>
                      <a:endParaRPr lang="en-AU" dirty="0"/>
                    </a:p>
                  </a:txBody>
                  <a:tcPr/>
                </a:tc>
                <a:tc>
                  <a:txBody>
                    <a:bodyPr/>
                    <a:lstStyle/>
                    <a:p>
                      <a:r>
                        <a:rPr lang="en-US" dirty="0"/>
                        <a:t>9</a:t>
                      </a:r>
                      <a:endParaRPr lang="en-AU" dirty="0"/>
                    </a:p>
                  </a:txBody>
                  <a:tcPr/>
                </a:tc>
                <a:extLst>
                  <a:ext uri="{0D108BD9-81ED-4DB2-BD59-A6C34878D82A}">
                    <a16:rowId xmlns:a16="http://schemas.microsoft.com/office/drawing/2014/main" val="2563623318"/>
                  </a:ext>
                </a:extLst>
              </a:tr>
            </a:tbl>
          </a:graphicData>
        </a:graphic>
      </p:graphicFrame>
      <p:sp>
        <p:nvSpPr>
          <p:cNvPr id="12" name="Rectangle 11">
            <a:extLst>
              <a:ext uri="{FF2B5EF4-FFF2-40B4-BE49-F238E27FC236}">
                <a16:creationId xmlns:a16="http://schemas.microsoft.com/office/drawing/2014/main" id="{89F73603-75E5-479D-BC71-A469E4120941}"/>
              </a:ext>
            </a:extLst>
          </p:cNvPr>
          <p:cNvSpPr/>
          <p:nvPr/>
        </p:nvSpPr>
        <p:spPr>
          <a:xfrm>
            <a:off x="1514857" y="3216471"/>
            <a:ext cx="8378952" cy="401404"/>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E1194BF-403E-4EF7-AB84-229CE62C89DC}"/>
              </a:ext>
            </a:extLst>
          </p:cNvPr>
          <p:cNvSpPr/>
          <p:nvPr/>
        </p:nvSpPr>
        <p:spPr>
          <a:xfrm>
            <a:off x="1514857" y="3575558"/>
            <a:ext cx="8378952" cy="401404"/>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45FCF51-A7E7-4614-AC2C-372F74763271}"/>
              </a:ext>
            </a:extLst>
          </p:cNvPr>
          <p:cNvSpPr/>
          <p:nvPr/>
        </p:nvSpPr>
        <p:spPr>
          <a:xfrm>
            <a:off x="1514857" y="3935543"/>
            <a:ext cx="8378952" cy="79008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010D2AE-0BF2-418B-9DC3-558142089803}"/>
              </a:ext>
            </a:extLst>
          </p:cNvPr>
          <p:cNvSpPr/>
          <p:nvPr/>
        </p:nvSpPr>
        <p:spPr>
          <a:xfrm>
            <a:off x="1514857" y="4668184"/>
            <a:ext cx="8378952" cy="79008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07974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xit" presetSubtype="0" fill="hold" grpId="1" nodeType="clickEffect">
                                  <p:stCondLst>
                                    <p:cond delay="0"/>
                                  </p:stCondLst>
                                  <p:childTnLst>
                                    <p:animEffect transition="out" filter="fade">
                                      <p:cBhvr>
                                        <p:cTn id="13" dur="500"/>
                                        <p:tgtEl>
                                          <p:spTgt spid="12"/>
                                        </p:tgtEl>
                                      </p:cBhvr>
                                    </p:animEffect>
                                    <p:anim calcmode="lin" valueType="num">
                                      <p:cBhvr>
                                        <p:cTn id="14" dur="500"/>
                                        <p:tgtEl>
                                          <p:spTgt spid="12"/>
                                        </p:tgtEl>
                                        <p:attrNameLst>
                                          <p:attrName>ppt_x</p:attrName>
                                        </p:attrNameLst>
                                      </p:cBhvr>
                                      <p:tavLst>
                                        <p:tav tm="0">
                                          <p:val>
                                            <p:strVal val="ppt_x"/>
                                          </p:val>
                                        </p:tav>
                                        <p:tav tm="100000">
                                          <p:val>
                                            <p:strVal val="ppt_x"/>
                                          </p:val>
                                        </p:tav>
                                      </p:tavLst>
                                    </p:anim>
                                    <p:anim calcmode="lin" valueType="num">
                                      <p:cBhvr>
                                        <p:cTn id="15" dur="500"/>
                                        <p:tgtEl>
                                          <p:spTgt spid="12"/>
                                        </p:tgtEl>
                                        <p:attrNameLst>
                                          <p:attrName>ppt_y</p:attrName>
                                        </p:attrNameLst>
                                      </p:cBhvr>
                                      <p:tavLst>
                                        <p:tav tm="0">
                                          <p:val>
                                            <p:strVal val="ppt_y"/>
                                          </p:val>
                                        </p:tav>
                                        <p:tav tm="100000">
                                          <p:val>
                                            <p:strVal val="ppt_y-.1"/>
                                          </p:val>
                                        </p:tav>
                                      </p:tavLst>
                                    </p:anim>
                                    <p:set>
                                      <p:cBhvr>
                                        <p:cTn id="16" dur="1" fill="hold">
                                          <p:stCondLst>
                                            <p:cond delay="499"/>
                                          </p:stCondLst>
                                        </p:cTn>
                                        <p:tgtEl>
                                          <p:spTgt spid="12"/>
                                        </p:tgtEl>
                                        <p:attrNameLst>
                                          <p:attrName>style.visibility</p:attrName>
                                        </p:attrNameLst>
                                      </p:cBhvr>
                                      <p:to>
                                        <p:strVal val="hidden"/>
                                      </p:to>
                                    </p:set>
                                  </p:childTnLst>
                                </p:cTn>
                              </p:par>
                              <p:par>
                                <p:cTn id="17" presetID="42"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anim calcmode="lin" valueType="num">
                                      <p:cBhvr>
                                        <p:cTn id="20" dur="500" fill="hold"/>
                                        <p:tgtEl>
                                          <p:spTgt spid="13"/>
                                        </p:tgtEl>
                                        <p:attrNameLst>
                                          <p:attrName>ppt_x</p:attrName>
                                        </p:attrNameLst>
                                      </p:cBhvr>
                                      <p:tavLst>
                                        <p:tav tm="0">
                                          <p:val>
                                            <p:strVal val="#ppt_x"/>
                                          </p:val>
                                        </p:tav>
                                        <p:tav tm="100000">
                                          <p:val>
                                            <p:strVal val="#ppt_x"/>
                                          </p:val>
                                        </p:tav>
                                      </p:tavLst>
                                    </p:anim>
                                    <p:anim calcmode="lin" valueType="num">
                                      <p:cBhvr>
                                        <p:cTn id="21"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xit" presetSubtype="0" fill="hold" grpId="1" nodeType="clickEffect">
                                  <p:stCondLst>
                                    <p:cond delay="0"/>
                                  </p:stCondLst>
                                  <p:childTnLst>
                                    <p:animEffect transition="out" filter="fade">
                                      <p:cBhvr>
                                        <p:cTn id="25" dur="500"/>
                                        <p:tgtEl>
                                          <p:spTgt spid="13"/>
                                        </p:tgtEl>
                                      </p:cBhvr>
                                    </p:animEffect>
                                    <p:anim calcmode="lin" valueType="num">
                                      <p:cBhvr>
                                        <p:cTn id="26" dur="500"/>
                                        <p:tgtEl>
                                          <p:spTgt spid="13"/>
                                        </p:tgtEl>
                                        <p:attrNameLst>
                                          <p:attrName>ppt_x</p:attrName>
                                        </p:attrNameLst>
                                      </p:cBhvr>
                                      <p:tavLst>
                                        <p:tav tm="0">
                                          <p:val>
                                            <p:strVal val="ppt_x"/>
                                          </p:val>
                                        </p:tav>
                                        <p:tav tm="100000">
                                          <p:val>
                                            <p:strVal val="ppt_x"/>
                                          </p:val>
                                        </p:tav>
                                      </p:tavLst>
                                    </p:anim>
                                    <p:anim calcmode="lin" valueType="num">
                                      <p:cBhvr>
                                        <p:cTn id="27" dur="500"/>
                                        <p:tgtEl>
                                          <p:spTgt spid="13"/>
                                        </p:tgtEl>
                                        <p:attrNameLst>
                                          <p:attrName>ppt_y</p:attrName>
                                        </p:attrNameLst>
                                      </p:cBhvr>
                                      <p:tavLst>
                                        <p:tav tm="0">
                                          <p:val>
                                            <p:strVal val="ppt_y"/>
                                          </p:val>
                                        </p:tav>
                                        <p:tav tm="100000">
                                          <p:val>
                                            <p:strVal val="ppt_y-.1"/>
                                          </p:val>
                                        </p:tav>
                                      </p:tavLst>
                                    </p:anim>
                                    <p:set>
                                      <p:cBhvr>
                                        <p:cTn id="28" dur="1" fill="hold">
                                          <p:stCondLst>
                                            <p:cond delay="499"/>
                                          </p:stCondLst>
                                        </p:cTn>
                                        <p:tgtEl>
                                          <p:spTgt spid="13"/>
                                        </p:tgtEl>
                                        <p:attrNameLst>
                                          <p:attrName>style.visibility</p:attrName>
                                        </p:attrNameLst>
                                      </p:cBhvr>
                                      <p:to>
                                        <p:strVal val="hidden"/>
                                      </p:to>
                                    </p:set>
                                  </p:childTnLst>
                                </p:cTn>
                              </p:par>
                              <p:par>
                                <p:cTn id="29" presetID="42"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anim calcmode="lin" valueType="num">
                                      <p:cBhvr>
                                        <p:cTn id="32" dur="500" fill="hold"/>
                                        <p:tgtEl>
                                          <p:spTgt spid="14"/>
                                        </p:tgtEl>
                                        <p:attrNameLst>
                                          <p:attrName>ppt_x</p:attrName>
                                        </p:attrNameLst>
                                      </p:cBhvr>
                                      <p:tavLst>
                                        <p:tav tm="0">
                                          <p:val>
                                            <p:strVal val="#ppt_x"/>
                                          </p:val>
                                        </p:tav>
                                        <p:tav tm="100000">
                                          <p:val>
                                            <p:strVal val="#ppt_x"/>
                                          </p:val>
                                        </p:tav>
                                      </p:tavLst>
                                    </p:anim>
                                    <p:anim calcmode="lin" valueType="num">
                                      <p:cBhvr>
                                        <p:cTn id="33"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7" presetClass="exit" presetSubtype="0" fill="hold" grpId="1" nodeType="clickEffect">
                                  <p:stCondLst>
                                    <p:cond delay="0"/>
                                  </p:stCondLst>
                                  <p:childTnLst>
                                    <p:animEffect transition="out" filter="fade">
                                      <p:cBhvr>
                                        <p:cTn id="37" dur="500"/>
                                        <p:tgtEl>
                                          <p:spTgt spid="14"/>
                                        </p:tgtEl>
                                      </p:cBhvr>
                                    </p:animEffect>
                                    <p:anim calcmode="lin" valueType="num">
                                      <p:cBhvr>
                                        <p:cTn id="38" dur="500"/>
                                        <p:tgtEl>
                                          <p:spTgt spid="14"/>
                                        </p:tgtEl>
                                        <p:attrNameLst>
                                          <p:attrName>ppt_x</p:attrName>
                                        </p:attrNameLst>
                                      </p:cBhvr>
                                      <p:tavLst>
                                        <p:tav tm="0">
                                          <p:val>
                                            <p:strVal val="ppt_x"/>
                                          </p:val>
                                        </p:tav>
                                        <p:tav tm="100000">
                                          <p:val>
                                            <p:strVal val="ppt_x"/>
                                          </p:val>
                                        </p:tav>
                                      </p:tavLst>
                                    </p:anim>
                                    <p:anim calcmode="lin" valueType="num">
                                      <p:cBhvr>
                                        <p:cTn id="39" dur="500"/>
                                        <p:tgtEl>
                                          <p:spTgt spid="14"/>
                                        </p:tgtEl>
                                        <p:attrNameLst>
                                          <p:attrName>ppt_y</p:attrName>
                                        </p:attrNameLst>
                                      </p:cBhvr>
                                      <p:tavLst>
                                        <p:tav tm="0">
                                          <p:val>
                                            <p:strVal val="ppt_y"/>
                                          </p:val>
                                        </p:tav>
                                        <p:tav tm="100000">
                                          <p:val>
                                            <p:strVal val="ppt_y-.1"/>
                                          </p:val>
                                        </p:tav>
                                      </p:tavLst>
                                    </p:anim>
                                    <p:set>
                                      <p:cBhvr>
                                        <p:cTn id="40" dur="1" fill="hold">
                                          <p:stCondLst>
                                            <p:cond delay="499"/>
                                          </p:stCondLst>
                                        </p:cTn>
                                        <p:tgtEl>
                                          <p:spTgt spid="14"/>
                                        </p:tgtEl>
                                        <p:attrNameLst>
                                          <p:attrName>style.visibility</p:attrName>
                                        </p:attrNameLst>
                                      </p:cBhvr>
                                      <p:to>
                                        <p:strVal val="hidden"/>
                                      </p:to>
                                    </p:set>
                                  </p:childTnLst>
                                </p:cTn>
                              </p:par>
                              <p:par>
                                <p:cTn id="41" presetID="42"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anim calcmode="lin" valueType="num">
                                      <p:cBhvr>
                                        <p:cTn id="44" dur="500" fill="hold"/>
                                        <p:tgtEl>
                                          <p:spTgt spid="15"/>
                                        </p:tgtEl>
                                        <p:attrNameLst>
                                          <p:attrName>ppt_x</p:attrName>
                                        </p:attrNameLst>
                                      </p:cBhvr>
                                      <p:tavLst>
                                        <p:tav tm="0">
                                          <p:val>
                                            <p:strVal val="#ppt_x"/>
                                          </p:val>
                                        </p:tav>
                                        <p:tav tm="100000">
                                          <p:val>
                                            <p:strVal val="#ppt_x"/>
                                          </p:val>
                                        </p:tav>
                                      </p:tavLst>
                                    </p:anim>
                                    <p:anim calcmode="lin" valueType="num">
                                      <p:cBhvr>
                                        <p:cTn id="45"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animBg="1"/>
      <p:bldP spid="14" grpId="1"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16" name="Group 15"/>
          <p:cNvGrpSpPr/>
          <p:nvPr/>
        </p:nvGrpSpPr>
        <p:grpSpPr>
          <a:xfrm>
            <a:off x="0" y="0"/>
            <a:ext cx="12192000" cy="1045064"/>
            <a:chOff x="0" y="0"/>
            <a:chExt cx="12192000" cy="1045064"/>
          </a:xfrm>
        </p:grpSpPr>
        <p:sp>
          <p:nvSpPr>
            <p:cNvPr id="17" name="Rectangle 16"/>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25</a:t>
            </a:fld>
            <a:endParaRPr lang="en-US" dirty="0"/>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20" name="TextBox 19"/>
          <p:cNvSpPr txBox="1"/>
          <p:nvPr/>
        </p:nvSpPr>
        <p:spPr>
          <a:xfrm>
            <a:off x="388937" y="166119"/>
            <a:ext cx="11422637" cy="707886"/>
          </a:xfrm>
          <a:prstGeom prst="rect">
            <a:avLst/>
          </a:prstGeom>
          <a:noFill/>
        </p:spPr>
        <p:txBody>
          <a:bodyPr wrap="square" rtlCol="0">
            <a:spAutoFit/>
          </a:bodyPr>
          <a:lstStyle/>
          <a:p>
            <a:r>
              <a:rPr lang="en-US" sz="40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Experimental Evaluation</a:t>
            </a:r>
          </a:p>
        </p:txBody>
      </p:sp>
      <p:grpSp>
        <p:nvGrpSpPr>
          <p:cNvPr id="2" name="Group 1"/>
          <p:cNvGrpSpPr/>
          <p:nvPr/>
        </p:nvGrpSpPr>
        <p:grpSpPr>
          <a:xfrm>
            <a:off x="154070" y="1322559"/>
            <a:ext cx="5941927" cy="4839274"/>
            <a:chOff x="385272" y="1264502"/>
            <a:chExt cx="5523941" cy="4889537"/>
          </a:xfrm>
        </p:grpSpPr>
        <p:sp>
          <p:nvSpPr>
            <p:cNvPr id="13" name="TextBox 12"/>
            <p:cNvSpPr txBox="1"/>
            <p:nvPr/>
          </p:nvSpPr>
          <p:spPr>
            <a:xfrm>
              <a:off x="388937" y="1873648"/>
              <a:ext cx="5520276" cy="4011556"/>
            </a:xfrm>
            <a:prstGeom prst="rect">
              <a:avLst/>
            </a:prstGeom>
            <a:noFill/>
          </p:spPr>
          <p:txBody>
            <a:bodyPr wrap="square" rtlCol="0">
              <a:spAutoFit/>
            </a:bodyPr>
            <a:lstStyle/>
            <a:p>
              <a:pPr marL="250825" indent="-250825">
                <a:buFont typeface="Wingdings" panose="05000000000000000000" pitchFamily="2" charset="2"/>
                <a:buChar char="§"/>
              </a:pPr>
              <a:r>
                <a:rPr lang="en-US" sz="2500" dirty="0"/>
                <a:t>North Carolina voter registration (NCVR)</a:t>
              </a:r>
            </a:p>
            <a:p>
              <a:pPr marL="566738" lvl="1" indent="-225425">
                <a:buFont typeface="Arial" panose="020B0604020202020204" pitchFamily="34" charset="0"/>
                <a:buChar char="•"/>
              </a:pPr>
              <a:r>
                <a:rPr lang="en-US" sz="2400" dirty="0">
                  <a:solidFill>
                    <a:srgbClr val="002060"/>
                  </a:solidFill>
                </a:rPr>
                <a:t>5 dataset pairs with temporal differences (6 million to 8 million records)</a:t>
              </a:r>
              <a:endParaRPr lang="en-US" sz="2000" dirty="0">
                <a:solidFill>
                  <a:srgbClr val="002060"/>
                </a:solidFill>
              </a:endParaRPr>
            </a:p>
            <a:p>
              <a:pPr marL="566738" lvl="1" indent="-225425">
                <a:buFont typeface="Arial" panose="020B0604020202020204" pitchFamily="34" charset="0"/>
                <a:buChar char="•"/>
              </a:pPr>
              <a:r>
                <a:rPr lang="en-US" sz="2400" dirty="0">
                  <a:solidFill>
                    <a:srgbClr val="002060"/>
                  </a:solidFill>
                </a:rPr>
                <a:t>First name, Middle name, Last name, Birth year, Street address, </a:t>
              </a:r>
              <a:r>
                <a:rPr lang="en-US" sz="2400" dirty="0" err="1">
                  <a:solidFill>
                    <a:srgbClr val="002060"/>
                  </a:solidFill>
                </a:rPr>
                <a:t>Zipcode</a:t>
              </a:r>
              <a:endParaRPr lang="en-US" sz="2400" dirty="0">
                <a:solidFill>
                  <a:srgbClr val="002060"/>
                </a:solidFill>
              </a:endParaRPr>
            </a:p>
            <a:p>
              <a:pPr lvl="1"/>
              <a:endParaRPr lang="en-US" sz="1000" dirty="0"/>
            </a:p>
            <a:p>
              <a:pPr marL="250825" indent="-250825">
                <a:buFont typeface="Wingdings" panose="05000000000000000000" pitchFamily="2" charset="2"/>
                <a:buChar char="§"/>
              </a:pPr>
              <a:r>
                <a:rPr lang="en-US" sz="2500" dirty="0"/>
                <a:t>Michigan voter registration (MVR)</a:t>
              </a:r>
            </a:p>
            <a:p>
              <a:pPr marL="566738" lvl="1" indent="-225425">
                <a:buFont typeface="Arial" panose="020B0604020202020204" pitchFamily="34" charset="0"/>
                <a:buChar char="•"/>
              </a:pPr>
              <a:r>
                <a:rPr lang="en-US" sz="2400" dirty="0">
                  <a:solidFill>
                    <a:srgbClr val="002060"/>
                  </a:solidFill>
                </a:rPr>
                <a:t>3 dataset pairs with temporal differences (6 million to 7 million records)</a:t>
              </a:r>
            </a:p>
            <a:p>
              <a:pPr marL="566738" lvl="1" indent="-225425">
                <a:buFont typeface="Arial" panose="020B0604020202020204" pitchFamily="34" charset="0"/>
                <a:buChar char="•"/>
              </a:pPr>
              <a:r>
                <a:rPr lang="en-US" sz="2400" dirty="0">
                  <a:solidFill>
                    <a:srgbClr val="002060"/>
                  </a:solidFill>
                </a:rPr>
                <a:t>First name, Middle name, Last name, Birth year, Street address, </a:t>
              </a:r>
              <a:r>
                <a:rPr lang="en-US" sz="2400" dirty="0" err="1">
                  <a:solidFill>
                    <a:srgbClr val="002060"/>
                  </a:solidFill>
                </a:rPr>
                <a:t>Zipcode</a:t>
              </a:r>
              <a:endParaRPr lang="en-US" sz="2400" dirty="0">
                <a:solidFill>
                  <a:srgbClr val="002060"/>
                </a:solidFill>
              </a:endParaRPr>
            </a:p>
          </p:txBody>
        </p:sp>
        <p:sp>
          <p:nvSpPr>
            <p:cNvPr id="12" name="Rounded Rectangle 11"/>
            <p:cNvSpPr/>
            <p:nvPr/>
          </p:nvSpPr>
          <p:spPr>
            <a:xfrm>
              <a:off x="388935" y="1264502"/>
              <a:ext cx="5520278" cy="4889537"/>
            </a:xfrm>
            <a:prstGeom prst="roundRect">
              <a:avLst>
                <a:gd name="adj" fmla="val 0"/>
              </a:avLst>
            </a:prstGeom>
            <a:noFill/>
            <a:ln w="57150">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2" name="TextBox 21"/>
            <p:cNvSpPr txBox="1"/>
            <p:nvPr/>
          </p:nvSpPr>
          <p:spPr>
            <a:xfrm>
              <a:off x="385272" y="1358257"/>
              <a:ext cx="5448248" cy="523220"/>
            </a:xfrm>
            <a:prstGeom prst="rect">
              <a:avLst/>
            </a:prstGeom>
            <a:noFill/>
          </p:spPr>
          <p:txBody>
            <a:bodyPr wrap="square" rtlCol="0">
              <a:spAutoFit/>
            </a:bodyPr>
            <a:lstStyle/>
            <a:p>
              <a:pPr algn="ctr"/>
              <a:r>
                <a:rPr lang="en-US" sz="2800" dirty="0">
                  <a:latin typeface="Open Sans Semibold" panose="020B0706030804020204" pitchFamily="34" charset="0"/>
                  <a:ea typeface="Open Sans Semibold" panose="020B0706030804020204" pitchFamily="34" charset="0"/>
                  <a:cs typeface="Open Sans Semibold" panose="020B0706030804020204" pitchFamily="34" charset="0"/>
                </a:rPr>
                <a:t>Databases</a:t>
              </a:r>
            </a:p>
          </p:txBody>
        </p:sp>
      </p:grpSp>
      <p:grpSp>
        <p:nvGrpSpPr>
          <p:cNvPr id="3" name="Group 2"/>
          <p:cNvGrpSpPr/>
          <p:nvPr/>
        </p:nvGrpSpPr>
        <p:grpSpPr>
          <a:xfrm>
            <a:off x="6223379" y="1315119"/>
            <a:ext cx="5810609" cy="4839273"/>
            <a:chOff x="6363326" y="1257063"/>
            <a:chExt cx="5448248" cy="4591023"/>
          </a:xfrm>
        </p:grpSpPr>
        <p:sp>
          <p:nvSpPr>
            <p:cNvPr id="14" name="TextBox 13"/>
            <p:cNvSpPr txBox="1"/>
            <p:nvPr/>
          </p:nvSpPr>
          <p:spPr>
            <a:xfrm>
              <a:off x="6366989" y="1918781"/>
              <a:ext cx="5444585" cy="2058515"/>
            </a:xfrm>
            <a:prstGeom prst="rect">
              <a:avLst/>
            </a:prstGeom>
            <a:noFill/>
          </p:spPr>
          <p:txBody>
            <a:bodyPr wrap="square" rtlCol="0">
              <a:spAutoFit/>
            </a:bodyPr>
            <a:lstStyle/>
            <a:p>
              <a:pPr marL="342900" indent="-252413">
                <a:buFont typeface="Wingdings" panose="05000000000000000000" pitchFamily="2" charset="2"/>
                <a:buChar char="§"/>
              </a:pPr>
              <a:r>
                <a:rPr lang="en-US" sz="2500" dirty="0"/>
                <a:t>Accuracy of identified plaintext match-keys for each encoded match-key</a:t>
              </a:r>
              <a:endParaRPr lang="en-US" sz="2400" dirty="0">
                <a:solidFill>
                  <a:srgbClr val="FF0000"/>
                </a:solidFill>
              </a:endParaRPr>
            </a:p>
            <a:p>
              <a:pPr marL="91440"/>
              <a:endParaRPr lang="en-US" sz="1000" dirty="0">
                <a:solidFill>
                  <a:srgbClr val="FF0000"/>
                </a:solidFill>
              </a:endParaRPr>
            </a:p>
            <a:p>
              <a:pPr marL="342900" indent="-252413">
                <a:buFont typeface="Wingdings" panose="05000000000000000000" pitchFamily="2" charset="2"/>
                <a:buChar char="§"/>
              </a:pPr>
              <a:r>
                <a:rPr lang="en-US" sz="2500" dirty="0"/>
                <a:t>Precision/Recall results for reidentified plaintext QID values in encoded match-keys</a:t>
              </a:r>
            </a:p>
          </p:txBody>
        </p:sp>
        <p:sp>
          <p:nvSpPr>
            <p:cNvPr id="21" name="Rounded Rectangle 20"/>
            <p:cNvSpPr/>
            <p:nvPr/>
          </p:nvSpPr>
          <p:spPr>
            <a:xfrm>
              <a:off x="6366989" y="1257063"/>
              <a:ext cx="5444585" cy="4591023"/>
            </a:xfrm>
            <a:prstGeom prst="roundRect">
              <a:avLst>
                <a:gd name="adj" fmla="val 0"/>
              </a:avLst>
            </a:prstGeom>
            <a:noFill/>
            <a:ln w="57150">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3" name="TextBox 22"/>
            <p:cNvSpPr txBox="1"/>
            <p:nvPr/>
          </p:nvSpPr>
          <p:spPr>
            <a:xfrm>
              <a:off x="6363326" y="1320209"/>
              <a:ext cx="5448248" cy="523220"/>
            </a:xfrm>
            <a:prstGeom prst="rect">
              <a:avLst/>
            </a:prstGeom>
            <a:noFill/>
          </p:spPr>
          <p:txBody>
            <a:bodyPr wrap="square" rtlCol="0">
              <a:spAutoFit/>
            </a:bodyPr>
            <a:lstStyle/>
            <a:p>
              <a:pPr algn="ctr"/>
              <a:r>
                <a:rPr lang="en-US" sz="2800" dirty="0">
                  <a:latin typeface="Open Sans Semibold" panose="020B0706030804020204" pitchFamily="34" charset="0"/>
                  <a:ea typeface="Open Sans Semibold" panose="020B0706030804020204" pitchFamily="34" charset="0"/>
                  <a:cs typeface="Open Sans Semibold" panose="020B0706030804020204" pitchFamily="34" charset="0"/>
                </a:rPr>
                <a:t>Evaluation criteria</a:t>
              </a:r>
            </a:p>
          </p:txBody>
        </p:sp>
      </p:grpSp>
      <p:sp>
        <p:nvSpPr>
          <p:cNvPr id="25" name="Footer Placeholder 9">
            <a:extLst>
              <a:ext uri="{FF2B5EF4-FFF2-40B4-BE49-F238E27FC236}">
                <a16:creationId xmlns:a16="http://schemas.microsoft.com/office/drawing/2014/main" id="{0C0E9C43-A328-4EED-BCEB-D5FDA57425AC}"/>
              </a:ext>
            </a:extLst>
          </p:cNvPr>
          <p:cNvSpPr>
            <a:spLocks noGrp="1"/>
          </p:cNvSpPr>
          <p:nvPr>
            <p:ph type="ftr" sz="quarter" idx="11"/>
          </p:nvPr>
        </p:nvSpPr>
        <p:spPr>
          <a:xfrm>
            <a:off x="4552950" y="6367697"/>
            <a:ext cx="3086100" cy="365125"/>
          </a:xfrm>
        </p:spPr>
        <p:txBody>
          <a:bodyPr/>
          <a:lstStyle/>
          <a:p>
            <a:r>
              <a:rPr lang="en-US" dirty="0"/>
              <a:t>March 2021</a:t>
            </a:r>
          </a:p>
        </p:txBody>
      </p:sp>
    </p:spTree>
    <p:extLst>
      <p:ext uri="{BB962C8B-B14F-4D97-AF65-F5344CB8AC3E}">
        <p14:creationId xmlns:p14="http://schemas.microsoft.com/office/powerpoint/2010/main" val="370157006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7A6D0741-3DA0-4602-B5ED-C6F9B2301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16" name="Group 15"/>
          <p:cNvGrpSpPr/>
          <p:nvPr/>
        </p:nvGrpSpPr>
        <p:grpSpPr>
          <a:xfrm>
            <a:off x="0" y="0"/>
            <a:ext cx="12192000" cy="1045064"/>
            <a:chOff x="0" y="0"/>
            <a:chExt cx="12192000" cy="1045064"/>
          </a:xfrm>
        </p:grpSpPr>
        <p:sp>
          <p:nvSpPr>
            <p:cNvPr id="17" name="Rectangle 16"/>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26</a:t>
            </a:fld>
            <a:endParaRPr lang="en-US" dirty="0"/>
          </a:p>
        </p:txBody>
      </p:sp>
      <p:sp>
        <p:nvSpPr>
          <p:cNvPr id="13" name="TextBox 12"/>
          <p:cNvSpPr txBox="1"/>
          <p:nvPr/>
        </p:nvSpPr>
        <p:spPr>
          <a:xfrm>
            <a:off x="388937" y="1270000"/>
            <a:ext cx="11422637" cy="492443"/>
          </a:xfrm>
          <a:prstGeom prst="rect">
            <a:avLst/>
          </a:prstGeom>
          <a:noFill/>
        </p:spPr>
        <p:txBody>
          <a:bodyPr wrap="square" rtlCol="0">
            <a:spAutoFit/>
          </a:bodyPr>
          <a:lstStyle/>
          <a:p>
            <a:pPr marL="342900" indent="-342900">
              <a:buFont typeface="Wingdings" panose="05000000000000000000" pitchFamily="2" charset="2"/>
              <a:buChar char="§"/>
            </a:pPr>
            <a:r>
              <a:rPr lang="en-US" sz="2600" dirty="0"/>
              <a:t>Reidentification accuracy results for the NCVR and MVR databases</a:t>
            </a: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20" name="TextBox 19"/>
          <p:cNvSpPr txBox="1"/>
          <p:nvPr/>
        </p:nvSpPr>
        <p:spPr>
          <a:xfrm>
            <a:off x="359909" y="195147"/>
            <a:ext cx="11422637" cy="630942"/>
          </a:xfrm>
          <a:prstGeom prst="rect">
            <a:avLst/>
          </a:prstGeom>
          <a:noFill/>
        </p:spPr>
        <p:txBody>
          <a:bodyPr wrap="square" rtlCol="0">
            <a:spAutoFit/>
          </a:bodyPr>
          <a:lstStyle/>
          <a:p>
            <a:r>
              <a:rPr lang="en-US" sz="35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Match-key and Plaintext Reidentification Accuracy</a:t>
            </a:r>
          </a:p>
        </p:txBody>
      </p:sp>
      <p:sp>
        <p:nvSpPr>
          <p:cNvPr id="24" name="Footer Placeholder 9">
            <a:extLst>
              <a:ext uri="{FF2B5EF4-FFF2-40B4-BE49-F238E27FC236}">
                <a16:creationId xmlns:a16="http://schemas.microsoft.com/office/drawing/2014/main" id="{9AB8F1E2-B330-415C-9878-38E66D627C02}"/>
              </a:ext>
            </a:extLst>
          </p:cNvPr>
          <p:cNvSpPr>
            <a:spLocks noGrp="1"/>
          </p:cNvSpPr>
          <p:nvPr>
            <p:ph type="ftr" sz="quarter" idx="11"/>
          </p:nvPr>
        </p:nvSpPr>
        <p:spPr>
          <a:xfrm>
            <a:off x="4552950" y="6367697"/>
            <a:ext cx="3086100" cy="365125"/>
          </a:xfrm>
        </p:spPr>
        <p:txBody>
          <a:bodyPr/>
          <a:lstStyle/>
          <a:p>
            <a:r>
              <a:rPr lang="en-US" dirty="0"/>
              <a:t>March 2021</a:t>
            </a:r>
          </a:p>
        </p:txBody>
      </p:sp>
      <p:graphicFrame>
        <p:nvGraphicFramePr>
          <p:cNvPr id="4" name="Chart 3">
            <a:extLst>
              <a:ext uri="{FF2B5EF4-FFF2-40B4-BE49-F238E27FC236}">
                <a16:creationId xmlns:a16="http://schemas.microsoft.com/office/drawing/2014/main" id="{F78A0547-E438-4A2C-A6AF-87FD80902ACE}"/>
              </a:ext>
            </a:extLst>
          </p:cNvPr>
          <p:cNvGraphicFramePr/>
          <p:nvPr>
            <p:extLst>
              <p:ext uri="{D42A27DB-BD31-4B8C-83A1-F6EECF244321}">
                <p14:modId xmlns:p14="http://schemas.microsoft.com/office/powerpoint/2010/main" val="1299728492"/>
              </p:ext>
            </p:extLst>
          </p:nvPr>
        </p:nvGraphicFramePr>
        <p:xfrm>
          <a:off x="0" y="2285048"/>
          <a:ext cx="5873087" cy="3643430"/>
        </p:xfrm>
        <a:graphic>
          <a:graphicData uri="http://schemas.openxmlformats.org/drawingml/2006/chart">
            <c:chart xmlns:c="http://schemas.openxmlformats.org/drawingml/2006/chart" xmlns:r="http://schemas.openxmlformats.org/officeDocument/2006/relationships" r:id="rId5"/>
          </a:graphicData>
        </a:graphic>
      </p:graphicFrame>
      <p:cxnSp>
        <p:nvCxnSpPr>
          <p:cNvPr id="26" name="Straight Connector 25">
            <a:extLst>
              <a:ext uri="{FF2B5EF4-FFF2-40B4-BE49-F238E27FC236}">
                <a16:creationId xmlns:a16="http://schemas.microsoft.com/office/drawing/2014/main" id="{0E6FE477-1113-464F-B328-53844AB0FBBE}"/>
              </a:ext>
            </a:extLst>
          </p:cNvPr>
          <p:cNvCxnSpPr>
            <a:cxnSpLocks/>
          </p:cNvCxnSpPr>
          <p:nvPr/>
        </p:nvCxnSpPr>
        <p:spPr>
          <a:xfrm>
            <a:off x="5921877" y="2286813"/>
            <a:ext cx="8720" cy="4069537"/>
          </a:xfrm>
          <a:prstGeom prst="line">
            <a:avLst/>
          </a:prstGeom>
          <a:ln w="28575"/>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81817DA6-DAC4-4BBD-B468-65D90F57936C}"/>
              </a:ext>
            </a:extLst>
          </p:cNvPr>
          <p:cNvCxnSpPr/>
          <p:nvPr/>
        </p:nvCxnSpPr>
        <p:spPr>
          <a:xfrm flipH="1">
            <a:off x="428692" y="5223864"/>
            <a:ext cx="5338095"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F52D6478-50B6-4469-A227-A94711432461}"/>
              </a:ext>
            </a:extLst>
          </p:cNvPr>
          <p:cNvCxnSpPr>
            <a:cxnSpLocks/>
          </p:cNvCxnSpPr>
          <p:nvPr/>
        </p:nvCxnSpPr>
        <p:spPr>
          <a:xfrm>
            <a:off x="428692" y="2800248"/>
            <a:ext cx="0" cy="2423336"/>
          </a:xfrm>
          <a:prstGeom prst="line">
            <a:avLst/>
          </a:prstGeom>
        </p:spPr>
        <p:style>
          <a:lnRef idx="1">
            <a:schemeClr val="dk1"/>
          </a:lnRef>
          <a:fillRef idx="0">
            <a:schemeClr val="dk1"/>
          </a:fillRef>
          <a:effectRef idx="0">
            <a:schemeClr val="dk1"/>
          </a:effectRef>
          <a:fontRef idx="minor">
            <a:schemeClr val="tx1"/>
          </a:fontRef>
        </p:style>
      </p:cxnSp>
      <p:graphicFrame>
        <p:nvGraphicFramePr>
          <p:cNvPr id="2" name="Table 2">
            <a:extLst>
              <a:ext uri="{FF2B5EF4-FFF2-40B4-BE49-F238E27FC236}">
                <a16:creationId xmlns:a16="http://schemas.microsoft.com/office/drawing/2014/main" id="{8328999E-A7BF-41A0-BA62-796F1C9CA15E}"/>
              </a:ext>
            </a:extLst>
          </p:cNvPr>
          <p:cNvGraphicFramePr>
            <a:graphicFrameLocks noGrp="1"/>
          </p:cNvGraphicFramePr>
          <p:nvPr>
            <p:extLst>
              <p:ext uri="{D42A27DB-BD31-4B8C-83A1-F6EECF244321}">
                <p14:modId xmlns:p14="http://schemas.microsoft.com/office/powerpoint/2010/main" val="4067784660"/>
              </p:ext>
            </p:extLst>
          </p:nvPr>
        </p:nvGraphicFramePr>
        <p:xfrm>
          <a:off x="6261405" y="2381021"/>
          <a:ext cx="5382604" cy="3881120"/>
        </p:xfrm>
        <a:graphic>
          <a:graphicData uri="http://schemas.openxmlformats.org/drawingml/2006/table">
            <a:tbl>
              <a:tblPr firstRow="1" bandRow="1">
                <a:tableStyleId>{93296810-A885-4BE3-A3E7-6D5BEEA58F35}</a:tableStyleId>
              </a:tblPr>
              <a:tblGrid>
                <a:gridCol w="1215160">
                  <a:extLst>
                    <a:ext uri="{9D8B030D-6E8A-4147-A177-3AD203B41FA5}">
                      <a16:colId xmlns:a16="http://schemas.microsoft.com/office/drawing/2014/main" val="1911694985"/>
                    </a:ext>
                  </a:extLst>
                </a:gridCol>
                <a:gridCol w="2345167">
                  <a:extLst>
                    <a:ext uri="{9D8B030D-6E8A-4147-A177-3AD203B41FA5}">
                      <a16:colId xmlns:a16="http://schemas.microsoft.com/office/drawing/2014/main" val="984995133"/>
                    </a:ext>
                  </a:extLst>
                </a:gridCol>
                <a:gridCol w="1822277">
                  <a:extLst>
                    <a:ext uri="{9D8B030D-6E8A-4147-A177-3AD203B41FA5}">
                      <a16:colId xmlns:a16="http://schemas.microsoft.com/office/drawing/2014/main" val="3612301478"/>
                    </a:ext>
                  </a:extLst>
                </a:gridCol>
              </a:tblGrid>
              <a:tr h="370840">
                <a:tc>
                  <a:txBody>
                    <a:bodyPr/>
                    <a:lstStyle/>
                    <a:p>
                      <a:pPr algn="ctr"/>
                      <a:r>
                        <a:rPr lang="en-US" dirty="0"/>
                        <a:t>Database</a:t>
                      </a:r>
                      <a:endParaRPr lang="en-AU" dirty="0"/>
                    </a:p>
                  </a:txBody>
                  <a:tcPr/>
                </a:tc>
                <a:tc>
                  <a:txBody>
                    <a:bodyPr/>
                    <a:lstStyle/>
                    <a:p>
                      <a:pPr algn="ctr"/>
                      <a:r>
                        <a:rPr lang="en-US" dirty="0"/>
                        <a:t>Time interval between encoded and plaintext datasets</a:t>
                      </a:r>
                      <a:endParaRPr lang="en-AU" dirty="0"/>
                    </a:p>
                  </a:txBody>
                  <a:tcPr/>
                </a:tc>
                <a:tc>
                  <a:txBody>
                    <a:bodyPr/>
                    <a:lstStyle/>
                    <a:p>
                      <a:pPr algn="ctr"/>
                      <a:r>
                        <a:rPr lang="en-US" dirty="0"/>
                        <a:t>Precision / Recall</a:t>
                      </a:r>
                      <a:endParaRPr lang="en-AU" dirty="0"/>
                    </a:p>
                  </a:txBody>
                  <a:tcPr/>
                </a:tc>
                <a:extLst>
                  <a:ext uri="{0D108BD9-81ED-4DB2-BD59-A6C34878D82A}">
                    <a16:rowId xmlns:a16="http://schemas.microsoft.com/office/drawing/2014/main" val="3299106381"/>
                  </a:ext>
                </a:extLst>
              </a:tr>
              <a:tr h="370840">
                <a:tc rowSpan="5">
                  <a:txBody>
                    <a:bodyPr/>
                    <a:lstStyle/>
                    <a:p>
                      <a:pPr algn="ctr"/>
                      <a:r>
                        <a:rPr lang="en-US" dirty="0"/>
                        <a:t>NCVR</a:t>
                      </a:r>
                      <a:endParaRPr lang="en-AU" dirty="0"/>
                    </a:p>
                  </a:txBody>
                  <a:tcPr/>
                </a:tc>
                <a:tc>
                  <a:txBody>
                    <a:bodyPr/>
                    <a:lstStyle/>
                    <a:p>
                      <a:pPr algn="ctr"/>
                      <a:r>
                        <a:rPr lang="en-US" dirty="0"/>
                        <a:t>2 months</a:t>
                      </a:r>
                      <a:endParaRPr lang="en-AU" dirty="0"/>
                    </a:p>
                  </a:txBody>
                  <a:tcPr/>
                </a:tc>
                <a:tc>
                  <a:txBody>
                    <a:bodyPr/>
                    <a:lstStyle/>
                    <a:p>
                      <a:pPr algn="ctr"/>
                      <a:r>
                        <a:rPr lang="en-US" dirty="0"/>
                        <a:t>96.33 / 95.97</a:t>
                      </a:r>
                      <a:endParaRPr lang="en-AU" dirty="0"/>
                    </a:p>
                  </a:txBody>
                  <a:tcPr/>
                </a:tc>
                <a:extLst>
                  <a:ext uri="{0D108BD9-81ED-4DB2-BD59-A6C34878D82A}">
                    <a16:rowId xmlns:a16="http://schemas.microsoft.com/office/drawing/2014/main" val="2100521520"/>
                  </a:ext>
                </a:extLst>
              </a:tr>
              <a:tr h="370840">
                <a:tc vMerge="1">
                  <a:txBody>
                    <a:bodyPr/>
                    <a:lstStyle/>
                    <a:p>
                      <a:endParaRPr lang="en-AU" dirty="0"/>
                    </a:p>
                  </a:txBody>
                  <a:tcPr/>
                </a:tc>
                <a:tc>
                  <a:txBody>
                    <a:bodyPr/>
                    <a:lstStyle/>
                    <a:p>
                      <a:pPr algn="ctr"/>
                      <a:r>
                        <a:rPr lang="en-US" dirty="0"/>
                        <a:t>8 months</a:t>
                      </a:r>
                      <a:endParaRPr lang="en-AU" dirty="0"/>
                    </a:p>
                  </a:txBody>
                  <a:tcPr/>
                </a:tc>
                <a:tc>
                  <a:txBody>
                    <a:bodyPr/>
                    <a:lstStyle/>
                    <a:p>
                      <a:pPr algn="ctr"/>
                      <a:r>
                        <a:rPr lang="en-US" dirty="0"/>
                        <a:t>80.13 / 81.23</a:t>
                      </a:r>
                      <a:endParaRPr lang="en-AU" dirty="0"/>
                    </a:p>
                  </a:txBody>
                  <a:tcPr/>
                </a:tc>
                <a:extLst>
                  <a:ext uri="{0D108BD9-81ED-4DB2-BD59-A6C34878D82A}">
                    <a16:rowId xmlns:a16="http://schemas.microsoft.com/office/drawing/2014/main" val="2150413812"/>
                  </a:ext>
                </a:extLst>
              </a:tr>
              <a:tr h="370840">
                <a:tc vMerge="1">
                  <a:txBody>
                    <a:bodyPr/>
                    <a:lstStyle/>
                    <a:p>
                      <a:endParaRPr lang="en-AU" dirty="0"/>
                    </a:p>
                  </a:txBody>
                  <a:tcPr/>
                </a:tc>
                <a:tc>
                  <a:txBody>
                    <a:bodyPr/>
                    <a:lstStyle/>
                    <a:p>
                      <a:pPr algn="ctr"/>
                      <a:r>
                        <a:rPr lang="en-US" dirty="0"/>
                        <a:t>1 year</a:t>
                      </a:r>
                      <a:endParaRPr lang="en-AU" dirty="0"/>
                    </a:p>
                  </a:txBody>
                  <a:tcPr/>
                </a:tc>
                <a:tc>
                  <a:txBody>
                    <a:bodyPr/>
                    <a:lstStyle/>
                    <a:p>
                      <a:pPr algn="ctr"/>
                      <a:r>
                        <a:rPr lang="en-US" dirty="0"/>
                        <a:t>66.03 /66.43</a:t>
                      </a:r>
                      <a:endParaRPr lang="en-AU" dirty="0"/>
                    </a:p>
                  </a:txBody>
                  <a:tcPr/>
                </a:tc>
                <a:extLst>
                  <a:ext uri="{0D108BD9-81ED-4DB2-BD59-A6C34878D82A}">
                    <a16:rowId xmlns:a16="http://schemas.microsoft.com/office/drawing/2014/main" val="3268483154"/>
                  </a:ext>
                </a:extLst>
              </a:tr>
              <a:tr h="370840">
                <a:tc vMerge="1">
                  <a:txBody>
                    <a:bodyPr/>
                    <a:lstStyle/>
                    <a:p>
                      <a:endParaRPr lang="en-AU" dirty="0"/>
                    </a:p>
                  </a:txBody>
                  <a:tcPr/>
                </a:tc>
                <a:tc>
                  <a:txBody>
                    <a:bodyPr/>
                    <a:lstStyle/>
                    <a:p>
                      <a:pPr algn="ctr"/>
                      <a:r>
                        <a:rPr lang="en-US" dirty="0"/>
                        <a:t>2 years</a:t>
                      </a:r>
                      <a:endParaRPr lang="en-AU" dirty="0"/>
                    </a:p>
                  </a:txBody>
                  <a:tcPr/>
                </a:tc>
                <a:tc>
                  <a:txBody>
                    <a:bodyPr/>
                    <a:lstStyle/>
                    <a:p>
                      <a:pPr algn="ctr"/>
                      <a:r>
                        <a:rPr lang="en-US" dirty="0"/>
                        <a:t>55.8 / 52.5</a:t>
                      </a:r>
                      <a:endParaRPr lang="en-AU" dirty="0"/>
                    </a:p>
                  </a:txBody>
                  <a:tcPr/>
                </a:tc>
                <a:extLst>
                  <a:ext uri="{0D108BD9-81ED-4DB2-BD59-A6C34878D82A}">
                    <a16:rowId xmlns:a16="http://schemas.microsoft.com/office/drawing/2014/main" val="1900254907"/>
                  </a:ext>
                </a:extLst>
              </a:tr>
              <a:tr h="370840">
                <a:tc vMerge="1">
                  <a:txBody>
                    <a:bodyPr/>
                    <a:lstStyle/>
                    <a:p>
                      <a:endParaRPr lang="en-AU" dirty="0"/>
                    </a:p>
                  </a:txBody>
                  <a:tcPr/>
                </a:tc>
                <a:tc>
                  <a:txBody>
                    <a:bodyPr/>
                    <a:lstStyle/>
                    <a:p>
                      <a:pPr algn="ctr"/>
                      <a:r>
                        <a:rPr lang="en-US" dirty="0"/>
                        <a:t>8 years</a:t>
                      </a:r>
                      <a:endParaRPr lang="en-AU" dirty="0"/>
                    </a:p>
                  </a:txBody>
                  <a:tcPr/>
                </a:tc>
                <a:tc>
                  <a:txBody>
                    <a:bodyPr/>
                    <a:lstStyle/>
                    <a:p>
                      <a:pPr algn="ctr"/>
                      <a:r>
                        <a:rPr lang="en-US" dirty="0"/>
                        <a:t>26.0 / 25.03</a:t>
                      </a:r>
                      <a:endParaRPr lang="en-AU" dirty="0"/>
                    </a:p>
                  </a:txBody>
                  <a:tcPr/>
                </a:tc>
                <a:extLst>
                  <a:ext uri="{0D108BD9-81ED-4DB2-BD59-A6C34878D82A}">
                    <a16:rowId xmlns:a16="http://schemas.microsoft.com/office/drawing/2014/main" val="3359958832"/>
                  </a:ext>
                </a:extLst>
              </a:tr>
              <a:tr h="370840">
                <a:tc rowSpan="3">
                  <a:txBody>
                    <a:bodyPr/>
                    <a:lstStyle/>
                    <a:p>
                      <a:pPr algn="ctr"/>
                      <a:r>
                        <a:rPr lang="en-US" dirty="0"/>
                        <a:t>MVR </a:t>
                      </a:r>
                      <a:endParaRPr lang="en-AU" dirty="0"/>
                    </a:p>
                  </a:txBody>
                  <a:tcPr/>
                </a:tc>
                <a:tc>
                  <a:txBody>
                    <a:bodyPr/>
                    <a:lstStyle/>
                    <a:p>
                      <a:pPr algn="ctr"/>
                      <a:r>
                        <a:rPr lang="en-US" dirty="0"/>
                        <a:t>8 months</a:t>
                      </a:r>
                      <a:endParaRPr lang="en-AU" dirty="0"/>
                    </a:p>
                  </a:txBody>
                  <a:tcPr/>
                </a:tc>
                <a:tc>
                  <a:txBody>
                    <a:bodyPr/>
                    <a:lstStyle/>
                    <a:p>
                      <a:pPr algn="ctr"/>
                      <a:r>
                        <a:rPr lang="en-US" dirty="0"/>
                        <a:t>36.46 / 31.8</a:t>
                      </a:r>
                      <a:endParaRPr lang="en-AU" dirty="0"/>
                    </a:p>
                  </a:txBody>
                  <a:tcPr/>
                </a:tc>
                <a:extLst>
                  <a:ext uri="{0D108BD9-81ED-4DB2-BD59-A6C34878D82A}">
                    <a16:rowId xmlns:a16="http://schemas.microsoft.com/office/drawing/2014/main" val="1604761438"/>
                  </a:ext>
                </a:extLst>
              </a:tr>
              <a:tr h="370840">
                <a:tc vMerge="1">
                  <a:txBody>
                    <a:bodyPr/>
                    <a:lstStyle/>
                    <a:p>
                      <a:pPr algn="ctr"/>
                      <a:endParaRPr lang="en-AU" dirty="0"/>
                    </a:p>
                  </a:txBody>
                  <a:tcPr/>
                </a:tc>
                <a:tc>
                  <a:txBody>
                    <a:bodyPr/>
                    <a:lstStyle/>
                    <a:p>
                      <a:pPr algn="ctr"/>
                      <a:r>
                        <a:rPr lang="en-US" dirty="0"/>
                        <a:t>2 years</a:t>
                      </a:r>
                      <a:endParaRPr lang="en-AU" dirty="0"/>
                    </a:p>
                  </a:txBody>
                  <a:tcPr/>
                </a:tc>
                <a:tc>
                  <a:txBody>
                    <a:bodyPr/>
                    <a:lstStyle/>
                    <a:p>
                      <a:pPr algn="ctr"/>
                      <a:r>
                        <a:rPr lang="en-US" dirty="0"/>
                        <a:t>37.23 / 38.83</a:t>
                      </a:r>
                      <a:endParaRPr lang="en-AU" dirty="0"/>
                    </a:p>
                  </a:txBody>
                  <a:tcPr/>
                </a:tc>
                <a:extLst>
                  <a:ext uri="{0D108BD9-81ED-4DB2-BD59-A6C34878D82A}">
                    <a16:rowId xmlns:a16="http://schemas.microsoft.com/office/drawing/2014/main" val="1483767657"/>
                  </a:ext>
                </a:extLst>
              </a:tr>
              <a:tr h="370840">
                <a:tc vMerge="1">
                  <a:txBody>
                    <a:bodyPr/>
                    <a:lstStyle/>
                    <a:p>
                      <a:pPr algn="ctr"/>
                      <a:endParaRPr lang="en-AU" dirty="0"/>
                    </a:p>
                  </a:txBody>
                  <a:tcPr/>
                </a:tc>
                <a:tc>
                  <a:txBody>
                    <a:bodyPr/>
                    <a:lstStyle/>
                    <a:p>
                      <a:pPr algn="ctr"/>
                      <a:r>
                        <a:rPr lang="en-US" dirty="0"/>
                        <a:t>8 years</a:t>
                      </a:r>
                      <a:endParaRPr lang="en-AU" dirty="0"/>
                    </a:p>
                  </a:txBody>
                  <a:tcPr/>
                </a:tc>
                <a:tc>
                  <a:txBody>
                    <a:bodyPr/>
                    <a:lstStyle/>
                    <a:p>
                      <a:pPr algn="ctr"/>
                      <a:r>
                        <a:rPr lang="en-US" dirty="0"/>
                        <a:t>29.2 / 30.63</a:t>
                      </a:r>
                      <a:endParaRPr lang="en-AU" dirty="0"/>
                    </a:p>
                  </a:txBody>
                  <a:tcPr/>
                </a:tc>
                <a:extLst>
                  <a:ext uri="{0D108BD9-81ED-4DB2-BD59-A6C34878D82A}">
                    <a16:rowId xmlns:a16="http://schemas.microsoft.com/office/drawing/2014/main" val="76775117"/>
                  </a:ext>
                </a:extLst>
              </a:tr>
            </a:tbl>
          </a:graphicData>
        </a:graphic>
      </p:graphicFrame>
      <p:sp>
        <p:nvSpPr>
          <p:cNvPr id="3" name="TextBox 2">
            <a:extLst>
              <a:ext uri="{FF2B5EF4-FFF2-40B4-BE49-F238E27FC236}">
                <a16:creationId xmlns:a16="http://schemas.microsoft.com/office/drawing/2014/main" id="{9DC23B20-428E-45F4-AAB5-C9853B381DD1}"/>
              </a:ext>
            </a:extLst>
          </p:cNvPr>
          <p:cNvSpPr txBox="1"/>
          <p:nvPr/>
        </p:nvSpPr>
        <p:spPr>
          <a:xfrm>
            <a:off x="4356705" y="2325820"/>
            <a:ext cx="1573892" cy="384721"/>
          </a:xfrm>
          <a:prstGeom prst="rect">
            <a:avLst/>
          </a:prstGeom>
          <a:noFill/>
        </p:spPr>
        <p:txBody>
          <a:bodyPr wrap="none" rtlCol="0">
            <a:spAutoFit/>
          </a:bodyPr>
          <a:lstStyle/>
          <a:p>
            <a:r>
              <a:rPr lang="en-US" sz="1900" i="1" dirty="0"/>
              <a:t>r</a:t>
            </a:r>
            <a:r>
              <a:rPr lang="en-US" sz="1900" dirty="0"/>
              <a:t> = rank value </a:t>
            </a:r>
            <a:endParaRPr lang="en-AU" sz="1900" dirty="0"/>
          </a:p>
        </p:txBody>
      </p:sp>
    </p:spTree>
    <p:extLst>
      <p:ext uri="{BB962C8B-B14F-4D97-AF65-F5344CB8AC3E}">
        <p14:creationId xmlns:p14="http://schemas.microsoft.com/office/powerpoint/2010/main" val="259457793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698D3FD5-E7C8-4C4F-89E5-DD5DEF264059}"/>
              </a:ext>
            </a:extLst>
          </p:cNvPr>
          <p:cNvSpPr txBox="1"/>
          <p:nvPr/>
        </p:nvSpPr>
        <p:spPr>
          <a:xfrm>
            <a:off x="388937" y="1204684"/>
            <a:ext cx="11422637" cy="4862870"/>
          </a:xfrm>
          <a:prstGeom prst="rect">
            <a:avLst/>
          </a:prstGeom>
          <a:noFill/>
        </p:spPr>
        <p:txBody>
          <a:bodyPr wrap="square" rtlCol="0">
            <a:spAutoFit/>
          </a:bodyPr>
          <a:lstStyle/>
          <a:p>
            <a:pPr marL="342900" indent="-342900">
              <a:buFont typeface="Wingdings" panose="05000000000000000000" pitchFamily="2" charset="2"/>
              <a:buChar char="§"/>
            </a:pPr>
            <a:r>
              <a:rPr lang="en-US" sz="2200" b="1" dirty="0">
                <a:solidFill>
                  <a:schemeClr val="bg1">
                    <a:lumMod val="8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Introduction</a:t>
            </a:r>
          </a:p>
          <a:p>
            <a:pPr marL="800100" lvl="1" indent="-342900">
              <a:buFont typeface="Wingdings" panose="05000000000000000000" pitchFamily="2" charset="2"/>
              <a:buChar char="Ø"/>
            </a:pPr>
            <a:r>
              <a:rPr lang="en-US" sz="1600" dirty="0">
                <a:solidFill>
                  <a:schemeClr val="bg1">
                    <a:lumMod val="85000"/>
                  </a:schemeClr>
                </a:solidFill>
              </a:rPr>
              <a:t>Record Linkage (RL)</a:t>
            </a:r>
          </a:p>
          <a:p>
            <a:pPr marL="800100" lvl="1" indent="-342900">
              <a:buFont typeface="Wingdings" panose="05000000000000000000" pitchFamily="2" charset="2"/>
              <a:buChar char="Ø"/>
            </a:pPr>
            <a:r>
              <a:rPr lang="en-US" sz="1600" dirty="0">
                <a:solidFill>
                  <a:schemeClr val="bg1">
                    <a:lumMod val="85000"/>
                  </a:schemeClr>
                </a:solidFill>
              </a:rPr>
              <a:t>Privacy-Preserving Record Linkage (PPRL)</a:t>
            </a:r>
          </a:p>
          <a:p>
            <a:pPr marL="800100" lvl="1" indent="-342900">
              <a:buFont typeface="Wingdings" panose="05000000000000000000" pitchFamily="2" charset="2"/>
              <a:buChar char="Ø"/>
            </a:pPr>
            <a:r>
              <a:rPr lang="en-US" sz="1600" dirty="0">
                <a:solidFill>
                  <a:schemeClr val="bg1">
                    <a:lumMod val="85000"/>
                  </a:schemeClr>
                </a:solidFill>
              </a:rPr>
              <a:t>Motivation of Our Research</a:t>
            </a:r>
          </a:p>
          <a:p>
            <a:pPr marL="800100" lvl="1" indent="-342900">
              <a:buFont typeface="Wingdings" panose="05000000000000000000" pitchFamily="2" charset="2"/>
              <a:buChar char="Ø"/>
            </a:pPr>
            <a:r>
              <a:rPr lang="en-US" sz="1600" dirty="0">
                <a:solidFill>
                  <a:schemeClr val="bg1">
                    <a:lumMod val="85000"/>
                  </a:schemeClr>
                </a:solidFill>
              </a:rPr>
              <a:t>Objectives and Contributions</a:t>
            </a:r>
          </a:p>
          <a:p>
            <a:pPr marL="800100" lvl="1" indent="-342900">
              <a:buFont typeface="Wingdings" panose="05000000000000000000" pitchFamily="2" charset="2"/>
              <a:buChar char="§"/>
            </a:pPr>
            <a:endParaRPr lang="en-US" sz="1200" dirty="0"/>
          </a:p>
          <a:p>
            <a:pPr marL="342900" indent="-342900">
              <a:buFont typeface="Wingdings" panose="05000000000000000000" pitchFamily="2" charset="2"/>
              <a:buChar char="§"/>
            </a:pPr>
            <a:r>
              <a:rPr lang="en-US" sz="2200" dirty="0">
                <a:solidFill>
                  <a:schemeClr val="bg1">
                    <a:lumMod val="8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Conceptual Analysis of PPRL</a:t>
            </a:r>
          </a:p>
          <a:p>
            <a:pPr marL="800100" lvl="1" indent="-342900">
              <a:buFont typeface="Wingdings" panose="05000000000000000000" pitchFamily="2" charset="2"/>
              <a:buChar char="Ø"/>
            </a:pPr>
            <a:r>
              <a:rPr lang="en-US" sz="1600" dirty="0">
                <a:solidFill>
                  <a:schemeClr val="bg1">
                    <a:lumMod val="85000"/>
                  </a:schemeClr>
                </a:solidFill>
              </a:rPr>
              <a:t>A Taxonomy of Privacy Attacks on PPRL</a:t>
            </a:r>
          </a:p>
          <a:p>
            <a:pPr marL="800100" lvl="1" indent="-342900">
              <a:buFont typeface="Wingdings" panose="05000000000000000000" pitchFamily="2" charset="2"/>
              <a:buChar char="Ø"/>
            </a:pPr>
            <a:r>
              <a:rPr lang="en-US" sz="1600" dirty="0">
                <a:solidFill>
                  <a:schemeClr val="bg1">
                    <a:lumMod val="85000"/>
                  </a:schemeClr>
                </a:solidFill>
              </a:rPr>
              <a:t>A Vulnerability Framework for PPRL</a:t>
            </a:r>
          </a:p>
          <a:p>
            <a:pPr marL="342900" indent="-342900">
              <a:buFont typeface="Wingdings" panose="05000000000000000000" pitchFamily="2" charset="2"/>
              <a:buChar char="§"/>
            </a:pPr>
            <a:endParaRPr lang="en-US" sz="1200" dirty="0"/>
          </a:p>
          <a:p>
            <a:pPr marL="342900" indent="-342900">
              <a:buFont typeface="Wingdings" panose="05000000000000000000" pitchFamily="2" charset="2"/>
              <a:buChar char="§"/>
            </a:pPr>
            <a:r>
              <a:rPr lang="en-US" sz="2600" dirty="0">
                <a:solidFill>
                  <a:srgbClr val="002060"/>
                </a:solidFill>
                <a:latin typeface="Open Sans SemiBold" panose="020B0706030804020204" pitchFamily="34" charset="0"/>
                <a:ea typeface="Open Sans SemiBold" panose="020B0706030804020204" pitchFamily="34" charset="0"/>
                <a:cs typeface="Open Sans SemiBold" panose="020B0706030804020204" pitchFamily="34" charset="0"/>
              </a:rPr>
              <a:t>Novel Privacy Attacks on PPRL</a:t>
            </a:r>
          </a:p>
          <a:p>
            <a:pPr marL="800100" lvl="1" indent="-342900">
              <a:buFont typeface="Wingdings" panose="05000000000000000000" pitchFamily="2" charset="2"/>
              <a:buChar char="Ø"/>
            </a:pPr>
            <a:r>
              <a:rPr lang="en-US" sz="2600" dirty="0">
                <a:solidFill>
                  <a:schemeClr val="bg2">
                    <a:lumMod val="90000"/>
                  </a:schemeClr>
                </a:solidFill>
              </a:rPr>
              <a:t>Frequency based Attack on Multiple Dynamic Match-key Encoding</a:t>
            </a:r>
          </a:p>
          <a:p>
            <a:pPr marL="800100" lvl="1" indent="-342900">
              <a:buFont typeface="Wingdings" panose="05000000000000000000" pitchFamily="2" charset="2"/>
              <a:buChar char="Ø"/>
            </a:pPr>
            <a:r>
              <a:rPr lang="en-US" sz="2600" dirty="0"/>
              <a:t>Pattern-mining based Attack on Bloom Filter Encoding</a:t>
            </a:r>
          </a:p>
          <a:p>
            <a:pPr marL="800100" lvl="1" indent="-342900">
              <a:buFont typeface="Wingdings" panose="05000000000000000000" pitchFamily="2" charset="2"/>
              <a:buChar char="Ø"/>
            </a:pPr>
            <a:r>
              <a:rPr lang="en-US" sz="2600" dirty="0">
                <a:solidFill>
                  <a:schemeClr val="bg2">
                    <a:lumMod val="90000"/>
                  </a:schemeClr>
                </a:solidFill>
              </a:rPr>
              <a:t>Graph Matching based Attack on Multiple PPRL Encoding Techniques</a:t>
            </a:r>
          </a:p>
          <a:p>
            <a:endParaRPr lang="en-US" sz="1200" dirty="0">
              <a:solidFill>
                <a:schemeClr val="bg1">
                  <a:lumMod val="85000"/>
                </a:schemeClr>
              </a:solidFill>
            </a:endParaRPr>
          </a:p>
          <a:p>
            <a:pPr marL="342900" indent="-342900">
              <a:buFont typeface="Wingdings" panose="05000000000000000000" pitchFamily="2" charset="2"/>
              <a:buChar char="§"/>
            </a:pPr>
            <a:r>
              <a:rPr lang="en-US" sz="2200" dirty="0">
                <a:solidFill>
                  <a:schemeClr val="bg1">
                    <a:lumMod val="8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Conclusions and Future Work</a:t>
            </a:r>
          </a:p>
        </p:txBody>
      </p:sp>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58" name="Group 57"/>
          <p:cNvGrpSpPr/>
          <p:nvPr/>
        </p:nvGrpSpPr>
        <p:grpSpPr>
          <a:xfrm>
            <a:off x="0" y="0"/>
            <a:ext cx="12192000" cy="1045064"/>
            <a:chOff x="0" y="0"/>
            <a:chExt cx="12192000" cy="1045064"/>
          </a:xfrm>
        </p:grpSpPr>
        <p:sp>
          <p:nvSpPr>
            <p:cNvPr id="59" name="Rectangle 58"/>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27</a:t>
            </a:fld>
            <a:endParaRPr lang="en-US" dirty="0"/>
          </a:p>
        </p:txBody>
      </p:sp>
      <p:pic>
        <p:nvPicPr>
          <p:cNvPr id="57" name="Picture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62" name="TextBox 61"/>
          <p:cNvSpPr txBox="1"/>
          <p:nvPr/>
        </p:nvSpPr>
        <p:spPr>
          <a:xfrm>
            <a:off x="388937" y="166119"/>
            <a:ext cx="11803063" cy="677108"/>
          </a:xfrm>
          <a:prstGeom prst="rect">
            <a:avLst/>
          </a:prstGeom>
          <a:noFill/>
        </p:spPr>
        <p:txBody>
          <a:bodyPr wrap="square" rtlCol="0">
            <a:spAutoFit/>
          </a:bodyPr>
          <a:lstStyle/>
          <a:p>
            <a:r>
              <a:rPr lang="en-US" sz="38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Outline</a:t>
            </a:r>
          </a:p>
        </p:txBody>
      </p:sp>
      <p:sp>
        <p:nvSpPr>
          <p:cNvPr id="64" name="Footer Placeholder 9">
            <a:extLst>
              <a:ext uri="{FF2B5EF4-FFF2-40B4-BE49-F238E27FC236}">
                <a16:creationId xmlns:a16="http://schemas.microsoft.com/office/drawing/2014/main" id="{3E43D570-3AA2-4BA3-8D11-131BFE052D99}"/>
              </a:ext>
            </a:extLst>
          </p:cNvPr>
          <p:cNvSpPr>
            <a:spLocks noGrp="1"/>
          </p:cNvSpPr>
          <p:nvPr>
            <p:ph type="ftr" sz="quarter" idx="11"/>
          </p:nvPr>
        </p:nvSpPr>
        <p:spPr>
          <a:xfrm>
            <a:off x="4552950" y="6367697"/>
            <a:ext cx="3086100" cy="365125"/>
          </a:xfrm>
        </p:spPr>
        <p:txBody>
          <a:bodyPr/>
          <a:lstStyle/>
          <a:p>
            <a:r>
              <a:rPr lang="en-US" dirty="0"/>
              <a:t>March 2021</a:t>
            </a:r>
          </a:p>
        </p:txBody>
      </p:sp>
    </p:spTree>
    <p:extLst>
      <p:ext uri="{BB962C8B-B14F-4D97-AF65-F5344CB8AC3E}">
        <p14:creationId xmlns:p14="http://schemas.microsoft.com/office/powerpoint/2010/main" val="2433429986"/>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24" name="Group 23"/>
          <p:cNvGrpSpPr/>
          <p:nvPr/>
        </p:nvGrpSpPr>
        <p:grpSpPr>
          <a:xfrm>
            <a:off x="0" y="0"/>
            <a:ext cx="12192000" cy="1045064"/>
            <a:chOff x="0" y="0"/>
            <a:chExt cx="12192000" cy="1045064"/>
          </a:xfrm>
        </p:grpSpPr>
        <p:sp>
          <p:nvSpPr>
            <p:cNvPr id="25" name="Rectangle 24"/>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28</a:t>
            </a:fld>
            <a:endParaRPr lang="en-US" dirty="0"/>
          </a:p>
        </p:txBody>
      </p:sp>
      <mc:AlternateContent xmlns:mc="http://schemas.openxmlformats.org/markup-compatibility/2006" xmlns:a14="http://schemas.microsoft.com/office/drawing/2010/main">
        <mc:Choice Requires="a14">
          <p:sp>
            <p:nvSpPr>
              <p:cNvPr id="13" name="TextBox 12"/>
              <p:cNvSpPr txBox="1"/>
              <p:nvPr/>
            </p:nvSpPr>
            <p:spPr>
              <a:xfrm>
                <a:off x="388935" y="3355514"/>
                <a:ext cx="11614377" cy="2972609"/>
              </a:xfrm>
              <a:prstGeom prst="rect">
                <a:avLst/>
              </a:prstGeom>
              <a:noFill/>
            </p:spPr>
            <p:txBody>
              <a:bodyPr wrap="square" rtlCol="0">
                <a:spAutoFit/>
              </a:bodyPr>
              <a:lstStyle/>
              <a:p>
                <a:pPr marL="342900" indent="-342900">
                  <a:buFont typeface="Wingdings" panose="05000000000000000000" pitchFamily="2" charset="2"/>
                  <a:buChar char="§"/>
                </a:pPr>
                <a:r>
                  <a:rPr lang="en-US" sz="2500" dirty="0"/>
                  <a:t>Bloom filters are bit vectors with initially all positions set to 0</a:t>
                </a:r>
              </a:p>
              <a:p>
                <a:pPr marL="342900" indent="-342900">
                  <a:buFont typeface="Wingdings" panose="05000000000000000000" pitchFamily="2" charset="2"/>
                  <a:buChar char="§"/>
                </a:pPr>
                <a:r>
                  <a:rPr lang="en-US" sz="2500" dirty="0"/>
                  <a:t>Use </a:t>
                </a:r>
                <a:r>
                  <a:rPr lang="en-US" sz="2500" i="1" dirty="0"/>
                  <a:t>k</a:t>
                </a:r>
                <a:r>
                  <a:rPr lang="en-US" sz="2500" dirty="0"/>
                  <a:t> hash functions where each element in a set is hash-mapped into a Bloom filter by setting corresponding </a:t>
                </a:r>
                <a:r>
                  <a:rPr lang="en-US" sz="2500" i="1" dirty="0"/>
                  <a:t>k</a:t>
                </a:r>
                <a:r>
                  <a:rPr lang="en-US" sz="2500" dirty="0"/>
                  <a:t> bit positions to 1</a:t>
                </a:r>
              </a:p>
              <a:p>
                <a:pPr marL="342900" indent="-342900">
                  <a:buFont typeface="Wingdings" panose="05000000000000000000" pitchFamily="2" charset="2"/>
                  <a:buChar char="§"/>
                </a:pPr>
                <a:r>
                  <a:rPr lang="en-US" sz="2500" dirty="0"/>
                  <a:t>In PPRL, a set of q-grams (character substrings of a specific length) is hash-mapped to allow approximate matching</a:t>
                </a:r>
              </a:p>
              <a:p>
                <a:pPr marL="342900" indent="-342900">
                  <a:buFont typeface="Wingdings" panose="05000000000000000000" pitchFamily="2" charset="2"/>
                  <a:buChar char="§"/>
                </a:pPr>
                <a:r>
                  <a:rPr lang="en-US" sz="2500" dirty="0"/>
                  <a:t>Dice similarity of two Bloom filters </a:t>
                </a:r>
                <a:r>
                  <a:rPr lang="en-US" sz="2500" b="1" dirty="0"/>
                  <a:t>b</a:t>
                </a:r>
                <a:r>
                  <a:rPr lang="en-US" sz="2500" b="1" baseline="-25000" dirty="0"/>
                  <a:t>1</a:t>
                </a:r>
                <a:r>
                  <a:rPr lang="en-US" sz="2500" dirty="0"/>
                  <a:t> and </a:t>
                </a:r>
                <a:r>
                  <a:rPr lang="en-US" sz="2500" b="1" dirty="0"/>
                  <a:t>b</a:t>
                </a:r>
                <a:r>
                  <a:rPr lang="en-US" sz="2500" b="1" baseline="-25000" dirty="0"/>
                  <a:t>2</a:t>
                </a:r>
                <a:r>
                  <a:rPr lang="en-US" sz="2500" dirty="0"/>
                  <a:t> is:</a:t>
                </a:r>
              </a:p>
              <a:p>
                <a:r>
                  <a:rPr lang="en-US" sz="2600" dirty="0"/>
                  <a:t>        </a:t>
                </a:r>
                <a14:m>
                  <m:oMath xmlns:m="http://schemas.openxmlformats.org/officeDocument/2006/math">
                    <m:r>
                      <a:rPr lang="en-US" sz="2400" i="1">
                        <a:latin typeface="Cambria Math" panose="02040503050406030204" pitchFamily="18" charset="0"/>
                      </a:rPr>
                      <m:t>𝑠𝑖𝑚𝐷𝑖𝑐𝑒</m:t>
                    </m:r>
                    <m:d>
                      <m:dPr>
                        <m:ctrlPr>
                          <a:rPr lang="en-US" sz="2400" i="1">
                            <a:latin typeface="Cambria Math" panose="02040503050406030204" pitchFamily="18" charset="0"/>
                          </a:rPr>
                        </m:ctrlPr>
                      </m:dPr>
                      <m:e>
                        <m:sSub>
                          <m:sSubPr>
                            <m:ctrlPr>
                              <a:rPr lang="en-US" sz="2400" b="1" i="1">
                                <a:latin typeface="Cambria Math" panose="02040503050406030204" pitchFamily="18" charset="0"/>
                              </a:rPr>
                            </m:ctrlPr>
                          </m:sSubPr>
                          <m:e>
                            <m:r>
                              <a:rPr lang="en-US" sz="2400" b="1" i="0">
                                <a:latin typeface="Cambria Math" panose="02040503050406030204" pitchFamily="18" charset="0"/>
                              </a:rPr>
                              <m:t>𝐛</m:t>
                            </m:r>
                          </m:e>
                          <m:sub>
                            <m:r>
                              <a:rPr lang="en-US" sz="2400" b="1" i="0">
                                <a:latin typeface="Cambria Math" panose="02040503050406030204" pitchFamily="18" charset="0"/>
                              </a:rPr>
                              <m:t>𝟏</m:t>
                            </m:r>
                          </m:sub>
                        </m:sSub>
                        <m:r>
                          <a:rPr lang="en-US" sz="2400" b="1" i="0">
                            <a:latin typeface="Cambria Math" panose="02040503050406030204" pitchFamily="18" charset="0"/>
                          </a:rPr>
                          <m:t>, </m:t>
                        </m:r>
                        <m:sSub>
                          <m:sSubPr>
                            <m:ctrlPr>
                              <a:rPr lang="en-US" sz="2400" b="1" i="1">
                                <a:latin typeface="Cambria Math" panose="02040503050406030204" pitchFamily="18" charset="0"/>
                              </a:rPr>
                            </m:ctrlPr>
                          </m:sSubPr>
                          <m:e>
                            <m:r>
                              <a:rPr lang="en-US" sz="2400" b="1" i="0">
                                <a:latin typeface="Cambria Math" panose="02040503050406030204" pitchFamily="18" charset="0"/>
                              </a:rPr>
                              <m:t>𝐛</m:t>
                            </m:r>
                          </m:e>
                          <m:sub>
                            <m:r>
                              <a:rPr lang="en-US" sz="2400" b="1" i="0">
                                <a:latin typeface="Cambria Math" panose="02040503050406030204" pitchFamily="18" charset="0"/>
                              </a:rPr>
                              <m:t>𝟐</m:t>
                            </m:r>
                          </m:sub>
                        </m:sSub>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𝑐</m:t>
                        </m:r>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rPr>
                          <m:t>)</m:t>
                        </m:r>
                      </m:den>
                    </m:f>
                  </m:oMath>
                </a14:m>
                <a:r>
                  <a:rPr lang="en-US" sz="2400" dirty="0"/>
                  <a:t> , where </a:t>
                </a:r>
                <a14:m>
                  <m:oMath xmlns:m="http://schemas.openxmlformats.org/officeDocument/2006/math">
                    <m:r>
                      <a:rPr lang="en-US" sz="2400" i="1">
                        <a:latin typeface="Cambria Math" panose="02040503050406030204" pitchFamily="18" charset="0"/>
                      </a:rPr>
                      <m:t>𝑐</m:t>
                    </m:r>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sSub>
                          <m:sSubPr>
                            <m:ctrlPr>
                              <a:rPr lang="en-US" sz="2400" b="1" i="1">
                                <a:latin typeface="Cambria Math" panose="02040503050406030204" pitchFamily="18" charset="0"/>
                              </a:rPr>
                            </m:ctrlPr>
                          </m:sSubPr>
                          <m:e>
                            <m:r>
                              <a:rPr lang="en-US" sz="2400" b="1" i="0">
                                <a:latin typeface="Cambria Math" panose="02040503050406030204" pitchFamily="18" charset="0"/>
                              </a:rPr>
                              <m:t>𝐛</m:t>
                            </m:r>
                          </m:e>
                          <m:sub>
                            <m:r>
                              <a:rPr lang="en-US" sz="2400" b="1" i="0">
                                <a:latin typeface="Cambria Math" panose="02040503050406030204" pitchFamily="18" charset="0"/>
                              </a:rPr>
                              <m:t>𝟏</m:t>
                            </m:r>
                          </m:sub>
                        </m:sSub>
                        <m:r>
                          <a:rPr lang="en-US" sz="2400" i="1">
                            <a:latin typeface="Cambria Math" panose="02040503050406030204" pitchFamily="18" charset="0"/>
                            <a:ea typeface="Cambria Math" panose="02040503050406030204" pitchFamily="18" charset="0"/>
                          </a:rPr>
                          <m:t>∩</m:t>
                        </m:r>
                        <m:sSub>
                          <m:sSubPr>
                            <m:ctrlPr>
                              <a:rPr lang="en-US" sz="2400" b="1" i="1">
                                <a:latin typeface="Cambria Math" panose="02040503050406030204" pitchFamily="18" charset="0"/>
                                <a:ea typeface="Cambria Math" panose="02040503050406030204" pitchFamily="18" charset="0"/>
                              </a:rPr>
                            </m:ctrlPr>
                          </m:sSubPr>
                          <m:e>
                            <m:r>
                              <a:rPr lang="en-US" sz="2400" b="1" i="0">
                                <a:latin typeface="Cambria Math" panose="02040503050406030204" pitchFamily="18" charset="0"/>
                                <a:ea typeface="Cambria Math" panose="02040503050406030204" pitchFamily="18" charset="0"/>
                              </a:rPr>
                              <m:t>𝐛</m:t>
                            </m:r>
                          </m:e>
                          <m:sub>
                            <m:r>
                              <a:rPr lang="en-US" sz="2400" b="1" i="0">
                                <a:latin typeface="Cambria Math" panose="02040503050406030204" pitchFamily="18" charset="0"/>
                                <a:ea typeface="Cambria Math" panose="02040503050406030204" pitchFamily="18" charset="0"/>
                              </a:rPr>
                              <m:t>𝟐</m:t>
                            </m:r>
                          </m:sub>
                        </m:sSub>
                      </m:e>
                    </m:d>
                    <m:r>
                      <a:rPr lang="en-US" sz="2400" i="1">
                        <a:latin typeface="Cambria Math" panose="02040503050406030204" pitchFamily="18" charset="0"/>
                        <a:ea typeface="Cambria Math" panose="02040503050406030204" pitchFamily="18" charset="0"/>
                      </a:rPr>
                      <m:t> </m:t>
                    </m:r>
                    <m:r>
                      <m:rPr>
                        <m:sty m:val="p"/>
                      </m:rPr>
                      <a:rPr lang="en-US" sz="2400">
                        <a:latin typeface="Cambria Math" panose="02040503050406030204" pitchFamily="18" charset="0"/>
                        <a:ea typeface="Cambria Math" panose="02040503050406030204" pitchFamily="18" charset="0"/>
                      </a:rPr>
                      <m:t>and</m:t>
                    </m:r>
                    <m:r>
                      <a:rPr lang="en-US" sz="2400" i="1">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b="1" i="1">
                            <a:latin typeface="Cambria Math" panose="02040503050406030204" pitchFamily="18" charset="0"/>
                          </a:rPr>
                        </m:ctrlPr>
                      </m:sSubPr>
                      <m:e>
                        <m:r>
                          <a:rPr lang="en-US" sz="2400" b="1" i="0">
                            <a:latin typeface="Cambria Math" panose="02040503050406030204" pitchFamily="18" charset="0"/>
                          </a:rPr>
                          <m:t>𝐛</m:t>
                        </m:r>
                      </m:e>
                      <m:sub>
                        <m:r>
                          <a:rPr lang="en-US" sz="2400" b="1" i="0">
                            <a:latin typeface="Cambria Math" panose="02040503050406030204" pitchFamily="18" charset="0"/>
                          </a:rPr>
                          <m:t>𝐢</m:t>
                        </m:r>
                      </m:sub>
                    </m:sSub>
                    <m:r>
                      <a:rPr lang="en-US" sz="2400" i="1">
                        <a:latin typeface="Cambria Math" panose="02040503050406030204" pitchFamily="18" charset="0"/>
                      </a:rPr>
                      <m:t>|</m:t>
                    </m:r>
                  </m:oMath>
                </a14:m>
                <a:endParaRPr lang="en-US"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388935" y="3355514"/>
                <a:ext cx="11614377" cy="2972609"/>
              </a:xfrm>
              <a:prstGeom prst="rect">
                <a:avLst/>
              </a:prstGeom>
              <a:blipFill>
                <a:blip r:embed="rId4"/>
                <a:stretch>
                  <a:fillRect l="-787" t="-1434" r="-367"/>
                </a:stretch>
              </a:blipFill>
            </p:spPr>
            <p:txBody>
              <a:bodyPr/>
              <a:lstStyle/>
              <a:p>
                <a:r>
                  <a:rPr lang="en-US">
                    <a:noFill/>
                  </a:rPr>
                  <a:t> </a:t>
                </a:r>
              </a:p>
            </p:txBody>
          </p:sp>
        </mc:Fallback>
      </mc:AlternateContent>
      <p:sp>
        <p:nvSpPr>
          <p:cNvPr id="2" name="TextBox 1"/>
          <p:cNvSpPr txBox="1"/>
          <p:nvPr/>
        </p:nvSpPr>
        <p:spPr>
          <a:xfrm>
            <a:off x="7000485" y="465483"/>
            <a:ext cx="2806984" cy="430887"/>
          </a:xfrm>
          <a:prstGeom prst="rect">
            <a:avLst/>
          </a:prstGeom>
          <a:noFill/>
        </p:spPr>
        <p:txBody>
          <a:bodyPr wrap="square" rtlCol="0">
            <a:spAutoFit/>
          </a:bodyPr>
          <a:lstStyle/>
          <a:p>
            <a:r>
              <a:rPr lang="en-US" sz="2200" b="1" i="1" dirty="0">
                <a:solidFill>
                  <a:schemeClr val="bg1"/>
                </a:solidFill>
              </a:rPr>
              <a:t>Schnell et al. (2009)</a:t>
            </a:r>
            <a:endParaRPr lang="en-US" sz="2200" dirty="0">
              <a:solidFill>
                <a:schemeClr val="bg1"/>
              </a:solidFill>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20232" y="1163506"/>
            <a:ext cx="4487112" cy="1931622"/>
          </a:xfrm>
          <a:prstGeom prst="rect">
            <a:avLst/>
          </a:prstGeom>
        </p:spPr>
      </p:pic>
      <p:grpSp>
        <p:nvGrpSpPr>
          <p:cNvPr id="8" name="Group 7"/>
          <p:cNvGrpSpPr/>
          <p:nvPr/>
        </p:nvGrpSpPr>
        <p:grpSpPr>
          <a:xfrm>
            <a:off x="6010329" y="1637845"/>
            <a:ext cx="385042" cy="957100"/>
            <a:chOff x="6309879" y="1643068"/>
            <a:chExt cx="385042" cy="957100"/>
          </a:xfrm>
        </p:grpSpPr>
        <p:sp>
          <p:nvSpPr>
            <p:cNvPr id="5" name="TextBox 4"/>
            <p:cNvSpPr txBox="1"/>
            <p:nvPr/>
          </p:nvSpPr>
          <p:spPr>
            <a:xfrm>
              <a:off x="6309879" y="2230836"/>
              <a:ext cx="385042" cy="369332"/>
            </a:xfrm>
            <a:prstGeom prst="rect">
              <a:avLst/>
            </a:prstGeom>
            <a:noFill/>
          </p:spPr>
          <p:txBody>
            <a:bodyPr wrap="none" rtlCol="0">
              <a:spAutoFit/>
            </a:bodyPr>
            <a:lstStyle/>
            <a:p>
              <a:r>
                <a:rPr lang="en-US" b="1" dirty="0"/>
                <a:t>b</a:t>
              </a:r>
              <a:r>
                <a:rPr lang="en-US" b="1" baseline="-25000" dirty="0"/>
                <a:t>2</a:t>
              </a:r>
              <a:endParaRPr lang="en-US" b="1" dirty="0"/>
            </a:p>
          </p:txBody>
        </p:sp>
        <p:sp>
          <p:nvSpPr>
            <p:cNvPr id="15" name="TextBox 14"/>
            <p:cNvSpPr txBox="1"/>
            <p:nvPr/>
          </p:nvSpPr>
          <p:spPr>
            <a:xfrm>
              <a:off x="6309879" y="1643068"/>
              <a:ext cx="385042" cy="369332"/>
            </a:xfrm>
            <a:prstGeom prst="rect">
              <a:avLst/>
            </a:prstGeom>
            <a:noFill/>
          </p:spPr>
          <p:txBody>
            <a:bodyPr wrap="none" rtlCol="0">
              <a:spAutoFit/>
            </a:bodyPr>
            <a:lstStyle/>
            <a:p>
              <a:r>
                <a:rPr lang="en-US" b="1" dirty="0"/>
                <a:t>b</a:t>
              </a:r>
              <a:r>
                <a:rPr lang="en-US" b="1" baseline="-25000" dirty="0"/>
                <a:t>1</a:t>
              </a:r>
              <a:endParaRPr lang="en-US" b="1" dirty="0"/>
            </a:p>
          </p:txBody>
        </p:sp>
      </p:grpSp>
      <p:cxnSp>
        <p:nvCxnSpPr>
          <p:cNvPr id="19" name="Straight Connector 18"/>
          <p:cNvCxnSpPr/>
          <p:nvPr/>
        </p:nvCxnSpPr>
        <p:spPr>
          <a:xfrm>
            <a:off x="6760570" y="1242112"/>
            <a:ext cx="0" cy="1866664"/>
          </a:xfrm>
          <a:prstGeom prst="line">
            <a:avLst/>
          </a:prstGeom>
          <a:ln w="28575"/>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7128761" y="1396834"/>
            <a:ext cx="1588897" cy="1077218"/>
          </a:xfrm>
          <a:prstGeom prst="rect">
            <a:avLst/>
          </a:prstGeom>
          <a:noFill/>
        </p:spPr>
        <p:txBody>
          <a:bodyPr wrap="none" rtlCol="0">
            <a:spAutoFit/>
          </a:bodyPr>
          <a:lstStyle/>
          <a:p>
            <a:r>
              <a:rPr lang="en-US" sz="1600" dirty="0"/>
              <a:t>Number of 1 bits</a:t>
            </a:r>
          </a:p>
          <a:p>
            <a:r>
              <a:rPr lang="en-US" sz="1600" i="1" dirty="0"/>
              <a:t>x</a:t>
            </a:r>
            <a:r>
              <a:rPr lang="en-US" sz="1600" i="1" baseline="-25000" dirty="0"/>
              <a:t>1 </a:t>
            </a:r>
            <a:r>
              <a:rPr lang="en-US" sz="1600" i="1" dirty="0"/>
              <a:t>= 7</a:t>
            </a:r>
            <a:endParaRPr lang="en-US" sz="1600" i="1" baseline="-25000" dirty="0"/>
          </a:p>
          <a:p>
            <a:r>
              <a:rPr lang="en-US" sz="1600" i="1" dirty="0"/>
              <a:t>x</a:t>
            </a:r>
            <a:r>
              <a:rPr lang="en-US" sz="1600" i="1" baseline="-25000" dirty="0"/>
              <a:t>2 </a:t>
            </a:r>
            <a:r>
              <a:rPr lang="en-US" sz="1600" i="1" dirty="0"/>
              <a:t>= 5</a:t>
            </a:r>
          </a:p>
          <a:p>
            <a:endParaRPr lang="en-US" sz="1600" dirty="0"/>
          </a:p>
        </p:txBody>
      </p:sp>
      <p:sp>
        <p:nvSpPr>
          <p:cNvPr id="22" name="TextBox 21"/>
          <p:cNvSpPr txBox="1"/>
          <p:nvPr/>
        </p:nvSpPr>
        <p:spPr>
          <a:xfrm>
            <a:off x="8825356" y="1386967"/>
            <a:ext cx="2383344" cy="830997"/>
          </a:xfrm>
          <a:prstGeom prst="rect">
            <a:avLst/>
          </a:prstGeom>
          <a:noFill/>
        </p:spPr>
        <p:txBody>
          <a:bodyPr wrap="square" rtlCol="0">
            <a:spAutoFit/>
          </a:bodyPr>
          <a:lstStyle/>
          <a:p>
            <a:r>
              <a:rPr lang="en-US" sz="1600" dirty="0"/>
              <a:t>Number of common 1 bits</a:t>
            </a:r>
          </a:p>
          <a:p>
            <a:r>
              <a:rPr lang="en-US" sz="1600" i="1" dirty="0"/>
              <a:t>c = 5</a:t>
            </a:r>
          </a:p>
          <a:p>
            <a:endParaRPr lang="en-US" sz="1600" dirty="0"/>
          </a:p>
        </p:txBody>
      </p:sp>
      <mc:AlternateContent xmlns:mc="http://schemas.openxmlformats.org/markup-compatibility/2006" xmlns:a14="http://schemas.microsoft.com/office/drawing/2010/main">
        <mc:Choice Requires="a14">
          <p:sp>
            <p:nvSpPr>
              <p:cNvPr id="23" name="TextBox 22"/>
              <p:cNvSpPr txBox="1"/>
              <p:nvPr/>
            </p:nvSpPr>
            <p:spPr>
              <a:xfrm>
                <a:off x="7116596" y="2330712"/>
                <a:ext cx="3914257" cy="723340"/>
              </a:xfrm>
              <a:prstGeom prst="rect">
                <a:avLst/>
              </a:prstGeom>
              <a:noFill/>
            </p:spPr>
            <p:txBody>
              <a:bodyPr wrap="square" rtlCol="0">
                <a:spAutoFit/>
              </a:bodyPr>
              <a:lstStyle/>
              <a:p>
                <a:r>
                  <a:rPr lang="en-US" sz="1600" dirty="0"/>
                  <a:t>Therefore the similarity between </a:t>
                </a:r>
                <a:r>
                  <a:rPr lang="en-US" sz="1600" b="1" dirty="0"/>
                  <a:t>b</a:t>
                </a:r>
                <a:r>
                  <a:rPr lang="en-US" sz="1600" b="1" baseline="-25000" dirty="0"/>
                  <a:t>1</a:t>
                </a:r>
                <a:r>
                  <a:rPr lang="en-US" sz="1600" dirty="0"/>
                  <a:t> and </a:t>
                </a:r>
                <a:r>
                  <a:rPr lang="en-US" sz="1600" b="1" dirty="0"/>
                  <a:t>b</a:t>
                </a:r>
                <a:r>
                  <a:rPr lang="en-US" sz="1600" b="1" baseline="-25000" dirty="0"/>
                  <a:t>2</a:t>
                </a:r>
                <a:r>
                  <a:rPr lang="en-US" sz="1600" dirty="0"/>
                  <a:t> is</a:t>
                </a:r>
              </a:p>
              <a:p>
                <a:r>
                  <a:rPr lang="en-US" sz="1600" i="1" dirty="0" err="1"/>
                  <a:t>simDice</a:t>
                </a:r>
                <a:r>
                  <a:rPr lang="en-US" sz="1600" dirty="0"/>
                  <a:t>(</a:t>
                </a:r>
                <a:r>
                  <a:rPr lang="en-US" sz="1600" b="1" dirty="0"/>
                  <a:t>b</a:t>
                </a:r>
                <a:r>
                  <a:rPr lang="en-US" sz="1600" b="1" baseline="-25000" dirty="0"/>
                  <a:t>1</a:t>
                </a:r>
                <a:r>
                  <a:rPr lang="en-US" sz="1600" dirty="0"/>
                  <a:t>, </a:t>
                </a:r>
                <a:r>
                  <a:rPr lang="en-US" sz="1600" b="1" dirty="0"/>
                  <a:t>b</a:t>
                </a:r>
                <a:r>
                  <a:rPr lang="en-US" sz="1600" b="1" baseline="-25000" dirty="0"/>
                  <a:t>2</a:t>
                </a:r>
                <a:r>
                  <a:rPr lang="en-US" sz="1600" dirty="0"/>
                  <a:t>)</a:t>
                </a:r>
                <a:r>
                  <a:rPr lang="en-US" sz="1600" i="1" dirty="0"/>
                  <a:t> </a:t>
                </a:r>
                <a:r>
                  <a:rPr lang="en-US" sz="1600" dirty="0"/>
                  <a:t>=</a:t>
                </a:r>
                <a:r>
                  <a:rPr lang="en-US" sz="1600" i="1" dirty="0"/>
                  <a:t> </a:t>
                </a:r>
                <a14:m>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2</m:t>
                        </m:r>
                        <m:r>
                          <a:rPr lang="en-US" sz="1600" i="1">
                            <a:latin typeface="Cambria Math" panose="02040503050406030204" pitchFamily="18" charset="0"/>
                            <a:ea typeface="Cambria Math" panose="02040503050406030204" pitchFamily="18" charset="0"/>
                          </a:rPr>
                          <m:t>×5</m:t>
                        </m:r>
                      </m:num>
                      <m:den>
                        <m:r>
                          <a:rPr lang="en-US" sz="1600" i="1">
                            <a:latin typeface="Cambria Math" panose="02040503050406030204" pitchFamily="18" charset="0"/>
                          </a:rPr>
                          <m:t>(7+5)</m:t>
                        </m:r>
                      </m:den>
                    </m:f>
                    <m:r>
                      <a:rPr lang="en-US" sz="1600" i="1">
                        <a:latin typeface="Cambria Math" panose="02040503050406030204" pitchFamily="18" charset="0"/>
                      </a:rPr>
                      <m:t>=0.833</m:t>
                    </m:r>
                  </m:oMath>
                </a14:m>
                <a:endParaRPr lang="en-US" sz="1600" i="1" dirty="0"/>
              </a:p>
            </p:txBody>
          </p:sp>
        </mc:Choice>
        <mc:Fallback xmlns="">
          <p:sp>
            <p:nvSpPr>
              <p:cNvPr id="23" name="TextBox 22"/>
              <p:cNvSpPr txBox="1">
                <a:spLocks noRot="1" noChangeAspect="1" noMove="1" noResize="1" noEditPoints="1" noAdjustHandles="1" noChangeArrowheads="1" noChangeShapeType="1" noTextEdit="1"/>
              </p:cNvSpPr>
              <p:nvPr/>
            </p:nvSpPr>
            <p:spPr>
              <a:xfrm>
                <a:off x="7116596" y="2330712"/>
                <a:ext cx="3914257" cy="723340"/>
              </a:xfrm>
              <a:prstGeom prst="rect">
                <a:avLst/>
              </a:prstGeom>
              <a:blipFill>
                <a:blip r:embed="rId6"/>
                <a:stretch>
                  <a:fillRect l="-778" t="-2521" b="-1681"/>
                </a:stretch>
              </a:blipFill>
            </p:spPr>
            <p:txBody>
              <a:bodyPr/>
              <a:lstStyle/>
              <a:p>
                <a:r>
                  <a:rPr lang="en-US">
                    <a:noFill/>
                  </a:rPr>
                  <a:t> </a:t>
                </a:r>
              </a:p>
            </p:txBody>
          </p:sp>
        </mc:Fallback>
      </mc:AlternateContent>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28" name="TextBox 27"/>
          <p:cNvSpPr txBox="1"/>
          <p:nvPr/>
        </p:nvSpPr>
        <p:spPr>
          <a:xfrm>
            <a:off x="388937" y="207063"/>
            <a:ext cx="6739824" cy="707886"/>
          </a:xfrm>
          <a:prstGeom prst="rect">
            <a:avLst/>
          </a:prstGeom>
          <a:noFill/>
        </p:spPr>
        <p:txBody>
          <a:bodyPr wrap="square" rtlCol="0">
            <a:spAutoFit/>
          </a:bodyPr>
          <a:lstStyle/>
          <a:p>
            <a:r>
              <a:rPr lang="en-US" sz="40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Bloom Filter (BF) Encoding</a:t>
            </a:r>
          </a:p>
        </p:txBody>
      </p:sp>
      <p:sp>
        <p:nvSpPr>
          <p:cNvPr id="6" name="TextBox 5"/>
          <p:cNvSpPr txBox="1"/>
          <p:nvPr/>
        </p:nvSpPr>
        <p:spPr>
          <a:xfrm>
            <a:off x="1992105" y="1030445"/>
            <a:ext cx="690702" cy="369332"/>
          </a:xfrm>
          <a:prstGeom prst="rect">
            <a:avLst/>
          </a:prstGeom>
          <a:noFill/>
        </p:spPr>
        <p:txBody>
          <a:bodyPr wrap="none" rtlCol="0">
            <a:spAutoFit/>
          </a:bodyPr>
          <a:lstStyle/>
          <a:p>
            <a:r>
              <a:rPr lang="en-US" b="1" dirty="0"/>
              <a:t>peter</a:t>
            </a:r>
          </a:p>
        </p:txBody>
      </p:sp>
      <p:sp>
        <p:nvSpPr>
          <p:cNvPr id="29" name="TextBox 28"/>
          <p:cNvSpPr txBox="1"/>
          <p:nvPr/>
        </p:nvSpPr>
        <p:spPr>
          <a:xfrm>
            <a:off x="2042061" y="2794580"/>
            <a:ext cx="610552" cy="369332"/>
          </a:xfrm>
          <a:prstGeom prst="rect">
            <a:avLst/>
          </a:prstGeom>
          <a:noFill/>
        </p:spPr>
        <p:txBody>
          <a:bodyPr wrap="none" rtlCol="0">
            <a:spAutoFit/>
          </a:bodyPr>
          <a:lstStyle/>
          <a:p>
            <a:r>
              <a:rPr lang="en-US" b="1" dirty="0" err="1"/>
              <a:t>pete</a:t>
            </a:r>
            <a:endParaRPr lang="en-US" b="1" dirty="0"/>
          </a:p>
        </p:txBody>
      </p:sp>
      <p:sp>
        <p:nvSpPr>
          <p:cNvPr id="7" name="Right Arrow 6"/>
          <p:cNvSpPr/>
          <p:nvPr/>
        </p:nvSpPr>
        <p:spPr>
          <a:xfrm>
            <a:off x="2652614" y="1162773"/>
            <a:ext cx="778255" cy="177842"/>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2652614" y="2915683"/>
            <a:ext cx="778255" cy="177842"/>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5458070" y="2788025"/>
            <a:ext cx="527709" cy="369332"/>
          </a:xfrm>
          <a:prstGeom prst="rect">
            <a:avLst/>
          </a:prstGeom>
          <a:noFill/>
        </p:spPr>
        <p:txBody>
          <a:bodyPr wrap="none" rtlCol="0">
            <a:spAutoFit/>
          </a:bodyPr>
          <a:lstStyle/>
          <a:p>
            <a:r>
              <a:rPr lang="en-US" b="1" dirty="0"/>
              <a:t>k=2</a:t>
            </a:r>
          </a:p>
        </p:txBody>
      </p:sp>
      <p:sp>
        <p:nvSpPr>
          <p:cNvPr id="33" name="Footer Placeholder 9">
            <a:extLst>
              <a:ext uri="{FF2B5EF4-FFF2-40B4-BE49-F238E27FC236}">
                <a16:creationId xmlns:a16="http://schemas.microsoft.com/office/drawing/2014/main" id="{401B2ED6-2649-4D7B-8361-BF921F66A42A}"/>
              </a:ext>
            </a:extLst>
          </p:cNvPr>
          <p:cNvSpPr>
            <a:spLocks noGrp="1"/>
          </p:cNvSpPr>
          <p:nvPr>
            <p:ph type="ftr" sz="quarter" idx="11"/>
          </p:nvPr>
        </p:nvSpPr>
        <p:spPr>
          <a:xfrm>
            <a:off x="4552950" y="6367697"/>
            <a:ext cx="3086100" cy="365125"/>
          </a:xfrm>
        </p:spPr>
        <p:txBody>
          <a:bodyPr/>
          <a:lstStyle/>
          <a:p>
            <a:r>
              <a:rPr lang="en-US" dirty="0"/>
              <a:t>March 2021</a:t>
            </a:r>
          </a:p>
        </p:txBody>
      </p:sp>
      <p:sp>
        <p:nvSpPr>
          <p:cNvPr id="4" name="Rectangle 3">
            <a:extLst>
              <a:ext uri="{FF2B5EF4-FFF2-40B4-BE49-F238E27FC236}">
                <a16:creationId xmlns:a16="http://schemas.microsoft.com/office/drawing/2014/main" id="{25F3FEFC-E56D-4BB0-A880-8475A49EC7BE}"/>
              </a:ext>
            </a:extLst>
          </p:cNvPr>
          <p:cNvSpPr/>
          <p:nvPr/>
        </p:nvSpPr>
        <p:spPr>
          <a:xfrm>
            <a:off x="903642" y="1527586"/>
            <a:ext cx="1120737" cy="10673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62746952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16" name="Group 15"/>
          <p:cNvGrpSpPr/>
          <p:nvPr/>
        </p:nvGrpSpPr>
        <p:grpSpPr>
          <a:xfrm>
            <a:off x="0" y="0"/>
            <a:ext cx="12192000" cy="1045064"/>
            <a:chOff x="0" y="0"/>
            <a:chExt cx="12192000" cy="1045064"/>
          </a:xfrm>
        </p:grpSpPr>
        <p:sp>
          <p:nvSpPr>
            <p:cNvPr id="17" name="Rectangle 16"/>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29</a:t>
            </a:fld>
            <a:endParaRPr lang="en-US" dirty="0"/>
          </a:p>
        </p:txBody>
      </p:sp>
      <p:sp>
        <p:nvSpPr>
          <p:cNvPr id="13" name="TextBox 12"/>
          <p:cNvSpPr txBox="1"/>
          <p:nvPr/>
        </p:nvSpPr>
        <p:spPr>
          <a:xfrm>
            <a:off x="388937" y="1201761"/>
            <a:ext cx="11422637" cy="5201424"/>
          </a:xfrm>
          <a:prstGeom prst="rect">
            <a:avLst/>
          </a:prstGeom>
          <a:noFill/>
        </p:spPr>
        <p:txBody>
          <a:bodyPr wrap="square" rtlCol="0">
            <a:spAutoFit/>
          </a:bodyPr>
          <a:lstStyle/>
          <a:p>
            <a:pPr marL="342900" indent="-342900">
              <a:buFont typeface="Wingdings" panose="05000000000000000000" pitchFamily="2" charset="2"/>
              <a:buChar char="§"/>
            </a:pPr>
            <a:r>
              <a:rPr lang="en-US" sz="2600" dirty="0"/>
              <a:t>Our proposed cryptanalysis attack </a:t>
            </a:r>
            <a:r>
              <a:rPr lang="en-US" sz="2600" dirty="0">
                <a:solidFill>
                  <a:srgbClr val="FF0000"/>
                </a:solidFill>
              </a:rPr>
              <a:t>exploits the bit pattern frequencies between bit positions</a:t>
            </a:r>
            <a:r>
              <a:rPr lang="en-US" sz="2600" dirty="0"/>
              <a:t> in BFs rather than frequencies between BFs</a:t>
            </a:r>
          </a:p>
          <a:p>
            <a:pPr marL="342900" indent="-342900">
              <a:buFont typeface="Wingdings" panose="05000000000000000000" pitchFamily="2" charset="2"/>
              <a:buChar char="§"/>
            </a:pPr>
            <a:endParaRPr lang="en-US" sz="1600" dirty="0"/>
          </a:p>
          <a:p>
            <a:pPr marL="342900" indent="-342900">
              <a:buFont typeface="Wingdings" panose="05000000000000000000" pitchFamily="2" charset="2"/>
              <a:buChar char="§"/>
            </a:pPr>
            <a:r>
              <a:rPr lang="en-US" sz="2600" dirty="0"/>
              <a:t>The attack is </a:t>
            </a:r>
            <a:r>
              <a:rPr lang="en-US" sz="2600" dirty="0">
                <a:solidFill>
                  <a:srgbClr val="FF0000"/>
                </a:solidFill>
              </a:rPr>
              <a:t>independent of the hash encoding function</a:t>
            </a:r>
            <a:r>
              <a:rPr lang="en-US" sz="2600" dirty="0"/>
              <a:t> and its </a:t>
            </a:r>
            <a:r>
              <a:rPr lang="en-US" sz="2600" dirty="0">
                <a:solidFill>
                  <a:srgbClr val="FF0000"/>
                </a:solidFill>
              </a:rPr>
              <a:t>parameters used</a:t>
            </a:r>
          </a:p>
          <a:p>
            <a:pPr marL="342900" indent="-342900">
              <a:buFont typeface="Wingdings" panose="05000000000000000000" pitchFamily="2" charset="2"/>
              <a:buChar char="§"/>
            </a:pPr>
            <a:endParaRPr lang="en-US" sz="1600" dirty="0"/>
          </a:p>
          <a:p>
            <a:pPr marL="342900" indent="-342900">
              <a:buFont typeface="Wingdings" panose="05000000000000000000" pitchFamily="2" charset="2"/>
              <a:buChar char="§"/>
            </a:pPr>
            <a:r>
              <a:rPr lang="en-US" sz="2600" dirty="0"/>
              <a:t>We assume that the adversary has access to a BF encoded database and a plain-text database and can guess the encoded attribute combination</a:t>
            </a:r>
            <a:endParaRPr lang="en-US" sz="1600" dirty="0"/>
          </a:p>
          <a:p>
            <a:pPr marL="342900" indent="-342900">
              <a:buFont typeface="Wingdings" panose="05000000000000000000" pitchFamily="2" charset="2"/>
              <a:buChar char="§"/>
            </a:pPr>
            <a:endParaRPr lang="en-US" sz="1600" dirty="0"/>
          </a:p>
          <a:p>
            <a:pPr marL="342900" indent="-342900">
              <a:buFont typeface="Wingdings" panose="05000000000000000000" pitchFamily="2" charset="2"/>
              <a:buChar char="§"/>
            </a:pPr>
            <a:r>
              <a:rPr lang="en-US" sz="2600" dirty="0"/>
              <a:t>The attack consists of four steps:</a:t>
            </a:r>
          </a:p>
          <a:p>
            <a:pPr marL="914400" lvl="1" indent="-457200">
              <a:buFont typeface="+mj-lt"/>
              <a:buAutoNum type="arabicPeriod"/>
            </a:pPr>
            <a:r>
              <a:rPr lang="en-US" sz="2400" dirty="0"/>
              <a:t>Identify frequent bit positions and align them with frequent  q-grams using a pattern-mining algorithm (</a:t>
            </a:r>
            <a:r>
              <a:rPr lang="en-US" sz="2400" dirty="0" err="1"/>
              <a:t>eg</a:t>
            </a:r>
            <a:r>
              <a:rPr lang="en-US" sz="2400" dirty="0"/>
              <a:t>: </a:t>
            </a:r>
            <a:r>
              <a:rPr lang="en-US" sz="2400" dirty="0" err="1"/>
              <a:t>Apriori</a:t>
            </a:r>
            <a:r>
              <a:rPr lang="en-US" sz="2400" dirty="0"/>
              <a:t>, FP-max)</a:t>
            </a:r>
          </a:p>
          <a:p>
            <a:pPr marL="914400" lvl="1" indent="-457200">
              <a:buFont typeface="+mj-lt"/>
              <a:buAutoNum type="arabicPeriod"/>
            </a:pPr>
            <a:r>
              <a:rPr lang="en-US" sz="2400" dirty="0"/>
              <a:t>Language model based q-gram set expansion</a:t>
            </a:r>
          </a:p>
          <a:p>
            <a:pPr marL="914400" lvl="1" indent="-457200">
              <a:buFont typeface="+mj-lt"/>
              <a:buAutoNum type="arabicPeriod"/>
            </a:pPr>
            <a:r>
              <a:rPr lang="en-US" sz="2400" dirty="0"/>
              <a:t>Partitioning based q-gram set expansion</a:t>
            </a:r>
            <a:endParaRPr lang="en-US" sz="800" dirty="0"/>
          </a:p>
          <a:p>
            <a:pPr marL="914400" lvl="1" indent="-457200">
              <a:buFont typeface="+mj-lt"/>
              <a:buAutoNum type="arabicPeriod"/>
            </a:pPr>
            <a:r>
              <a:rPr lang="en-US" sz="2400" dirty="0"/>
              <a:t>Reidentify plain-text values using identified q-grams for each BF</a:t>
            </a: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20" name="TextBox 19"/>
          <p:cNvSpPr txBox="1"/>
          <p:nvPr/>
        </p:nvSpPr>
        <p:spPr>
          <a:xfrm>
            <a:off x="388937" y="166119"/>
            <a:ext cx="11422637" cy="707886"/>
          </a:xfrm>
          <a:prstGeom prst="rect">
            <a:avLst/>
          </a:prstGeom>
          <a:noFill/>
        </p:spPr>
        <p:txBody>
          <a:bodyPr wrap="square" rtlCol="0">
            <a:spAutoFit/>
          </a:bodyPr>
          <a:lstStyle/>
          <a:p>
            <a:r>
              <a:rPr lang="en-US" sz="40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Pattern-mining based Privacy Attack</a:t>
            </a:r>
          </a:p>
        </p:txBody>
      </p:sp>
      <p:sp>
        <p:nvSpPr>
          <p:cNvPr id="14" name="Footer Placeholder 9">
            <a:extLst>
              <a:ext uri="{FF2B5EF4-FFF2-40B4-BE49-F238E27FC236}">
                <a16:creationId xmlns:a16="http://schemas.microsoft.com/office/drawing/2014/main" id="{8BE5AE0B-33FF-49F8-93D8-40E62B0E000C}"/>
              </a:ext>
            </a:extLst>
          </p:cNvPr>
          <p:cNvSpPr>
            <a:spLocks noGrp="1"/>
          </p:cNvSpPr>
          <p:nvPr>
            <p:ph type="ftr" sz="quarter" idx="11"/>
          </p:nvPr>
        </p:nvSpPr>
        <p:spPr>
          <a:xfrm>
            <a:off x="4552950" y="6367697"/>
            <a:ext cx="3086100" cy="365125"/>
          </a:xfrm>
        </p:spPr>
        <p:txBody>
          <a:bodyPr/>
          <a:lstStyle/>
          <a:p>
            <a:r>
              <a:rPr lang="en-US" dirty="0"/>
              <a:t>March 2021</a:t>
            </a:r>
          </a:p>
        </p:txBody>
      </p:sp>
    </p:spTree>
    <p:extLst>
      <p:ext uri="{BB962C8B-B14F-4D97-AF65-F5344CB8AC3E}">
        <p14:creationId xmlns:p14="http://schemas.microsoft.com/office/powerpoint/2010/main" val="214306290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58" name="Group 57"/>
          <p:cNvGrpSpPr/>
          <p:nvPr/>
        </p:nvGrpSpPr>
        <p:grpSpPr>
          <a:xfrm>
            <a:off x="0" y="0"/>
            <a:ext cx="12192000" cy="1045064"/>
            <a:chOff x="0" y="0"/>
            <a:chExt cx="12192000" cy="1045064"/>
          </a:xfrm>
        </p:grpSpPr>
        <p:sp>
          <p:nvSpPr>
            <p:cNvPr id="59" name="Rectangle 58"/>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3</a:t>
            </a:fld>
            <a:endParaRPr lang="en-US" dirty="0"/>
          </a:p>
        </p:txBody>
      </p:sp>
      <p:pic>
        <p:nvPicPr>
          <p:cNvPr id="57" name="Picture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62" name="TextBox 61"/>
          <p:cNvSpPr txBox="1"/>
          <p:nvPr/>
        </p:nvSpPr>
        <p:spPr>
          <a:xfrm>
            <a:off x="388937" y="166119"/>
            <a:ext cx="11803063" cy="677108"/>
          </a:xfrm>
          <a:prstGeom prst="rect">
            <a:avLst/>
          </a:prstGeom>
          <a:noFill/>
        </p:spPr>
        <p:txBody>
          <a:bodyPr wrap="square" rtlCol="0">
            <a:spAutoFit/>
          </a:bodyPr>
          <a:lstStyle/>
          <a:p>
            <a:r>
              <a:rPr lang="en-US" sz="38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Outline</a:t>
            </a:r>
          </a:p>
        </p:txBody>
      </p:sp>
      <p:sp>
        <p:nvSpPr>
          <p:cNvPr id="64" name="Footer Placeholder 9">
            <a:extLst>
              <a:ext uri="{FF2B5EF4-FFF2-40B4-BE49-F238E27FC236}">
                <a16:creationId xmlns:a16="http://schemas.microsoft.com/office/drawing/2014/main" id="{3E43D570-3AA2-4BA3-8D11-131BFE052D99}"/>
              </a:ext>
            </a:extLst>
          </p:cNvPr>
          <p:cNvSpPr>
            <a:spLocks noGrp="1"/>
          </p:cNvSpPr>
          <p:nvPr>
            <p:ph type="ftr" sz="quarter" idx="11"/>
          </p:nvPr>
        </p:nvSpPr>
        <p:spPr>
          <a:xfrm>
            <a:off x="4552950" y="6367697"/>
            <a:ext cx="3086100" cy="365125"/>
          </a:xfrm>
        </p:spPr>
        <p:txBody>
          <a:bodyPr/>
          <a:lstStyle/>
          <a:p>
            <a:r>
              <a:rPr lang="en-US" dirty="0"/>
              <a:t>March 2021</a:t>
            </a:r>
          </a:p>
        </p:txBody>
      </p:sp>
      <p:sp>
        <p:nvSpPr>
          <p:cNvPr id="39" name="TextBox 38">
            <a:extLst>
              <a:ext uri="{FF2B5EF4-FFF2-40B4-BE49-F238E27FC236}">
                <a16:creationId xmlns:a16="http://schemas.microsoft.com/office/drawing/2014/main" id="{698D3FD5-E7C8-4C4F-89E5-DD5DEF264059}"/>
              </a:ext>
            </a:extLst>
          </p:cNvPr>
          <p:cNvSpPr txBox="1"/>
          <p:nvPr/>
        </p:nvSpPr>
        <p:spPr>
          <a:xfrm>
            <a:off x="388937" y="1204684"/>
            <a:ext cx="11422637" cy="5109091"/>
          </a:xfrm>
          <a:prstGeom prst="rect">
            <a:avLst/>
          </a:prstGeom>
          <a:noFill/>
        </p:spPr>
        <p:txBody>
          <a:bodyPr wrap="square" rtlCol="0">
            <a:spAutoFit/>
          </a:bodyPr>
          <a:lstStyle/>
          <a:p>
            <a:pPr marL="342900" indent="-342900">
              <a:buFont typeface="Wingdings" panose="05000000000000000000" pitchFamily="2" charset="2"/>
              <a:buChar char="§"/>
            </a:pPr>
            <a:r>
              <a:rPr lang="en-US" sz="3000" b="1" dirty="0">
                <a:solidFill>
                  <a:srgbClr val="002060"/>
                </a:solidFill>
                <a:latin typeface="Open Sans SemiBold" panose="020B0706030804020204" pitchFamily="34" charset="0"/>
                <a:ea typeface="Open Sans SemiBold" panose="020B0706030804020204" pitchFamily="34" charset="0"/>
                <a:cs typeface="Open Sans SemiBold" panose="020B0706030804020204" pitchFamily="34" charset="0"/>
              </a:rPr>
              <a:t>Introduction</a:t>
            </a:r>
          </a:p>
          <a:p>
            <a:pPr marL="800100" lvl="1" indent="-342900">
              <a:buFont typeface="Wingdings" panose="05000000000000000000" pitchFamily="2" charset="2"/>
              <a:buChar char="Ø"/>
            </a:pPr>
            <a:r>
              <a:rPr lang="en-US" sz="2600" dirty="0"/>
              <a:t>Record Linkage (RL)</a:t>
            </a:r>
          </a:p>
          <a:p>
            <a:pPr marL="800100" lvl="1" indent="-342900">
              <a:buFont typeface="Wingdings" panose="05000000000000000000" pitchFamily="2" charset="2"/>
              <a:buChar char="Ø"/>
            </a:pPr>
            <a:r>
              <a:rPr lang="en-US" sz="2600" dirty="0"/>
              <a:t>Privacy-Preserving Record Linkage (PPRL)</a:t>
            </a:r>
          </a:p>
          <a:p>
            <a:pPr marL="800100" lvl="1" indent="-342900">
              <a:buFont typeface="Wingdings" panose="05000000000000000000" pitchFamily="2" charset="2"/>
              <a:buChar char="Ø"/>
            </a:pPr>
            <a:r>
              <a:rPr lang="en-US" sz="2600" dirty="0"/>
              <a:t>Motivation of Our Research</a:t>
            </a:r>
          </a:p>
          <a:p>
            <a:pPr marL="800100" lvl="1" indent="-342900">
              <a:buFont typeface="Wingdings" panose="05000000000000000000" pitchFamily="2" charset="2"/>
              <a:buChar char="Ø"/>
            </a:pPr>
            <a:r>
              <a:rPr lang="en-US" sz="2600" dirty="0"/>
              <a:t>Objectives and Contributions</a:t>
            </a:r>
          </a:p>
          <a:p>
            <a:pPr marL="800100" lvl="1" indent="-342900">
              <a:buFont typeface="Wingdings" panose="05000000000000000000" pitchFamily="2" charset="2"/>
              <a:buChar char="§"/>
            </a:pPr>
            <a:endParaRPr lang="en-US" sz="1200" dirty="0"/>
          </a:p>
          <a:p>
            <a:pPr marL="342900" indent="-342900">
              <a:buFont typeface="Wingdings" panose="05000000000000000000" pitchFamily="2" charset="2"/>
              <a:buChar char="§"/>
            </a:pPr>
            <a:r>
              <a:rPr lang="en-US" sz="2200" dirty="0">
                <a:solidFill>
                  <a:schemeClr val="bg1">
                    <a:lumMod val="8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Conceptual Analysis of PPRL</a:t>
            </a:r>
          </a:p>
          <a:p>
            <a:pPr marL="800100" lvl="1" indent="-342900">
              <a:buFont typeface="Wingdings" panose="05000000000000000000" pitchFamily="2" charset="2"/>
              <a:buChar char="Ø"/>
            </a:pPr>
            <a:r>
              <a:rPr lang="en-US" sz="1600" dirty="0">
                <a:solidFill>
                  <a:schemeClr val="bg1">
                    <a:lumMod val="85000"/>
                  </a:schemeClr>
                </a:solidFill>
              </a:rPr>
              <a:t>A Taxonomy of Privacy Attacks on PPRL</a:t>
            </a:r>
          </a:p>
          <a:p>
            <a:pPr marL="800100" lvl="1" indent="-342900">
              <a:buFont typeface="Wingdings" panose="05000000000000000000" pitchFamily="2" charset="2"/>
              <a:buChar char="Ø"/>
            </a:pPr>
            <a:r>
              <a:rPr lang="en-US" sz="1600" dirty="0">
                <a:solidFill>
                  <a:schemeClr val="bg1">
                    <a:lumMod val="85000"/>
                  </a:schemeClr>
                </a:solidFill>
              </a:rPr>
              <a:t>A Vulnerability Framework for PPRL</a:t>
            </a:r>
          </a:p>
          <a:p>
            <a:pPr marL="342900" indent="-342900">
              <a:buFont typeface="Wingdings" panose="05000000000000000000" pitchFamily="2" charset="2"/>
              <a:buChar char="§"/>
            </a:pPr>
            <a:endParaRPr lang="en-US" sz="1200" dirty="0">
              <a:solidFill>
                <a:schemeClr val="bg1">
                  <a:lumMod val="85000"/>
                </a:schemeClr>
              </a:solidFill>
            </a:endParaRPr>
          </a:p>
          <a:p>
            <a:pPr marL="342900" indent="-342900">
              <a:buFont typeface="Wingdings" panose="05000000000000000000" pitchFamily="2" charset="2"/>
              <a:buChar char="§"/>
            </a:pPr>
            <a:r>
              <a:rPr lang="en-US" sz="2200" dirty="0">
                <a:solidFill>
                  <a:schemeClr val="bg1">
                    <a:lumMod val="8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Novel Privacy Attacks on PPRL</a:t>
            </a:r>
          </a:p>
          <a:p>
            <a:pPr marL="800100" lvl="1" indent="-342900">
              <a:buFont typeface="Wingdings" panose="05000000000000000000" pitchFamily="2" charset="2"/>
              <a:buChar char="Ø"/>
            </a:pPr>
            <a:r>
              <a:rPr lang="en-US" sz="1600" dirty="0">
                <a:solidFill>
                  <a:schemeClr val="bg1">
                    <a:lumMod val="85000"/>
                  </a:schemeClr>
                </a:solidFill>
              </a:rPr>
              <a:t>Frequency based Attack on Multiple Dynamic Match-key Encoding</a:t>
            </a:r>
          </a:p>
          <a:p>
            <a:pPr marL="800100" lvl="1" indent="-342900">
              <a:buFont typeface="Wingdings" panose="05000000000000000000" pitchFamily="2" charset="2"/>
              <a:buChar char="Ø"/>
            </a:pPr>
            <a:r>
              <a:rPr lang="en-US" sz="1600" dirty="0">
                <a:solidFill>
                  <a:schemeClr val="bg1">
                    <a:lumMod val="85000"/>
                  </a:schemeClr>
                </a:solidFill>
              </a:rPr>
              <a:t>Pattern-mining based Attack on Bloom Filter Encoding</a:t>
            </a:r>
          </a:p>
          <a:p>
            <a:pPr marL="800100" lvl="1" indent="-342900">
              <a:buFont typeface="Wingdings" panose="05000000000000000000" pitchFamily="2" charset="2"/>
              <a:buChar char="Ø"/>
            </a:pPr>
            <a:r>
              <a:rPr lang="en-US" sz="1600" dirty="0">
                <a:solidFill>
                  <a:schemeClr val="bg1">
                    <a:lumMod val="85000"/>
                  </a:schemeClr>
                </a:solidFill>
              </a:rPr>
              <a:t>Graph Matching based Attack on Multiple PPRL Encoding Techniques</a:t>
            </a:r>
          </a:p>
          <a:p>
            <a:endParaRPr lang="en-US" sz="1200" dirty="0">
              <a:solidFill>
                <a:schemeClr val="bg1">
                  <a:lumMod val="85000"/>
                </a:schemeClr>
              </a:solidFill>
            </a:endParaRPr>
          </a:p>
          <a:p>
            <a:pPr marL="342900" indent="-342900">
              <a:buFont typeface="Wingdings" panose="05000000000000000000" pitchFamily="2" charset="2"/>
              <a:buChar char="§"/>
            </a:pPr>
            <a:r>
              <a:rPr lang="en-US" sz="2200" dirty="0">
                <a:solidFill>
                  <a:schemeClr val="bg1">
                    <a:lumMod val="8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Conclusions and Future Work</a:t>
            </a:r>
          </a:p>
        </p:txBody>
      </p:sp>
    </p:spTree>
    <p:extLst>
      <p:ext uri="{BB962C8B-B14F-4D97-AF65-F5344CB8AC3E}">
        <p14:creationId xmlns:p14="http://schemas.microsoft.com/office/powerpoint/2010/main" val="387412085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55">
            <a:extLst>
              <a:ext uri="{FF2B5EF4-FFF2-40B4-BE49-F238E27FC236}">
                <a16:creationId xmlns:a16="http://schemas.microsoft.com/office/drawing/2014/main" id="{7C704FEC-D8BB-4F0A-94E6-9513AEF4B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31" name="Group 30"/>
          <p:cNvGrpSpPr/>
          <p:nvPr/>
        </p:nvGrpSpPr>
        <p:grpSpPr>
          <a:xfrm>
            <a:off x="0" y="0"/>
            <a:ext cx="12192000" cy="1045064"/>
            <a:chOff x="0" y="0"/>
            <a:chExt cx="12192000" cy="1045064"/>
          </a:xfrm>
        </p:grpSpPr>
        <p:sp>
          <p:nvSpPr>
            <p:cNvPr id="32" name="Rectangle 31"/>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30</a:t>
            </a:fld>
            <a:endParaRPr lang="en-US" dirty="0"/>
          </a:p>
        </p:txBody>
      </p:sp>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35" name="TextBox 34"/>
          <p:cNvSpPr txBox="1"/>
          <p:nvPr/>
        </p:nvSpPr>
        <p:spPr>
          <a:xfrm>
            <a:off x="388937" y="166119"/>
            <a:ext cx="11422637" cy="707886"/>
          </a:xfrm>
          <a:prstGeom prst="rect">
            <a:avLst/>
          </a:prstGeom>
          <a:noFill/>
        </p:spPr>
        <p:txBody>
          <a:bodyPr wrap="square" rtlCol="0">
            <a:spAutoFit/>
          </a:bodyPr>
          <a:lstStyle/>
          <a:p>
            <a:r>
              <a:rPr lang="en-US" sz="40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Step 1 – Identifying Frequent Bit Positions </a:t>
            </a:r>
          </a:p>
        </p:txBody>
      </p:sp>
      <p:sp>
        <p:nvSpPr>
          <p:cNvPr id="98" name="Flowchart: Magnetic Disk 97">
            <a:extLst>
              <a:ext uri="{FF2B5EF4-FFF2-40B4-BE49-F238E27FC236}">
                <a16:creationId xmlns:a16="http://schemas.microsoft.com/office/drawing/2014/main" id="{CA6D8386-69AE-4763-9E5E-EFB7B2CE58C7}"/>
              </a:ext>
            </a:extLst>
          </p:cNvPr>
          <p:cNvSpPr/>
          <p:nvPr/>
        </p:nvSpPr>
        <p:spPr>
          <a:xfrm>
            <a:off x="612939" y="1236615"/>
            <a:ext cx="1967653" cy="2133600"/>
          </a:xfrm>
          <a:prstGeom prst="flowChartMagneticDisk">
            <a:avLst/>
          </a:prstGeom>
          <a:noFill/>
          <a:ln w="57150">
            <a:solidFill>
              <a:schemeClr val="accent6"/>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grpSp>
        <p:nvGrpSpPr>
          <p:cNvPr id="99" name="Group 98">
            <a:extLst>
              <a:ext uri="{FF2B5EF4-FFF2-40B4-BE49-F238E27FC236}">
                <a16:creationId xmlns:a16="http://schemas.microsoft.com/office/drawing/2014/main" id="{60C3865F-936C-4306-BBC8-7732A1CED499}"/>
              </a:ext>
            </a:extLst>
          </p:cNvPr>
          <p:cNvGrpSpPr/>
          <p:nvPr/>
        </p:nvGrpSpPr>
        <p:grpSpPr>
          <a:xfrm>
            <a:off x="960948" y="1907377"/>
            <a:ext cx="1229640" cy="1426337"/>
            <a:chOff x="502747" y="1953461"/>
            <a:chExt cx="1229640" cy="1426337"/>
          </a:xfrm>
        </p:grpSpPr>
        <p:sp>
          <p:nvSpPr>
            <p:cNvPr id="100" name="TextBox 99">
              <a:extLst>
                <a:ext uri="{FF2B5EF4-FFF2-40B4-BE49-F238E27FC236}">
                  <a16:creationId xmlns:a16="http://schemas.microsoft.com/office/drawing/2014/main" id="{1C464987-ED56-4FD0-8122-1EC40BA006D3}"/>
                </a:ext>
              </a:extLst>
            </p:cNvPr>
            <p:cNvSpPr txBox="1"/>
            <p:nvPr/>
          </p:nvSpPr>
          <p:spPr>
            <a:xfrm>
              <a:off x="502747" y="2223800"/>
              <a:ext cx="1193800" cy="400110"/>
            </a:xfrm>
            <a:prstGeom prst="rect">
              <a:avLst/>
            </a:prstGeom>
            <a:noFill/>
          </p:spPr>
          <p:txBody>
            <a:bodyPr wrap="square" rtlCol="0">
              <a:spAutoFit/>
            </a:bodyPr>
            <a:lstStyle/>
            <a:p>
              <a:pPr algn="ctr"/>
              <a:r>
                <a:rPr lang="en-US" sz="2000" dirty="0" err="1"/>
                <a:t>manny</a:t>
              </a:r>
              <a:endParaRPr lang="en-US" sz="2000" dirty="0"/>
            </a:p>
          </p:txBody>
        </p:sp>
        <p:sp>
          <p:nvSpPr>
            <p:cNvPr id="101" name="TextBox 100">
              <a:extLst>
                <a:ext uri="{FF2B5EF4-FFF2-40B4-BE49-F238E27FC236}">
                  <a16:creationId xmlns:a16="http://schemas.microsoft.com/office/drawing/2014/main" id="{26180CBC-A0FA-42AB-B72A-8137C7C77E20}"/>
                </a:ext>
              </a:extLst>
            </p:cNvPr>
            <p:cNvSpPr txBox="1"/>
            <p:nvPr/>
          </p:nvSpPr>
          <p:spPr>
            <a:xfrm>
              <a:off x="526146" y="2709665"/>
              <a:ext cx="1193800" cy="400110"/>
            </a:xfrm>
            <a:prstGeom prst="rect">
              <a:avLst/>
            </a:prstGeom>
            <a:noFill/>
          </p:spPr>
          <p:txBody>
            <a:bodyPr wrap="square" rtlCol="0">
              <a:spAutoFit/>
            </a:bodyPr>
            <a:lstStyle/>
            <a:p>
              <a:pPr algn="ctr"/>
              <a:r>
                <a:rPr lang="en-US" sz="2000" dirty="0" err="1"/>
                <a:t>joan</a:t>
              </a:r>
              <a:endParaRPr lang="en-US" sz="2000" dirty="0"/>
            </a:p>
          </p:txBody>
        </p:sp>
        <p:grpSp>
          <p:nvGrpSpPr>
            <p:cNvPr id="102" name="Group 101">
              <a:extLst>
                <a:ext uri="{FF2B5EF4-FFF2-40B4-BE49-F238E27FC236}">
                  <a16:creationId xmlns:a16="http://schemas.microsoft.com/office/drawing/2014/main" id="{25C0D1C3-46B8-4034-A7E0-0D4DD2C4DCFE}"/>
                </a:ext>
              </a:extLst>
            </p:cNvPr>
            <p:cNvGrpSpPr/>
            <p:nvPr/>
          </p:nvGrpSpPr>
          <p:grpSpPr>
            <a:xfrm>
              <a:off x="515188" y="1953461"/>
              <a:ext cx="1217199" cy="1426337"/>
              <a:chOff x="502747" y="1972945"/>
              <a:chExt cx="1217199" cy="1426337"/>
            </a:xfrm>
          </p:grpSpPr>
          <p:sp>
            <p:nvSpPr>
              <p:cNvPr id="103" name="TextBox 102">
                <a:extLst>
                  <a:ext uri="{FF2B5EF4-FFF2-40B4-BE49-F238E27FC236}">
                    <a16:creationId xmlns:a16="http://schemas.microsoft.com/office/drawing/2014/main" id="{3F7D34E9-7E81-4412-B9AB-96A5F73CAE0E}"/>
                  </a:ext>
                </a:extLst>
              </p:cNvPr>
              <p:cNvSpPr txBox="1"/>
              <p:nvPr/>
            </p:nvSpPr>
            <p:spPr>
              <a:xfrm>
                <a:off x="502747" y="1972945"/>
                <a:ext cx="1193800" cy="400110"/>
              </a:xfrm>
              <a:prstGeom prst="rect">
                <a:avLst/>
              </a:prstGeom>
              <a:noFill/>
            </p:spPr>
            <p:txBody>
              <a:bodyPr wrap="square" rtlCol="0">
                <a:spAutoFit/>
              </a:bodyPr>
              <a:lstStyle/>
              <a:p>
                <a:pPr algn="ctr"/>
                <a:r>
                  <a:rPr lang="en-US" sz="2000" dirty="0"/>
                  <a:t>matt</a:t>
                </a:r>
              </a:p>
            </p:txBody>
          </p:sp>
          <p:sp>
            <p:nvSpPr>
              <p:cNvPr id="104" name="TextBox 103">
                <a:extLst>
                  <a:ext uri="{FF2B5EF4-FFF2-40B4-BE49-F238E27FC236}">
                    <a16:creationId xmlns:a16="http://schemas.microsoft.com/office/drawing/2014/main" id="{C38D270C-A3D8-4B1C-A4C3-39E2B371335E}"/>
                  </a:ext>
                </a:extLst>
              </p:cNvPr>
              <p:cNvSpPr txBox="1"/>
              <p:nvPr/>
            </p:nvSpPr>
            <p:spPr>
              <a:xfrm>
                <a:off x="526146" y="2999172"/>
                <a:ext cx="1193800" cy="400110"/>
              </a:xfrm>
              <a:prstGeom prst="rect">
                <a:avLst/>
              </a:prstGeom>
              <a:noFill/>
            </p:spPr>
            <p:txBody>
              <a:bodyPr wrap="square" rtlCol="0">
                <a:spAutoFit/>
              </a:bodyPr>
              <a:lstStyle/>
              <a:p>
                <a:pPr algn="ctr"/>
                <a:r>
                  <a:rPr lang="en-US" sz="2000" dirty="0" err="1"/>
                  <a:t>jim</a:t>
                </a:r>
                <a:endParaRPr lang="en-US" sz="2000" dirty="0"/>
              </a:p>
            </p:txBody>
          </p:sp>
          <p:sp>
            <p:nvSpPr>
              <p:cNvPr id="105" name="TextBox 104">
                <a:extLst>
                  <a:ext uri="{FF2B5EF4-FFF2-40B4-BE49-F238E27FC236}">
                    <a16:creationId xmlns:a16="http://schemas.microsoft.com/office/drawing/2014/main" id="{51FA15E5-ADE7-45AD-B3DD-D0A04939E771}"/>
                  </a:ext>
                </a:extLst>
              </p:cNvPr>
              <p:cNvSpPr txBox="1"/>
              <p:nvPr/>
            </p:nvSpPr>
            <p:spPr>
              <a:xfrm>
                <a:off x="515060" y="2479191"/>
                <a:ext cx="1193800" cy="400110"/>
              </a:xfrm>
              <a:prstGeom prst="rect">
                <a:avLst/>
              </a:prstGeom>
              <a:noFill/>
            </p:spPr>
            <p:txBody>
              <a:bodyPr wrap="square" rtlCol="0">
                <a:spAutoFit/>
              </a:bodyPr>
              <a:lstStyle/>
              <a:p>
                <a:pPr algn="ctr"/>
                <a:r>
                  <a:rPr lang="en-US" sz="2000" dirty="0"/>
                  <a:t>max</a:t>
                </a:r>
              </a:p>
            </p:txBody>
          </p:sp>
        </p:grpSp>
      </p:grpSp>
      <p:sp>
        <p:nvSpPr>
          <p:cNvPr id="106" name="TextBox 105">
            <a:extLst>
              <a:ext uri="{FF2B5EF4-FFF2-40B4-BE49-F238E27FC236}">
                <a16:creationId xmlns:a16="http://schemas.microsoft.com/office/drawing/2014/main" id="{4890EBD0-C4B9-40A2-9961-92909D2F3D2B}"/>
              </a:ext>
            </a:extLst>
          </p:cNvPr>
          <p:cNvSpPr txBox="1"/>
          <p:nvPr/>
        </p:nvSpPr>
        <p:spPr>
          <a:xfrm>
            <a:off x="405815" y="3385350"/>
            <a:ext cx="2451099" cy="400110"/>
          </a:xfrm>
          <a:prstGeom prst="rect">
            <a:avLst/>
          </a:prstGeom>
          <a:noFill/>
        </p:spPr>
        <p:txBody>
          <a:bodyPr wrap="square" rtlCol="0">
            <a:spAutoFit/>
          </a:bodyPr>
          <a:lstStyle/>
          <a:p>
            <a:pPr algn="ctr"/>
            <a:r>
              <a:rPr lang="en-US" sz="2000" dirty="0"/>
              <a:t>Plain-text database</a:t>
            </a:r>
            <a:endParaRPr lang="en-US" sz="2000" b="1" dirty="0"/>
          </a:p>
        </p:txBody>
      </p:sp>
      <p:sp>
        <p:nvSpPr>
          <p:cNvPr id="107" name="TextBox 106">
            <a:extLst>
              <a:ext uri="{FF2B5EF4-FFF2-40B4-BE49-F238E27FC236}">
                <a16:creationId xmlns:a16="http://schemas.microsoft.com/office/drawing/2014/main" id="{3B3EA90B-A663-48F7-82BC-759E28AB88C3}"/>
              </a:ext>
            </a:extLst>
          </p:cNvPr>
          <p:cNvSpPr txBox="1"/>
          <p:nvPr/>
        </p:nvSpPr>
        <p:spPr>
          <a:xfrm>
            <a:off x="555150" y="3879800"/>
            <a:ext cx="2650385" cy="400110"/>
          </a:xfrm>
          <a:prstGeom prst="rect">
            <a:avLst/>
          </a:prstGeom>
          <a:noFill/>
        </p:spPr>
        <p:txBody>
          <a:bodyPr wrap="square" rtlCol="0">
            <a:spAutoFit/>
          </a:bodyPr>
          <a:lstStyle/>
          <a:p>
            <a:r>
              <a:rPr lang="en-US" sz="2000" b="1" dirty="0"/>
              <a:t>Q-gram counts:</a:t>
            </a:r>
          </a:p>
        </p:txBody>
      </p:sp>
      <p:graphicFrame>
        <p:nvGraphicFramePr>
          <p:cNvPr id="108" name="Table 107">
            <a:extLst>
              <a:ext uri="{FF2B5EF4-FFF2-40B4-BE49-F238E27FC236}">
                <a16:creationId xmlns:a16="http://schemas.microsoft.com/office/drawing/2014/main" id="{FE87F58A-2C90-49FC-898C-CA3A0F616C28}"/>
              </a:ext>
            </a:extLst>
          </p:cNvPr>
          <p:cNvGraphicFramePr>
            <a:graphicFrameLocks noGrp="1"/>
          </p:cNvGraphicFramePr>
          <p:nvPr>
            <p:extLst>
              <p:ext uri="{D42A27DB-BD31-4B8C-83A1-F6EECF244321}">
                <p14:modId xmlns:p14="http://schemas.microsoft.com/office/powerpoint/2010/main" val="2051020549"/>
              </p:ext>
            </p:extLst>
          </p:nvPr>
        </p:nvGraphicFramePr>
        <p:xfrm>
          <a:off x="4552950" y="1626833"/>
          <a:ext cx="6844940" cy="1828800"/>
        </p:xfrm>
        <a:graphic>
          <a:graphicData uri="http://schemas.openxmlformats.org/drawingml/2006/table">
            <a:tbl>
              <a:tblPr firstRow="1" bandRow="1">
                <a:tableStyleId>{5940675A-B579-460E-94D1-54222C63F5DA}</a:tableStyleId>
              </a:tblPr>
              <a:tblGrid>
                <a:gridCol w="342247">
                  <a:extLst>
                    <a:ext uri="{9D8B030D-6E8A-4147-A177-3AD203B41FA5}">
                      <a16:colId xmlns:a16="http://schemas.microsoft.com/office/drawing/2014/main" val="20000"/>
                    </a:ext>
                  </a:extLst>
                </a:gridCol>
                <a:gridCol w="342247">
                  <a:extLst>
                    <a:ext uri="{9D8B030D-6E8A-4147-A177-3AD203B41FA5}">
                      <a16:colId xmlns:a16="http://schemas.microsoft.com/office/drawing/2014/main" val="20001"/>
                    </a:ext>
                  </a:extLst>
                </a:gridCol>
                <a:gridCol w="342247">
                  <a:extLst>
                    <a:ext uri="{9D8B030D-6E8A-4147-A177-3AD203B41FA5}">
                      <a16:colId xmlns:a16="http://schemas.microsoft.com/office/drawing/2014/main" val="20002"/>
                    </a:ext>
                  </a:extLst>
                </a:gridCol>
                <a:gridCol w="342247">
                  <a:extLst>
                    <a:ext uri="{9D8B030D-6E8A-4147-A177-3AD203B41FA5}">
                      <a16:colId xmlns:a16="http://schemas.microsoft.com/office/drawing/2014/main" val="20003"/>
                    </a:ext>
                  </a:extLst>
                </a:gridCol>
                <a:gridCol w="342247">
                  <a:extLst>
                    <a:ext uri="{9D8B030D-6E8A-4147-A177-3AD203B41FA5}">
                      <a16:colId xmlns:a16="http://schemas.microsoft.com/office/drawing/2014/main" val="20004"/>
                    </a:ext>
                  </a:extLst>
                </a:gridCol>
                <a:gridCol w="342247">
                  <a:extLst>
                    <a:ext uri="{9D8B030D-6E8A-4147-A177-3AD203B41FA5}">
                      <a16:colId xmlns:a16="http://schemas.microsoft.com/office/drawing/2014/main" val="20005"/>
                    </a:ext>
                  </a:extLst>
                </a:gridCol>
                <a:gridCol w="342247">
                  <a:extLst>
                    <a:ext uri="{9D8B030D-6E8A-4147-A177-3AD203B41FA5}">
                      <a16:colId xmlns:a16="http://schemas.microsoft.com/office/drawing/2014/main" val="20006"/>
                    </a:ext>
                  </a:extLst>
                </a:gridCol>
                <a:gridCol w="342247">
                  <a:extLst>
                    <a:ext uri="{9D8B030D-6E8A-4147-A177-3AD203B41FA5}">
                      <a16:colId xmlns:a16="http://schemas.microsoft.com/office/drawing/2014/main" val="20007"/>
                    </a:ext>
                  </a:extLst>
                </a:gridCol>
                <a:gridCol w="342247">
                  <a:extLst>
                    <a:ext uri="{9D8B030D-6E8A-4147-A177-3AD203B41FA5}">
                      <a16:colId xmlns:a16="http://schemas.microsoft.com/office/drawing/2014/main" val="20008"/>
                    </a:ext>
                  </a:extLst>
                </a:gridCol>
                <a:gridCol w="342247">
                  <a:extLst>
                    <a:ext uri="{9D8B030D-6E8A-4147-A177-3AD203B41FA5}">
                      <a16:colId xmlns:a16="http://schemas.microsoft.com/office/drawing/2014/main" val="20009"/>
                    </a:ext>
                  </a:extLst>
                </a:gridCol>
                <a:gridCol w="342247">
                  <a:extLst>
                    <a:ext uri="{9D8B030D-6E8A-4147-A177-3AD203B41FA5}">
                      <a16:colId xmlns:a16="http://schemas.microsoft.com/office/drawing/2014/main" val="20010"/>
                    </a:ext>
                  </a:extLst>
                </a:gridCol>
                <a:gridCol w="342247">
                  <a:extLst>
                    <a:ext uri="{9D8B030D-6E8A-4147-A177-3AD203B41FA5}">
                      <a16:colId xmlns:a16="http://schemas.microsoft.com/office/drawing/2014/main" val="20011"/>
                    </a:ext>
                  </a:extLst>
                </a:gridCol>
                <a:gridCol w="342247">
                  <a:extLst>
                    <a:ext uri="{9D8B030D-6E8A-4147-A177-3AD203B41FA5}">
                      <a16:colId xmlns:a16="http://schemas.microsoft.com/office/drawing/2014/main" val="20012"/>
                    </a:ext>
                  </a:extLst>
                </a:gridCol>
                <a:gridCol w="342247">
                  <a:extLst>
                    <a:ext uri="{9D8B030D-6E8A-4147-A177-3AD203B41FA5}">
                      <a16:colId xmlns:a16="http://schemas.microsoft.com/office/drawing/2014/main" val="20013"/>
                    </a:ext>
                  </a:extLst>
                </a:gridCol>
                <a:gridCol w="342247">
                  <a:extLst>
                    <a:ext uri="{9D8B030D-6E8A-4147-A177-3AD203B41FA5}">
                      <a16:colId xmlns:a16="http://schemas.microsoft.com/office/drawing/2014/main" val="20014"/>
                    </a:ext>
                  </a:extLst>
                </a:gridCol>
                <a:gridCol w="342247">
                  <a:extLst>
                    <a:ext uri="{9D8B030D-6E8A-4147-A177-3AD203B41FA5}">
                      <a16:colId xmlns:a16="http://schemas.microsoft.com/office/drawing/2014/main" val="20015"/>
                    </a:ext>
                  </a:extLst>
                </a:gridCol>
                <a:gridCol w="342247">
                  <a:extLst>
                    <a:ext uri="{9D8B030D-6E8A-4147-A177-3AD203B41FA5}">
                      <a16:colId xmlns:a16="http://schemas.microsoft.com/office/drawing/2014/main" val="20016"/>
                    </a:ext>
                  </a:extLst>
                </a:gridCol>
                <a:gridCol w="342247">
                  <a:extLst>
                    <a:ext uri="{9D8B030D-6E8A-4147-A177-3AD203B41FA5}">
                      <a16:colId xmlns:a16="http://schemas.microsoft.com/office/drawing/2014/main" val="20017"/>
                    </a:ext>
                  </a:extLst>
                </a:gridCol>
                <a:gridCol w="342247">
                  <a:extLst>
                    <a:ext uri="{9D8B030D-6E8A-4147-A177-3AD203B41FA5}">
                      <a16:colId xmlns:a16="http://schemas.microsoft.com/office/drawing/2014/main" val="20018"/>
                    </a:ext>
                  </a:extLst>
                </a:gridCol>
                <a:gridCol w="342247">
                  <a:extLst>
                    <a:ext uri="{9D8B030D-6E8A-4147-A177-3AD203B41FA5}">
                      <a16:colId xmlns:a16="http://schemas.microsoft.com/office/drawing/2014/main" val="20019"/>
                    </a:ext>
                  </a:extLst>
                </a:gridCol>
              </a:tblGrid>
              <a:tr h="322604">
                <a:tc>
                  <a:txBody>
                    <a:bodyPr/>
                    <a:lstStyle/>
                    <a:p>
                      <a:r>
                        <a:rPr lang="en-US" dirty="0"/>
                        <a:t>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0"/>
                  </a:ext>
                </a:extLst>
              </a:tr>
              <a:tr h="322604">
                <a:tc>
                  <a:txBody>
                    <a:bodyPr/>
                    <a:lstStyle/>
                    <a:p>
                      <a:r>
                        <a:rPr lang="en-US" dirty="0"/>
                        <a:t>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1"/>
                  </a:ext>
                </a:extLst>
              </a:tr>
              <a:tr h="322604">
                <a:tc>
                  <a:txBody>
                    <a:bodyPr/>
                    <a:lstStyle/>
                    <a:p>
                      <a:r>
                        <a:rPr lang="en-US" dirty="0"/>
                        <a:t>1</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2"/>
                  </a:ext>
                </a:extLst>
              </a:tr>
              <a:tr h="322604">
                <a:tc>
                  <a:txBody>
                    <a:bodyPr/>
                    <a:lstStyle/>
                    <a:p>
                      <a:r>
                        <a:rPr lang="en-US" dirty="0"/>
                        <a:t>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3"/>
                  </a:ext>
                </a:extLst>
              </a:tr>
              <a:tr h="322604">
                <a:tc>
                  <a:txBody>
                    <a:bodyPr/>
                    <a:lstStyle/>
                    <a:p>
                      <a:r>
                        <a:rPr lang="en-US" dirty="0"/>
                        <a:t>1</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4"/>
                  </a:ext>
                </a:extLst>
              </a:tr>
            </a:tbl>
          </a:graphicData>
        </a:graphic>
      </p:graphicFrame>
      <p:sp>
        <p:nvSpPr>
          <p:cNvPr id="109" name="TextBox 108">
            <a:extLst>
              <a:ext uri="{FF2B5EF4-FFF2-40B4-BE49-F238E27FC236}">
                <a16:creationId xmlns:a16="http://schemas.microsoft.com/office/drawing/2014/main" id="{5208B4BD-7771-4E2E-AEF5-7F1D43E95C8D}"/>
              </a:ext>
            </a:extLst>
          </p:cNvPr>
          <p:cNvSpPr txBox="1"/>
          <p:nvPr/>
        </p:nvSpPr>
        <p:spPr>
          <a:xfrm>
            <a:off x="6377501" y="1092029"/>
            <a:ext cx="2609850" cy="400110"/>
          </a:xfrm>
          <a:prstGeom prst="rect">
            <a:avLst/>
          </a:prstGeom>
          <a:noFill/>
        </p:spPr>
        <p:txBody>
          <a:bodyPr wrap="square" rtlCol="0">
            <a:spAutoFit/>
          </a:bodyPr>
          <a:lstStyle/>
          <a:p>
            <a:pPr algn="ctr"/>
            <a:r>
              <a:rPr lang="en-US" sz="2000" dirty="0"/>
              <a:t>BF encoded database</a:t>
            </a:r>
            <a:endParaRPr lang="en-US" sz="2000" b="1" dirty="0"/>
          </a:p>
        </p:txBody>
      </p:sp>
      <p:grpSp>
        <p:nvGrpSpPr>
          <p:cNvPr id="110" name="Group 109">
            <a:extLst>
              <a:ext uri="{FF2B5EF4-FFF2-40B4-BE49-F238E27FC236}">
                <a16:creationId xmlns:a16="http://schemas.microsoft.com/office/drawing/2014/main" id="{35C38B5F-EAAD-4291-ACC7-DB3B8D22C7F4}"/>
              </a:ext>
            </a:extLst>
          </p:cNvPr>
          <p:cNvGrpSpPr/>
          <p:nvPr/>
        </p:nvGrpSpPr>
        <p:grpSpPr>
          <a:xfrm>
            <a:off x="4127497" y="1598626"/>
            <a:ext cx="480272" cy="1862400"/>
            <a:chOff x="2603497" y="1468702"/>
            <a:chExt cx="480272" cy="1862400"/>
          </a:xfrm>
        </p:grpSpPr>
        <p:sp>
          <p:nvSpPr>
            <p:cNvPr id="111" name="TextBox 110">
              <a:extLst>
                <a:ext uri="{FF2B5EF4-FFF2-40B4-BE49-F238E27FC236}">
                  <a16:creationId xmlns:a16="http://schemas.microsoft.com/office/drawing/2014/main" id="{B6805D9E-7FB3-4EB0-BF13-4D3272853E5F}"/>
                </a:ext>
              </a:extLst>
            </p:cNvPr>
            <p:cNvSpPr txBox="1"/>
            <p:nvPr/>
          </p:nvSpPr>
          <p:spPr>
            <a:xfrm>
              <a:off x="2603497" y="1468702"/>
              <a:ext cx="480272" cy="369332"/>
            </a:xfrm>
            <a:prstGeom prst="rect">
              <a:avLst/>
            </a:prstGeom>
            <a:noFill/>
          </p:spPr>
          <p:txBody>
            <a:bodyPr wrap="square" rtlCol="0">
              <a:spAutoFit/>
            </a:bodyPr>
            <a:lstStyle/>
            <a:p>
              <a:pPr algn="ctr"/>
              <a:r>
                <a:rPr lang="en-US" b="1" dirty="0"/>
                <a:t>b</a:t>
              </a:r>
              <a:r>
                <a:rPr lang="en-US" b="1" baseline="-25000" dirty="0"/>
                <a:t>1</a:t>
              </a:r>
              <a:endParaRPr lang="en-US" b="1" dirty="0"/>
            </a:p>
          </p:txBody>
        </p:sp>
        <p:sp>
          <p:nvSpPr>
            <p:cNvPr id="112" name="TextBox 111">
              <a:extLst>
                <a:ext uri="{FF2B5EF4-FFF2-40B4-BE49-F238E27FC236}">
                  <a16:creationId xmlns:a16="http://schemas.microsoft.com/office/drawing/2014/main" id="{98D98BBB-C460-4932-967C-E141BE299CF3}"/>
                </a:ext>
              </a:extLst>
            </p:cNvPr>
            <p:cNvSpPr txBox="1"/>
            <p:nvPr/>
          </p:nvSpPr>
          <p:spPr>
            <a:xfrm>
              <a:off x="2603497" y="1851255"/>
              <a:ext cx="480272" cy="369332"/>
            </a:xfrm>
            <a:prstGeom prst="rect">
              <a:avLst/>
            </a:prstGeom>
            <a:noFill/>
          </p:spPr>
          <p:txBody>
            <a:bodyPr wrap="square" rtlCol="0">
              <a:spAutoFit/>
            </a:bodyPr>
            <a:lstStyle/>
            <a:p>
              <a:pPr algn="ctr"/>
              <a:r>
                <a:rPr lang="en-US" b="1" dirty="0"/>
                <a:t>b</a:t>
              </a:r>
              <a:r>
                <a:rPr lang="en-US" b="1" baseline="-25000" dirty="0"/>
                <a:t>2</a:t>
              </a:r>
              <a:endParaRPr lang="en-US" b="1" dirty="0"/>
            </a:p>
          </p:txBody>
        </p:sp>
        <p:sp>
          <p:nvSpPr>
            <p:cNvPr id="113" name="TextBox 112">
              <a:extLst>
                <a:ext uri="{FF2B5EF4-FFF2-40B4-BE49-F238E27FC236}">
                  <a16:creationId xmlns:a16="http://schemas.microsoft.com/office/drawing/2014/main" id="{42D6CE4A-AFE8-4A27-9D93-9A68816A142D}"/>
                </a:ext>
              </a:extLst>
            </p:cNvPr>
            <p:cNvSpPr txBox="1"/>
            <p:nvPr/>
          </p:nvSpPr>
          <p:spPr>
            <a:xfrm>
              <a:off x="2603497" y="2246036"/>
              <a:ext cx="480272" cy="369332"/>
            </a:xfrm>
            <a:prstGeom prst="rect">
              <a:avLst/>
            </a:prstGeom>
            <a:noFill/>
          </p:spPr>
          <p:txBody>
            <a:bodyPr wrap="square" rtlCol="0">
              <a:spAutoFit/>
            </a:bodyPr>
            <a:lstStyle/>
            <a:p>
              <a:pPr algn="ctr"/>
              <a:r>
                <a:rPr lang="en-US" b="1" dirty="0"/>
                <a:t>b</a:t>
              </a:r>
              <a:r>
                <a:rPr lang="en-US" b="1" baseline="-25000" dirty="0"/>
                <a:t>3</a:t>
              </a:r>
              <a:endParaRPr lang="en-US" b="1" dirty="0"/>
            </a:p>
          </p:txBody>
        </p:sp>
        <p:sp>
          <p:nvSpPr>
            <p:cNvPr id="114" name="TextBox 113">
              <a:extLst>
                <a:ext uri="{FF2B5EF4-FFF2-40B4-BE49-F238E27FC236}">
                  <a16:creationId xmlns:a16="http://schemas.microsoft.com/office/drawing/2014/main" id="{BFA60107-63CA-4245-8106-94D5F25450B3}"/>
                </a:ext>
              </a:extLst>
            </p:cNvPr>
            <p:cNvSpPr txBox="1"/>
            <p:nvPr/>
          </p:nvSpPr>
          <p:spPr>
            <a:xfrm>
              <a:off x="2603497" y="2597984"/>
              <a:ext cx="480272" cy="369332"/>
            </a:xfrm>
            <a:prstGeom prst="rect">
              <a:avLst/>
            </a:prstGeom>
            <a:noFill/>
          </p:spPr>
          <p:txBody>
            <a:bodyPr wrap="square" rtlCol="0">
              <a:spAutoFit/>
            </a:bodyPr>
            <a:lstStyle/>
            <a:p>
              <a:pPr algn="ctr"/>
              <a:r>
                <a:rPr lang="en-US" b="1" dirty="0"/>
                <a:t>b</a:t>
              </a:r>
              <a:r>
                <a:rPr lang="en-US" b="1" baseline="-25000" dirty="0"/>
                <a:t>4</a:t>
              </a:r>
              <a:endParaRPr lang="en-US" b="1" dirty="0"/>
            </a:p>
          </p:txBody>
        </p:sp>
        <p:sp>
          <p:nvSpPr>
            <p:cNvPr id="115" name="TextBox 114">
              <a:extLst>
                <a:ext uri="{FF2B5EF4-FFF2-40B4-BE49-F238E27FC236}">
                  <a16:creationId xmlns:a16="http://schemas.microsoft.com/office/drawing/2014/main" id="{C5B122A2-487F-40A3-97D9-BD0AF94FCC69}"/>
                </a:ext>
              </a:extLst>
            </p:cNvPr>
            <p:cNvSpPr txBox="1"/>
            <p:nvPr/>
          </p:nvSpPr>
          <p:spPr>
            <a:xfrm>
              <a:off x="2603497" y="2961770"/>
              <a:ext cx="480272" cy="369332"/>
            </a:xfrm>
            <a:prstGeom prst="rect">
              <a:avLst/>
            </a:prstGeom>
            <a:noFill/>
          </p:spPr>
          <p:txBody>
            <a:bodyPr wrap="square" rtlCol="0">
              <a:spAutoFit/>
            </a:bodyPr>
            <a:lstStyle/>
            <a:p>
              <a:pPr algn="ctr"/>
              <a:r>
                <a:rPr lang="en-US" b="1" dirty="0"/>
                <a:t>b</a:t>
              </a:r>
              <a:r>
                <a:rPr lang="en-US" b="1" baseline="-25000" dirty="0"/>
                <a:t>5</a:t>
              </a:r>
              <a:endParaRPr lang="en-US" b="1" dirty="0"/>
            </a:p>
          </p:txBody>
        </p:sp>
      </p:grpSp>
      <p:sp>
        <p:nvSpPr>
          <p:cNvPr id="116" name="TextBox 115">
            <a:extLst>
              <a:ext uri="{FF2B5EF4-FFF2-40B4-BE49-F238E27FC236}">
                <a16:creationId xmlns:a16="http://schemas.microsoft.com/office/drawing/2014/main" id="{7DDCF786-FDA4-4A68-BD20-7DF11E5C2C0F}"/>
              </a:ext>
            </a:extLst>
          </p:cNvPr>
          <p:cNvSpPr txBox="1"/>
          <p:nvPr/>
        </p:nvSpPr>
        <p:spPr>
          <a:xfrm>
            <a:off x="5823720" y="3495238"/>
            <a:ext cx="480272" cy="338554"/>
          </a:xfrm>
          <a:prstGeom prst="rect">
            <a:avLst/>
          </a:prstGeom>
          <a:noFill/>
        </p:spPr>
        <p:txBody>
          <a:bodyPr wrap="square" rtlCol="0">
            <a:spAutoFit/>
          </a:bodyPr>
          <a:lstStyle/>
          <a:p>
            <a:pPr algn="ctr"/>
            <a:r>
              <a:rPr lang="en-US" sz="1600" b="1" dirty="0"/>
              <a:t>p</a:t>
            </a:r>
            <a:r>
              <a:rPr lang="en-US" sz="1600" b="1" baseline="-25000" dirty="0"/>
              <a:t>5</a:t>
            </a:r>
            <a:endParaRPr lang="en-US" sz="1600" b="1" dirty="0"/>
          </a:p>
        </p:txBody>
      </p:sp>
      <p:sp>
        <p:nvSpPr>
          <p:cNvPr id="117" name="Rectangle 116">
            <a:extLst>
              <a:ext uri="{FF2B5EF4-FFF2-40B4-BE49-F238E27FC236}">
                <a16:creationId xmlns:a16="http://schemas.microsoft.com/office/drawing/2014/main" id="{CD97C21F-F278-41B7-A626-9DE0A83FC56D}"/>
              </a:ext>
            </a:extLst>
          </p:cNvPr>
          <p:cNvSpPr/>
          <p:nvPr/>
        </p:nvSpPr>
        <p:spPr>
          <a:xfrm>
            <a:off x="5882789" y="1515038"/>
            <a:ext cx="369666" cy="20290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79EDCEB8-9978-4C28-A565-6F2387FA65C5}"/>
              </a:ext>
            </a:extLst>
          </p:cNvPr>
          <p:cNvSpPr/>
          <p:nvPr/>
        </p:nvSpPr>
        <p:spPr>
          <a:xfrm>
            <a:off x="8617685" y="1531329"/>
            <a:ext cx="369666" cy="20290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a:extLst>
              <a:ext uri="{FF2B5EF4-FFF2-40B4-BE49-F238E27FC236}">
                <a16:creationId xmlns:a16="http://schemas.microsoft.com/office/drawing/2014/main" id="{17737231-572F-4A0A-9819-5D0D0F022BB9}"/>
              </a:ext>
            </a:extLst>
          </p:cNvPr>
          <p:cNvSpPr txBox="1"/>
          <p:nvPr/>
        </p:nvSpPr>
        <p:spPr>
          <a:xfrm>
            <a:off x="8621909" y="3495238"/>
            <a:ext cx="480272" cy="338554"/>
          </a:xfrm>
          <a:prstGeom prst="rect">
            <a:avLst/>
          </a:prstGeom>
          <a:noFill/>
        </p:spPr>
        <p:txBody>
          <a:bodyPr wrap="square" rtlCol="0">
            <a:spAutoFit/>
          </a:bodyPr>
          <a:lstStyle/>
          <a:p>
            <a:pPr algn="ctr"/>
            <a:r>
              <a:rPr lang="en-US" sz="1600" b="1" dirty="0"/>
              <a:t>p</a:t>
            </a:r>
            <a:r>
              <a:rPr lang="en-US" sz="1600" b="1" baseline="-25000" dirty="0"/>
              <a:t>13</a:t>
            </a:r>
            <a:endParaRPr lang="en-US" sz="1600" b="1" dirty="0"/>
          </a:p>
        </p:txBody>
      </p:sp>
      <p:sp>
        <p:nvSpPr>
          <p:cNvPr id="120" name="TextBox 119">
            <a:extLst>
              <a:ext uri="{FF2B5EF4-FFF2-40B4-BE49-F238E27FC236}">
                <a16:creationId xmlns:a16="http://schemas.microsoft.com/office/drawing/2014/main" id="{0845EF47-819D-4195-8C98-C2FF71A4FDB1}"/>
              </a:ext>
            </a:extLst>
          </p:cNvPr>
          <p:cNvSpPr txBox="1"/>
          <p:nvPr/>
        </p:nvSpPr>
        <p:spPr>
          <a:xfrm>
            <a:off x="5830163" y="1634785"/>
            <a:ext cx="480272" cy="369332"/>
          </a:xfrm>
          <a:prstGeom prst="rect">
            <a:avLst/>
          </a:prstGeom>
          <a:noFill/>
        </p:spPr>
        <p:txBody>
          <a:bodyPr wrap="square" rtlCol="0">
            <a:spAutoFit/>
          </a:bodyPr>
          <a:lstStyle/>
          <a:p>
            <a:pPr algn="ctr"/>
            <a:r>
              <a:rPr lang="en-US" b="1" dirty="0"/>
              <a:t>1</a:t>
            </a:r>
          </a:p>
        </p:txBody>
      </p:sp>
      <p:sp>
        <p:nvSpPr>
          <p:cNvPr id="121" name="TextBox 120">
            <a:extLst>
              <a:ext uri="{FF2B5EF4-FFF2-40B4-BE49-F238E27FC236}">
                <a16:creationId xmlns:a16="http://schemas.microsoft.com/office/drawing/2014/main" id="{3A6F5B7C-62D8-4816-BE4A-B3A2BBB7B50B}"/>
              </a:ext>
            </a:extLst>
          </p:cNvPr>
          <p:cNvSpPr txBox="1"/>
          <p:nvPr/>
        </p:nvSpPr>
        <p:spPr>
          <a:xfrm>
            <a:off x="5827711" y="2730340"/>
            <a:ext cx="480272" cy="369332"/>
          </a:xfrm>
          <a:prstGeom prst="rect">
            <a:avLst/>
          </a:prstGeom>
          <a:noFill/>
        </p:spPr>
        <p:txBody>
          <a:bodyPr wrap="square" rtlCol="0">
            <a:spAutoFit/>
          </a:bodyPr>
          <a:lstStyle/>
          <a:p>
            <a:pPr algn="ctr"/>
            <a:r>
              <a:rPr lang="en-US" b="1" dirty="0"/>
              <a:t>1</a:t>
            </a:r>
          </a:p>
        </p:txBody>
      </p:sp>
      <p:sp>
        <p:nvSpPr>
          <p:cNvPr id="122" name="TextBox 121">
            <a:extLst>
              <a:ext uri="{FF2B5EF4-FFF2-40B4-BE49-F238E27FC236}">
                <a16:creationId xmlns:a16="http://schemas.microsoft.com/office/drawing/2014/main" id="{CE6F3712-8A6B-4EB4-BF39-0C707A5ABC3E}"/>
              </a:ext>
            </a:extLst>
          </p:cNvPr>
          <p:cNvSpPr txBox="1"/>
          <p:nvPr/>
        </p:nvSpPr>
        <p:spPr>
          <a:xfrm>
            <a:off x="8568582" y="1624200"/>
            <a:ext cx="480272" cy="369332"/>
          </a:xfrm>
          <a:prstGeom prst="rect">
            <a:avLst/>
          </a:prstGeom>
          <a:noFill/>
        </p:spPr>
        <p:txBody>
          <a:bodyPr wrap="square" rtlCol="0">
            <a:spAutoFit/>
          </a:bodyPr>
          <a:lstStyle/>
          <a:p>
            <a:pPr algn="ctr"/>
            <a:r>
              <a:rPr lang="en-US" b="1" dirty="0"/>
              <a:t>1</a:t>
            </a:r>
          </a:p>
        </p:txBody>
      </p:sp>
      <p:sp>
        <p:nvSpPr>
          <p:cNvPr id="123" name="TextBox 122">
            <a:extLst>
              <a:ext uri="{FF2B5EF4-FFF2-40B4-BE49-F238E27FC236}">
                <a16:creationId xmlns:a16="http://schemas.microsoft.com/office/drawing/2014/main" id="{6E2ECF3A-E86B-4958-9597-724A465DB034}"/>
              </a:ext>
            </a:extLst>
          </p:cNvPr>
          <p:cNvSpPr txBox="1"/>
          <p:nvPr/>
        </p:nvSpPr>
        <p:spPr>
          <a:xfrm>
            <a:off x="8568745" y="2722688"/>
            <a:ext cx="480272" cy="369332"/>
          </a:xfrm>
          <a:prstGeom prst="rect">
            <a:avLst/>
          </a:prstGeom>
          <a:noFill/>
        </p:spPr>
        <p:txBody>
          <a:bodyPr wrap="square" rtlCol="0">
            <a:spAutoFit/>
          </a:bodyPr>
          <a:lstStyle/>
          <a:p>
            <a:pPr algn="ctr"/>
            <a:r>
              <a:rPr lang="en-US" b="1" dirty="0"/>
              <a:t>1</a:t>
            </a:r>
          </a:p>
        </p:txBody>
      </p:sp>
      <p:sp>
        <p:nvSpPr>
          <p:cNvPr id="124" name="TextBox 123">
            <a:extLst>
              <a:ext uri="{FF2B5EF4-FFF2-40B4-BE49-F238E27FC236}">
                <a16:creationId xmlns:a16="http://schemas.microsoft.com/office/drawing/2014/main" id="{BADD3385-056B-47F2-B2D9-7D451DC15798}"/>
              </a:ext>
            </a:extLst>
          </p:cNvPr>
          <p:cNvSpPr txBox="1"/>
          <p:nvPr/>
        </p:nvSpPr>
        <p:spPr>
          <a:xfrm>
            <a:off x="5823720" y="2360688"/>
            <a:ext cx="480272" cy="369332"/>
          </a:xfrm>
          <a:prstGeom prst="rect">
            <a:avLst/>
          </a:prstGeom>
          <a:noFill/>
        </p:spPr>
        <p:txBody>
          <a:bodyPr wrap="square" rtlCol="0">
            <a:spAutoFit/>
          </a:bodyPr>
          <a:lstStyle/>
          <a:p>
            <a:pPr algn="ctr"/>
            <a:r>
              <a:rPr lang="en-US" b="1" dirty="0"/>
              <a:t>1</a:t>
            </a:r>
          </a:p>
        </p:txBody>
      </p:sp>
      <p:sp>
        <p:nvSpPr>
          <p:cNvPr id="125" name="TextBox 124">
            <a:extLst>
              <a:ext uri="{FF2B5EF4-FFF2-40B4-BE49-F238E27FC236}">
                <a16:creationId xmlns:a16="http://schemas.microsoft.com/office/drawing/2014/main" id="{0E05E00E-B871-497B-A28F-570D921B88D7}"/>
              </a:ext>
            </a:extLst>
          </p:cNvPr>
          <p:cNvSpPr txBox="1"/>
          <p:nvPr/>
        </p:nvSpPr>
        <p:spPr>
          <a:xfrm>
            <a:off x="8569301" y="2357013"/>
            <a:ext cx="480272" cy="369332"/>
          </a:xfrm>
          <a:prstGeom prst="rect">
            <a:avLst/>
          </a:prstGeom>
          <a:noFill/>
        </p:spPr>
        <p:txBody>
          <a:bodyPr wrap="square" rtlCol="0">
            <a:spAutoFit/>
          </a:bodyPr>
          <a:lstStyle/>
          <a:p>
            <a:pPr algn="ctr"/>
            <a:r>
              <a:rPr lang="en-US" b="1" dirty="0"/>
              <a:t>1</a:t>
            </a:r>
          </a:p>
        </p:txBody>
      </p:sp>
      <p:sp>
        <p:nvSpPr>
          <p:cNvPr id="126" name="TextBox 125">
            <a:extLst>
              <a:ext uri="{FF2B5EF4-FFF2-40B4-BE49-F238E27FC236}">
                <a16:creationId xmlns:a16="http://schemas.microsoft.com/office/drawing/2014/main" id="{CB881EC3-16D2-46B9-94C1-48DC15E2F6E9}"/>
              </a:ext>
            </a:extLst>
          </p:cNvPr>
          <p:cNvSpPr txBox="1"/>
          <p:nvPr/>
        </p:nvSpPr>
        <p:spPr>
          <a:xfrm>
            <a:off x="5458886" y="3970714"/>
            <a:ext cx="5894914" cy="1508105"/>
          </a:xfrm>
          <a:prstGeom prst="rect">
            <a:avLst/>
          </a:prstGeom>
          <a:noFill/>
        </p:spPr>
        <p:txBody>
          <a:bodyPr wrap="square" rtlCol="0">
            <a:spAutoFit/>
          </a:bodyPr>
          <a:lstStyle/>
          <a:p>
            <a:r>
              <a:rPr lang="en-US" sz="2000" dirty="0"/>
              <a:t>Based on co-occurring bit patterns in positions, we find that:</a:t>
            </a:r>
          </a:p>
          <a:p>
            <a:endParaRPr lang="en-US" sz="1200" dirty="0"/>
          </a:p>
          <a:p>
            <a:pPr marL="342900" indent="-342900">
              <a:buFont typeface="Wingdings" panose="05000000000000000000" pitchFamily="2" charset="2"/>
              <a:buChar char="Ø"/>
            </a:pPr>
            <a:r>
              <a:rPr lang="en-US" sz="2000" b="1" dirty="0"/>
              <a:t>p</a:t>
            </a:r>
            <a:r>
              <a:rPr lang="en-US" sz="2000" b="1" baseline="-25000" dirty="0"/>
              <a:t>5</a:t>
            </a:r>
            <a:r>
              <a:rPr lang="en-US" sz="2000" dirty="0"/>
              <a:t> and </a:t>
            </a:r>
            <a:r>
              <a:rPr lang="en-US" sz="2000" b="1" dirty="0"/>
              <a:t>p</a:t>
            </a:r>
            <a:r>
              <a:rPr lang="en-US" sz="2000" b="1" baseline="-25000" dirty="0"/>
              <a:t>13 </a:t>
            </a:r>
            <a:r>
              <a:rPr lang="en-US" sz="2000" dirty="0"/>
              <a:t>must encode ‘ma’</a:t>
            </a:r>
          </a:p>
          <a:p>
            <a:pPr marL="342900" indent="-342900">
              <a:buFont typeface="Wingdings" panose="05000000000000000000" pitchFamily="2" charset="2"/>
              <a:buChar char="Ø"/>
            </a:pPr>
            <a:r>
              <a:rPr lang="en-US" sz="2000" b="1" dirty="0"/>
              <a:t>p</a:t>
            </a:r>
            <a:r>
              <a:rPr lang="en-US" sz="2000" b="1" baseline="-25000" dirty="0"/>
              <a:t>1</a:t>
            </a:r>
            <a:r>
              <a:rPr lang="en-US" sz="2000" dirty="0"/>
              <a:t> and </a:t>
            </a:r>
            <a:r>
              <a:rPr lang="en-US" sz="2000" b="1" dirty="0"/>
              <a:t>p</a:t>
            </a:r>
            <a:r>
              <a:rPr lang="en-US" sz="2000" b="1" baseline="-25000" dirty="0"/>
              <a:t>10</a:t>
            </a:r>
            <a:r>
              <a:rPr lang="en-US" sz="2000" dirty="0"/>
              <a:t> must encode ‘an’</a:t>
            </a:r>
          </a:p>
        </p:txBody>
      </p:sp>
      <p:sp>
        <p:nvSpPr>
          <p:cNvPr id="127" name="Rectangle 126">
            <a:extLst>
              <a:ext uri="{FF2B5EF4-FFF2-40B4-BE49-F238E27FC236}">
                <a16:creationId xmlns:a16="http://schemas.microsoft.com/office/drawing/2014/main" id="{334E7B1C-AB61-403D-BE14-66D9E261D0B1}"/>
              </a:ext>
            </a:extLst>
          </p:cNvPr>
          <p:cNvSpPr/>
          <p:nvPr/>
        </p:nvSpPr>
        <p:spPr>
          <a:xfrm>
            <a:off x="5920647" y="1648694"/>
            <a:ext cx="306549" cy="1796745"/>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F7683E2B-A68D-4CE2-AC2F-54D7C38FA87A}"/>
              </a:ext>
            </a:extLst>
          </p:cNvPr>
          <p:cNvSpPr/>
          <p:nvPr/>
        </p:nvSpPr>
        <p:spPr>
          <a:xfrm>
            <a:off x="8647515" y="1631171"/>
            <a:ext cx="306549" cy="1796745"/>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a:extLst>
              <a:ext uri="{FF2B5EF4-FFF2-40B4-BE49-F238E27FC236}">
                <a16:creationId xmlns:a16="http://schemas.microsoft.com/office/drawing/2014/main" id="{E2C9583D-2241-4AD5-A035-12B089139FC7}"/>
              </a:ext>
            </a:extLst>
          </p:cNvPr>
          <p:cNvSpPr txBox="1"/>
          <p:nvPr/>
        </p:nvSpPr>
        <p:spPr>
          <a:xfrm>
            <a:off x="4553040" y="2359501"/>
            <a:ext cx="301686" cy="369332"/>
          </a:xfrm>
          <a:prstGeom prst="rect">
            <a:avLst/>
          </a:prstGeom>
          <a:noFill/>
        </p:spPr>
        <p:txBody>
          <a:bodyPr wrap="none" rtlCol="0">
            <a:spAutoFit/>
          </a:bodyPr>
          <a:lstStyle/>
          <a:p>
            <a:r>
              <a:rPr lang="en-US" b="1" dirty="0"/>
              <a:t>1</a:t>
            </a:r>
          </a:p>
        </p:txBody>
      </p:sp>
      <p:sp>
        <p:nvSpPr>
          <p:cNvPr id="130" name="TextBox 129">
            <a:extLst>
              <a:ext uri="{FF2B5EF4-FFF2-40B4-BE49-F238E27FC236}">
                <a16:creationId xmlns:a16="http://schemas.microsoft.com/office/drawing/2014/main" id="{055077A0-E4E0-4B06-8383-C82C4DACAE60}"/>
              </a:ext>
            </a:extLst>
          </p:cNvPr>
          <p:cNvSpPr txBox="1"/>
          <p:nvPr/>
        </p:nvSpPr>
        <p:spPr>
          <a:xfrm>
            <a:off x="4552950" y="3094675"/>
            <a:ext cx="301686" cy="369332"/>
          </a:xfrm>
          <a:prstGeom prst="rect">
            <a:avLst/>
          </a:prstGeom>
          <a:noFill/>
        </p:spPr>
        <p:txBody>
          <a:bodyPr wrap="none" rtlCol="0">
            <a:spAutoFit/>
          </a:bodyPr>
          <a:lstStyle/>
          <a:p>
            <a:r>
              <a:rPr lang="en-US" b="1" dirty="0"/>
              <a:t>1</a:t>
            </a:r>
          </a:p>
        </p:txBody>
      </p:sp>
      <p:sp>
        <p:nvSpPr>
          <p:cNvPr id="131" name="TextBox 130">
            <a:extLst>
              <a:ext uri="{FF2B5EF4-FFF2-40B4-BE49-F238E27FC236}">
                <a16:creationId xmlns:a16="http://schemas.microsoft.com/office/drawing/2014/main" id="{A74E4824-4569-48E5-ADF6-028374503246}"/>
              </a:ext>
            </a:extLst>
          </p:cNvPr>
          <p:cNvSpPr txBox="1"/>
          <p:nvPr/>
        </p:nvSpPr>
        <p:spPr>
          <a:xfrm>
            <a:off x="7635692" y="2360998"/>
            <a:ext cx="301686" cy="369332"/>
          </a:xfrm>
          <a:prstGeom prst="rect">
            <a:avLst/>
          </a:prstGeom>
          <a:noFill/>
        </p:spPr>
        <p:txBody>
          <a:bodyPr wrap="none" rtlCol="0">
            <a:spAutoFit/>
          </a:bodyPr>
          <a:lstStyle/>
          <a:p>
            <a:r>
              <a:rPr lang="en-US" b="1" dirty="0"/>
              <a:t>1</a:t>
            </a:r>
          </a:p>
        </p:txBody>
      </p:sp>
      <p:sp>
        <p:nvSpPr>
          <p:cNvPr id="132" name="TextBox 131">
            <a:extLst>
              <a:ext uri="{FF2B5EF4-FFF2-40B4-BE49-F238E27FC236}">
                <a16:creationId xmlns:a16="http://schemas.microsoft.com/office/drawing/2014/main" id="{89F54D28-0A70-46B0-8A29-DDAB531C92FC}"/>
              </a:ext>
            </a:extLst>
          </p:cNvPr>
          <p:cNvSpPr txBox="1"/>
          <p:nvPr/>
        </p:nvSpPr>
        <p:spPr>
          <a:xfrm>
            <a:off x="7635091" y="3086301"/>
            <a:ext cx="301686" cy="369332"/>
          </a:xfrm>
          <a:prstGeom prst="rect">
            <a:avLst/>
          </a:prstGeom>
          <a:noFill/>
        </p:spPr>
        <p:txBody>
          <a:bodyPr wrap="none" rtlCol="0">
            <a:spAutoFit/>
          </a:bodyPr>
          <a:lstStyle/>
          <a:p>
            <a:r>
              <a:rPr lang="en-US" b="1" dirty="0"/>
              <a:t>1</a:t>
            </a:r>
          </a:p>
        </p:txBody>
      </p:sp>
      <p:sp>
        <p:nvSpPr>
          <p:cNvPr id="133" name="Rectangle 132">
            <a:extLst>
              <a:ext uri="{FF2B5EF4-FFF2-40B4-BE49-F238E27FC236}">
                <a16:creationId xmlns:a16="http://schemas.microsoft.com/office/drawing/2014/main" id="{0E1E3BD3-C3D4-40D2-B2C1-1FA354449B4C}"/>
              </a:ext>
            </a:extLst>
          </p:cNvPr>
          <p:cNvSpPr/>
          <p:nvPr/>
        </p:nvSpPr>
        <p:spPr>
          <a:xfrm>
            <a:off x="4510966" y="1531329"/>
            <a:ext cx="369666" cy="2029013"/>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7CBAFE92-E952-422C-AE05-420DF156E147}"/>
              </a:ext>
            </a:extLst>
          </p:cNvPr>
          <p:cNvSpPr/>
          <p:nvPr/>
        </p:nvSpPr>
        <p:spPr>
          <a:xfrm>
            <a:off x="7591096" y="1502871"/>
            <a:ext cx="369666" cy="2029013"/>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a:extLst>
              <a:ext uri="{FF2B5EF4-FFF2-40B4-BE49-F238E27FC236}">
                <a16:creationId xmlns:a16="http://schemas.microsoft.com/office/drawing/2014/main" id="{AFCD7D2D-3BA2-4455-9057-986769EE987C}"/>
              </a:ext>
            </a:extLst>
          </p:cNvPr>
          <p:cNvSpPr txBox="1"/>
          <p:nvPr/>
        </p:nvSpPr>
        <p:spPr>
          <a:xfrm>
            <a:off x="4487706" y="3495238"/>
            <a:ext cx="480272" cy="338554"/>
          </a:xfrm>
          <a:prstGeom prst="rect">
            <a:avLst/>
          </a:prstGeom>
          <a:noFill/>
        </p:spPr>
        <p:txBody>
          <a:bodyPr wrap="square" rtlCol="0">
            <a:spAutoFit/>
          </a:bodyPr>
          <a:lstStyle/>
          <a:p>
            <a:pPr algn="ctr"/>
            <a:r>
              <a:rPr lang="en-US" sz="1600" b="1" dirty="0"/>
              <a:t>p</a:t>
            </a:r>
            <a:r>
              <a:rPr lang="en-US" sz="1600" b="1" baseline="-25000" dirty="0"/>
              <a:t>1</a:t>
            </a:r>
            <a:endParaRPr lang="en-US" sz="1600" b="1" dirty="0"/>
          </a:p>
        </p:txBody>
      </p:sp>
      <p:sp>
        <p:nvSpPr>
          <p:cNvPr id="136" name="TextBox 135">
            <a:extLst>
              <a:ext uri="{FF2B5EF4-FFF2-40B4-BE49-F238E27FC236}">
                <a16:creationId xmlns:a16="http://schemas.microsoft.com/office/drawing/2014/main" id="{2D46AED3-4DEF-4D78-80D6-C617742A9C7E}"/>
              </a:ext>
            </a:extLst>
          </p:cNvPr>
          <p:cNvSpPr txBox="1"/>
          <p:nvPr/>
        </p:nvSpPr>
        <p:spPr>
          <a:xfrm>
            <a:off x="7589711" y="3481913"/>
            <a:ext cx="480272" cy="338554"/>
          </a:xfrm>
          <a:prstGeom prst="rect">
            <a:avLst/>
          </a:prstGeom>
          <a:noFill/>
        </p:spPr>
        <p:txBody>
          <a:bodyPr wrap="square" rtlCol="0">
            <a:spAutoFit/>
          </a:bodyPr>
          <a:lstStyle/>
          <a:p>
            <a:pPr algn="ctr"/>
            <a:r>
              <a:rPr lang="en-US" sz="1600" b="1" dirty="0"/>
              <a:t>p</a:t>
            </a:r>
            <a:r>
              <a:rPr lang="en-US" sz="1600" b="1" baseline="-25000" dirty="0"/>
              <a:t>10</a:t>
            </a:r>
            <a:endParaRPr lang="en-US" sz="1600" b="1" dirty="0"/>
          </a:p>
        </p:txBody>
      </p:sp>
      <p:graphicFrame>
        <p:nvGraphicFramePr>
          <p:cNvPr id="137" name="Table 136">
            <a:extLst>
              <a:ext uri="{FF2B5EF4-FFF2-40B4-BE49-F238E27FC236}">
                <a16:creationId xmlns:a16="http://schemas.microsoft.com/office/drawing/2014/main" id="{533D6318-CF17-45EE-B8EC-43877199C786}"/>
              </a:ext>
            </a:extLst>
          </p:cNvPr>
          <p:cNvGraphicFramePr>
            <a:graphicFrameLocks noGrp="1"/>
          </p:cNvGraphicFramePr>
          <p:nvPr>
            <p:extLst>
              <p:ext uri="{D42A27DB-BD31-4B8C-83A1-F6EECF244321}">
                <p14:modId xmlns:p14="http://schemas.microsoft.com/office/powerpoint/2010/main" val="936857144"/>
              </p:ext>
            </p:extLst>
          </p:nvPr>
        </p:nvGraphicFramePr>
        <p:xfrm>
          <a:off x="627974" y="4311316"/>
          <a:ext cx="3499523" cy="1752600"/>
        </p:xfrm>
        <a:graphic>
          <a:graphicData uri="http://schemas.openxmlformats.org/drawingml/2006/table">
            <a:tbl>
              <a:tblPr firstRow="1" bandRow="1">
                <a:tableStyleId>{93296810-A885-4BE3-A3E7-6D5BEEA58F35}</a:tableStyleId>
              </a:tblPr>
              <a:tblGrid>
                <a:gridCol w="2534634">
                  <a:extLst>
                    <a:ext uri="{9D8B030D-6E8A-4147-A177-3AD203B41FA5}">
                      <a16:colId xmlns:a16="http://schemas.microsoft.com/office/drawing/2014/main" val="20000"/>
                    </a:ext>
                  </a:extLst>
                </a:gridCol>
                <a:gridCol w="964889">
                  <a:extLst>
                    <a:ext uri="{9D8B030D-6E8A-4147-A177-3AD203B41FA5}">
                      <a16:colId xmlns:a16="http://schemas.microsoft.com/office/drawing/2014/main" val="20001"/>
                    </a:ext>
                  </a:extLst>
                </a:gridCol>
              </a:tblGrid>
              <a:tr h="370840">
                <a:tc>
                  <a:txBody>
                    <a:bodyPr/>
                    <a:lstStyle/>
                    <a:p>
                      <a:r>
                        <a:rPr lang="en-US" dirty="0"/>
                        <a:t>Q-gram</a:t>
                      </a:r>
                    </a:p>
                  </a:txBody>
                  <a:tcPr/>
                </a:tc>
                <a:tc>
                  <a:txBody>
                    <a:bodyPr/>
                    <a:lstStyle/>
                    <a:p>
                      <a:r>
                        <a:rPr lang="en-US" dirty="0"/>
                        <a:t>Count</a:t>
                      </a:r>
                    </a:p>
                  </a:txBody>
                  <a:tcPr/>
                </a:tc>
                <a:extLst>
                  <a:ext uri="{0D108BD9-81ED-4DB2-BD59-A6C34878D82A}">
                    <a16:rowId xmlns:a16="http://schemas.microsoft.com/office/drawing/2014/main" val="10000"/>
                  </a:ext>
                </a:extLst>
              </a:tr>
              <a:tr h="370840">
                <a:tc>
                  <a:txBody>
                    <a:bodyPr/>
                    <a:lstStyle/>
                    <a:p>
                      <a:r>
                        <a:rPr lang="en-US" sz="1800" dirty="0"/>
                        <a:t>ma</a:t>
                      </a:r>
                      <a:endParaRPr lang="en-US" dirty="0"/>
                    </a:p>
                  </a:txBody>
                  <a:tcPr/>
                </a:tc>
                <a:tc>
                  <a:txBody>
                    <a:bodyPr/>
                    <a:lstStyle/>
                    <a:p>
                      <a:r>
                        <a:rPr lang="en-US" dirty="0"/>
                        <a:t>3</a:t>
                      </a:r>
                    </a:p>
                  </a:txBody>
                  <a:tcPr/>
                </a:tc>
                <a:extLst>
                  <a:ext uri="{0D108BD9-81ED-4DB2-BD59-A6C34878D82A}">
                    <a16:rowId xmlns:a16="http://schemas.microsoft.com/office/drawing/2014/main" val="10001"/>
                  </a:ext>
                </a:extLst>
              </a:tr>
              <a:tr h="370840">
                <a:tc>
                  <a:txBody>
                    <a:bodyPr/>
                    <a:lstStyle/>
                    <a:p>
                      <a:r>
                        <a:rPr lang="en-US" sz="1800" dirty="0"/>
                        <a:t>an</a:t>
                      </a:r>
                      <a:endParaRPr lang="en-US" dirty="0"/>
                    </a:p>
                  </a:txBody>
                  <a:tcPr/>
                </a:tc>
                <a:tc>
                  <a:txBody>
                    <a:bodyPr/>
                    <a:lstStyle/>
                    <a:p>
                      <a:r>
                        <a:rPr lang="en-US" dirty="0"/>
                        <a:t>2</a:t>
                      </a:r>
                    </a:p>
                  </a:txBody>
                  <a:tcPr/>
                </a:tc>
                <a:extLst>
                  <a:ext uri="{0D108BD9-81ED-4DB2-BD59-A6C34878D82A}">
                    <a16:rowId xmlns:a16="http://schemas.microsoft.com/office/drawing/2014/main" val="10002"/>
                  </a:ext>
                </a:extLst>
              </a:tr>
              <a:tr h="370840">
                <a:tc>
                  <a:txBody>
                    <a:bodyPr/>
                    <a:lstStyle/>
                    <a:p>
                      <a:r>
                        <a:rPr lang="en-US" sz="1800" dirty="0"/>
                        <a:t>at, </a:t>
                      </a:r>
                      <a:r>
                        <a:rPr lang="en-US" sz="1800" dirty="0" err="1"/>
                        <a:t>tt</a:t>
                      </a:r>
                      <a:r>
                        <a:rPr lang="en-US" sz="1800" dirty="0"/>
                        <a:t>, </a:t>
                      </a:r>
                      <a:r>
                        <a:rPr lang="en-US" sz="1800" dirty="0" err="1"/>
                        <a:t>nn</a:t>
                      </a:r>
                      <a:r>
                        <a:rPr lang="en-US" sz="1800" dirty="0"/>
                        <a:t>, ax, </a:t>
                      </a:r>
                      <a:r>
                        <a:rPr lang="en-US" sz="1800" dirty="0" err="1"/>
                        <a:t>ny</a:t>
                      </a:r>
                      <a:r>
                        <a:rPr lang="en-US" sz="1800" dirty="0"/>
                        <a:t>, </a:t>
                      </a:r>
                      <a:r>
                        <a:rPr lang="en-US" sz="1800" dirty="0" err="1"/>
                        <a:t>oa</a:t>
                      </a:r>
                      <a:r>
                        <a:rPr lang="en-US" sz="1800" dirty="0"/>
                        <a:t>, jo, ji, </a:t>
                      </a:r>
                      <a:r>
                        <a:rPr lang="en-US" sz="1800" dirty="0" err="1"/>
                        <a:t>im</a:t>
                      </a:r>
                      <a:endParaRPr lang="en-US" sz="1800" dirty="0"/>
                    </a:p>
                  </a:txBody>
                  <a:tcPr/>
                </a:tc>
                <a:tc>
                  <a:txBody>
                    <a:bodyPr/>
                    <a:lstStyle/>
                    <a:p>
                      <a:r>
                        <a:rPr lang="en-US" dirty="0"/>
                        <a:t>1</a:t>
                      </a:r>
                    </a:p>
                  </a:txBody>
                  <a:tcPr/>
                </a:tc>
                <a:extLst>
                  <a:ext uri="{0D108BD9-81ED-4DB2-BD59-A6C34878D82A}">
                    <a16:rowId xmlns:a16="http://schemas.microsoft.com/office/drawing/2014/main" val="10003"/>
                  </a:ext>
                </a:extLst>
              </a:tr>
            </a:tbl>
          </a:graphicData>
        </a:graphic>
      </p:graphicFrame>
      <p:sp>
        <p:nvSpPr>
          <p:cNvPr id="138" name="TextBox 137">
            <a:extLst>
              <a:ext uri="{FF2B5EF4-FFF2-40B4-BE49-F238E27FC236}">
                <a16:creationId xmlns:a16="http://schemas.microsoft.com/office/drawing/2014/main" id="{9A682A38-556C-4E43-9608-323DE4C78F7C}"/>
              </a:ext>
            </a:extLst>
          </p:cNvPr>
          <p:cNvSpPr txBox="1"/>
          <p:nvPr/>
        </p:nvSpPr>
        <p:spPr>
          <a:xfrm>
            <a:off x="5458886" y="5660660"/>
            <a:ext cx="5894914" cy="646331"/>
          </a:xfrm>
          <a:prstGeom prst="rect">
            <a:avLst/>
          </a:prstGeom>
          <a:noFill/>
        </p:spPr>
        <p:txBody>
          <a:bodyPr wrap="square" rtlCol="0">
            <a:spAutoFit/>
          </a:bodyPr>
          <a:lstStyle/>
          <a:p>
            <a:r>
              <a:rPr lang="en-US" dirty="0"/>
              <a:t>For BFs with 0 in positions </a:t>
            </a:r>
            <a:r>
              <a:rPr lang="en-US" b="1" dirty="0"/>
              <a:t>p</a:t>
            </a:r>
            <a:r>
              <a:rPr lang="en-US" b="1" baseline="-25000" dirty="0"/>
              <a:t>5</a:t>
            </a:r>
            <a:r>
              <a:rPr lang="en-US" dirty="0"/>
              <a:t>,</a:t>
            </a:r>
            <a:r>
              <a:rPr lang="en-US" b="1" dirty="0"/>
              <a:t> p</a:t>
            </a:r>
            <a:r>
              <a:rPr lang="en-US" b="1" baseline="-25000" dirty="0"/>
              <a:t>13</a:t>
            </a:r>
            <a:r>
              <a:rPr lang="en-US" dirty="0"/>
              <a:t>,</a:t>
            </a:r>
            <a:r>
              <a:rPr lang="en-US" b="1" dirty="0"/>
              <a:t> p</a:t>
            </a:r>
            <a:r>
              <a:rPr lang="en-US" b="1" baseline="-25000" dirty="0"/>
              <a:t>1</a:t>
            </a:r>
            <a:r>
              <a:rPr lang="en-US" dirty="0"/>
              <a:t> and </a:t>
            </a:r>
            <a:r>
              <a:rPr lang="en-US" b="1" dirty="0"/>
              <a:t>p</a:t>
            </a:r>
            <a:r>
              <a:rPr lang="en-US" b="1" baseline="-25000" dirty="0"/>
              <a:t>10</a:t>
            </a:r>
            <a:r>
              <a:rPr lang="en-US" b="1" dirty="0"/>
              <a:t> </a:t>
            </a:r>
            <a:r>
              <a:rPr lang="en-US" dirty="0"/>
              <a:t>we assume these BFs cannot encode either ‘ma’ or ‘an’</a:t>
            </a:r>
          </a:p>
        </p:txBody>
      </p:sp>
      <p:grpSp>
        <p:nvGrpSpPr>
          <p:cNvPr id="140" name="Group 139">
            <a:extLst>
              <a:ext uri="{FF2B5EF4-FFF2-40B4-BE49-F238E27FC236}">
                <a16:creationId xmlns:a16="http://schemas.microsoft.com/office/drawing/2014/main" id="{4BBC7BD2-B8EB-4536-BD6F-E41484EE5D30}"/>
              </a:ext>
            </a:extLst>
          </p:cNvPr>
          <p:cNvGrpSpPr/>
          <p:nvPr/>
        </p:nvGrpSpPr>
        <p:grpSpPr>
          <a:xfrm>
            <a:off x="2622249" y="3228525"/>
            <a:ext cx="571037" cy="591942"/>
            <a:chOff x="1386935" y="1391811"/>
            <a:chExt cx="571037" cy="591942"/>
          </a:xfrm>
        </p:grpSpPr>
        <p:sp>
          <p:nvSpPr>
            <p:cNvPr id="141" name="TextBox 140">
              <a:extLst>
                <a:ext uri="{FF2B5EF4-FFF2-40B4-BE49-F238E27FC236}">
                  <a16:creationId xmlns:a16="http://schemas.microsoft.com/office/drawing/2014/main" id="{5C6FD87D-29D9-471E-8D69-6A502A46C75F}"/>
                </a:ext>
              </a:extLst>
            </p:cNvPr>
            <p:cNvSpPr txBox="1"/>
            <p:nvPr/>
          </p:nvSpPr>
          <p:spPr>
            <a:xfrm>
              <a:off x="1638654" y="1391811"/>
              <a:ext cx="319318" cy="400110"/>
            </a:xfrm>
            <a:prstGeom prst="rect">
              <a:avLst/>
            </a:prstGeom>
            <a:noFill/>
          </p:spPr>
          <p:txBody>
            <a:bodyPr wrap="none" rtlCol="0">
              <a:spAutoFit/>
            </a:bodyPr>
            <a:lstStyle/>
            <a:p>
              <a:r>
                <a:rPr lang="en-US" sz="2000" i="1" dirty="0"/>
                <a:t>p</a:t>
              </a:r>
            </a:p>
          </p:txBody>
        </p:sp>
        <p:sp>
          <p:nvSpPr>
            <p:cNvPr id="142" name="TextBox 141">
              <a:extLst>
                <a:ext uri="{FF2B5EF4-FFF2-40B4-BE49-F238E27FC236}">
                  <a16:creationId xmlns:a16="http://schemas.microsoft.com/office/drawing/2014/main" id="{1A0F84FC-C1B0-47F2-AD58-BBFB96D37810}"/>
                </a:ext>
              </a:extLst>
            </p:cNvPr>
            <p:cNvSpPr txBox="1"/>
            <p:nvPr/>
          </p:nvSpPr>
          <p:spPr>
            <a:xfrm>
              <a:off x="1386935" y="1460533"/>
              <a:ext cx="410690" cy="523220"/>
            </a:xfrm>
            <a:prstGeom prst="rect">
              <a:avLst/>
            </a:prstGeom>
            <a:noFill/>
          </p:spPr>
          <p:txBody>
            <a:bodyPr wrap="none" rtlCol="0">
              <a:spAutoFit/>
            </a:bodyPr>
            <a:lstStyle/>
            <a:p>
              <a:r>
                <a:rPr lang="en-US" sz="2800" b="1" dirty="0"/>
                <a:t>D</a:t>
              </a:r>
            </a:p>
          </p:txBody>
        </p:sp>
      </p:grpSp>
      <p:grpSp>
        <p:nvGrpSpPr>
          <p:cNvPr id="143" name="Group 142">
            <a:extLst>
              <a:ext uri="{FF2B5EF4-FFF2-40B4-BE49-F238E27FC236}">
                <a16:creationId xmlns:a16="http://schemas.microsoft.com/office/drawing/2014/main" id="{81958740-D7AE-4A3C-93DA-CB7759A0495D}"/>
              </a:ext>
            </a:extLst>
          </p:cNvPr>
          <p:cNvGrpSpPr/>
          <p:nvPr/>
        </p:nvGrpSpPr>
        <p:grpSpPr>
          <a:xfrm>
            <a:off x="8777119" y="946506"/>
            <a:ext cx="558213" cy="591942"/>
            <a:chOff x="1386935" y="1391811"/>
            <a:chExt cx="558213" cy="591942"/>
          </a:xfrm>
        </p:grpSpPr>
        <p:sp>
          <p:nvSpPr>
            <p:cNvPr id="144" name="TextBox 143">
              <a:extLst>
                <a:ext uri="{FF2B5EF4-FFF2-40B4-BE49-F238E27FC236}">
                  <a16:creationId xmlns:a16="http://schemas.microsoft.com/office/drawing/2014/main" id="{5978310C-9766-4A9C-87CD-3076B8215A21}"/>
                </a:ext>
              </a:extLst>
            </p:cNvPr>
            <p:cNvSpPr txBox="1"/>
            <p:nvPr/>
          </p:nvSpPr>
          <p:spPr>
            <a:xfrm>
              <a:off x="1638654" y="1391811"/>
              <a:ext cx="306494" cy="400110"/>
            </a:xfrm>
            <a:prstGeom prst="rect">
              <a:avLst/>
            </a:prstGeom>
            <a:noFill/>
          </p:spPr>
          <p:txBody>
            <a:bodyPr wrap="none" rtlCol="0">
              <a:spAutoFit/>
            </a:bodyPr>
            <a:lstStyle/>
            <a:p>
              <a:r>
                <a:rPr lang="en-US" sz="2000" i="1" dirty="0"/>
                <a:t>e</a:t>
              </a:r>
            </a:p>
          </p:txBody>
        </p:sp>
        <p:sp>
          <p:nvSpPr>
            <p:cNvPr id="145" name="TextBox 144">
              <a:extLst>
                <a:ext uri="{FF2B5EF4-FFF2-40B4-BE49-F238E27FC236}">
                  <a16:creationId xmlns:a16="http://schemas.microsoft.com/office/drawing/2014/main" id="{7D395EFD-7136-4DEF-A52A-F38C93561545}"/>
                </a:ext>
              </a:extLst>
            </p:cNvPr>
            <p:cNvSpPr txBox="1"/>
            <p:nvPr/>
          </p:nvSpPr>
          <p:spPr>
            <a:xfrm>
              <a:off x="1386935" y="1460533"/>
              <a:ext cx="410690" cy="523220"/>
            </a:xfrm>
            <a:prstGeom prst="rect">
              <a:avLst/>
            </a:prstGeom>
            <a:noFill/>
          </p:spPr>
          <p:txBody>
            <a:bodyPr wrap="none" rtlCol="0">
              <a:spAutoFit/>
            </a:bodyPr>
            <a:lstStyle/>
            <a:p>
              <a:r>
                <a:rPr lang="en-US" sz="2800" b="1" dirty="0"/>
                <a:t>D</a:t>
              </a:r>
            </a:p>
          </p:txBody>
        </p:sp>
      </p:grpSp>
      <p:sp>
        <p:nvSpPr>
          <p:cNvPr id="146" name="Footer Placeholder 9">
            <a:extLst>
              <a:ext uri="{FF2B5EF4-FFF2-40B4-BE49-F238E27FC236}">
                <a16:creationId xmlns:a16="http://schemas.microsoft.com/office/drawing/2014/main" id="{AB2249DF-938C-4EEB-B73B-4AC07F745B0D}"/>
              </a:ext>
            </a:extLst>
          </p:cNvPr>
          <p:cNvSpPr>
            <a:spLocks noGrp="1"/>
          </p:cNvSpPr>
          <p:nvPr>
            <p:ph type="ftr" sz="quarter" idx="11"/>
          </p:nvPr>
        </p:nvSpPr>
        <p:spPr>
          <a:xfrm>
            <a:off x="4552950" y="6367697"/>
            <a:ext cx="3086100" cy="365125"/>
          </a:xfrm>
        </p:spPr>
        <p:txBody>
          <a:bodyPr/>
          <a:lstStyle/>
          <a:p>
            <a:r>
              <a:rPr lang="en-US" dirty="0"/>
              <a:t>March 2021</a:t>
            </a:r>
          </a:p>
        </p:txBody>
      </p:sp>
    </p:spTree>
    <p:extLst>
      <p:ext uri="{BB962C8B-B14F-4D97-AF65-F5344CB8AC3E}">
        <p14:creationId xmlns:p14="http://schemas.microsoft.com/office/powerpoint/2010/main" val="26885152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fade">
                                      <p:cBhvr>
                                        <p:cTn id="7" dur="500"/>
                                        <p:tgtEl>
                                          <p:spTgt spid="1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1"/>
                                        </p:tgtEl>
                                        <p:attrNameLst>
                                          <p:attrName>style.visibility</p:attrName>
                                        </p:attrNameLst>
                                      </p:cBhvr>
                                      <p:to>
                                        <p:strVal val="visible"/>
                                      </p:to>
                                    </p:set>
                                    <p:animEffect transition="in" filter="fade">
                                      <p:cBhvr>
                                        <p:cTn id="10" dur="500"/>
                                        <p:tgtEl>
                                          <p:spTgt spid="1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2"/>
                                        </p:tgtEl>
                                        <p:attrNameLst>
                                          <p:attrName>style.visibility</p:attrName>
                                        </p:attrNameLst>
                                      </p:cBhvr>
                                      <p:to>
                                        <p:strVal val="visible"/>
                                      </p:to>
                                    </p:set>
                                    <p:animEffect transition="in" filter="fade">
                                      <p:cBhvr>
                                        <p:cTn id="13" dur="500"/>
                                        <p:tgtEl>
                                          <p:spTgt spid="1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
                                        </p:tgtEl>
                                        <p:attrNameLst>
                                          <p:attrName>style.visibility</p:attrName>
                                        </p:attrNameLst>
                                      </p:cBhvr>
                                      <p:to>
                                        <p:strVal val="visible"/>
                                      </p:to>
                                    </p:set>
                                    <p:animEffect transition="in" filter="fade">
                                      <p:cBhvr>
                                        <p:cTn id="16" dur="500"/>
                                        <p:tgtEl>
                                          <p:spTgt spid="1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5"/>
                                        </p:tgtEl>
                                        <p:attrNameLst>
                                          <p:attrName>style.visibility</p:attrName>
                                        </p:attrNameLst>
                                      </p:cBhvr>
                                      <p:to>
                                        <p:strVal val="visible"/>
                                      </p:to>
                                    </p:set>
                                    <p:animEffect transition="in" filter="fade">
                                      <p:cBhvr>
                                        <p:cTn id="22" dur="500"/>
                                        <p:tgtEl>
                                          <p:spTgt spid="125"/>
                                        </p:tgtEl>
                                      </p:cBhvr>
                                    </p:animEffect>
                                  </p:childTnLst>
                                </p:cTn>
                              </p:par>
                            </p:childTnLst>
                          </p:cTn>
                        </p:par>
                        <p:par>
                          <p:cTn id="23" fill="hold">
                            <p:stCondLst>
                              <p:cond delay="500"/>
                            </p:stCondLst>
                            <p:childTnLst>
                              <p:par>
                                <p:cTn id="24" presetID="21" presetClass="entr" presetSubtype="1" fill="hold" grpId="0" nodeType="afterEffect">
                                  <p:stCondLst>
                                    <p:cond delay="0"/>
                                  </p:stCondLst>
                                  <p:childTnLst>
                                    <p:set>
                                      <p:cBhvr>
                                        <p:cTn id="25" dur="1" fill="hold">
                                          <p:stCondLst>
                                            <p:cond delay="0"/>
                                          </p:stCondLst>
                                        </p:cTn>
                                        <p:tgtEl>
                                          <p:spTgt spid="117"/>
                                        </p:tgtEl>
                                        <p:attrNameLst>
                                          <p:attrName>style.visibility</p:attrName>
                                        </p:attrNameLst>
                                      </p:cBhvr>
                                      <p:to>
                                        <p:strVal val="visible"/>
                                      </p:to>
                                    </p:set>
                                    <p:animEffect transition="in" filter="wheel(1)">
                                      <p:cBhvr>
                                        <p:cTn id="26" dur="1000"/>
                                        <p:tgtEl>
                                          <p:spTgt spid="117"/>
                                        </p:tgtEl>
                                      </p:cBhvr>
                                    </p:animEffect>
                                  </p:childTnLst>
                                </p:cTn>
                              </p:par>
                              <p:par>
                                <p:cTn id="27" presetID="10" presetClass="entr" presetSubtype="0" fill="hold" grpId="0" nodeType="withEffect">
                                  <p:stCondLst>
                                    <p:cond delay="0"/>
                                  </p:stCondLst>
                                  <p:iterate type="lt">
                                    <p:tmPct val="0"/>
                                  </p:iterate>
                                  <p:childTnLst>
                                    <p:set>
                                      <p:cBhvr>
                                        <p:cTn id="28" dur="1" fill="hold">
                                          <p:stCondLst>
                                            <p:cond delay="0"/>
                                          </p:stCondLst>
                                        </p:cTn>
                                        <p:tgtEl>
                                          <p:spTgt spid="116"/>
                                        </p:tgtEl>
                                        <p:attrNameLst>
                                          <p:attrName>style.visibility</p:attrName>
                                        </p:attrNameLst>
                                      </p:cBhvr>
                                      <p:to>
                                        <p:strVal val="visible"/>
                                      </p:to>
                                    </p:set>
                                    <p:animEffect transition="in" filter="fade">
                                      <p:cBhvr>
                                        <p:cTn id="29" dur="500"/>
                                        <p:tgtEl>
                                          <p:spTgt spid="116"/>
                                        </p:tgtEl>
                                      </p:cBhvr>
                                    </p:animEffect>
                                  </p:childTnLst>
                                </p:cTn>
                              </p:par>
                              <p:par>
                                <p:cTn id="30" presetID="21" presetClass="entr" presetSubtype="1" fill="hold" grpId="0" nodeType="withEffect">
                                  <p:stCondLst>
                                    <p:cond delay="0"/>
                                  </p:stCondLst>
                                  <p:childTnLst>
                                    <p:set>
                                      <p:cBhvr>
                                        <p:cTn id="31" dur="1" fill="hold">
                                          <p:stCondLst>
                                            <p:cond delay="0"/>
                                          </p:stCondLst>
                                        </p:cTn>
                                        <p:tgtEl>
                                          <p:spTgt spid="118"/>
                                        </p:tgtEl>
                                        <p:attrNameLst>
                                          <p:attrName>style.visibility</p:attrName>
                                        </p:attrNameLst>
                                      </p:cBhvr>
                                      <p:to>
                                        <p:strVal val="visible"/>
                                      </p:to>
                                    </p:set>
                                    <p:animEffect transition="in" filter="wheel(1)">
                                      <p:cBhvr>
                                        <p:cTn id="32" dur="1000"/>
                                        <p:tgtEl>
                                          <p:spTgt spid="11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9"/>
                                        </p:tgtEl>
                                        <p:attrNameLst>
                                          <p:attrName>style.visibility</p:attrName>
                                        </p:attrNameLst>
                                      </p:cBhvr>
                                      <p:to>
                                        <p:strVal val="visible"/>
                                      </p:to>
                                    </p:set>
                                    <p:animEffect transition="in" filter="fade">
                                      <p:cBhvr>
                                        <p:cTn id="35" dur="500"/>
                                        <p:tgtEl>
                                          <p:spTgt spid="119"/>
                                        </p:tgtEl>
                                      </p:cBhvr>
                                    </p:animEffect>
                                  </p:childTnLst>
                                </p:cTn>
                              </p:par>
                            </p:childTnLst>
                          </p:cTn>
                        </p:par>
                        <p:par>
                          <p:cTn id="36" fill="hold">
                            <p:stCondLst>
                              <p:cond delay="1500"/>
                            </p:stCondLst>
                            <p:childTnLst>
                              <p:par>
                                <p:cTn id="37" presetID="10" presetClass="entr" presetSubtype="0" fill="hold" nodeType="afterEffect">
                                  <p:stCondLst>
                                    <p:cond delay="0"/>
                                  </p:stCondLst>
                                  <p:childTnLst>
                                    <p:set>
                                      <p:cBhvr>
                                        <p:cTn id="38" dur="1" fill="hold">
                                          <p:stCondLst>
                                            <p:cond delay="0"/>
                                          </p:stCondLst>
                                        </p:cTn>
                                        <p:tgtEl>
                                          <p:spTgt spid="126">
                                            <p:txEl>
                                              <p:pRg st="0" end="0"/>
                                            </p:txEl>
                                          </p:spTgt>
                                        </p:tgtEl>
                                        <p:attrNameLst>
                                          <p:attrName>style.visibility</p:attrName>
                                        </p:attrNameLst>
                                      </p:cBhvr>
                                      <p:to>
                                        <p:strVal val="visible"/>
                                      </p:to>
                                    </p:set>
                                    <p:animEffect transition="in" filter="fade">
                                      <p:cBhvr>
                                        <p:cTn id="39" dur="500"/>
                                        <p:tgtEl>
                                          <p:spTgt spid="126">
                                            <p:txEl>
                                              <p:pRg st="0" end="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126">
                                            <p:txEl>
                                              <p:pRg st="2" end="2"/>
                                            </p:txEl>
                                          </p:spTgt>
                                        </p:tgtEl>
                                        <p:attrNameLst>
                                          <p:attrName>style.visibility</p:attrName>
                                        </p:attrNameLst>
                                      </p:cBhvr>
                                      <p:to>
                                        <p:strVal val="visible"/>
                                      </p:to>
                                    </p:set>
                                    <p:animEffect transition="in" filter="fade">
                                      <p:cBhvr>
                                        <p:cTn id="42" dur="500"/>
                                        <p:tgtEl>
                                          <p:spTgt spid="126">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7"/>
                                        </p:tgtEl>
                                        <p:attrNameLst>
                                          <p:attrName>style.visibility</p:attrName>
                                        </p:attrNameLst>
                                      </p:cBhvr>
                                      <p:to>
                                        <p:strVal val="visible"/>
                                      </p:to>
                                    </p:set>
                                    <p:animEffect transition="in" filter="fade">
                                      <p:cBhvr>
                                        <p:cTn id="47" dur="500"/>
                                        <p:tgtEl>
                                          <p:spTgt spid="12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28"/>
                                        </p:tgtEl>
                                        <p:attrNameLst>
                                          <p:attrName>style.visibility</p:attrName>
                                        </p:attrNameLst>
                                      </p:cBhvr>
                                      <p:to>
                                        <p:strVal val="visible"/>
                                      </p:to>
                                    </p:set>
                                    <p:animEffect transition="in" filter="fade">
                                      <p:cBhvr>
                                        <p:cTn id="50" dur="500"/>
                                        <p:tgtEl>
                                          <p:spTgt spid="128"/>
                                        </p:tgtEl>
                                      </p:cBhvr>
                                    </p:animEffect>
                                  </p:childTnLst>
                                </p:cTn>
                              </p:par>
                            </p:childTnLst>
                          </p:cTn>
                        </p:par>
                        <p:par>
                          <p:cTn id="51" fill="hold">
                            <p:stCondLst>
                              <p:cond delay="500"/>
                            </p:stCondLst>
                            <p:childTnLst>
                              <p:par>
                                <p:cTn id="52" presetID="10" presetClass="entr" presetSubtype="0" fill="hold" grpId="0" nodeType="afterEffect">
                                  <p:stCondLst>
                                    <p:cond delay="0"/>
                                  </p:stCondLst>
                                  <p:childTnLst>
                                    <p:set>
                                      <p:cBhvr>
                                        <p:cTn id="53" dur="1" fill="hold">
                                          <p:stCondLst>
                                            <p:cond delay="0"/>
                                          </p:stCondLst>
                                        </p:cTn>
                                        <p:tgtEl>
                                          <p:spTgt spid="129"/>
                                        </p:tgtEl>
                                        <p:attrNameLst>
                                          <p:attrName>style.visibility</p:attrName>
                                        </p:attrNameLst>
                                      </p:cBhvr>
                                      <p:to>
                                        <p:strVal val="visible"/>
                                      </p:to>
                                    </p:set>
                                    <p:animEffect transition="in" filter="fade">
                                      <p:cBhvr>
                                        <p:cTn id="54" dur="500"/>
                                        <p:tgtEl>
                                          <p:spTgt spid="12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30"/>
                                        </p:tgtEl>
                                        <p:attrNameLst>
                                          <p:attrName>style.visibility</p:attrName>
                                        </p:attrNameLst>
                                      </p:cBhvr>
                                      <p:to>
                                        <p:strVal val="visible"/>
                                      </p:to>
                                    </p:set>
                                    <p:animEffect transition="in" filter="fade">
                                      <p:cBhvr>
                                        <p:cTn id="57" dur="500"/>
                                        <p:tgtEl>
                                          <p:spTgt spid="13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31"/>
                                        </p:tgtEl>
                                        <p:attrNameLst>
                                          <p:attrName>style.visibility</p:attrName>
                                        </p:attrNameLst>
                                      </p:cBhvr>
                                      <p:to>
                                        <p:strVal val="visible"/>
                                      </p:to>
                                    </p:set>
                                    <p:animEffect transition="in" filter="fade">
                                      <p:cBhvr>
                                        <p:cTn id="60" dur="500"/>
                                        <p:tgtEl>
                                          <p:spTgt spid="13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32"/>
                                        </p:tgtEl>
                                        <p:attrNameLst>
                                          <p:attrName>style.visibility</p:attrName>
                                        </p:attrNameLst>
                                      </p:cBhvr>
                                      <p:to>
                                        <p:strVal val="visible"/>
                                      </p:to>
                                    </p:set>
                                    <p:animEffect transition="in" filter="fade">
                                      <p:cBhvr>
                                        <p:cTn id="63" dur="500"/>
                                        <p:tgtEl>
                                          <p:spTgt spid="132"/>
                                        </p:tgtEl>
                                      </p:cBhvr>
                                    </p:animEffect>
                                  </p:childTnLst>
                                </p:cTn>
                              </p:par>
                              <p:par>
                                <p:cTn id="64" presetID="21" presetClass="entr" presetSubtype="1" fill="hold" grpId="0" nodeType="withEffect">
                                  <p:stCondLst>
                                    <p:cond delay="0"/>
                                  </p:stCondLst>
                                  <p:childTnLst>
                                    <p:set>
                                      <p:cBhvr>
                                        <p:cTn id="65" dur="1" fill="hold">
                                          <p:stCondLst>
                                            <p:cond delay="0"/>
                                          </p:stCondLst>
                                        </p:cTn>
                                        <p:tgtEl>
                                          <p:spTgt spid="133"/>
                                        </p:tgtEl>
                                        <p:attrNameLst>
                                          <p:attrName>style.visibility</p:attrName>
                                        </p:attrNameLst>
                                      </p:cBhvr>
                                      <p:to>
                                        <p:strVal val="visible"/>
                                      </p:to>
                                    </p:set>
                                    <p:animEffect transition="in" filter="wheel(1)">
                                      <p:cBhvr>
                                        <p:cTn id="66" dur="1000"/>
                                        <p:tgtEl>
                                          <p:spTgt spid="133"/>
                                        </p:tgtEl>
                                      </p:cBhvr>
                                    </p:animEffect>
                                  </p:childTnLst>
                                </p:cTn>
                              </p:par>
                              <p:par>
                                <p:cTn id="67" presetID="21" presetClass="entr" presetSubtype="1" fill="hold" grpId="0" nodeType="withEffect">
                                  <p:stCondLst>
                                    <p:cond delay="0"/>
                                  </p:stCondLst>
                                  <p:childTnLst>
                                    <p:set>
                                      <p:cBhvr>
                                        <p:cTn id="68" dur="1" fill="hold">
                                          <p:stCondLst>
                                            <p:cond delay="0"/>
                                          </p:stCondLst>
                                        </p:cTn>
                                        <p:tgtEl>
                                          <p:spTgt spid="134"/>
                                        </p:tgtEl>
                                        <p:attrNameLst>
                                          <p:attrName>style.visibility</p:attrName>
                                        </p:attrNameLst>
                                      </p:cBhvr>
                                      <p:to>
                                        <p:strVal val="visible"/>
                                      </p:to>
                                    </p:set>
                                    <p:animEffect transition="in" filter="wheel(1)">
                                      <p:cBhvr>
                                        <p:cTn id="69" dur="1000"/>
                                        <p:tgtEl>
                                          <p:spTgt spid="134"/>
                                        </p:tgtEl>
                                      </p:cBhvr>
                                    </p:animEffect>
                                  </p:childTnLst>
                                </p:cTn>
                              </p:par>
                              <p:par>
                                <p:cTn id="70" presetID="10" presetClass="entr" presetSubtype="0" fill="hold" grpId="0" nodeType="withEffect">
                                  <p:stCondLst>
                                    <p:cond delay="0"/>
                                  </p:stCondLst>
                                  <p:iterate type="lt">
                                    <p:tmPct val="0"/>
                                  </p:iterate>
                                  <p:childTnLst>
                                    <p:set>
                                      <p:cBhvr>
                                        <p:cTn id="71" dur="1" fill="hold">
                                          <p:stCondLst>
                                            <p:cond delay="0"/>
                                          </p:stCondLst>
                                        </p:cTn>
                                        <p:tgtEl>
                                          <p:spTgt spid="135"/>
                                        </p:tgtEl>
                                        <p:attrNameLst>
                                          <p:attrName>style.visibility</p:attrName>
                                        </p:attrNameLst>
                                      </p:cBhvr>
                                      <p:to>
                                        <p:strVal val="visible"/>
                                      </p:to>
                                    </p:set>
                                    <p:animEffect transition="in" filter="fade">
                                      <p:cBhvr>
                                        <p:cTn id="72" dur="500"/>
                                        <p:tgtEl>
                                          <p:spTgt spid="135"/>
                                        </p:tgtEl>
                                      </p:cBhvr>
                                    </p:animEffect>
                                  </p:childTnLst>
                                </p:cTn>
                              </p:par>
                              <p:par>
                                <p:cTn id="73" presetID="10" presetClass="entr" presetSubtype="0" fill="hold" grpId="0" nodeType="withEffect">
                                  <p:stCondLst>
                                    <p:cond delay="0"/>
                                  </p:stCondLst>
                                  <p:iterate type="lt">
                                    <p:tmPct val="0"/>
                                  </p:iterate>
                                  <p:childTnLst>
                                    <p:set>
                                      <p:cBhvr>
                                        <p:cTn id="74" dur="1" fill="hold">
                                          <p:stCondLst>
                                            <p:cond delay="0"/>
                                          </p:stCondLst>
                                        </p:cTn>
                                        <p:tgtEl>
                                          <p:spTgt spid="136"/>
                                        </p:tgtEl>
                                        <p:attrNameLst>
                                          <p:attrName>style.visibility</p:attrName>
                                        </p:attrNameLst>
                                      </p:cBhvr>
                                      <p:to>
                                        <p:strVal val="visible"/>
                                      </p:to>
                                    </p:set>
                                    <p:animEffect transition="in" filter="fade">
                                      <p:cBhvr>
                                        <p:cTn id="75" dur="500"/>
                                        <p:tgtEl>
                                          <p:spTgt spid="136"/>
                                        </p:tgtEl>
                                      </p:cBhvr>
                                    </p:animEffect>
                                  </p:childTnLst>
                                </p:cTn>
                              </p:par>
                            </p:childTnLst>
                          </p:cTn>
                        </p:par>
                        <p:par>
                          <p:cTn id="76" fill="hold">
                            <p:stCondLst>
                              <p:cond delay="1500"/>
                            </p:stCondLst>
                            <p:childTnLst>
                              <p:par>
                                <p:cTn id="77" presetID="10" presetClass="entr" presetSubtype="0" fill="hold" nodeType="afterEffect">
                                  <p:stCondLst>
                                    <p:cond delay="0"/>
                                  </p:stCondLst>
                                  <p:childTnLst>
                                    <p:set>
                                      <p:cBhvr>
                                        <p:cTn id="78" dur="1" fill="hold">
                                          <p:stCondLst>
                                            <p:cond delay="0"/>
                                          </p:stCondLst>
                                        </p:cTn>
                                        <p:tgtEl>
                                          <p:spTgt spid="126">
                                            <p:txEl>
                                              <p:pRg st="3" end="3"/>
                                            </p:txEl>
                                          </p:spTgt>
                                        </p:tgtEl>
                                        <p:attrNameLst>
                                          <p:attrName>style.visibility</p:attrName>
                                        </p:attrNameLst>
                                      </p:cBhvr>
                                      <p:to>
                                        <p:strVal val="visible"/>
                                      </p:to>
                                    </p:set>
                                    <p:animEffect transition="in" filter="fade">
                                      <p:cBhvr>
                                        <p:cTn id="79" dur="500"/>
                                        <p:tgtEl>
                                          <p:spTgt spid="126">
                                            <p:txEl>
                                              <p:pRg st="3" end="3"/>
                                            </p:txEl>
                                          </p:spTgt>
                                        </p:tgtEl>
                                      </p:cBhvr>
                                    </p:animEffect>
                                  </p:childTnLst>
                                </p:cTn>
                              </p:par>
                            </p:childTnLst>
                          </p:cTn>
                        </p:par>
                        <p:par>
                          <p:cTn id="80" fill="hold">
                            <p:stCondLst>
                              <p:cond delay="2000"/>
                            </p:stCondLst>
                            <p:childTnLst>
                              <p:par>
                                <p:cTn id="81" presetID="10" presetClass="entr" presetSubtype="0" fill="hold" grpId="0" nodeType="afterEffect">
                                  <p:stCondLst>
                                    <p:cond delay="0"/>
                                  </p:stCondLst>
                                  <p:childTnLst>
                                    <p:set>
                                      <p:cBhvr>
                                        <p:cTn id="82" dur="1" fill="hold">
                                          <p:stCondLst>
                                            <p:cond delay="0"/>
                                          </p:stCondLst>
                                        </p:cTn>
                                        <p:tgtEl>
                                          <p:spTgt spid="138"/>
                                        </p:tgtEl>
                                        <p:attrNameLst>
                                          <p:attrName>style.visibility</p:attrName>
                                        </p:attrNameLst>
                                      </p:cBhvr>
                                      <p:to>
                                        <p:strVal val="visible"/>
                                      </p:to>
                                    </p:set>
                                    <p:animEffect transition="in" filter="fade">
                                      <p:cBhvr>
                                        <p:cTn id="83"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117" grpId="0" animBg="1"/>
      <p:bldP spid="118" grpId="0" animBg="1"/>
      <p:bldP spid="119" grpId="0"/>
      <p:bldP spid="120" grpId="0"/>
      <p:bldP spid="121" grpId="0"/>
      <p:bldP spid="122" grpId="0"/>
      <p:bldP spid="123" grpId="0"/>
      <p:bldP spid="124" grpId="0"/>
      <p:bldP spid="125" grpId="0"/>
      <p:bldP spid="127" grpId="0" animBg="1"/>
      <p:bldP spid="128" grpId="0" animBg="1"/>
      <p:bldP spid="129" grpId="0"/>
      <p:bldP spid="130" grpId="0"/>
      <p:bldP spid="131" grpId="0"/>
      <p:bldP spid="132" grpId="0"/>
      <p:bldP spid="133" grpId="0" animBg="1"/>
      <p:bldP spid="134" grpId="0" animBg="1"/>
      <p:bldP spid="135" grpId="0"/>
      <p:bldP spid="136" grpId="0"/>
      <p:bldP spid="13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16" name="Group 15"/>
          <p:cNvGrpSpPr/>
          <p:nvPr/>
        </p:nvGrpSpPr>
        <p:grpSpPr>
          <a:xfrm>
            <a:off x="0" y="0"/>
            <a:ext cx="12192000" cy="1045064"/>
            <a:chOff x="0" y="0"/>
            <a:chExt cx="12192000" cy="1045064"/>
          </a:xfrm>
        </p:grpSpPr>
        <p:sp>
          <p:nvSpPr>
            <p:cNvPr id="17" name="Rectangle 16"/>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31</a:t>
            </a:fld>
            <a:endParaRPr lang="en-US" dirty="0"/>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20" name="TextBox 19"/>
          <p:cNvSpPr txBox="1"/>
          <p:nvPr/>
        </p:nvSpPr>
        <p:spPr>
          <a:xfrm>
            <a:off x="388937" y="166119"/>
            <a:ext cx="11641138" cy="661720"/>
          </a:xfrm>
          <a:prstGeom prst="rect">
            <a:avLst/>
          </a:prstGeom>
          <a:noFill/>
        </p:spPr>
        <p:txBody>
          <a:bodyPr wrap="square" rtlCol="0">
            <a:spAutoFit/>
          </a:bodyPr>
          <a:lstStyle/>
          <a:p>
            <a:r>
              <a:rPr lang="en-US" sz="37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Step 2 – Language Model based Q-gram Expansion</a:t>
            </a:r>
          </a:p>
        </p:txBody>
      </p:sp>
      <p:sp>
        <p:nvSpPr>
          <p:cNvPr id="14" name="Footer Placeholder 9">
            <a:extLst>
              <a:ext uri="{FF2B5EF4-FFF2-40B4-BE49-F238E27FC236}">
                <a16:creationId xmlns:a16="http://schemas.microsoft.com/office/drawing/2014/main" id="{8BE5AE0B-33FF-49F8-93D8-40E62B0E000C}"/>
              </a:ext>
            </a:extLst>
          </p:cNvPr>
          <p:cNvSpPr>
            <a:spLocks noGrp="1"/>
          </p:cNvSpPr>
          <p:nvPr>
            <p:ph type="ftr" sz="quarter" idx="11"/>
          </p:nvPr>
        </p:nvSpPr>
        <p:spPr>
          <a:xfrm>
            <a:off x="4552950" y="6367697"/>
            <a:ext cx="3086100" cy="365125"/>
          </a:xfrm>
        </p:spPr>
        <p:txBody>
          <a:bodyPr/>
          <a:lstStyle/>
          <a:p>
            <a:r>
              <a:rPr lang="en-US" dirty="0"/>
              <a:t>March 2021</a:t>
            </a:r>
          </a:p>
        </p:txBody>
      </p:sp>
      <p:sp>
        <p:nvSpPr>
          <p:cNvPr id="12" name="TextBox 11">
            <a:extLst>
              <a:ext uri="{FF2B5EF4-FFF2-40B4-BE49-F238E27FC236}">
                <a16:creationId xmlns:a16="http://schemas.microsoft.com/office/drawing/2014/main" id="{F9086735-3E81-4F4F-858C-E7AC0136F400}"/>
              </a:ext>
            </a:extLst>
          </p:cNvPr>
          <p:cNvSpPr txBox="1"/>
          <p:nvPr/>
        </p:nvSpPr>
        <p:spPr>
          <a:xfrm>
            <a:off x="2731025" y="1560697"/>
            <a:ext cx="2795894" cy="1200329"/>
          </a:xfrm>
          <a:prstGeom prst="rect">
            <a:avLst/>
          </a:prstGeom>
          <a:noFill/>
        </p:spPr>
        <p:txBody>
          <a:bodyPr wrap="none" rtlCol="0">
            <a:spAutoFit/>
          </a:bodyPr>
          <a:lstStyle/>
          <a:p>
            <a:r>
              <a:rPr lang="en-US" sz="2400" dirty="0"/>
              <a:t>ma: 350      an: 250</a:t>
            </a:r>
          </a:p>
          <a:p>
            <a:r>
              <a:rPr lang="en-US" sz="2400" dirty="0"/>
              <a:t>ax: 200        </a:t>
            </a:r>
            <a:r>
              <a:rPr lang="en-US" sz="2400" dirty="0" err="1"/>
              <a:t>nn</a:t>
            </a:r>
            <a:r>
              <a:rPr lang="en-US" sz="2400" dirty="0"/>
              <a:t>: 180</a:t>
            </a:r>
          </a:p>
          <a:p>
            <a:r>
              <a:rPr lang="en-US" sz="2400" dirty="0" err="1"/>
              <a:t>ny</a:t>
            </a:r>
            <a:r>
              <a:rPr lang="en-US" sz="2400" dirty="0"/>
              <a:t>: 150        jo, </a:t>
            </a:r>
            <a:r>
              <a:rPr lang="en-US" sz="2400" dirty="0" err="1"/>
              <a:t>oa</a:t>
            </a:r>
            <a:r>
              <a:rPr lang="en-US" sz="2400" dirty="0"/>
              <a:t>: 70</a:t>
            </a:r>
          </a:p>
        </p:txBody>
      </p:sp>
      <p:sp>
        <p:nvSpPr>
          <p:cNvPr id="21" name="TextBox 20">
            <a:extLst>
              <a:ext uri="{FF2B5EF4-FFF2-40B4-BE49-F238E27FC236}">
                <a16:creationId xmlns:a16="http://schemas.microsoft.com/office/drawing/2014/main" id="{0A3C105A-CE8B-42E9-81C2-96554533F055}"/>
              </a:ext>
            </a:extLst>
          </p:cNvPr>
          <p:cNvSpPr txBox="1"/>
          <p:nvPr/>
        </p:nvSpPr>
        <p:spPr>
          <a:xfrm>
            <a:off x="2358374" y="1223270"/>
            <a:ext cx="2760655" cy="461665"/>
          </a:xfrm>
          <a:prstGeom prst="rect">
            <a:avLst/>
          </a:prstGeom>
          <a:noFill/>
        </p:spPr>
        <p:txBody>
          <a:bodyPr wrap="square" rtlCol="0">
            <a:spAutoFit/>
          </a:bodyPr>
          <a:lstStyle/>
          <a:p>
            <a:pPr algn="ctr"/>
            <a:r>
              <a:rPr lang="en-US" sz="2400" dirty="0">
                <a:solidFill>
                  <a:schemeClr val="accent5">
                    <a:lumMod val="50000"/>
                  </a:schemeClr>
                </a:solidFill>
              </a:rPr>
              <a:t>Q-gram counts</a:t>
            </a:r>
          </a:p>
        </p:txBody>
      </p:sp>
      <p:sp>
        <p:nvSpPr>
          <p:cNvPr id="22" name="TextBox 21">
            <a:extLst>
              <a:ext uri="{FF2B5EF4-FFF2-40B4-BE49-F238E27FC236}">
                <a16:creationId xmlns:a16="http://schemas.microsoft.com/office/drawing/2014/main" id="{9C221674-BC22-410D-9D0F-C87A2A1CE74D}"/>
              </a:ext>
            </a:extLst>
          </p:cNvPr>
          <p:cNvSpPr txBox="1"/>
          <p:nvPr/>
        </p:nvSpPr>
        <p:spPr>
          <a:xfrm>
            <a:off x="2825690" y="2787498"/>
            <a:ext cx="1928348" cy="523220"/>
          </a:xfrm>
          <a:prstGeom prst="rect">
            <a:avLst/>
          </a:prstGeom>
          <a:solidFill>
            <a:srgbClr val="92D050"/>
          </a:solidFill>
          <a:ln w="28575">
            <a:solidFill>
              <a:schemeClr val="bg2">
                <a:lumMod val="50000"/>
              </a:schemeClr>
            </a:solidFill>
          </a:ln>
        </p:spPr>
        <p:txBody>
          <a:bodyPr wrap="square" rtlCol="0">
            <a:spAutoFit/>
          </a:bodyPr>
          <a:lstStyle/>
          <a:p>
            <a:pPr algn="ctr"/>
            <a:r>
              <a:rPr lang="en-US" sz="2800" b="1" dirty="0"/>
              <a:t>F</a:t>
            </a:r>
            <a:r>
              <a:rPr lang="en-US" sz="2800" dirty="0"/>
              <a:t> = [ma, an]</a:t>
            </a:r>
          </a:p>
        </p:txBody>
      </p:sp>
      <p:sp>
        <p:nvSpPr>
          <p:cNvPr id="23" name="Flowchart: Magnetic Disk 22">
            <a:extLst>
              <a:ext uri="{FF2B5EF4-FFF2-40B4-BE49-F238E27FC236}">
                <a16:creationId xmlns:a16="http://schemas.microsoft.com/office/drawing/2014/main" id="{F8CB9E6A-84DF-4D26-BE3A-961C41877FE8}"/>
              </a:ext>
            </a:extLst>
          </p:cNvPr>
          <p:cNvSpPr/>
          <p:nvPr/>
        </p:nvSpPr>
        <p:spPr>
          <a:xfrm>
            <a:off x="518495" y="1236615"/>
            <a:ext cx="1967653" cy="2133600"/>
          </a:xfrm>
          <a:prstGeom prst="flowChartMagneticDisk">
            <a:avLst/>
          </a:prstGeom>
          <a:noFill/>
          <a:ln w="57150">
            <a:solidFill>
              <a:schemeClr val="accent6"/>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4" name="TextBox 23">
            <a:extLst>
              <a:ext uri="{FF2B5EF4-FFF2-40B4-BE49-F238E27FC236}">
                <a16:creationId xmlns:a16="http://schemas.microsoft.com/office/drawing/2014/main" id="{03EBD568-667D-4B02-85E6-20A723147815}"/>
              </a:ext>
            </a:extLst>
          </p:cNvPr>
          <p:cNvSpPr txBox="1"/>
          <p:nvPr/>
        </p:nvSpPr>
        <p:spPr>
          <a:xfrm>
            <a:off x="270955" y="3449011"/>
            <a:ext cx="2451099" cy="400110"/>
          </a:xfrm>
          <a:prstGeom prst="rect">
            <a:avLst/>
          </a:prstGeom>
          <a:noFill/>
        </p:spPr>
        <p:txBody>
          <a:bodyPr wrap="square" rtlCol="0">
            <a:spAutoFit/>
          </a:bodyPr>
          <a:lstStyle/>
          <a:p>
            <a:pPr algn="ctr"/>
            <a:r>
              <a:rPr lang="en-US" sz="2000" dirty="0"/>
              <a:t>Plain-text database</a:t>
            </a:r>
            <a:endParaRPr lang="en-US" sz="2000" b="1" dirty="0"/>
          </a:p>
        </p:txBody>
      </p:sp>
      <p:grpSp>
        <p:nvGrpSpPr>
          <p:cNvPr id="25" name="Group 24">
            <a:extLst>
              <a:ext uri="{FF2B5EF4-FFF2-40B4-BE49-F238E27FC236}">
                <a16:creationId xmlns:a16="http://schemas.microsoft.com/office/drawing/2014/main" id="{9CD1AF6E-B929-4A4B-84DF-246D0D094E77}"/>
              </a:ext>
            </a:extLst>
          </p:cNvPr>
          <p:cNvGrpSpPr/>
          <p:nvPr/>
        </p:nvGrpSpPr>
        <p:grpSpPr>
          <a:xfrm>
            <a:off x="2487389" y="3292186"/>
            <a:ext cx="571037" cy="591942"/>
            <a:chOff x="1386935" y="1391811"/>
            <a:chExt cx="571037" cy="591942"/>
          </a:xfrm>
        </p:grpSpPr>
        <p:sp>
          <p:nvSpPr>
            <p:cNvPr id="26" name="TextBox 25">
              <a:extLst>
                <a:ext uri="{FF2B5EF4-FFF2-40B4-BE49-F238E27FC236}">
                  <a16:creationId xmlns:a16="http://schemas.microsoft.com/office/drawing/2014/main" id="{68CC9C6D-142C-41B1-976E-732A22CD694C}"/>
                </a:ext>
              </a:extLst>
            </p:cNvPr>
            <p:cNvSpPr txBox="1"/>
            <p:nvPr/>
          </p:nvSpPr>
          <p:spPr>
            <a:xfrm>
              <a:off x="1638654" y="1391811"/>
              <a:ext cx="319318" cy="400110"/>
            </a:xfrm>
            <a:prstGeom prst="rect">
              <a:avLst/>
            </a:prstGeom>
            <a:noFill/>
          </p:spPr>
          <p:txBody>
            <a:bodyPr wrap="none" rtlCol="0">
              <a:spAutoFit/>
            </a:bodyPr>
            <a:lstStyle/>
            <a:p>
              <a:r>
                <a:rPr lang="en-US" sz="2000" i="1" dirty="0"/>
                <a:t>p</a:t>
              </a:r>
            </a:p>
          </p:txBody>
        </p:sp>
        <p:sp>
          <p:nvSpPr>
            <p:cNvPr id="27" name="TextBox 26">
              <a:extLst>
                <a:ext uri="{FF2B5EF4-FFF2-40B4-BE49-F238E27FC236}">
                  <a16:creationId xmlns:a16="http://schemas.microsoft.com/office/drawing/2014/main" id="{C42F36AD-A4B5-4C19-B3DD-4E129E616F69}"/>
                </a:ext>
              </a:extLst>
            </p:cNvPr>
            <p:cNvSpPr txBox="1"/>
            <p:nvPr/>
          </p:nvSpPr>
          <p:spPr>
            <a:xfrm>
              <a:off x="1386935" y="1460533"/>
              <a:ext cx="410690" cy="523220"/>
            </a:xfrm>
            <a:prstGeom prst="rect">
              <a:avLst/>
            </a:prstGeom>
            <a:noFill/>
          </p:spPr>
          <p:txBody>
            <a:bodyPr wrap="none" rtlCol="0">
              <a:spAutoFit/>
            </a:bodyPr>
            <a:lstStyle/>
            <a:p>
              <a:r>
                <a:rPr lang="en-US" sz="2800" b="1" dirty="0"/>
                <a:t>D</a:t>
              </a:r>
            </a:p>
          </p:txBody>
        </p:sp>
      </p:grpSp>
      <p:sp>
        <p:nvSpPr>
          <p:cNvPr id="33" name="TextBox 32">
            <a:extLst>
              <a:ext uri="{FF2B5EF4-FFF2-40B4-BE49-F238E27FC236}">
                <a16:creationId xmlns:a16="http://schemas.microsoft.com/office/drawing/2014/main" id="{A18FEDD7-221C-4ECB-A5D8-65A83BC443E4}"/>
              </a:ext>
            </a:extLst>
          </p:cNvPr>
          <p:cNvSpPr txBox="1"/>
          <p:nvPr/>
        </p:nvSpPr>
        <p:spPr>
          <a:xfrm>
            <a:off x="862024" y="1945693"/>
            <a:ext cx="1411760" cy="1323439"/>
          </a:xfrm>
          <a:prstGeom prst="rect">
            <a:avLst/>
          </a:prstGeom>
          <a:noFill/>
        </p:spPr>
        <p:txBody>
          <a:bodyPr wrap="square" rtlCol="0">
            <a:spAutoFit/>
          </a:bodyPr>
          <a:lstStyle/>
          <a:p>
            <a:r>
              <a:rPr lang="en-US" sz="2000" dirty="0"/>
              <a:t>max: 200</a:t>
            </a:r>
          </a:p>
          <a:p>
            <a:r>
              <a:rPr lang="en-US" sz="2000" dirty="0" err="1"/>
              <a:t>manny</a:t>
            </a:r>
            <a:r>
              <a:rPr lang="en-US" sz="2000" dirty="0"/>
              <a:t>: 150</a:t>
            </a:r>
          </a:p>
          <a:p>
            <a:r>
              <a:rPr lang="en-US" sz="2000" dirty="0"/>
              <a:t>john: 70</a:t>
            </a:r>
          </a:p>
          <a:p>
            <a:r>
              <a:rPr lang="en-US" sz="2000" dirty="0" err="1"/>
              <a:t>ann</a:t>
            </a:r>
            <a:r>
              <a:rPr lang="en-US" sz="2000" dirty="0"/>
              <a:t>: 30</a:t>
            </a:r>
          </a:p>
        </p:txBody>
      </p: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3DE04949-6F99-49E2-B434-EDE3F152B908}"/>
                  </a:ext>
                </a:extLst>
              </p:cNvPr>
              <p:cNvSpPr txBox="1"/>
              <p:nvPr/>
            </p:nvSpPr>
            <p:spPr>
              <a:xfrm>
                <a:off x="380426" y="3934318"/>
                <a:ext cx="11389031" cy="1938992"/>
              </a:xfrm>
              <a:prstGeom prst="rect">
                <a:avLst/>
              </a:prstGeom>
              <a:noFill/>
            </p:spPr>
            <p:txBody>
              <a:bodyPr wrap="square" rtlCol="0">
                <a:spAutoFit/>
              </a:bodyPr>
              <a:lstStyle/>
              <a:p>
                <a:pPr marL="457200" indent="-457200">
                  <a:buFont typeface="+mj-lt"/>
                  <a:buAutoNum type="arabicPeriod"/>
                </a:pPr>
                <a:r>
                  <a:rPr lang="en-US" sz="2400" dirty="0"/>
                  <a:t>Get probability difference (</a:t>
                </a:r>
                <a14:m>
                  <m:oMath xmlns:m="http://schemas.openxmlformats.org/officeDocument/2006/math">
                    <m:r>
                      <a:rPr lang="en-US" sz="2400" b="0" i="1" smtClean="0">
                        <a:latin typeface="Cambria Math" panose="02040503050406030204" pitchFamily="18" charset="0"/>
                      </a:rPr>
                      <m:t>𝑝</m:t>
                    </m:r>
                  </m:oMath>
                </a14:m>
                <a:r>
                  <a:rPr lang="en-US" sz="2400" dirty="0"/>
                  <a:t>) between next two q-grams that have the highest conditional probabilities</a:t>
                </a:r>
              </a:p>
              <a:p>
                <a:pPr marL="457200" indent="-457200">
                  <a:buFont typeface="+mj-lt"/>
                  <a:buAutoNum type="arabicPeriod"/>
                </a:pPr>
                <a:r>
                  <a:rPr lang="en-US" sz="2400" dirty="0"/>
                  <a:t>If </a:t>
                </a:r>
                <a14:m>
                  <m:oMath xmlns:m="http://schemas.openxmlformats.org/officeDocument/2006/math">
                    <m:r>
                      <a:rPr lang="en-US" sz="2400" b="0" i="1" smtClean="0">
                        <a:latin typeface="Cambria Math" panose="02040503050406030204" pitchFamily="18" charset="0"/>
                      </a:rPr>
                      <m:t>𝑝</m:t>
                    </m:r>
                    <m:r>
                      <a:rPr lang="en-US" sz="2400" i="1" smtClean="0">
                        <a:latin typeface="Cambria Math" panose="02040503050406030204" pitchFamily="18" charset="0"/>
                      </a:rPr>
                      <m:t>≥</m:t>
                    </m:r>
                  </m:oMath>
                </a14:m>
                <a:r>
                  <a:rPr lang="en-US" sz="2400" dirty="0"/>
                  <a:t> user defined threshold value, get subset of BFs which frequent q-gram encodes into</a:t>
                </a:r>
              </a:p>
              <a:p>
                <a:pPr marL="457200" indent="-457200">
                  <a:buFont typeface="+mj-lt"/>
                  <a:buAutoNum type="arabicPeriod"/>
                </a:pPr>
                <a:r>
                  <a:rPr lang="en-US" sz="2400" dirty="0"/>
                  <a:t>Apply pattern mining to find maximal frequent bit position pattern</a:t>
                </a:r>
              </a:p>
            </p:txBody>
          </p:sp>
        </mc:Choice>
        <mc:Fallback xmlns="">
          <p:sp>
            <p:nvSpPr>
              <p:cNvPr id="84" name="TextBox 83">
                <a:extLst>
                  <a:ext uri="{FF2B5EF4-FFF2-40B4-BE49-F238E27FC236}">
                    <a16:creationId xmlns:a16="http://schemas.microsoft.com/office/drawing/2014/main" id="{3DE04949-6F99-49E2-B434-EDE3F152B908}"/>
                  </a:ext>
                </a:extLst>
              </p:cNvPr>
              <p:cNvSpPr txBox="1">
                <a:spLocks noRot="1" noChangeAspect="1" noMove="1" noResize="1" noEditPoints="1" noAdjustHandles="1" noChangeArrowheads="1" noChangeShapeType="1" noTextEdit="1"/>
              </p:cNvSpPr>
              <p:nvPr/>
            </p:nvSpPr>
            <p:spPr>
              <a:xfrm>
                <a:off x="380426" y="3934318"/>
                <a:ext cx="11389031" cy="1938992"/>
              </a:xfrm>
              <a:prstGeom prst="rect">
                <a:avLst/>
              </a:prstGeom>
              <a:blipFill>
                <a:blip r:embed="rId5"/>
                <a:stretch>
                  <a:fillRect l="-856" t="-2830" b="-6604"/>
                </a:stretch>
              </a:blipFill>
            </p:spPr>
            <p:txBody>
              <a:bodyPr/>
              <a:lstStyle/>
              <a:p>
                <a:r>
                  <a:rPr lang="en-AU">
                    <a:noFill/>
                  </a:rPr>
                  <a:t> </a:t>
                </a:r>
              </a:p>
            </p:txBody>
          </p:sp>
        </mc:Fallback>
      </mc:AlternateContent>
      <p:grpSp>
        <p:nvGrpSpPr>
          <p:cNvPr id="3" name="Group 2">
            <a:extLst>
              <a:ext uri="{FF2B5EF4-FFF2-40B4-BE49-F238E27FC236}">
                <a16:creationId xmlns:a16="http://schemas.microsoft.com/office/drawing/2014/main" id="{3E453C7C-0F90-4857-AF49-44A30E77F361}"/>
              </a:ext>
            </a:extLst>
          </p:cNvPr>
          <p:cNvGrpSpPr/>
          <p:nvPr/>
        </p:nvGrpSpPr>
        <p:grpSpPr>
          <a:xfrm>
            <a:off x="6094915" y="1105946"/>
            <a:ext cx="2604727" cy="2632377"/>
            <a:chOff x="6218740" y="1105946"/>
            <a:chExt cx="2604727" cy="2632377"/>
          </a:xfrm>
        </p:grpSpPr>
        <p:sp>
          <p:nvSpPr>
            <p:cNvPr id="35" name="Down Arrow 262">
              <a:extLst>
                <a:ext uri="{FF2B5EF4-FFF2-40B4-BE49-F238E27FC236}">
                  <a16:creationId xmlns:a16="http://schemas.microsoft.com/office/drawing/2014/main" id="{60ADF176-077B-4240-A605-76763A5125A3}"/>
                </a:ext>
              </a:extLst>
            </p:cNvPr>
            <p:cNvSpPr/>
            <p:nvPr/>
          </p:nvSpPr>
          <p:spPr>
            <a:xfrm rot="7469899">
              <a:off x="7190176" y="2035116"/>
              <a:ext cx="274786" cy="667789"/>
            </a:xfrm>
            <a:prstGeom prst="downArrow">
              <a:avLst>
                <a:gd name="adj1" fmla="val 7920"/>
                <a:gd name="adj2"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Down Arrow 263">
              <a:extLst>
                <a:ext uri="{FF2B5EF4-FFF2-40B4-BE49-F238E27FC236}">
                  <a16:creationId xmlns:a16="http://schemas.microsoft.com/office/drawing/2014/main" id="{D5E50F49-6CDF-4E55-9963-671F244EAEB5}"/>
                </a:ext>
              </a:extLst>
            </p:cNvPr>
            <p:cNvSpPr/>
            <p:nvPr/>
          </p:nvSpPr>
          <p:spPr>
            <a:xfrm rot="10800000">
              <a:off x="7811378" y="1830130"/>
              <a:ext cx="274786" cy="660629"/>
            </a:xfrm>
            <a:prstGeom prst="downArrow">
              <a:avLst>
                <a:gd name="adj1" fmla="val 7921"/>
                <a:gd name="adj2"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Down Arrow 266">
              <a:extLst>
                <a:ext uri="{FF2B5EF4-FFF2-40B4-BE49-F238E27FC236}">
                  <a16:creationId xmlns:a16="http://schemas.microsoft.com/office/drawing/2014/main" id="{D7A9E3D7-FCF3-4597-9453-C940BF93CFBA}"/>
                </a:ext>
              </a:extLst>
            </p:cNvPr>
            <p:cNvSpPr/>
            <p:nvPr/>
          </p:nvSpPr>
          <p:spPr>
            <a:xfrm rot="3715866">
              <a:off x="7128198" y="2838510"/>
              <a:ext cx="250049" cy="690959"/>
            </a:xfrm>
            <a:prstGeom prst="downArrow">
              <a:avLst>
                <a:gd name="adj1" fmla="val 7921"/>
                <a:gd name="adj2"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D92FAF06-329E-4FAF-B658-E6A6384BEF26}"/>
                </a:ext>
              </a:extLst>
            </p:cNvPr>
            <p:cNvGrpSpPr/>
            <p:nvPr/>
          </p:nvGrpSpPr>
          <p:grpSpPr>
            <a:xfrm>
              <a:off x="7613381" y="2451303"/>
              <a:ext cx="739108" cy="754434"/>
              <a:chOff x="6251882" y="3097213"/>
              <a:chExt cx="739108" cy="754434"/>
            </a:xfrm>
          </p:grpSpPr>
          <p:sp>
            <p:nvSpPr>
              <p:cNvPr id="38" name="Rounded Rectangle 247">
                <a:extLst>
                  <a:ext uri="{FF2B5EF4-FFF2-40B4-BE49-F238E27FC236}">
                    <a16:creationId xmlns:a16="http://schemas.microsoft.com/office/drawing/2014/main" id="{4A7C3D28-730E-496F-9DE5-CB9A0BF0A9E3}"/>
                  </a:ext>
                </a:extLst>
              </p:cNvPr>
              <p:cNvSpPr/>
              <p:nvPr/>
            </p:nvSpPr>
            <p:spPr>
              <a:xfrm>
                <a:off x="6251882" y="3170730"/>
                <a:ext cx="710693" cy="659833"/>
              </a:xfrm>
              <a:prstGeom prst="roundRect">
                <a:avLst>
                  <a:gd name="adj" fmla="val 20679"/>
                </a:avLst>
              </a:prstGeom>
              <a:solidFill>
                <a:srgbClr val="92D05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9" name="TextBox 38">
                <a:extLst>
                  <a:ext uri="{FF2B5EF4-FFF2-40B4-BE49-F238E27FC236}">
                    <a16:creationId xmlns:a16="http://schemas.microsoft.com/office/drawing/2014/main" id="{BF2EB54B-9A60-46D9-81E3-4C4D8C9D39A3}"/>
                  </a:ext>
                </a:extLst>
              </p:cNvPr>
              <p:cNvSpPr txBox="1"/>
              <p:nvPr/>
            </p:nvSpPr>
            <p:spPr>
              <a:xfrm>
                <a:off x="6258110" y="3097213"/>
                <a:ext cx="719504" cy="492443"/>
              </a:xfrm>
              <a:prstGeom prst="rect">
                <a:avLst/>
              </a:prstGeom>
              <a:noFill/>
            </p:spPr>
            <p:txBody>
              <a:bodyPr wrap="square" rtlCol="0">
                <a:spAutoFit/>
              </a:bodyPr>
              <a:lstStyle/>
              <a:p>
                <a:pPr algn="ctr">
                  <a:spcBef>
                    <a:spcPts val="100"/>
                  </a:spcBef>
                  <a:spcAft>
                    <a:spcPts val="600"/>
                  </a:spcAft>
                </a:pPr>
                <a:r>
                  <a:rPr lang="en-US" sz="2600" dirty="0"/>
                  <a:t>ma</a:t>
                </a:r>
              </a:p>
            </p:txBody>
          </p:sp>
          <p:sp>
            <p:nvSpPr>
              <p:cNvPr id="40" name="TextBox 39">
                <a:extLst>
                  <a:ext uri="{FF2B5EF4-FFF2-40B4-BE49-F238E27FC236}">
                    <a16:creationId xmlns:a16="http://schemas.microsoft.com/office/drawing/2014/main" id="{F5BCE05B-4F51-47BB-93CD-8F573361A6C4}"/>
                  </a:ext>
                </a:extLst>
              </p:cNvPr>
              <p:cNvSpPr txBox="1"/>
              <p:nvPr/>
            </p:nvSpPr>
            <p:spPr>
              <a:xfrm>
                <a:off x="6271486" y="3389982"/>
                <a:ext cx="719504" cy="461665"/>
              </a:xfrm>
              <a:prstGeom prst="rect">
                <a:avLst/>
              </a:prstGeom>
              <a:noFill/>
            </p:spPr>
            <p:txBody>
              <a:bodyPr wrap="square" rtlCol="0">
                <a:spAutoFit/>
              </a:bodyPr>
              <a:lstStyle/>
              <a:p>
                <a:pPr algn="ctr">
                  <a:spcBef>
                    <a:spcPts val="100"/>
                  </a:spcBef>
                  <a:spcAft>
                    <a:spcPts val="600"/>
                  </a:spcAft>
                </a:pPr>
                <a:r>
                  <a:rPr lang="en-US" sz="2400" dirty="0"/>
                  <a:t>350</a:t>
                </a:r>
              </a:p>
            </p:txBody>
          </p:sp>
        </p:grpSp>
        <p:grpSp>
          <p:nvGrpSpPr>
            <p:cNvPr id="49" name="Group 48">
              <a:extLst>
                <a:ext uri="{FF2B5EF4-FFF2-40B4-BE49-F238E27FC236}">
                  <a16:creationId xmlns:a16="http://schemas.microsoft.com/office/drawing/2014/main" id="{96A6E7BC-53B7-4036-AA74-0BEFA4969FAC}"/>
                </a:ext>
              </a:extLst>
            </p:cNvPr>
            <p:cNvGrpSpPr/>
            <p:nvPr/>
          </p:nvGrpSpPr>
          <p:grpSpPr>
            <a:xfrm>
              <a:off x="6321044" y="1567610"/>
              <a:ext cx="724896" cy="726144"/>
              <a:chOff x="23926674" y="20366431"/>
              <a:chExt cx="749352" cy="750643"/>
            </a:xfrm>
          </p:grpSpPr>
          <p:sp>
            <p:nvSpPr>
              <p:cNvPr id="50" name="Rounded Rectangle 280">
                <a:extLst>
                  <a:ext uri="{FF2B5EF4-FFF2-40B4-BE49-F238E27FC236}">
                    <a16:creationId xmlns:a16="http://schemas.microsoft.com/office/drawing/2014/main" id="{3219E6C4-7D37-4572-B5C0-95769C157421}"/>
                  </a:ext>
                </a:extLst>
              </p:cNvPr>
              <p:cNvSpPr/>
              <p:nvPr/>
            </p:nvSpPr>
            <p:spPr>
              <a:xfrm>
                <a:off x="23972379" y="20436912"/>
                <a:ext cx="663515" cy="629814"/>
              </a:xfrm>
              <a:prstGeom prst="roundRect">
                <a:avLst>
                  <a:gd name="adj" fmla="val 22308"/>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1" name="TextBox 50">
                <a:extLst>
                  <a:ext uri="{FF2B5EF4-FFF2-40B4-BE49-F238E27FC236}">
                    <a16:creationId xmlns:a16="http://schemas.microsoft.com/office/drawing/2014/main" id="{161609B6-2625-444A-B4A6-F10D7C2999BA}"/>
                  </a:ext>
                </a:extLst>
              </p:cNvPr>
              <p:cNvSpPr txBox="1"/>
              <p:nvPr/>
            </p:nvSpPr>
            <p:spPr>
              <a:xfrm>
                <a:off x="23926674" y="20639834"/>
                <a:ext cx="743779" cy="477240"/>
              </a:xfrm>
              <a:prstGeom prst="rect">
                <a:avLst/>
              </a:prstGeom>
              <a:noFill/>
            </p:spPr>
            <p:txBody>
              <a:bodyPr wrap="square" rtlCol="0">
                <a:spAutoFit/>
              </a:bodyPr>
              <a:lstStyle/>
              <a:p>
                <a:pPr algn="ctr">
                  <a:spcBef>
                    <a:spcPts val="100"/>
                  </a:spcBef>
                  <a:spcAft>
                    <a:spcPts val="600"/>
                  </a:spcAft>
                </a:pPr>
                <a:r>
                  <a:rPr lang="en-US" sz="2400" dirty="0"/>
                  <a:t>150</a:t>
                </a:r>
              </a:p>
            </p:txBody>
          </p:sp>
          <p:sp>
            <p:nvSpPr>
              <p:cNvPr id="52" name="TextBox 51">
                <a:extLst>
                  <a:ext uri="{FF2B5EF4-FFF2-40B4-BE49-F238E27FC236}">
                    <a16:creationId xmlns:a16="http://schemas.microsoft.com/office/drawing/2014/main" id="{D4426D04-88A7-4906-BA30-018E432F5D09}"/>
                  </a:ext>
                </a:extLst>
              </p:cNvPr>
              <p:cNvSpPr txBox="1"/>
              <p:nvPr/>
            </p:nvSpPr>
            <p:spPr>
              <a:xfrm>
                <a:off x="23932247" y="20366431"/>
                <a:ext cx="743779" cy="477240"/>
              </a:xfrm>
              <a:prstGeom prst="rect">
                <a:avLst/>
              </a:prstGeom>
              <a:noFill/>
            </p:spPr>
            <p:txBody>
              <a:bodyPr wrap="square" rtlCol="0">
                <a:spAutoFit/>
              </a:bodyPr>
              <a:lstStyle/>
              <a:p>
                <a:pPr algn="ctr">
                  <a:spcBef>
                    <a:spcPts val="100"/>
                  </a:spcBef>
                  <a:spcAft>
                    <a:spcPts val="600"/>
                  </a:spcAft>
                </a:pPr>
                <a:r>
                  <a:rPr lang="en-US" sz="2400" dirty="0" err="1"/>
                  <a:t>nn</a:t>
                </a:r>
                <a:endParaRPr lang="en-US" sz="2400" dirty="0"/>
              </a:p>
            </p:txBody>
          </p:sp>
        </p:grpSp>
        <p:sp>
          <p:nvSpPr>
            <p:cNvPr id="77" name="TextBox 76">
              <a:extLst>
                <a:ext uri="{FF2B5EF4-FFF2-40B4-BE49-F238E27FC236}">
                  <a16:creationId xmlns:a16="http://schemas.microsoft.com/office/drawing/2014/main" id="{BFE6F6DD-640E-4DEC-A214-1D5AB917CD87}"/>
                </a:ext>
              </a:extLst>
            </p:cNvPr>
            <p:cNvSpPr txBox="1"/>
            <p:nvPr/>
          </p:nvSpPr>
          <p:spPr>
            <a:xfrm>
              <a:off x="7068821" y="3120729"/>
              <a:ext cx="1007830" cy="461665"/>
            </a:xfrm>
            <a:prstGeom prst="rect">
              <a:avLst/>
            </a:prstGeom>
            <a:noFill/>
          </p:spPr>
          <p:txBody>
            <a:bodyPr wrap="square" rtlCol="0">
              <a:spAutoFit/>
            </a:bodyPr>
            <a:lstStyle/>
            <a:p>
              <a:pPr algn="ctr"/>
              <a:r>
                <a:rPr lang="en-US" sz="2400" dirty="0"/>
                <a:t>0.571</a:t>
              </a:r>
            </a:p>
          </p:txBody>
        </p:sp>
        <p:sp>
          <p:nvSpPr>
            <p:cNvPr id="78" name="TextBox 77">
              <a:extLst>
                <a:ext uri="{FF2B5EF4-FFF2-40B4-BE49-F238E27FC236}">
                  <a16:creationId xmlns:a16="http://schemas.microsoft.com/office/drawing/2014/main" id="{53F0A60F-F9D8-4228-8A2C-E4A7D55959FC}"/>
                </a:ext>
              </a:extLst>
            </p:cNvPr>
            <p:cNvSpPr txBox="1"/>
            <p:nvPr/>
          </p:nvSpPr>
          <p:spPr>
            <a:xfrm>
              <a:off x="6573938" y="2331147"/>
              <a:ext cx="1007830" cy="461665"/>
            </a:xfrm>
            <a:prstGeom prst="rect">
              <a:avLst/>
            </a:prstGeom>
            <a:noFill/>
          </p:spPr>
          <p:txBody>
            <a:bodyPr wrap="square" rtlCol="0">
              <a:spAutoFit/>
            </a:bodyPr>
            <a:lstStyle/>
            <a:p>
              <a:pPr algn="ctr"/>
              <a:r>
                <a:rPr lang="en-US" sz="2400" dirty="0"/>
                <a:t>0.429</a:t>
              </a:r>
            </a:p>
          </p:txBody>
        </p:sp>
        <p:sp>
          <p:nvSpPr>
            <p:cNvPr id="79" name="TextBox 78">
              <a:extLst>
                <a:ext uri="{FF2B5EF4-FFF2-40B4-BE49-F238E27FC236}">
                  <a16:creationId xmlns:a16="http://schemas.microsoft.com/office/drawing/2014/main" id="{99A4509D-4342-4A27-BD28-5E870D1D404F}"/>
                </a:ext>
              </a:extLst>
            </p:cNvPr>
            <p:cNvSpPr txBox="1"/>
            <p:nvPr/>
          </p:nvSpPr>
          <p:spPr>
            <a:xfrm>
              <a:off x="7872472" y="1971713"/>
              <a:ext cx="950995" cy="461665"/>
            </a:xfrm>
            <a:prstGeom prst="rect">
              <a:avLst/>
            </a:prstGeom>
            <a:noFill/>
          </p:spPr>
          <p:txBody>
            <a:bodyPr wrap="square" rtlCol="0">
              <a:spAutoFit/>
            </a:bodyPr>
            <a:lstStyle/>
            <a:p>
              <a:pPr algn="ctr"/>
              <a:r>
                <a:rPr lang="en-US" sz="2400" dirty="0"/>
                <a:t>0.429</a:t>
              </a:r>
            </a:p>
          </p:txBody>
        </p:sp>
        <p:grpSp>
          <p:nvGrpSpPr>
            <p:cNvPr id="86" name="Group 85">
              <a:extLst>
                <a:ext uri="{FF2B5EF4-FFF2-40B4-BE49-F238E27FC236}">
                  <a16:creationId xmlns:a16="http://schemas.microsoft.com/office/drawing/2014/main" id="{4FB5B4E7-DAC7-48AE-9963-DDAADB9072FB}"/>
                </a:ext>
              </a:extLst>
            </p:cNvPr>
            <p:cNvGrpSpPr/>
            <p:nvPr/>
          </p:nvGrpSpPr>
          <p:grpSpPr>
            <a:xfrm>
              <a:off x="6218740" y="3012179"/>
              <a:ext cx="724896" cy="726144"/>
              <a:chOff x="23926674" y="20366431"/>
              <a:chExt cx="749352" cy="750643"/>
            </a:xfrm>
          </p:grpSpPr>
          <p:sp>
            <p:nvSpPr>
              <p:cNvPr id="87" name="Rounded Rectangle 280">
                <a:extLst>
                  <a:ext uri="{FF2B5EF4-FFF2-40B4-BE49-F238E27FC236}">
                    <a16:creationId xmlns:a16="http://schemas.microsoft.com/office/drawing/2014/main" id="{599E7CE3-85F8-48BE-B715-F30D25FA69AF}"/>
                  </a:ext>
                </a:extLst>
              </p:cNvPr>
              <p:cNvSpPr/>
              <p:nvPr/>
            </p:nvSpPr>
            <p:spPr>
              <a:xfrm>
                <a:off x="23972379" y="20436912"/>
                <a:ext cx="663515" cy="629814"/>
              </a:xfrm>
              <a:prstGeom prst="roundRect">
                <a:avLst>
                  <a:gd name="adj" fmla="val 22308"/>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8" name="TextBox 87">
                <a:extLst>
                  <a:ext uri="{FF2B5EF4-FFF2-40B4-BE49-F238E27FC236}">
                    <a16:creationId xmlns:a16="http://schemas.microsoft.com/office/drawing/2014/main" id="{A8FDC101-0B1D-438D-A9ED-8762093DA431}"/>
                  </a:ext>
                </a:extLst>
              </p:cNvPr>
              <p:cNvSpPr txBox="1"/>
              <p:nvPr/>
            </p:nvSpPr>
            <p:spPr>
              <a:xfrm>
                <a:off x="23926674" y="20639834"/>
                <a:ext cx="743779" cy="477240"/>
              </a:xfrm>
              <a:prstGeom prst="rect">
                <a:avLst/>
              </a:prstGeom>
              <a:noFill/>
            </p:spPr>
            <p:txBody>
              <a:bodyPr wrap="square" rtlCol="0">
                <a:spAutoFit/>
              </a:bodyPr>
              <a:lstStyle/>
              <a:p>
                <a:pPr algn="ctr">
                  <a:spcBef>
                    <a:spcPts val="100"/>
                  </a:spcBef>
                  <a:spcAft>
                    <a:spcPts val="600"/>
                  </a:spcAft>
                </a:pPr>
                <a:r>
                  <a:rPr lang="en-US" sz="2400" dirty="0"/>
                  <a:t>200</a:t>
                </a:r>
              </a:p>
            </p:txBody>
          </p:sp>
          <p:sp>
            <p:nvSpPr>
              <p:cNvPr id="89" name="TextBox 88">
                <a:extLst>
                  <a:ext uri="{FF2B5EF4-FFF2-40B4-BE49-F238E27FC236}">
                    <a16:creationId xmlns:a16="http://schemas.microsoft.com/office/drawing/2014/main" id="{B02D7C67-BE6B-4341-9FD4-C406AB5EB90B}"/>
                  </a:ext>
                </a:extLst>
              </p:cNvPr>
              <p:cNvSpPr txBox="1"/>
              <p:nvPr/>
            </p:nvSpPr>
            <p:spPr>
              <a:xfrm>
                <a:off x="23932247" y="20366431"/>
                <a:ext cx="743779" cy="477240"/>
              </a:xfrm>
              <a:prstGeom prst="rect">
                <a:avLst/>
              </a:prstGeom>
              <a:noFill/>
            </p:spPr>
            <p:txBody>
              <a:bodyPr wrap="square" rtlCol="0">
                <a:spAutoFit/>
              </a:bodyPr>
              <a:lstStyle/>
              <a:p>
                <a:pPr algn="ctr">
                  <a:spcBef>
                    <a:spcPts val="100"/>
                  </a:spcBef>
                  <a:spcAft>
                    <a:spcPts val="600"/>
                  </a:spcAft>
                </a:pPr>
                <a:r>
                  <a:rPr lang="en-US" sz="2400" dirty="0"/>
                  <a:t>ax</a:t>
                </a:r>
              </a:p>
            </p:txBody>
          </p:sp>
        </p:grpSp>
        <p:grpSp>
          <p:nvGrpSpPr>
            <p:cNvPr id="90" name="Group 89">
              <a:extLst>
                <a:ext uri="{FF2B5EF4-FFF2-40B4-BE49-F238E27FC236}">
                  <a16:creationId xmlns:a16="http://schemas.microsoft.com/office/drawing/2014/main" id="{6F42353E-F5D0-4611-B621-94864263B19C}"/>
                </a:ext>
              </a:extLst>
            </p:cNvPr>
            <p:cNvGrpSpPr/>
            <p:nvPr/>
          </p:nvGrpSpPr>
          <p:grpSpPr>
            <a:xfrm>
              <a:off x="7572736" y="1105946"/>
              <a:ext cx="724896" cy="726144"/>
              <a:chOff x="23926674" y="20366431"/>
              <a:chExt cx="749352" cy="750643"/>
            </a:xfrm>
          </p:grpSpPr>
          <p:sp>
            <p:nvSpPr>
              <p:cNvPr id="91" name="Rounded Rectangle 280">
                <a:extLst>
                  <a:ext uri="{FF2B5EF4-FFF2-40B4-BE49-F238E27FC236}">
                    <a16:creationId xmlns:a16="http://schemas.microsoft.com/office/drawing/2014/main" id="{CFD9E5A8-937F-4DBA-9931-5D21E2AB6AE3}"/>
                  </a:ext>
                </a:extLst>
              </p:cNvPr>
              <p:cNvSpPr/>
              <p:nvPr/>
            </p:nvSpPr>
            <p:spPr>
              <a:xfrm>
                <a:off x="23972379" y="20436912"/>
                <a:ext cx="663515" cy="629814"/>
              </a:xfrm>
              <a:prstGeom prst="roundRect">
                <a:avLst>
                  <a:gd name="adj" fmla="val 22308"/>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2" name="TextBox 91">
                <a:extLst>
                  <a:ext uri="{FF2B5EF4-FFF2-40B4-BE49-F238E27FC236}">
                    <a16:creationId xmlns:a16="http://schemas.microsoft.com/office/drawing/2014/main" id="{9DDDC500-31B4-4B89-910E-09381AA2567A}"/>
                  </a:ext>
                </a:extLst>
              </p:cNvPr>
              <p:cNvSpPr txBox="1"/>
              <p:nvPr/>
            </p:nvSpPr>
            <p:spPr>
              <a:xfrm>
                <a:off x="23926674" y="20639834"/>
                <a:ext cx="743779" cy="477240"/>
              </a:xfrm>
              <a:prstGeom prst="rect">
                <a:avLst/>
              </a:prstGeom>
              <a:noFill/>
            </p:spPr>
            <p:txBody>
              <a:bodyPr wrap="square" rtlCol="0">
                <a:spAutoFit/>
              </a:bodyPr>
              <a:lstStyle/>
              <a:p>
                <a:pPr algn="ctr">
                  <a:spcBef>
                    <a:spcPts val="100"/>
                  </a:spcBef>
                  <a:spcAft>
                    <a:spcPts val="600"/>
                  </a:spcAft>
                </a:pPr>
                <a:r>
                  <a:rPr lang="en-US" sz="2400" dirty="0"/>
                  <a:t>150</a:t>
                </a:r>
              </a:p>
            </p:txBody>
          </p:sp>
          <p:sp>
            <p:nvSpPr>
              <p:cNvPr id="93" name="TextBox 92">
                <a:extLst>
                  <a:ext uri="{FF2B5EF4-FFF2-40B4-BE49-F238E27FC236}">
                    <a16:creationId xmlns:a16="http://schemas.microsoft.com/office/drawing/2014/main" id="{D3306936-3AA7-494D-8632-4740A72229E1}"/>
                  </a:ext>
                </a:extLst>
              </p:cNvPr>
              <p:cNvSpPr txBox="1"/>
              <p:nvPr/>
            </p:nvSpPr>
            <p:spPr>
              <a:xfrm>
                <a:off x="23932247" y="20366431"/>
                <a:ext cx="743779" cy="477240"/>
              </a:xfrm>
              <a:prstGeom prst="rect">
                <a:avLst/>
              </a:prstGeom>
              <a:noFill/>
            </p:spPr>
            <p:txBody>
              <a:bodyPr wrap="square" rtlCol="0">
                <a:spAutoFit/>
              </a:bodyPr>
              <a:lstStyle/>
              <a:p>
                <a:pPr algn="ctr">
                  <a:spcBef>
                    <a:spcPts val="100"/>
                  </a:spcBef>
                  <a:spcAft>
                    <a:spcPts val="600"/>
                  </a:spcAft>
                </a:pPr>
                <a:r>
                  <a:rPr lang="en-US" sz="2400" dirty="0" err="1"/>
                  <a:t>ny</a:t>
                </a:r>
                <a:endParaRPr lang="en-US" sz="2400" dirty="0"/>
              </a:p>
            </p:txBody>
          </p:sp>
        </p:grpSp>
      </p:grpSp>
      <p:grpSp>
        <p:nvGrpSpPr>
          <p:cNvPr id="4" name="Group 3">
            <a:extLst>
              <a:ext uri="{FF2B5EF4-FFF2-40B4-BE49-F238E27FC236}">
                <a16:creationId xmlns:a16="http://schemas.microsoft.com/office/drawing/2014/main" id="{BD574CFC-EEFB-46D5-91DE-AFEFAE472924}"/>
              </a:ext>
            </a:extLst>
          </p:cNvPr>
          <p:cNvGrpSpPr/>
          <p:nvPr/>
        </p:nvGrpSpPr>
        <p:grpSpPr>
          <a:xfrm>
            <a:off x="8701660" y="1101885"/>
            <a:ext cx="3115131" cy="2873965"/>
            <a:chOff x="8701660" y="1101885"/>
            <a:chExt cx="3115131" cy="2873965"/>
          </a:xfrm>
        </p:grpSpPr>
        <p:grpSp>
          <p:nvGrpSpPr>
            <p:cNvPr id="41" name="Group 40">
              <a:extLst>
                <a:ext uri="{FF2B5EF4-FFF2-40B4-BE49-F238E27FC236}">
                  <a16:creationId xmlns:a16="http://schemas.microsoft.com/office/drawing/2014/main" id="{D9250943-5E63-4D98-B36D-592FDF0A68A5}"/>
                </a:ext>
              </a:extLst>
            </p:cNvPr>
            <p:cNvGrpSpPr/>
            <p:nvPr/>
          </p:nvGrpSpPr>
          <p:grpSpPr>
            <a:xfrm>
              <a:off x="9140893" y="2404047"/>
              <a:ext cx="719504" cy="786502"/>
              <a:chOff x="27621735" y="19265299"/>
              <a:chExt cx="743779" cy="813037"/>
            </a:xfrm>
          </p:grpSpPr>
          <p:sp>
            <p:nvSpPr>
              <p:cNvPr id="42" name="Rounded Rectangle 268">
                <a:extLst>
                  <a:ext uri="{FF2B5EF4-FFF2-40B4-BE49-F238E27FC236}">
                    <a16:creationId xmlns:a16="http://schemas.microsoft.com/office/drawing/2014/main" id="{2561FB90-969B-4D91-83C4-ED94B101E7D5}"/>
                  </a:ext>
                </a:extLst>
              </p:cNvPr>
              <p:cNvSpPr/>
              <p:nvPr/>
            </p:nvSpPr>
            <p:spPr>
              <a:xfrm>
                <a:off x="27626728" y="19359243"/>
                <a:ext cx="734670" cy="682094"/>
              </a:xfrm>
              <a:prstGeom prst="roundRect">
                <a:avLst>
                  <a:gd name="adj" fmla="val 20679"/>
                </a:avLst>
              </a:prstGeom>
              <a:solidFill>
                <a:srgbClr val="92D05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3" name="TextBox 42">
                <a:extLst>
                  <a:ext uri="{FF2B5EF4-FFF2-40B4-BE49-F238E27FC236}">
                    <a16:creationId xmlns:a16="http://schemas.microsoft.com/office/drawing/2014/main" id="{AEF8575E-3A00-4AC4-A098-45C881E5A27D}"/>
                  </a:ext>
                </a:extLst>
              </p:cNvPr>
              <p:cNvSpPr txBox="1"/>
              <p:nvPr/>
            </p:nvSpPr>
            <p:spPr>
              <a:xfrm>
                <a:off x="27621735" y="19585893"/>
                <a:ext cx="743779" cy="492443"/>
              </a:xfrm>
              <a:prstGeom prst="rect">
                <a:avLst/>
              </a:prstGeom>
              <a:noFill/>
            </p:spPr>
            <p:txBody>
              <a:bodyPr wrap="square" rtlCol="0">
                <a:spAutoFit/>
              </a:bodyPr>
              <a:lstStyle/>
              <a:p>
                <a:pPr algn="ctr">
                  <a:spcBef>
                    <a:spcPts val="100"/>
                  </a:spcBef>
                  <a:spcAft>
                    <a:spcPts val="600"/>
                  </a:spcAft>
                </a:pPr>
                <a:r>
                  <a:rPr lang="en-US" sz="2400" dirty="0"/>
                  <a:t>250</a:t>
                </a:r>
              </a:p>
            </p:txBody>
          </p:sp>
          <p:sp>
            <p:nvSpPr>
              <p:cNvPr id="44" name="TextBox 43">
                <a:extLst>
                  <a:ext uri="{FF2B5EF4-FFF2-40B4-BE49-F238E27FC236}">
                    <a16:creationId xmlns:a16="http://schemas.microsoft.com/office/drawing/2014/main" id="{F53B8CEE-A205-4134-AF42-FE49694652B2}"/>
                  </a:ext>
                </a:extLst>
              </p:cNvPr>
              <p:cNvSpPr txBox="1"/>
              <p:nvPr/>
            </p:nvSpPr>
            <p:spPr>
              <a:xfrm>
                <a:off x="27716015" y="19265299"/>
                <a:ext cx="545342" cy="523220"/>
              </a:xfrm>
              <a:prstGeom prst="rect">
                <a:avLst/>
              </a:prstGeom>
              <a:noFill/>
            </p:spPr>
            <p:txBody>
              <a:bodyPr wrap="none" rtlCol="0">
                <a:spAutoFit/>
              </a:bodyPr>
              <a:lstStyle/>
              <a:p>
                <a:r>
                  <a:rPr lang="en-US" sz="2600" dirty="0"/>
                  <a:t>an</a:t>
                </a:r>
              </a:p>
            </p:txBody>
          </p:sp>
        </p:grpSp>
        <p:sp>
          <p:nvSpPr>
            <p:cNvPr id="61" name="Down Arrow 295">
              <a:extLst>
                <a:ext uri="{FF2B5EF4-FFF2-40B4-BE49-F238E27FC236}">
                  <a16:creationId xmlns:a16="http://schemas.microsoft.com/office/drawing/2014/main" id="{69498249-8BB6-4D58-BCFA-681C23BE0C82}"/>
                </a:ext>
              </a:extLst>
            </p:cNvPr>
            <p:cNvSpPr/>
            <p:nvPr/>
          </p:nvSpPr>
          <p:spPr>
            <a:xfrm rot="10800000">
              <a:off x="9369912" y="1811506"/>
              <a:ext cx="274786" cy="635477"/>
            </a:xfrm>
            <a:prstGeom prst="downArrow">
              <a:avLst>
                <a:gd name="adj1" fmla="val 7921"/>
                <a:gd name="adj2"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Down Arrow 296">
              <a:extLst>
                <a:ext uri="{FF2B5EF4-FFF2-40B4-BE49-F238E27FC236}">
                  <a16:creationId xmlns:a16="http://schemas.microsoft.com/office/drawing/2014/main" id="{EC90EDB2-52EC-4064-B2A6-D9BF233FE5D8}"/>
                </a:ext>
              </a:extLst>
            </p:cNvPr>
            <p:cNvSpPr/>
            <p:nvPr/>
          </p:nvSpPr>
          <p:spPr>
            <a:xfrm rot="13700257">
              <a:off x="10080112" y="1652611"/>
              <a:ext cx="274786" cy="990624"/>
            </a:xfrm>
            <a:prstGeom prst="downArrow">
              <a:avLst>
                <a:gd name="adj1" fmla="val 7921"/>
                <a:gd name="adj2"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Down Arrow 310">
              <a:extLst>
                <a:ext uri="{FF2B5EF4-FFF2-40B4-BE49-F238E27FC236}">
                  <a16:creationId xmlns:a16="http://schemas.microsoft.com/office/drawing/2014/main" id="{2A9DC472-1A4D-4241-88D9-CD26494A59A3}"/>
                </a:ext>
              </a:extLst>
            </p:cNvPr>
            <p:cNvSpPr/>
            <p:nvPr/>
          </p:nvSpPr>
          <p:spPr>
            <a:xfrm rot="17934002">
              <a:off x="10197759" y="2877751"/>
              <a:ext cx="274786" cy="1068782"/>
            </a:xfrm>
            <a:prstGeom prst="downArrow">
              <a:avLst>
                <a:gd name="adj1" fmla="val 7921"/>
                <a:gd name="adj2"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9A5EF45F-E0F9-4635-A6A3-B49A2766F24B}"/>
                </a:ext>
              </a:extLst>
            </p:cNvPr>
            <p:cNvSpPr txBox="1"/>
            <p:nvPr/>
          </p:nvSpPr>
          <p:spPr>
            <a:xfrm>
              <a:off x="8701660" y="1940103"/>
              <a:ext cx="950995" cy="461665"/>
            </a:xfrm>
            <a:prstGeom prst="rect">
              <a:avLst/>
            </a:prstGeom>
            <a:noFill/>
          </p:spPr>
          <p:txBody>
            <a:bodyPr wrap="square" rtlCol="0">
              <a:spAutoFit/>
            </a:bodyPr>
            <a:lstStyle/>
            <a:p>
              <a:pPr algn="ctr"/>
              <a:r>
                <a:rPr lang="en-US" sz="2400" dirty="0"/>
                <a:t>0.72</a:t>
              </a:r>
            </a:p>
          </p:txBody>
        </p:sp>
        <p:sp>
          <p:nvSpPr>
            <p:cNvPr id="81" name="TextBox 80">
              <a:extLst>
                <a:ext uri="{FF2B5EF4-FFF2-40B4-BE49-F238E27FC236}">
                  <a16:creationId xmlns:a16="http://schemas.microsoft.com/office/drawing/2014/main" id="{26F1D774-60E2-4682-BA29-8E58FFE28616}"/>
                </a:ext>
              </a:extLst>
            </p:cNvPr>
            <p:cNvSpPr txBox="1"/>
            <p:nvPr/>
          </p:nvSpPr>
          <p:spPr>
            <a:xfrm>
              <a:off x="10025330" y="2019240"/>
              <a:ext cx="950995" cy="461665"/>
            </a:xfrm>
            <a:prstGeom prst="rect">
              <a:avLst/>
            </a:prstGeom>
            <a:noFill/>
          </p:spPr>
          <p:txBody>
            <a:bodyPr wrap="square" rtlCol="0">
              <a:spAutoFit/>
            </a:bodyPr>
            <a:lstStyle/>
            <a:p>
              <a:pPr algn="ctr"/>
              <a:r>
                <a:rPr lang="en-US" sz="2400" dirty="0"/>
                <a:t>0.60</a:t>
              </a:r>
            </a:p>
          </p:txBody>
        </p:sp>
        <p:sp>
          <p:nvSpPr>
            <p:cNvPr id="82" name="TextBox 81">
              <a:extLst>
                <a:ext uri="{FF2B5EF4-FFF2-40B4-BE49-F238E27FC236}">
                  <a16:creationId xmlns:a16="http://schemas.microsoft.com/office/drawing/2014/main" id="{E31ACDD5-653A-4389-8A15-F40D958FFD2A}"/>
                </a:ext>
              </a:extLst>
            </p:cNvPr>
            <p:cNvSpPr txBox="1"/>
            <p:nvPr/>
          </p:nvSpPr>
          <p:spPr>
            <a:xfrm>
              <a:off x="10114432" y="2431059"/>
              <a:ext cx="780302" cy="461665"/>
            </a:xfrm>
            <a:prstGeom prst="rect">
              <a:avLst/>
            </a:prstGeom>
            <a:noFill/>
          </p:spPr>
          <p:txBody>
            <a:bodyPr wrap="square" rtlCol="0">
              <a:spAutoFit/>
            </a:bodyPr>
            <a:lstStyle/>
            <a:p>
              <a:pPr algn="ctr"/>
              <a:r>
                <a:rPr lang="en-US" sz="2400" dirty="0"/>
                <a:t>0.28</a:t>
              </a:r>
            </a:p>
          </p:txBody>
        </p:sp>
        <p:sp>
          <p:nvSpPr>
            <p:cNvPr id="83" name="TextBox 82">
              <a:extLst>
                <a:ext uri="{FF2B5EF4-FFF2-40B4-BE49-F238E27FC236}">
                  <a16:creationId xmlns:a16="http://schemas.microsoft.com/office/drawing/2014/main" id="{0368404B-9968-402C-8407-E659F93552FA}"/>
                </a:ext>
              </a:extLst>
            </p:cNvPr>
            <p:cNvSpPr txBox="1"/>
            <p:nvPr/>
          </p:nvSpPr>
          <p:spPr>
            <a:xfrm>
              <a:off x="9629716" y="3317468"/>
              <a:ext cx="866450" cy="461665"/>
            </a:xfrm>
            <a:prstGeom prst="rect">
              <a:avLst/>
            </a:prstGeom>
            <a:noFill/>
          </p:spPr>
          <p:txBody>
            <a:bodyPr wrap="square" rtlCol="0">
              <a:spAutoFit/>
            </a:bodyPr>
            <a:lstStyle/>
            <a:p>
              <a:pPr algn="ctr"/>
              <a:r>
                <a:rPr lang="en-US" sz="2400" dirty="0"/>
                <a:t>0.28</a:t>
              </a:r>
            </a:p>
          </p:txBody>
        </p:sp>
        <p:sp>
          <p:nvSpPr>
            <p:cNvPr id="85" name="Down Arrow 310">
              <a:extLst>
                <a:ext uri="{FF2B5EF4-FFF2-40B4-BE49-F238E27FC236}">
                  <a16:creationId xmlns:a16="http://schemas.microsoft.com/office/drawing/2014/main" id="{A5715724-0D58-4CC2-8F00-CA752B9C7942}"/>
                </a:ext>
              </a:extLst>
            </p:cNvPr>
            <p:cNvSpPr/>
            <p:nvPr/>
          </p:nvSpPr>
          <p:spPr>
            <a:xfrm rot="16200000">
              <a:off x="10364182" y="2219884"/>
              <a:ext cx="274786" cy="1199451"/>
            </a:xfrm>
            <a:prstGeom prst="downArrow">
              <a:avLst>
                <a:gd name="adj1" fmla="val 7921"/>
                <a:gd name="adj2"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A022836D-9118-4375-9CA0-7CE551D4B1AF}"/>
                </a:ext>
              </a:extLst>
            </p:cNvPr>
            <p:cNvGrpSpPr/>
            <p:nvPr/>
          </p:nvGrpSpPr>
          <p:grpSpPr>
            <a:xfrm>
              <a:off x="9147553" y="1102334"/>
              <a:ext cx="724896" cy="726144"/>
              <a:chOff x="23926674" y="20366431"/>
              <a:chExt cx="749352" cy="750643"/>
            </a:xfrm>
          </p:grpSpPr>
          <p:sp>
            <p:nvSpPr>
              <p:cNvPr id="95" name="Rounded Rectangle 280">
                <a:extLst>
                  <a:ext uri="{FF2B5EF4-FFF2-40B4-BE49-F238E27FC236}">
                    <a16:creationId xmlns:a16="http://schemas.microsoft.com/office/drawing/2014/main" id="{3313E149-849B-4267-BA81-D330F5F91C52}"/>
                  </a:ext>
                </a:extLst>
              </p:cNvPr>
              <p:cNvSpPr/>
              <p:nvPr/>
            </p:nvSpPr>
            <p:spPr>
              <a:xfrm>
                <a:off x="23972379" y="20436912"/>
                <a:ext cx="663515" cy="629814"/>
              </a:xfrm>
              <a:prstGeom prst="roundRect">
                <a:avLst>
                  <a:gd name="adj" fmla="val 22308"/>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6" name="TextBox 95">
                <a:extLst>
                  <a:ext uri="{FF2B5EF4-FFF2-40B4-BE49-F238E27FC236}">
                    <a16:creationId xmlns:a16="http://schemas.microsoft.com/office/drawing/2014/main" id="{BE1EE9E5-1CAE-4A5D-AAD1-7DD9DDC6B5F9}"/>
                  </a:ext>
                </a:extLst>
              </p:cNvPr>
              <p:cNvSpPr txBox="1"/>
              <p:nvPr/>
            </p:nvSpPr>
            <p:spPr>
              <a:xfrm>
                <a:off x="23926674" y="20639834"/>
                <a:ext cx="743779" cy="477240"/>
              </a:xfrm>
              <a:prstGeom prst="rect">
                <a:avLst/>
              </a:prstGeom>
              <a:noFill/>
            </p:spPr>
            <p:txBody>
              <a:bodyPr wrap="square" rtlCol="0">
                <a:spAutoFit/>
              </a:bodyPr>
              <a:lstStyle/>
              <a:p>
                <a:pPr algn="ctr">
                  <a:spcBef>
                    <a:spcPts val="100"/>
                  </a:spcBef>
                  <a:spcAft>
                    <a:spcPts val="600"/>
                  </a:spcAft>
                </a:pPr>
                <a:r>
                  <a:rPr lang="en-US" sz="2400" dirty="0"/>
                  <a:t>180</a:t>
                </a:r>
              </a:p>
            </p:txBody>
          </p:sp>
          <p:sp>
            <p:nvSpPr>
              <p:cNvPr id="97" name="TextBox 96">
                <a:extLst>
                  <a:ext uri="{FF2B5EF4-FFF2-40B4-BE49-F238E27FC236}">
                    <a16:creationId xmlns:a16="http://schemas.microsoft.com/office/drawing/2014/main" id="{5C4D41FA-1009-49E4-BA8A-CE558E054072}"/>
                  </a:ext>
                </a:extLst>
              </p:cNvPr>
              <p:cNvSpPr txBox="1"/>
              <p:nvPr/>
            </p:nvSpPr>
            <p:spPr>
              <a:xfrm>
                <a:off x="23932247" y="20366431"/>
                <a:ext cx="743779" cy="477240"/>
              </a:xfrm>
              <a:prstGeom prst="rect">
                <a:avLst/>
              </a:prstGeom>
              <a:noFill/>
            </p:spPr>
            <p:txBody>
              <a:bodyPr wrap="square" rtlCol="0">
                <a:spAutoFit/>
              </a:bodyPr>
              <a:lstStyle/>
              <a:p>
                <a:pPr algn="ctr">
                  <a:spcBef>
                    <a:spcPts val="100"/>
                  </a:spcBef>
                  <a:spcAft>
                    <a:spcPts val="600"/>
                  </a:spcAft>
                </a:pPr>
                <a:r>
                  <a:rPr lang="en-US" sz="2400" dirty="0" err="1"/>
                  <a:t>nn</a:t>
                </a:r>
                <a:endParaRPr lang="en-US" sz="2400" dirty="0"/>
              </a:p>
            </p:txBody>
          </p:sp>
        </p:grpSp>
        <p:grpSp>
          <p:nvGrpSpPr>
            <p:cNvPr id="98" name="Group 97">
              <a:extLst>
                <a:ext uri="{FF2B5EF4-FFF2-40B4-BE49-F238E27FC236}">
                  <a16:creationId xmlns:a16="http://schemas.microsoft.com/office/drawing/2014/main" id="{FB93BA3A-DB0E-4A06-9992-C32C4691FB5A}"/>
                </a:ext>
              </a:extLst>
            </p:cNvPr>
            <p:cNvGrpSpPr/>
            <p:nvPr/>
          </p:nvGrpSpPr>
          <p:grpSpPr>
            <a:xfrm>
              <a:off x="10480272" y="1101885"/>
              <a:ext cx="724896" cy="726144"/>
              <a:chOff x="23926674" y="20366431"/>
              <a:chExt cx="749352" cy="750643"/>
            </a:xfrm>
          </p:grpSpPr>
          <p:sp>
            <p:nvSpPr>
              <p:cNvPr id="99" name="Rounded Rectangle 280">
                <a:extLst>
                  <a:ext uri="{FF2B5EF4-FFF2-40B4-BE49-F238E27FC236}">
                    <a16:creationId xmlns:a16="http://schemas.microsoft.com/office/drawing/2014/main" id="{EF1D5310-41BC-4BB7-9096-9893199D6BC3}"/>
                  </a:ext>
                </a:extLst>
              </p:cNvPr>
              <p:cNvSpPr/>
              <p:nvPr/>
            </p:nvSpPr>
            <p:spPr>
              <a:xfrm>
                <a:off x="23972379" y="20436912"/>
                <a:ext cx="663515" cy="629814"/>
              </a:xfrm>
              <a:prstGeom prst="roundRect">
                <a:avLst>
                  <a:gd name="adj" fmla="val 22308"/>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0" name="TextBox 99">
                <a:extLst>
                  <a:ext uri="{FF2B5EF4-FFF2-40B4-BE49-F238E27FC236}">
                    <a16:creationId xmlns:a16="http://schemas.microsoft.com/office/drawing/2014/main" id="{E783194D-6F12-4B2D-AA3A-1F8657E7BEE3}"/>
                  </a:ext>
                </a:extLst>
              </p:cNvPr>
              <p:cNvSpPr txBox="1"/>
              <p:nvPr/>
            </p:nvSpPr>
            <p:spPr>
              <a:xfrm>
                <a:off x="23926674" y="20639834"/>
                <a:ext cx="743779" cy="477240"/>
              </a:xfrm>
              <a:prstGeom prst="rect">
                <a:avLst/>
              </a:prstGeom>
              <a:noFill/>
            </p:spPr>
            <p:txBody>
              <a:bodyPr wrap="square" rtlCol="0">
                <a:spAutoFit/>
              </a:bodyPr>
              <a:lstStyle/>
              <a:p>
                <a:pPr algn="ctr">
                  <a:spcBef>
                    <a:spcPts val="100"/>
                  </a:spcBef>
                  <a:spcAft>
                    <a:spcPts val="600"/>
                  </a:spcAft>
                </a:pPr>
                <a:r>
                  <a:rPr lang="en-US" sz="2400" dirty="0"/>
                  <a:t>150</a:t>
                </a:r>
              </a:p>
            </p:txBody>
          </p:sp>
          <p:sp>
            <p:nvSpPr>
              <p:cNvPr id="101" name="TextBox 100">
                <a:extLst>
                  <a:ext uri="{FF2B5EF4-FFF2-40B4-BE49-F238E27FC236}">
                    <a16:creationId xmlns:a16="http://schemas.microsoft.com/office/drawing/2014/main" id="{4CADC240-2281-4344-B955-C651CBD17795}"/>
                  </a:ext>
                </a:extLst>
              </p:cNvPr>
              <p:cNvSpPr txBox="1"/>
              <p:nvPr/>
            </p:nvSpPr>
            <p:spPr>
              <a:xfrm>
                <a:off x="23932247" y="20366431"/>
                <a:ext cx="743779" cy="477240"/>
              </a:xfrm>
              <a:prstGeom prst="rect">
                <a:avLst/>
              </a:prstGeom>
              <a:noFill/>
            </p:spPr>
            <p:txBody>
              <a:bodyPr wrap="square" rtlCol="0">
                <a:spAutoFit/>
              </a:bodyPr>
              <a:lstStyle/>
              <a:p>
                <a:pPr algn="ctr">
                  <a:spcBef>
                    <a:spcPts val="100"/>
                  </a:spcBef>
                  <a:spcAft>
                    <a:spcPts val="600"/>
                  </a:spcAft>
                </a:pPr>
                <a:r>
                  <a:rPr lang="en-US" sz="2400" dirty="0" err="1"/>
                  <a:t>ny</a:t>
                </a:r>
                <a:endParaRPr lang="en-US" sz="2400" dirty="0"/>
              </a:p>
            </p:txBody>
          </p:sp>
        </p:grpSp>
        <p:grpSp>
          <p:nvGrpSpPr>
            <p:cNvPr id="102" name="Group 101">
              <a:extLst>
                <a:ext uri="{FF2B5EF4-FFF2-40B4-BE49-F238E27FC236}">
                  <a16:creationId xmlns:a16="http://schemas.microsoft.com/office/drawing/2014/main" id="{145D6BE5-FD3C-45DF-86C4-6B4E27510543}"/>
                </a:ext>
              </a:extLst>
            </p:cNvPr>
            <p:cNvGrpSpPr/>
            <p:nvPr/>
          </p:nvGrpSpPr>
          <p:grpSpPr>
            <a:xfrm>
              <a:off x="11091895" y="2400447"/>
              <a:ext cx="724896" cy="726144"/>
              <a:chOff x="23926674" y="20366431"/>
              <a:chExt cx="749352" cy="750643"/>
            </a:xfrm>
          </p:grpSpPr>
          <p:sp>
            <p:nvSpPr>
              <p:cNvPr id="103" name="Rounded Rectangle 280">
                <a:extLst>
                  <a:ext uri="{FF2B5EF4-FFF2-40B4-BE49-F238E27FC236}">
                    <a16:creationId xmlns:a16="http://schemas.microsoft.com/office/drawing/2014/main" id="{280D48D1-A3BA-4E36-ACF8-E8DE28D57FE0}"/>
                  </a:ext>
                </a:extLst>
              </p:cNvPr>
              <p:cNvSpPr/>
              <p:nvPr/>
            </p:nvSpPr>
            <p:spPr>
              <a:xfrm>
                <a:off x="23972379" y="20436912"/>
                <a:ext cx="663515" cy="629814"/>
              </a:xfrm>
              <a:prstGeom prst="roundRect">
                <a:avLst>
                  <a:gd name="adj" fmla="val 22308"/>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4" name="TextBox 103">
                <a:extLst>
                  <a:ext uri="{FF2B5EF4-FFF2-40B4-BE49-F238E27FC236}">
                    <a16:creationId xmlns:a16="http://schemas.microsoft.com/office/drawing/2014/main" id="{335C3F3A-D43F-41CA-9E8C-24D1F7FA6E12}"/>
                  </a:ext>
                </a:extLst>
              </p:cNvPr>
              <p:cNvSpPr txBox="1"/>
              <p:nvPr/>
            </p:nvSpPr>
            <p:spPr>
              <a:xfrm>
                <a:off x="23926674" y="20639834"/>
                <a:ext cx="743779" cy="477240"/>
              </a:xfrm>
              <a:prstGeom prst="rect">
                <a:avLst/>
              </a:prstGeom>
              <a:noFill/>
            </p:spPr>
            <p:txBody>
              <a:bodyPr wrap="square" rtlCol="0">
                <a:spAutoFit/>
              </a:bodyPr>
              <a:lstStyle/>
              <a:p>
                <a:pPr algn="ctr">
                  <a:spcBef>
                    <a:spcPts val="100"/>
                  </a:spcBef>
                  <a:spcAft>
                    <a:spcPts val="600"/>
                  </a:spcAft>
                </a:pPr>
                <a:r>
                  <a:rPr lang="en-US" sz="2400" dirty="0"/>
                  <a:t>70</a:t>
                </a:r>
              </a:p>
            </p:txBody>
          </p:sp>
          <p:sp>
            <p:nvSpPr>
              <p:cNvPr id="105" name="TextBox 104">
                <a:extLst>
                  <a:ext uri="{FF2B5EF4-FFF2-40B4-BE49-F238E27FC236}">
                    <a16:creationId xmlns:a16="http://schemas.microsoft.com/office/drawing/2014/main" id="{2C1B0CC5-0CAE-4FA0-A2AA-B340DA6DC20C}"/>
                  </a:ext>
                </a:extLst>
              </p:cNvPr>
              <p:cNvSpPr txBox="1"/>
              <p:nvPr/>
            </p:nvSpPr>
            <p:spPr>
              <a:xfrm>
                <a:off x="23932247" y="20366431"/>
                <a:ext cx="743779" cy="477240"/>
              </a:xfrm>
              <a:prstGeom prst="rect">
                <a:avLst/>
              </a:prstGeom>
              <a:noFill/>
            </p:spPr>
            <p:txBody>
              <a:bodyPr wrap="square" rtlCol="0">
                <a:spAutoFit/>
              </a:bodyPr>
              <a:lstStyle/>
              <a:p>
                <a:pPr algn="ctr">
                  <a:spcBef>
                    <a:spcPts val="100"/>
                  </a:spcBef>
                  <a:spcAft>
                    <a:spcPts val="600"/>
                  </a:spcAft>
                </a:pPr>
                <a:r>
                  <a:rPr lang="en-US" sz="2400" dirty="0"/>
                  <a:t>jo</a:t>
                </a:r>
              </a:p>
            </p:txBody>
          </p:sp>
        </p:grpSp>
        <p:grpSp>
          <p:nvGrpSpPr>
            <p:cNvPr id="106" name="Group 105">
              <a:extLst>
                <a:ext uri="{FF2B5EF4-FFF2-40B4-BE49-F238E27FC236}">
                  <a16:creationId xmlns:a16="http://schemas.microsoft.com/office/drawing/2014/main" id="{647C6166-06B8-4332-B239-C473F21428C1}"/>
                </a:ext>
              </a:extLst>
            </p:cNvPr>
            <p:cNvGrpSpPr/>
            <p:nvPr/>
          </p:nvGrpSpPr>
          <p:grpSpPr>
            <a:xfrm>
              <a:off x="10796577" y="3249706"/>
              <a:ext cx="724896" cy="726144"/>
              <a:chOff x="23926674" y="20366431"/>
              <a:chExt cx="749352" cy="750643"/>
            </a:xfrm>
          </p:grpSpPr>
          <p:sp>
            <p:nvSpPr>
              <p:cNvPr id="107" name="Rounded Rectangle 280">
                <a:extLst>
                  <a:ext uri="{FF2B5EF4-FFF2-40B4-BE49-F238E27FC236}">
                    <a16:creationId xmlns:a16="http://schemas.microsoft.com/office/drawing/2014/main" id="{34FE9280-E66B-4D6A-84F3-9ABB5CE30F7F}"/>
                  </a:ext>
                </a:extLst>
              </p:cNvPr>
              <p:cNvSpPr/>
              <p:nvPr/>
            </p:nvSpPr>
            <p:spPr>
              <a:xfrm>
                <a:off x="23972379" y="20436912"/>
                <a:ext cx="663515" cy="629814"/>
              </a:xfrm>
              <a:prstGeom prst="roundRect">
                <a:avLst>
                  <a:gd name="adj" fmla="val 22308"/>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8" name="TextBox 107">
                <a:extLst>
                  <a:ext uri="{FF2B5EF4-FFF2-40B4-BE49-F238E27FC236}">
                    <a16:creationId xmlns:a16="http://schemas.microsoft.com/office/drawing/2014/main" id="{BAFC29B1-80A5-4C30-A723-5532EB564D0E}"/>
                  </a:ext>
                </a:extLst>
              </p:cNvPr>
              <p:cNvSpPr txBox="1"/>
              <p:nvPr/>
            </p:nvSpPr>
            <p:spPr>
              <a:xfrm>
                <a:off x="23926674" y="20639834"/>
                <a:ext cx="743779" cy="477240"/>
              </a:xfrm>
              <a:prstGeom prst="rect">
                <a:avLst/>
              </a:prstGeom>
              <a:noFill/>
            </p:spPr>
            <p:txBody>
              <a:bodyPr wrap="square" rtlCol="0">
                <a:spAutoFit/>
              </a:bodyPr>
              <a:lstStyle/>
              <a:p>
                <a:pPr algn="ctr">
                  <a:spcBef>
                    <a:spcPts val="100"/>
                  </a:spcBef>
                  <a:spcAft>
                    <a:spcPts val="600"/>
                  </a:spcAft>
                </a:pPr>
                <a:r>
                  <a:rPr lang="en-US" sz="2400" dirty="0"/>
                  <a:t>70</a:t>
                </a:r>
              </a:p>
            </p:txBody>
          </p:sp>
          <p:sp>
            <p:nvSpPr>
              <p:cNvPr id="109" name="TextBox 108">
                <a:extLst>
                  <a:ext uri="{FF2B5EF4-FFF2-40B4-BE49-F238E27FC236}">
                    <a16:creationId xmlns:a16="http://schemas.microsoft.com/office/drawing/2014/main" id="{9C347C8C-8A2E-414F-8585-2FBF0E22AC17}"/>
                  </a:ext>
                </a:extLst>
              </p:cNvPr>
              <p:cNvSpPr txBox="1"/>
              <p:nvPr/>
            </p:nvSpPr>
            <p:spPr>
              <a:xfrm>
                <a:off x="23932247" y="20366431"/>
                <a:ext cx="743779" cy="477240"/>
              </a:xfrm>
              <a:prstGeom prst="rect">
                <a:avLst/>
              </a:prstGeom>
              <a:noFill/>
            </p:spPr>
            <p:txBody>
              <a:bodyPr wrap="square" rtlCol="0">
                <a:spAutoFit/>
              </a:bodyPr>
              <a:lstStyle/>
              <a:p>
                <a:pPr algn="ctr">
                  <a:spcBef>
                    <a:spcPts val="100"/>
                  </a:spcBef>
                  <a:spcAft>
                    <a:spcPts val="600"/>
                  </a:spcAft>
                </a:pPr>
                <a:r>
                  <a:rPr lang="en-US" sz="2400" dirty="0" err="1"/>
                  <a:t>oa</a:t>
                </a:r>
                <a:endParaRPr lang="en-US" sz="2400" dirty="0"/>
              </a:p>
            </p:txBody>
          </p:sp>
        </p:grpSp>
      </p:grpSp>
      <p:sp>
        <p:nvSpPr>
          <p:cNvPr id="110" name="TextBox 109">
            <a:extLst>
              <a:ext uri="{FF2B5EF4-FFF2-40B4-BE49-F238E27FC236}">
                <a16:creationId xmlns:a16="http://schemas.microsoft.com/office/drawing/2014/main" id="{CE31E0BF-9267-4337-97DB-D212CCE834B9}"/>
              </a:ext>
            </a:extLst>
          </p:cNvPr>
          <p:cNvSpPr txBox="1"/>
          <p:nvPr/>
        </p:nvSpPr>
        <p:spPr>
          <a:xfrm>
            <a:off x="433721" y="5900618"/>
            <a:ext cx="11389031" cy="400110"/>
          </a:xfrm>
          <a:prstGeom prst="rect">
            <a:avLst/>
          </a:prstGeom>
          <a:noFill/>
        </p:spPr>
        <p:txBody>
          <a:bodyPr wrap="square" rtlCol="0">
            <a:spAutoFit/>
          </a:bodyPr>
          <a:lstStyle/>
          <a:p>
            <a:r>
              <a:rPr lang="en-US" sz="2000" b="1" dirty="0">
                <a:solidFill>
                  <a:srgbClr val="FF0000"/>
                </a:solidFill>
              </a:rPr>
              <a:t>F</a:t>
            </a:r>
            <a:r>
              <a:rPr lang="en-US" sz="2000" dirty="0">
                <a:solidFill>
                  <a:srgbClr val="FF0000"/>
                </a:solidFill>
              </a:rPr>
              <a:t> - The list of frequent q-grams identified in the first step</a:t>
            </a:r>
          </a:p>
        </p:txBody>
      </p:sp>
    </p:spTree>
    <p:extLst>
      <p:ext uri="{BB962C8B-B14F-4D97-AF65-F5344CB8AC3E}">
        <p14:creationId xmlns:p14="http://schemas.microsoft.com/office/powerpoint/2010/main" val="17238061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fade">
                                      <p:cBhvr>
                                        <p:cTn id="1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77">
            <a:extLst>
              <a:ext uri="{FF2B5EF4-FFF2-40B4-BE49-F238E27FC236}">
                <a16:creationId xmlns:a16="http://schemas.microsoft.com/office/drawing/2014/main" id="{5E5C7D97-581C-4CA7-A49D-393C721DAE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31" name="Group 30"/>
          <p:cNvGrpSpPr/>
          <p:nvPr/>
        </p:nvGrpSpPr>
        <p:grpSpPr>
          <a:xfrm>
            <a:off x="0" y="0"/>
            <a:ext cx="12192000" cy="1045064"/>
            <a:chOff x="0" y="0"/>
            <a:chExt cx="12192000" cy="1045064"/>
          </a:xfrm>
        </p:grpSpPr>
        <p:sp>
          <p:nvSpPr>
            <p:cNvPr id="32" name="Rectangle 31"/>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32</a:t>
            </a:fld>
            <a:endParaRPr lang="en-US" dirty="0"/>
          </a:p>
        </p:txBody>
      </p:sp>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35" name="TextBox 34"/>
          <p:cNvSpPr txBox="1"/>
          <p:nvPr/>
        </p:nvSpPr>
        <p:spPr>
          <a:xfrm>
            <a:off x="388937" y="166119"/>
            <a:ext cx="11422637" cy="707886"/>
          </a:xfrm>
          <a:prstGeom prst="rect">
            <a:avLst/>
          </a:prstGeom>
          <a:noFill/>
        </p:spPr>
        <p:txBody>
          <a:bodyPr wrap="square" rtlCol="0">
            <a:spAutoFit/>
          </a:bodyPr>
          <a:lstStyle/>
          <a:p>
            <a:r>
              <a:rPr lang="en-US" sz="40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Step 3 – Partitioning based Q-gram Expansion </a:t>
            </a:r>
          </a:p>
        </p:txBody>
      </p:sp>
      <p:sp>
        <p:nvSpPr>
          <p:cNvPr id="98" name="Flowchart: Magnetic Disk 97">
            <a:extLst>
              <a:ext uri="{FF2B5EF4-FFF2-40B4-BE49-F238E27FC236}">
                <a16:creationId xmlns:a16="http://schemas.microsoft.com/office/drawing/2014/main" id="{CA6D8386-69AE-4763-9E5E-EFB7B2CE58C7}"/>
              </a:ext>
            </a:extLst>
          </p:cNvPr>
          <p:cNvSpPr/>
          <p:nvPr/>
        </p:nvSpPr>
        <p:spPr>
          <a:xfrm>
            <a:off x="512261" y="1236615"/>
            <a:ext cx="1967653" cy="2133600"/>
          </a:xfrm>
          <a:prstGeom prst="flowChartMagneticDisk">
            <a:avLst/>
          </a:prstGeom>
          <a:noFill/>
          <a:ln w="57150">
            <a:solidFill>
              <a:schemeClr val="accent6"/>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grpSp>
        <p:nvGrpSpPr>
          <p:cNvPr id="99" name="Group 98">
            <a:extLst>
              <a:ext uri="{FF2B5EF4-FFF2-40B4-BE49-F238E27FC236}">
                <a16:creationId xmlns:a16="http://schemas.microsoft.com/office/drawing/2014/main" id="{60C3865F-936C-4306-BBC8-7732A1CED499}"/>
              </a:ext>
            </a:extLst>
          </p:cNvPr>
          <p:cNvGrpSpPr/>
          <p:nvPr/>
        </p:nvGrpSpPr>
        <p:grpSpPr>
          <a:xfrm>
            <a:off x="860270" y="1907377"/>
            <a:ext cx="1229640" cy="1426337"/>
            <a:chOff x="502747" y="1953461"/>
            <a:chExt cx="1229640" cy="1426337"/>
          </a:xfrm>
        </p:grpSpPr>
        <p:sp>
          <p:nvSpPr>
            <p:cNvPr id="100" name="TextBox 99">
              <a:extLst>
                <a:ext uri="{FF2B5EF4-FFF2-40B4-BE49-F238E27FC236}">
                  <a16:creationId xmlns:a16="http://schemas.microsoft.com/office/drawing/2014/main" id="{1C464987-ED56-4FD0-8122-1EC40BA006D3}"/>
                </a:ext>
              </a:extLst>
            </p:cNvPr>
            <p:cNvSpPr txBox="1"/>
            <p:nvPr/>
          </p:nvSpPr>
          <p:spPr>
            <a:xfrm>
              <a:off x="502747" y="2223800"/>
              <a:ext cx="1193800" cy="400110"/>
            </a:xfrm>
            <a:prstGeom prst="rect">
              <a:avLst/>
            </a:prstGeom>
            <a:noFill/>
          </p:spPr>
          <p:txBody>
            <a:bodyPr wrap="square" rtlCol="0">
              <a:spAutoFit/>
            </a:bodyPr>
            <a:lstStyle/>
            <a:p>
              <a:pPr algn="ctr"/>
              <a:r>
                <a:rPr lang="en-US" sz="2000" dirty="0" err="1"/>
                <a:t>manny</a:t>
              </a:r>
              <a:endParaRPr lang="en-US" sz="2000" dirty="0"/>
            </a:p>
          </p:txBody>
        </p:sp>
        <p:sp>
          <p:nvSpPr>
            <p:cNvPr id="101" name="TextBox 100">
              <a:extLst>
                <a:ext uri="{FF2B5EF4-FFF2-40B4-BE49-F238E27FC236}">
                  <a16:creationId xmlns:a16="http://schemas.microsoft.com/office/drawing/2014/main" id="{26180CBC-A0FA-42AB-B72A-8137C7C77E20}"/>
                </a:ext>
              </a:extLst>
            </p:cNvPr>
            <p:cNvSpPr txBox="1"/>
            <p:nvPr/>
          </p:nvSpPr>
          <p:spPr>
            <a:xfrm>
              <a:off x="526146" y="2709665"/>
              <a:ext cx="1193800" cy="400110"/>
            </a:xfrm>
            <a:prstGeom prst="rect">
              <a:avLst/>
            </a:prstGeom>
            <a:noFill/>
          </p:spPr>
          <p:txBody>
            <a:bodyPr wrap="square" rtlCol="0">
              <a:spAutoFit/>
            </a:bodyPr>
            <a:lstStyle/>
            <a:p>
              <a:pPr algn="ctr"/>
              <a:r>
                <a:rPr lang="en-US" sz="2000" dirty="0" err="1"/>
                <a:t>joan</a:t>
              </a:r>
              <a:endParaRPr lang="en-US" sz="2000" dirty="0"/>
            </a:p>
          </p:txBody>
        </p:sp>
        <p:grpSp>
          <p:nvGrpSpPr>
            <p:cNvPr id="102" name="Group 101">
              <a:extLst>
                <a:ext uri="{FF2B5EF4-FFF2-40B4-BE49-F238E27FC236}">
                  <a16:creationId xmlns:a16="http://schemas.microsoft.com/office/drawing/2014/main" id="{25C0D1C3-46B8-4034-A7E0-0D4DD2C4DCFE}"/>
                </a:ext>
              </a:extLst>
            </p:cNvPr>
            <p:cNvGrpSpPr/>
            <p:nvPr/>
          </p:nvGrpSpPr>
          <p:grpSpPr>
            <a:xfrm>
              <a:off x="515188" y="1953461"/>
              <a:ext cx="1217199" cy="1426337"/>
              <a:chOff x="502747" y="1972945"/>
              <a:chExt cx="1217199" cy="1426337"/>
            </a:xfrm>
          </p:grpSpPr>
          <p:sp>
            <p:nvSpPr>
              <p:cNvPr id="103" name="TextBox 102">
                <a:extLst>
                  <a:ext uri="{FF2B5EF4-FFF2-40B4-BE49-F238E27FC236}">
                    <a16:creationId xmlns:a16="http://schemas.microsoft.com/office/drawing/2014/main" id="{3F7D34E9-7E81-4412-B9AB-96A5F73CAE0E}"/>
                  </a:ext>
                </a:extLst>
              </p:cNvPr>
              <p:cNvSpPr txBox="1"/>
              <p:nvPr/>
            </p:nvSpPr>
            <p:spPr>
              <a:xfrm>
                <a:off x="502747" y="1972945"/>
                <a:ext cx="1193800" cy="400110"/>
              </a:xfrm>
              <a:prstGeom prst="rect">
                <a:avLst/>
              </a:prstGeom>
              <a:noFill/>
            </p:spPr>
            <p:txBody>
              <a:bodyPr wrap="square" rtlCol="0">
                <a:spAutoFit/>
              </a:bodyPr>
              <a:lstStyle/>
              <a:p>
                <a:pPr algn="ctr"/>
                <a:r>
                  <a:rPr lang="en-US" sz="2000" dirty="0"/>
                  <a:t>matt</a:t>
                </a:r>
              </a:p>
            </p:txBody>
          </p:sp>
          <p:sp>
            <p:nvSpPr>
              <p:cNvPr id="104" name="TextBox 103">
                <a:extLst>
                  <a:ext uri="{FF2B5EF4-FFF2-40B4-BE49-F238E27FC236}">
                    <a16:creationId xmlns:a16="http://schemas.microsoft.com/office/drawing/2014/main" id="{C38D270C-A3D8-4B1C-A4C3-39E2B371335E}"/>
                  </a:ext>
                </a:extLst>
              </p:cNvPr>
              <p:cNvSpPr txBox="1"/>
              <p:nvPr/>
            </p:nvSpPr>
            <p:spPr>
              <a:xfrm>
                <a:off x="526146" y="2999172"/>
                <a:ext cx="1193800" cy="400110"/>
              </a:xfrm>
              <a:prstGeom prst="rect">
                <a:avLst/>
              </a:prstGeom>
              <a:noFill/>
            </p:spPr>
            <p:txBody>
              <a:bodyPr wrap="square" rtlCol="0">
                <a:spAutoFit/>
              </a:bodyPr>
              <a:lstStyle/>
              <a:p>
                <a:pPr algn="ctr"/>
                <a:r>
                  <a:rPr lang="en-US" sz="2000" dirty="0" err="1"/>
                  <a:t>mathew</a:t>
                </a:r>
                <a:endParaRPr lang="en-US" sz="2000" dirty="0"/>
              </a:p>
            </p:txBody>
          </p:sp>
          <p:sp>
            <p:nvSpPr>
              <p:cNvPr id="105" name="TextBox 104">
                <a:extLst>
                  <a:ext uri="{FF2B5EF4-FFF2-40B4-BE49-F238E27FC236}">
                    <a16:creationId xmlns:a16="http://schemas.microsoft.com/office/drawing/2014/main" id="{51FA15E5-ADE7-45AD-B3DD-D0A04939E771}"/>
                  </a:ext>
                </a:extLst>
              </p:cNvPr>
              <p:cNvSpPr txBox="1"/>
              <p:nvPr/>
            </p:nvSpPr>
            <p:spPr>
              <a:xfrm>
                <a:off x="515060" y="2479191"/>
                <a:ext cx="1193800" cy="400110"/>
              </a:xfrm>
              <a:prstGeom prst="rect">
                <a:avLst/>
              </a:prstGeom>
              <a:noFill/>
            </p:spPr>
            <p:txBody>
              <a:bodyPr wrap="square" rtlCol="0">
                <a:spAutoFit/>
              </a:bodyPr>
              <a:lstStyle/>
              <a:p>
                <a:pPr algn="ctr"/>
                <a:r>
                  <a:rPr lang="en-US" sz="2000" dirty="0" err="1"/>
                  <a:t>mannix</a:t>
                </a:r>
                <a:endParaRPr lang="en-US" sz="2000" dirty="0"/>
              </a:p>
            </p:txBody>
          </p:sp>
        </p:grpSp>
      </p:grpSp>
      <p:sp>
        <p:nvSpPr>
          <p:cNvPr id="106" name="TextBox 105">
            <a:extLst>
              <a:ext uri="{FF2B5EF4-FFF2-40B4-BE49-F238E27FC236}">
                <a16:creationId xmlns:a16="http://schemas.microsoft.com/office/drawing/2014/main" id="{4890EBD0-C4B9-40A2-9961-92909D2F3D2B}"/>
              </a:ext>
            </a:extLst>
          </p:cNvPr>
          <p:cNvSpPr txBox="1"/>
          <p:nvPr/>
        </p:nvSpPr>
        <p:spPr>
          <a:xfrm>
            <a:off x="234536" y="3385350"/>
            <a:ext cx="2451099" cy="400110"/>
          </a:xfrm>
          <a:prstGeom prst="rect">
            <a:avLst/>
          </a:prstGeom>
          <a:noFill/>
        </p:spPr>
        <p:txBody>
          <a:bodyPr wrap="square" rtlCol="0">
            <a:spAutoFit/>
          </a:bodyPr>
          <a:lstStyle/>
          <a:p>
            <a:pPr algn="ctr"/>
            <a:r>
              <a:rPr lang="en-US" sz="2000" dirty="0"/>
              <a:t>Plain-text database</a:t>
            </a:r>
            <a:endParaRPr lang="en-US" sz="2000" b="1" dirty="0"/>
          </a:p>
        </p:txBody>
      </p:sp>
      <p:sp>
        <p:nvSpPr>
          <p:cNvPr id="107" name="TextBox 106">
            <a:extLst>
              <a:ext uri="{FF2B5EF4-FFF2-40B4-BE49-F238E27FC236}">
                <a16:creationId xmlns:a16="http://schemas.microsoft.com/office/drawing/2014/main" id="{3B3EA90B-A663-48F7-82BC-759E28AB88C3}"/>
              </a:ext>
            </a:extLst>
          </p:cNvPr>
          <p:cNvSpPr txBox="1"/>
          <p:nvPr/>
        </p:nvSpPr>
        <p:spPr>
          <a:xfrm>
            <a:off x="374755" y="3873563"/>
            <a:ext cx="2650385" cy="400110"/>
          </a:xfrm>
          <a:prstGeom prst="rect">
            <a:avLst/>
          </a:prstGeom>
          <a:noFill/>
        </p:spPr>
        <p:txBody>
          <a:bodyPr wrap="square" rtlCol="0">
            <a:spAutoFit/>
          </a:bodyPr>
          <a:lstStyle/>
          <a:p>
            <a:r>
              <a:rPr lang="en-US" sz="2000" b="1" dirty="0"/>
              <a:t>Frequent q-gram pairs</a:t>
            </a:r>
          </a:p>
        </p:txBody>
      </p:sp>
      <p:graphicFrame>
        <p:nvGraphicFramePr>
          <p:cNvPr id="108" name="Table 107">
            <a:extLst>
              <a:ext uri="{FF2B5EF4-FFF2-40B4-BE49-F238E27FC236}">
                <a16:creationId xmlns:a16="http://schemas.microsoft.com/office/drawing/2014/main" id="{FE87F58A-2C90-49FC-898C-CA3A0F616C28}"/>
              </a:ext>
            </a:extLst>
          </p:cNvPr>
          <p:cNvGraphicFramePr>
            <a:graphicFrameLocks noGrp="1"/>
          </p:cNvGraphicFramePr>
          <p:nvPr>
            <p:extLst>
              <p:ext uri="{D42A27DB-BD31-4B8C-83A1-F6EECF244321}">
                <p14:modId xmlns:p14="http://schemas.microsoft.com/office/powerpoint/2010/main" val="3561536478"/>
              </p:ext>
            </p:extLst>
          </p:nvPr>
        </p:nvGraphicFramePr>
        <p:xfrm>
          <a:off x="4552950" y="1626833"/>
          <a:ext cx="6844940" cy="1828800"/>
        </p:xfrm>
        <a:graphic>
          <a:graphicData uri="http://schemas.openxmlformats.org/drawingml/2006/table">
            <a:tbl>
              <a:tblPr firstRow="1" bandRow="1">
                <a:tableStyleId>{5940675A-B579-460E-94D1-54222C63F5DA}</a:tableStyleId>
              </a:tblPr>
              <a:tblGrid>
                <a:gridCol w="342247">
                  <a:extLst>
                    <a:ext uri="{9D8B030D-6E8A-4147-A177-3AD203B41FA5}">
                      <a16:colId xmlns:a16="http://schemas.microsoft.com/office/drawing/2014/main" val="20000"/>
                    </a:ext>
                  </a:extLst>
                </a:gridCol>
                <a:gridCol w="342247">
                  <a:extLst>
                    <a:ext uri="{9D8B030D-6E8A-4147-A177-3AD203B41FA5}">
                      <a16:colId xmlns:a16="http://schemas.microsoft.com/office/drawing/2014/main" val="20001"/>
                    </a:ext>
                  </a:extLst>
                </a:gridCol>
                <a:gridCol w="342247">
                  <a:extLst>
                    <a:ext uri="{9D8B030D-6E8A-4147-A177-3AD203B41FA5}">
                      <a16:colId xmlns:a16="http://schemas.microsoft.com/office/drawing/2014/main" val="20002"/>
                    </a:ext>
                  </a:extLst>
                </a:gridCol>
                <a:gridCol w="342247">
                  <a:extLst>
                    <a:ext uri="{9D8B030D-6E8A-4147-A177-3AD203B41FA5}">
                      <a16:colId xmlns:a16="http://schemas.microsoft.com/office/drawing/2014/main" val="20003"/>
                    </a:ext>
                  </a:extLst>
                </a:gridCol>
                <a:gridCol w="342247">
                  <a:extLst>
                    <a:ext uri="{9D8B030D-6E8A-4147-A177-3AD203B41FA5}">
                      <a16:colId xmlns:a16="http://schemas.microsoft.com/office/drawing/2014/main" val="20004"/>
                    </a:ext>
                  </a:extLst>
                </a:gridCol>
                <a:gridCol w="342247">
                  <a:extLst>
                    <a:ext uri="{9D8B030D-6E8A-4147-A177-3AD203B41FA5}">
                      <a16:colId xmlns:a16="http://schemas.microsoft.com/office/drawing/2014/main" val="20005"/>
                    </a:ext>
                  </a:extLst>
                </a:gridCol>
                <a:gridCol w="342247">
                  <a:extLst>
                    <a:ext uri="{9D8B030D-6E8A-4147-A177-3AD203B41FA5}">
                      <a16:colId xmlns:a16="http://schemas.microsoft.com/office/drawing/2014/main" val="20006"/>
                    </a:ext>
                  </a:extLst>
                </a:gridCol>
                <a:gridCol w="342247">
                  <a:extLst>
                    <a:ext uri="{9D8B030D-6E8A-4147-A177-3AD203B41FA5}">
                      <a16:colId xmlns:a16="http://schemas.microsoft.com/office/drawing/2014/main" val="20007"/>
                    </a:ext>
                  </a:extLst>
                </a:gridCol>
                <a:gridCol w="342247">
                  <a:extLst>
                    <a:ext uri="{9D8B030D-6E8A-4147-A177-3AD203B41FA5}">
                      <a16:colId xmlns:a16="http://schemas.microsoft.com/office/drawing/2014/main" val="20008"/>
                    </a:ext>
                  </a:extLst>
                </a:gridCol>
                <a:gridCol w="342247">
                  <a:extLst>
                    <a:ext uri="{9D8B030D-6E8A-4147-A177-3AD203B41FA5}">
                      <a16:colId xmlns:a16="http://schemas.microsoft.com/office/drawing/2014/main" val="20009"/>
                    </a:ext>
                  </a:extLst>
                </a:gridCol>
                <a:gridCol w="342247">
                  <a:extLst>
                    <a:ext uri="{9D8B030D-6E8A-4147-A177-3AD203B41FA5}">
                      <a16:colId xmlns:a16="http://schemas.microsoft.com/office/drawing/2014/main" val="20010"/>
                    </a:ext>
                  </a:extLst>
                </a:gridCol>
                <a:gridCol w="342247">
                  <a:extLst>
                    <a:ext uri="{9D8B030D-6E8A-4147-A177-3AD203B41FA5}">
                      <a16:colId xmlns:a16="http://schemas.microsoft.com/office/drawing/2014/main" val="20011"/>
                    </a:ext>
                  </a:extLst>
                </a:gridCol>
                <a:gridCol w="342247">
                  <a:extLst>
                    <a:ext uri="{9D8B030D-6E8A-4147-A177-3AD203B41FA5}">
                      <a16:colId xmlns:a16="http://schemas.microsoft.com/office/drawing/2014/main" val="20012"/>
                    </a:ext>
                  </a:extLst>
                </a:gridCol>
                <a:gridCol w="342247">
                  <a:extLst>
                    <a:ext uri="{9D8B030D-6E8A-4147-A177-3AD203B41FA5}">
                      <a16:colId xmlns:a16="http://schemas.microsoft.com/office/drawing/2014/main" val="20013"/>
                    </a:ext>
                  </a:extLst>
                </a:gridCol>
                <a:gridCol w="342247">
                  <a:extLst>
                    <a:ext uri="{9D8B030D-6E8A-4147-A177-3AD203B41FA5}">
                      <a16:colId xmlns:a16="http://schemas.microsoft.com/office/drawing/2014/main" val="20014"/>
                    </a:ext>
                  </a:extLst>
                </a:gridCol>
                <a:gridCol w="342247">
                  <a:extLst>
                    <a:ext uri="{9D8B030D-6E8A-4147-A177-3AD203B41FA5}">
                      <a16:colId xmlns:a16="http://schemas.microsoft.com/office/drawing/2014/main" val="20015"/>
                    </a:ext>
                  </a:extLst>
                </a:gridCol>
                <a:gridCol w="342247">
                  <a:extLst>
                    <a:ext uri="{9D8B030D-6E8A-4147-A177-3AD203B41FA5}">
                      <a16:colId xmlns:a16="http://schemas.microsoft.com/office/drawing/2014/main" val="20016"/>
                    </a:ext>
                  </a:extLst>
                </a:gridCol>
                <a:gridCol w="342247">
                  <a:extLst>
                    <a:ext uri="{9D8B030D-6E8A-4147-A177-3AD203B41FA5}">
                      <a16:colId xmlns:a16="http://schemas.microsoft.com/office/drawing/2014/main" val="20017"/>
                    </a:ext>
                  </a:extLst>
                </a:gridCol>
                <a:gridCol w="342247">
                  <a:extLst>
                    <a:ext uri="{9D8B030D-6E8A-4147-A177-3AD203B41FA5}">
                      <a16:colId xmlns:a16="http://schemas.microsoft.com/office/drawing/2014/main" val="20018"/>
                    </a:ext>
                  </a:extLst>
                </a:gridCol>
                <a:gridCol w="342247">
                  <a:extLst>
                    <a:ext uri="{9D8B030D-6E8A-4147-A177-3AD203B41FA5}">
                      <a16:colId xmlns:a16="http://schemas.microsoft.com/office/drawing/2014/main" val="20019"/>
                    </a:ext>
                  </a:extLst>
                </a:gridCol>
              </a:tblGrid>
              <a:tr h="322604">
                <a:tc>
                  <a:txBody>
                    <a:bodyPr/>
                    <a:lstStyle/>
                    <a:p>
                      <a:r>
                        <a:rPr lang="en-US" dirty="0"/>
                        <a:t>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0"/>
                  </a:ext>
                </a:extLst>
              </a:tr>
              <a:tr h="322604">
                <a:tc>
                  <a:txBody>
                    <a:bodyPr/>
                    <a:lstStyle/>
                    <a:p>
                      <a:r>
                        <a:rPr lang="en-US" dirty="0"/>
                        <a:t>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1"/>
                  </a:ext>
                </a:extLst>
              </a:tr>
              <a:tr h="322604">
                <a:tc>
                  <a:txBody>
                    <a:bodyPr/>
                    <a:lstStyle/>
                    <a:p>
                      <a:r>
                        <a:rPr lang="en-US" dirty="0"/>
                        <a:t>1</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2"/>
                  </a:ext>
                </a:extLst>
              </a:tr>
              <a:tr h="322604">
                <a:tc>
                  <a:txBody>
                    <a:bodyPr/>
                    <a:lstStyle/>
                    <a:p>
                      <a:r>
                        <a:rPr lang="en-US" dirty="0"/>
                        <a:t>1</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3"/>
                  </a:ext>
                </a:extLst>
              </a:tr>
              <a:tr h="322604">
                <a:tc>
                  <a:txBody>
                    <a:bodyPr/>
                    <a:lstStyle/>
                    <a:p>
                      <a:r>
                        <a:rPr lang="en-US" dirty="0"/>
                        <a:t>1</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4"/>
                  </a:ext>
                </a:extLst>
              </a:tr>
            </a:tbl>
          </a:graphicData>
        </a:graphic>
      </p:graphicFrame>
      <p:grpSp>
        <p:nvGrpSpPr>
          <p:cNvPr id="110" name="Group 109">
            <a:extLst>
              <a:ext uri="{FF2B5EF4-FFF2-40B4-BE49-F238E27FC236}">
                <a16:creationId xmlns:a16="http://schemas.microsoft.com/office/drawing/2014/main" id="{35C38B5F-EAAD-4291-ACC7-DB3B8D22C7F4}"/>
              </a:ext>
            </a:extLst>
          </p:cNvPr>
          <p:cNvGrpSpPr/>
          <p:nvPr/>
        </p:nvGrpSpPr>
        <p:grpSpPr>
          <a:xfrm>
            <a:off x="4127497" y="1598626"/>
            <a:ext cx="480272" cy="1862400"/>
            <a:chOff x="2603497" y="1468702"/>
            <a:chExt cx="480272" cy="1862400"/>
          </a:xfrm>
        </p:grpSpPr>
        <p:sp>
          <p:nvSpPr>
            <p:cNvPr id="111" name="TextBox 110">
              <a:extLst>
                <a:ext uri="{FF2B5EF4-FFF2-40B4-BE49-F238E27FC236}">
                  <a16:creationId xmlns:a16="http://schemas.microsoft.com/office/drawing/2014/main" id="{B6805D9E-7FB3-4EB0-BF13-4D3272853E5F}"/>
                </a:ext>
              </a:extLst>
            </p:cNvPr>
            <p:cNvSpPr txBox="1"/>
            <p:nvPr/>
          </p:nvSpPr>
          <p:spPr>
            <a:xfrm>
              <a:off x="2603497" y="1468702"/>
              <a:ext cx="480272" cy="369332"/>
            </a:xfrm>
            <a:prstGeom prst="rect">
              <a:avLst/>
            </a:prstGeom>
            <a:noFill/>
          </p:spPr>
          <p:txBody>
            <a:bodyPr wrap="square" rtlCol="0">
              <a:spAutoFit/>
            </a:bodyPr>
            <a:lstStyle/>
            <a:p>
              <a:pPr algn="ctr"/>
              <a:r>
                <a:rPr lang="en-US" b="1" dirty="0"/>
                <a:t>b</a:t>
              </a:r>
              <a:r>
                <a:rPr lang="en-US" b="1" baseline="-25000" dirty="0"/>
                <a:t>1</a:t>
              </a:r>
              <a:endParaRPr lang="en-US" b="1" dirty="0"/>
            </a:p>
          </p:txBody>
        </p:sp>
        <p:sp>
          <p:nvSpPr>
            <p:cNvPr id="112" name="TextBox 111">
              <a:extLst>
                <a:ext uri="{FF2B5EF4-FFF2-40B4-BE49-F238E27FC236}">
                  <a16:creationId xmlns:a16="http://schemas.microsoft.com/office/drawing/2014/main" id="{98D98BBB-C460-4932-967C-E141BE299CF3}"/>
                </a:ext>
              </a:extLst>
            </p:cNvPr>
            <p:cNvSpPr txBox="1"/>
            <p:nvPr/>
          </p:nvSpPr>
          <p:spPr>
            <a:xfrm>
              <a:off x="2603497" y="1851255"/>
              <a:ext cx="480272" cy="369332"/>
            </a:xfrm>
            <a:prstGeom prst="rect">
              <a:avLst/>
            </a:prstGeom>
            <a:noFill/>
          </p:spPr>
          <p:txBody>
            <a:bodyPr wrap="square" rtlCol="0">
              <a:spAutoFit/>
            </a:bodyPr>
            <a:lstStyle/>
            <a:p>
              <a:pPr algn="ctr"/>
              <a:r>
                <a:rPr lang="en-US" b="1" dirty="0"/>
                <a:t>b</a:t>
              </a:r>
              <a:r>
                <a:rPr lang="en-US" b="1" baseline="-25000" dirty="0"/>
                <a:t>2</a:t>
              </a:r>
              <a:endParaRPr lang="en-US" b="1" dirty="0"/>
            </a:p>
          </p:txBody>
        </p:sp>
        <p:sp>
          <p:nvSpPr>
            <p:cNvPr id="113" name="TextBox 112">
              <a:extLst>
                <a:ext uri="{FF2B5EF4-FFF2-40B4-BE49-F238E27FC236}">
                  <a16:creationId xmlns:a16="http://schemas.microsoft.com/office/drawing/2014/main" id="{42D6CE4A-AFE8-4A27-9D93-9A68816A142D}"/>
                </a:ext>
              </a:extLst>
            </p:cNvPr>
            <p:cNvSpPr txBox="1"/>
            <p:nvPr/>
          </p:nvSpPr>
          <p:spPr>
            <a:xfrm>
              <a:off x="2603497" y="2246036"/>
              <a:ext cx="480272" cy="369332"/>
            </a:xfrm>
            <a:prstGeom prst="rect">
              <a:avLst/>
            </a:prstGeom>
            <a:noFill/>
          </p:spPr>
          <p:txBody>
            <a:bodyPr wrap="square" rtlCol="0">
              <a:spAutoFit/>
            </a:bodyPr>
            <a:lstStyle/>
            <a:p>
              <a:pPr algn="ctr"/>
              <a:r>
                <a:rPr lang="en-US" b="1" dirty="0"/>
                <a:t>b</a:t>
              </a:r>
              <a:r>
                <a:rPr lang="en-US" b="1" baseline="-25000" dirty="0"/>
                <a:t>3</a:t>
              </a:r>
              <a:endParaRPr lang="en-US" b="1" dirty="0"/>
            </a:p>
          </p:txBody>
        </p:sp>
        <p:sp>
          <p:nvSpPr>
            <p:cNvPr id="114" name="TextBox 113">
              <a:extLst>
                <a:ext uri="{FF2B5EF4-FFF2-40B4-BE49-F238E27FC236}">
                  <a16:creationId xmlns:a16="http://schemas.microsoft.com/office/drawing/2014/main" id="{BFA60107-63CA-4245-8106-94D5F25450B3}"/>
                </a:ext>
              </a:extLst>
            </p:cNvPr>
            <p:cNvSpPr txBox="1"/>
            <p:nvPr/>
          </p:nvSpPr>
          <p:spPr>
            <a:xfrm>
              <a:off x="2603497" y="2597984"/>
              <a:ext cx="480272" cy="369332"/>
            </a:xfrm>
            <a:prstGeom prst="rect">
              <a:avLst/>
            </a:prstGeom>
            <a:noFill/>
          </p:spPr>
          <p:txBody>
            <a:bodyPr wrap="square" rtlCol="0">
              <a:spAutoFit/>
            </a:bodyPr>
            <a:lstStyle/>
            <a:p>
              <a:pPr algn="ctr"/>
              <a:r>
                <a:rPr lang="en-US" b="1" dirty="0"/>
                <a:t>b</a:t>
              </a:r>
              <a:r>
                <a:rPr lang="en-US" b="1" baseline="-25000" dirty="0"/>
                <a:t>4</a:t>
              </a:r>
              <a:endParaRPr lang="en-US" b="1" dirty="0"/>
            </a:p>
          </p:txBody>
        </p:sp>
        <p:sp>
          <p:nvSpPr>
            <p:cNvPr id="115" name="TextBox 114">
              <a:extLst>
                <a:ext uri="{FF2B5EF4-FFF2-40B4-BE49-F238E27FC236}">
                  <a16:creationId xmlns:a16="http://schemas.microsoft.com/office/drawing/2014/main" id="{C5B122A2-487F-40A3-97D9-BD0AF94FCC69}"/>
                </a:ext>
              </a:extLst>
            </p:cNvPr>
            <p:cNvSpPr txBox="1"/>
            <p:nvPr/>
          </p:nvSpPr>
          <p:spPr>
            <a:xfrm>
              <a:off x="2603497" y="2961770"/>
              <a:ext cx="480272" cy="369332"/>
            </a:xfrm>
            <a:prstGeom prst="rect">
              <a:avLst/>
            </a:prstGeom>
            <a:noFill/>
          </p:spPr>
          <p:txBody>
            <a:bodyPr wrap="square" rtlCol="0">
              <a:spAutoFit/>
            </a:bodyPr>
            <a:lstStyle/>
            <a:p>
              <a:pPr algn="ctr"/>
              <a:r>
                <a:rPr lang="en-US" b="1" dirty="0"/>
                <a:t>b</a:t>
              </a:r>
              <a:r>
                <a:rPr lang="en-US" b="1" baseline="-25000" dirty="0"/>
                <a:t>5</a:t>
              </a:r>
              <a:endParaRPr lang="en-US" b="1" dirty="0"/>
            </a:p>
          </p:txBody>
        </p:sp>
      </p:grpSp>
      <p:sp>
        <p:nvSpPr>
          <p:cNvPr id="116" name="TextBox 115">
            <a:extLst>
              <a:ext uri="{FF2B5EF4-FFF2-40B4-BE49-F238E27FC236}">
                <a16:creationId xmlns:a16="http://schemas.microsoft.com/office/drawing/2014/main" id="{7DDCF786-FDA4-4A68-BD20-7DF11E5C2C0F}"/>
              </a:ext>
            </a:extLst>
          </p:cNvPr>
          <p:cNvSpPr txBox="1"/>
          <p:nvPr/>
        </p:nvSpPr>
        <p:spPr>
          <a:xfrm>
            <a:off x="5823720" y="3403798"/>
            <a:ext cx="480272" cy="338554"/>
          </a:xfrm>
          <a:prstGeom prst="rect">
            <a:avLst/>
          </a:prstGeom>
          <a:noFill/>
        </p:spPr>
        <p:txBody>
          <a:bodyPr wrap="square" rtlCol="0">
            <a:spAutoFit/>
          </a:bodyPr>
          <a:lstStyle/>
          <a:p>
            <a:pPr algn="ctr"/>
            <a:r>
              <a:rPr lang="en-US" sz="1600" b="1" dirty="0"/>
              <a:t>p</a:t>
            </a:r>
            <a:r>
              <a:rPr lang="en-US" sz="1600" b="1" baseline="-25000" dirty="0"/>
              <a:t>5</a:t>
            </a:r>
            <a:endParaRPr lang="en-US" sz="1600" b="1" dirty="0"/>
          </a:p>
        </p:txBody>
      </p:sp>
      <p:sp>
        <p:nvSpPr>
          <p:cNvPr id="119" name="TextBox 118">
            <a:extLst>
              <a:ext uri="{FF2B5EF4-FFF2-40B4-BE49-F238E27FC236}">
                <a16:creationId xmlns:a16="http://schemas.microsoft.com/office/drawing/2014/main" id="{17737231-572F-4A0A-9819-5D0D0F022BB9}"/>
              </a:ext>
            </a:extLst>
          </p:cNvPr>
          <p:cNvSpPr txBox="1"/>
          <p:nvPr/>
        </p:nvSpPr>
        <p:spPr>
          <a:xfrm>
            <a:off x="8621909" y="3403798"/>
            <a:ext cx="480272" cy="338554"/>
          </a:xfrm>
          <a:prstGeom prst="rect">
            <a:avLst/>
          </a:prstGeom>
          <a:noFill/>
        </p:spPr>
        <p:txBody>
          <a:bodyPr wrap="square" rtlCol="0">
            <a:spAutoFit/>
          </a:bodyPr>
          <a:lstStyle/>
          <a:p>
            <a:pPr algn="ctr"/>
            <a:r>
              <a:rPr lang="en-US" sz="1600" b="1" dirty="0"/>
              <a:t>p</a:t>
            </a:r>
            <a:r>
              <a:rPr lang="en-US" sz="1600" b="1" baseline="-25000" dirty="0"/>
              <a:t>13</a:t>
            </a:r>
            <a:endParaRPr lang="en-US" sz="1600" b="1" dirty="0"/>
          </a:p>
        </p:txBody>
      </p:sp>
      <p:sp>
        <p:nvSpPr>
          <p:cNvPr id="120" name="TextBox 119">
            <a:extLst>
              <a:ext uri="{FF2B5EF4-FFF2-40B4-BE49-F238E27FC236}">
                <a16:creationId xmlns:a16="http://schemas.microsoft.com/office/drawing/2014/main" id="{0845EF47-819D-4195-8C98-C2FF71A4FDB1}"/>
              </a:ext>
            </a:extLst>
          </p:cNvPr>
          <p:cNvSpPr txBox="1"/>
          <p:nvPr/>
        </p:nvSpPr>
        <p:spPr>
          <a:xfrm>
            <a:off x="4545330" y="2350781"/>
            <a:ext cx="308610" cy="369332"/>
          </a:xfrm>
          <a:prstGeom prst="rect">
            <a:avLst/>
          </a:prstGeom>
          <a:noFill/>
        </p:spPr>
        <p:txBody>
          <a:bodyPr wrap="square" rtlCol="0">
            <a:spAutoFit/>
          </a:bodyPr>
          <a:lstStyle/>
          <a:p>
            <a:pPr algn="ctr"/>
            <a:r>
              <a:rPr lang="en-US" b="1" dirty="0"/>
              <a:t>1</a:t>
            </a:r>
          </a:p>
        </p:txBody>
      </p:sp>
      <p:sp>
        <p:nvSpPr>
          <p:cNvPr id="121" name="TextBox 120">
            <a:extLst>
              <a:ext uri="{FF2B5EF4-FFF2-40B4-BE49-F238E27FC236}">
                <a16:creationId xmlns:a16="http://schemas.microsoft.com/office/drawing/2014/main" id="{3A6F5B7C-62D8-4816-BE4A-B3A2BBB7B50B}"/>
              </a:ext>
            </a:extLst>
          </p:cNvPr>
          <p:cNvSpPr txBox="1"/>
          <p:nvPr/>
        </p:nvSpPr>
        <p:spPr>
          <a:xfrm>
            <a:off x="7542803" y="2357689"/>
            <a:ext cx="480272" cy="369332"/>
          </a:xfrm>
          <a:prstGeom prst="rect">
            <a:avLst/>
          </a:prstGeom>
          <a:noFill/>
        </p:spPr>
        <p:txBody>
          <a:bodyPr wrap="square" rtlCol="0">
            <a:spAutoFit/>
          </a:bodyPr>
          <a:lstStyle/>
          <a:p>
            <a:pPr algn="ctr"/>
            <a:r>
              <a:rPr lang="en-US" b="1" dirty="0"/>
              <a:t>1</a:t>
            </a:r>
          </a:p>
        </p:txBody>
      </p:sp>
      <p:sp>
        <p:nvSpPr>
          <p:cNvPr id="122" name="TextBox 121">
            <a:extLst>
              <a:ext uri="{FF2B5EF4-FFF2-40B4-BE49-F238E27FC236}">
                <a16:creationId xmlns:a16="http://schemas.microsoft.com/office/drawing/2014/main" id="{CE6F3712-8A6B-4EB4-BF39-0C707A5ABC3E}"/>
              </a:ext>
            </a:extLst>
          </p:cNvPr>
          <p:cNvSpPr txBox="1"/>
          <p:nvPr/>
        </p:nvSpPr>
        <p:spPr>
          <a:xfrm>
            <a:off x="8571726" y="2355586"/>
            <a:ext cx="480272" cy="369332"/>
          </a:xfrm>
          <a:prstGeom prst="rect">
            <a:avLst/>
          </a:prstGeom>
          <a:noFill/>
        </p:spPr>
        <p:txBody>
          <a:bodyPr wrap="square" rtlCol="0">
            <a:spAutoFit/>
          </a:bodyPr>
          <a:lstStyle/>
          <a:p>
            <a:pPr algn="ctr"/>
            <a:r>
              <a:rPr lang="en-US" b="1" dirty="0"/>
              <a:t>1</a:t>
            </a:r>
          </a:p>
        </p:txBody>
      </p:sp>
      <p:sp>
        <p:nvSpPr>
          <p:cNvPr id="124" name="TextBox 123">
            <a:extLst>
              <a:ext uri="{FF2B5EF4-FFF2-40B4-BE49-F238E27FC236}">
                <a16:creationId xmlns:a16="http://schemas.microsoft.com/office/drawing/2014/main" id="{BADD3385-056B-47F2-B2D9-7D451DC15798}"/>
              </a:ext>
            </a:extLst>
          </p:cNvPr>
          <p:cNvSpPr txBox="1"/>
          <p:nvPr/>
        </p:nvSpPr>
        <p:spPr>
          <a:xfrm>
            <a:off x="5947598" y="2722362"/>
            <a:ext cx="247756" cy="369332"/>
          </a:xfrm>
          <a:prstGeom prst="rect">
            <a:avLst/>
          </a:prstGeom>
          <a:noFill/>
        </p:spPr>
        <p:txBody>
          <a:bodyPr wrap="square" rtlCol="0">
            <a:spAutoFit/>
          </a:bodyPr>
          <a:lstStyle/>
          <a:p>
            <a:pPr algn="ctr"/>
            <a:r>
              <a:rPr lang="en-US" b="1" dirty="0"/>
              <a:t>1</a:t>
            </a:r>
          </a:p>
        </p:txBody>
      </p:sp>
      <mc:AlternateContent xmlns:mc="http://schemas.openxmlformats.org/markup-compatibility/2006" xmlns:a14="http://schemas.microsoft.com/office/drawing/2010/main">
        <mc:Choice Requires="a14">
          <p:sp>
            <p:nvSpPr>
              <p:cNvPr id="126" name="TextBox 125">
                <a:extLst>
                  <a:ext uri="{FF2B5EF4-FFF2-40B4-BE49-F238E27FC236}">
                    <a16:creationId xmlns:a16="http://schemas.microsoft.com/office/drawing/2014/main" id="{CB881EC3-16D2-46B9-94C1-48DC15E2F6E9}"/>
                  </a:ext>
                </a:extLst>
              </p:cNvPr>
              <p:cNvSpPr txBox="1"/>
              <p:nvPr/>
            </p:nvSpPr>
            <p:spPr>
              <a:xfrm>
                <a:off x="3617608" y="3902521"/>
                <a:ext cx="7795260" cy="1370503"/>
              </a:xfrm>
              <a:prstGeom prst="rect">
                <a:avLst/>
              </a:prstGeom>
              <a:noFill/>
            </p:spPr>
            <p:txBody>
              <a:bodyPr wrap="square" rtlCol="0">
                <a:spAutoFit/>
              </a:bodyPr>
              <a:lstStyle/>
              <a:p>
                <a:pPr marL="342900" indent="-342900">
                  <a:buFont typeface="Wingdings" panose="05000000000000000000" pitchFamily="2" charset="2"/>
                  <a:buChar char="§"/>
                </a:pPr>
                <a:r>
                  <a:rPr lang="en-US" sz="2000" dirty="0"/>
                  <a:t>Get subsets of length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&gt;1</m:t>
                    </m:r>
                  </m:oMath>
                </a14:m>
                <a:r>
                  <a:rPr lang="en-US" sz="2000" i="1" dirty="0"/>
                  <a:t> </a:t>
                </a:r>
                <a:r>
                  <a:rPr lang="en-US" sz="2000" dirty="0"/>
                  <a:t>from identified frequent q-grams</a:t>
                </a:r>
              </a:p>
              <a:p>
                <a:pPr marL="342900" indent="-342900">
                  <a:buFont typeface="Wingdings" panose="05000000000000000000" pitchFamily="2" charset="2"/>
                  <a:buChar char="§"/>
                </a:pPr>
                <a:r>
                  <a:rPr lang="en-US" sz="2000" dirty="0"/>
                  <a:t>Generate all </a:t>
                </a:r>
                <a14:m>
                  <m:oMath xmlns:m="http://schemas.openxmlformats.org/officeDocument/2006/math">
                    <m:sSup>
                      <m:sSupPr>
                        <m:ctrlPr>
                          <a:rPr lang="pt-BR" sz="2000" b="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𝑛</m:t>
                        </m:r>
                      </m:sup>
                    </m:sSup>
                  </m:oMath>
                </a14:m>
                <a:r>
                  <a:rPr lang="en-US" sz="2000" dirty="0"/>
                  <a:t> permutations of each subset</a:t>
                </a:r>
              </a:p>
              <a:p>
                <a:pPr marL="342900" indent="-342900">
                  <a:buFont typeface="Wingdings" panose="05000000000000000000" pitchFamily="2" charset="2"/>
                  <a:buChar char="§"/>
                </a:pPr>
                <a:r>
                  <a:rPr lang="en-US" sz="2000" dirty="0"/>
                  <a:t>For each permutation get the relevant BF and plaintext partition pair</a:t>
                </a:r>
              </a:p>
              <a:p>
                <a:pPr marL="342900" indent="-342900">
                  <a:buFont typeface="Wingdings" panose="05000000000000000000" pitchFamily="2" charset="2"/>
                  <a:buChar char="§"/>
                </a:pPr>
                <a:r>
                  <a:rPr lang="en-US" sz="2000" dirty="0"/>
                  <a:t>Apply pattern-mining on the identified partition pair </a:t>
                </a:r>
              </a:p>
            </p:txBody>
          </p:sp>
        </mc:Choice>
        <mc:Fallback xmlns="">
          <p:sp>
            <p:nvSpPr>
              <p:cNvPr id="126" name="TextBox 125">
                <a:extLst>
                  <a:ext uri="{FF2B5EF4-FFF2-40B4-BE49-F238E27FC236}">
                    <a16:creationId xmlns:a16="http://schemas.microsoft.com/office/drawing/2014/main" id="{CB881EC3-16D2-46B9-94C1-48DC15E2F6E9}"/>
                  </a:ext>
                </a:extLst>
              </p:cNvPr>
              <p:cNvSpPr txBox="1">
                <a:spLocks noRot="1" noChangeAspect="1" noMove="1" noResize="1" noEditPoints="1" noAdjustHandles="1" noChangeArrowheads="1" noChangeShapeType="1" noTextEdit="1"/>
              </p:cNvSpPr>
              <p:nvPr/>
            </p:nvSpPr>
            <p:spPr>
              <a:xfrm>
                <a:off x="3617608" y="3902521"/>
                <a:ext cx="7795260" cy="1370503"/>
              </a:xfrm>
              <a:prstGeom prst="rect">
                <a:avLst/>
              </a:prstGeom>
              <a:blipFill>
                <a:blip r:embed="rId5"/>
                <a:stretch>
                  <a:fillRect l="-704" t="-2222" b="-3556"/>
                </a:stretch>
              </a:blipFill>
            </p:spPr>
            <p:txBody>
              <a:bodyPr/>
              <a:lstStyle/>
              <a:p>
                <a:r>
                  <a:rPr lang="en-AU">
                    <a:noFill/>
                  </a:rPr>
                  <a:t> </a:t>
                </a:r>
              </a:p>
            </p:txBody>
          </p:sp>
        </mc:Fallback>
      </mc:AlternateContent>
      <p:sp>
        <p:nvSpPr>
          <p:cNvPr id="129" name="TextBox 128">
            <a:extLst>
              <a:ext uri="{FF2B5EF4-FFF2-40B4-BE49-F238E27FC236}">
                <a16:creationId xmlns:a16="http://schemas.microsoft.com/office/drawing/2014/main" id="{E2C9583D-2241-4AD5-A035-12B089139FC7}"/>
              </a:ext>
            </a:extLst>
          </p:cNvPr>
          <p:cNvSpPr txBox="1"/>
          <p:nvPr/>
        </p:nvSpPr>
        <p:spPr>
          <a:xfrm>
            <a:off x="4550223" y="2724583"/>
            <a:ext cx="301686" cy="369332"/>
          </a:xfrm>
          <a:prstGeom prst="rect">
            <a:avLst/>
          </a:prstGeom>
          <a:noFill/>
        </p:spPr>
        <p:txBody>
          <a:bodyPr wrap="none" rtlCol="0">
            <a:spAutoFit/>
          </a:bodyPr>
          <a:lstStyle/>
          <a:p>
            <a:r>
              <a:rPr lang="en-US" b="1" dirty="0"/>
              <a:t>1</a:t>
            </a:r>
          </a:p>
        </p:txBody>
      </p:sp>
      <p:sp>
        <p:nvSpPr>
          <p:cNvPr id="130" name="TextBox 129">
            <a:extLst>
              <a:ext uri="{FF2B5EF4-FFF2-40B4-BE49-F238E27FC236}">
                <a16:creationId xmlns:a16="http://schemas.microsoft.com/office/drawing/2014/main" id="{055077A0-E4E0-4B06-8383-C82C4DACAE60}"/>
              </a:ext>
            </a:extLst>
          </p:cNvPr>
          <p:cNvSpPr txBox="1"/>
          <p:nvPr/>
        </p:nvSpPr>
        <p:spPr>
          <a:xfrm>
            <a:off x="5928253" y="2352664"/>
            <a:ext cx="301686" cy="369332"/>
          </a:xfrm>
          <a:prstGeom prst="rect">
            <a:avLst/>
          </a:prstGeom>
          <a:noFill/>
        </p:spPr>
        <p:txBody>
          <a:bodyPr wrap="none" rtlCol="0">
            <a:spAutoFit/>
          </a:bodyPr>
          <a:lstStyle/>
          <a:p>
            <a:r>
              <a:rPr lang="en-US" b="1" dirty="0"/>
              <a:t>1</a:t>
            </a:r>
          </a:p>
        </p:txBody>
      </p:sp>
      <p:sp>
        <p:nvSpPr>
          <p:cNvPr id="135" name="TextBox 134">
            <a:extLst>
              <a:ext uri="{FF2B5EF4-FFF2-40B4-BE49-F238E27FC236}">
                <a16:creationId xmlns:a16="http://schemas.microsoft.com/office/drawing/2014/main" id="{AFCD7D2D-3BA2-4455-9057-986769EE987C}"/>
              </a:ext>
            </a:extLst>
          </p:cNvPr>
          <p:cNvSpPr txBox="1"/>
          <p:nvPr/>
        </p:nvSpPr>
        <p:spPr>
          <a:xfrm>
            <a:off x="4487706" y="3403798"/>
            <a:ext cx="480272" cy="338554"/>
          </a:xfrm>
          <a:prstGeom prst="rect">
            <a:avLst/>
          </a:prstGeom>
          <a:noFill/>
        </p:spPr>
        <p:txBody>
          <a:bodyPr wrap="square" rtlCol="0">
            <a:spAutoFit/>
          </a:bodyPr>
          <a:lstStyle/>
          <a:p>
            <a:pPr algn="ctr"/>
            <a:r>
              <a:rPr lang="en-US" sz="1600" b="1" dirty="0"/>
              <a:t>p</a:t>
            </a:r>
            <a:r>
              <a:rPr lang="en-US" sz="1600" b="1" baseline="-25000" dirty="0"/>
              <a:t>1</a:t>
            </a:r>
            <a:endParaRPr lang="en-US" sz="1600" b="1" dirty="0"/>
          </a:p>
        </p:txBody>
      </p:sp>
      <p:sp>
        <p:nvSpPr>
          <p:cNvPr id="136" name="TextBox 135">
            <a:extLst>
              <a:ext uri="{FF2B5EF4-FFF2-40B4-BE49-F238E27FC236}">
                <a16:creationId xmlns:a16="http://schemas.microsoft.com/office/drawing/2014/main" id="{2D46AED3-4DEF-4D78-80D6-C617742A9C7E}"/>
              </a:ext>
            </a:extLst>
          </p:cNvPr>
          <p:cNvSpPr txBox="1"/>
          <p:nvPr/>
        </p:nvSpPr>
        <p:spPr>
          <a:xfrm>
            <a:off x="7589711" y="3390473"/>
            <a:ext cx="480272" cy="338554"/>
          </a:xfrm>
          <a:prstGeom prst="rect">
            <a:avLst/>
          </a:prstGeom>
          <a:noFill/>
        </p:spPr>
        <p:txBody>
          <a:bodyPr wrap="square" rtlCol="0">
            <a:spAutoFit/>
          </a:bodyPr>
          <a:lstStyle/>
          <a:p>
            <a:pPr algn="ctr"/>
            <a:r>
              <a:rPr lang="en-US" sz="1600" b="1" dirty="0"/>
              <a:t>p</a:t>
            </a:r>
            <a:r>
              <a:rPr lang="en-US" sz="1600" b="1" baseline="-25000" dirty="0"/>
              <a:t>10</a:t>
            </a:r>
            <a:endParaRPr lang="en-US" sz="1600" b="1" dirty="0"/>
          </a:p>
        </p:txBody>
      </p:sp>
      <p:graphicFrame>
        <p:nvGraphicFramePr>
          <p:cNvPr id="137" name="Table 136">
            <a:extLst>
              <a:ext uri="{FF2B5EF4-FFF2-40B4-BE49-F238E27FC236}">
                <a16:creationId xmlns:a16="http://schemas.microsoft.com/office/drawing/2014/main" id="{533D6318-CF17-45EE-B8EC-43877199C786}"/>
              </a:ext>
            </a:extLst>
          </p:cNvPr>
          <p:cNvGraphicFramePr>
            <a:graphicFrameLocks noGrp="1"/>
          </p:cNvGraphicFramePr>
          <p:nvPr>
            <p:extLst>
              <p:ext uri="{D42A27DB-BD31-4B8C-83A1-F6EECF244321}">
                <p14:modId xmlns:p14="http://schemas.microsoft.com/office/powerpoint/2010/main" val="3681786080"/>
              </p:ext>
            </p:extLst>
          </p:nvPr>
        </p:nvGraphicFramePr>
        <p:xfrm>
          <a:off x="388937" y="4274815"/>
          <a:ext cx="2636203" cy="1854200"/>
        </p:xfrm>
        <a:graphic>
          <a:graphicData uri="http://schemas.openxmlformats.org/drawingml/2006/table">
            <a:tbl>
              <a:tblPr firstRow="1" bandRow="1">
                <a:tableStyleId>{93296810-A885-4BE3-A3E7-6D5BEEA58F35}</a:tableStyleId>
              </a:tblPr>
              <a:tblGrid>
                <a:gridCol w="1561783">
                  <a:extLst>
                    <a:ext uri="{9D8B030D-6E8A-4147-A177-3AD203B41FA5}">
                      <a16:colId xmlns:a16="http://schemas.microsoft.com/office/drawing/2014/main" val="20000"/>
                    </a:ext>
                  </a:extLst>
                </a:gridCol>
                <a:gridCol w="1074420">
                  <a:extLst>
                    <a:ext uri="{9D8B030D-6E8A-4147-A177-3AD203B41FA5}">
                      <a16:colId xmlns:a16="http://schemas.microsoft.com/office/drawing/2014/main" val="20001"/>
                    </a:ext>
                  </a:extLst>
                </a:gridCol>
              </a:tblGrid>
              <a:tr h="370840">
                <a:tc>
                  <a:txBody>
                    <a:bodyPr/>
                    <a:lstStyle/>
                    <a:p>
                      <a:r>
                        <a:rPr lang="en-US" dirty="0"/>
                        <a:t>Q-gram perm.</a:t>
                      </a:r>
                    </a:p>
                  </a:txBody>
                  <a:tcPr/>
                </a:tc>
                <a:tc>
                  <a:txBody>
                    <a:bodyPr/>
                    <a:lstStyle/>
                    <a:p>
                      <a:r>
                        <a:rPr lang="en-US" dirty="0"/>
                        <a:t>BFs</a:t>
                      </a:r>
                    </a:p>
                  </a:txBody>
                  <a:tcPr/>
                </a:tc>
                <a:extLst>
                  <a:ext uri="{0D108BD9-81ED-4DB2-BD59-A6C34878D82A}">
                    <a16:rowId xmlns:a16="http://schemas.microsoft.com/office/drawing/2014/main" val="10000"/>
                  </a:ext>
                </a:extLst>
              </a:tr>
              <a:tr h="370840">
                <a:tc>
                  <a:txBody>
                    <a:bodyPr/>
                    <a:lstStyle/>
                    <a:p>
                      <a:r>
                        <a:rPr lang="en-US" sz="1800" dirty="0"/>
                        <a:t>ma, an</a:t>
                      </a:r>
                      <a:endParaRPr lang="en-US" dirty="0"/>
                    </a:p>
                  </a:txBody>
                  <a:tcPr/>
                </a:tc>
                <a:tc>
                  <a:txBody>
                    <a:bodyPr/>
                    <a:lstStyle/>
                    <a:p>
                      <a:r>
                        <a:rPr lang="en-US" dirty="0"/>
                        <a:t>2 (b</a:t>
                      </a:r>
                      <a:r>
                        <a:rPr lang="en-US" baseline="-25000" dirty="0"/>
                        <a:t>3</a:t>
                      </a:r>
                      <a:r>
                        <a:rPr lang="en-US" dirty="0"/>
                        <a:t>, b</a:t>
                      </a:r>
                      <a:r>
                        <a:rPr lang="en-US" baseline="-25000" dirty="0"/>
                        <a:t>4</a:t>
                      </a:r>
                      <a:r>
                        <a:rPr lang="en-US" dirty="0"/>
                        <a:t>)</a:t>
                      </a:r>
                    </a:p>
                  </a:txBody>
                  <a:tcPr/>
                </a:tc>
                <a:extLst>
                  <a:ext uri="{0D108BD9-81ED-4DB2-BD59-A6C34878D82A}">
                    <a16:rowId xmlns:a16="http://schemas.microsoft.com/office/drawing/2014/main" val="10001"/>
                  </a:ext>
                </a:extLst>
              </a:tr>
              <a:tr h="370840">
                <a:tc>
                  <a:txBody>
                    <a:bodyPr/>
                    <a:lstStyle/>
                    <a:p>
                      <a:r>
                        <a:rPr lang="en-US" sz="1800" dirty="0"/>
                        <a:t>ma, an</a:t>
                      </a:r>
                      <a:endParaRPr lang="en-US" dirty="0"/>
                    </a:p>
                  </a:txBody>
                  <a:tcPr/>
                </a:tc>
                <a:tc>
                  <a:txBody>
                    <a:bodyPr/>
                    <a:lstStyle/>
                    <a:p>
                      <a:r>
                        <a:rPr lang="en-US" dirty="0"/>
                        <a:t>2 (b</a:t>
                      </a:r>
                      <a:r>
                        <a:rPr lang="en-US" baseline="-25000" dirty="0"/>
                        <a:t>1</a:t>
                      </a:r>
                      <a:r>
                        <a:rPr lang="en-US" dirty="0"/>
                        <a:t>, b</a:t>
                      </a:r>
                      <a:r>
                        <a:rPr lang="en-US" baseline="-25000" dirty="0"/>
                        <a:t>2</a:t>
                      </a:r>
                      <a:r>
                        <a:rPr lang="en-US" dirty="0"/>
                        <a:t>)</a:t>
                      </a:r>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ma, an</a:t>
                      </a:r>
                      <a:endParaRPr lang="en-US" dirty="0"/>
                    </a:p>
                  </a:txBody>
                  <a:tcPr/>
                </a:tc>
                <a:tc>
                  <a:txBody>
                    <a:bodyPr/>
                    <a:lstStyle/>
                    <a:p>
                      <a:r>
                        <a:rPr lang="en-US" dirty="0"/>
                        <a:t>1 (b</a:t>
                      </a:r>
                      <a:r>
                        <a:rPr lang="en-US" baseline="-25000" dirty="0"/>
                        <a:t>5</a:t>
                      </a:r>
                      <a:r>
                        <a:rPr lang="en-US" dirty="0"/>
                        <a:t>)</a:t>
                      </a:r>
                    </a:p>
                  </a:txBody>
                  <a:tcPr/>
                </a:tc>
                <a:extLst>
                  <a:ext uri="{0D108BD9-81ED-4DB2-BD59-A6C34878D82A}">
                    <a16:rowId xmlns:a16="http://schemas.microsoft.com/office/drawing/2014/main" val="2395146008"/>
                  </a:ext>
                </a:extLst>
              </a:tr>
              <a:tr h="370840">
                <a:tc>
                  <a:txBody>
                    <a:bodyPr/>
                    <a:lstStyle/>
                    <a:p>
                      <a:r>
                        <a:rPr lang="en-US" sz="1800" dirty="0"/>
                        <a:t>ma, an</a:t>
                      </a:r>
                    </a:p>
                  </a:txBody>
                  <a:tcPr/>
                </a:tc>
                <a:tc>
                  <a:txBody>
                    <a:bodyPr/>
                    <a:lstStyle/>
                    <a:p>
                      <a:r>
                        <a:rPr lang="en-US" dirty="0"/>
                        <a:t>0</a:t>
                      </a:r>
                    </a:p>
                  </a:txBody>
                  <a:tcPr/>
                </a:tc>
                <a:extLst>
                  <a:ext uri="{0D108BD9-81ED-4DB2-BD59-A6C34878D82A}">
                    <a16:rowId xmlns:a16="http://schemas.microsoft.com/office/drawing/2014/main" val="10003"/>
                  </a:ext>
                </a:extLst>
              </a:tr>
            </a:tbl>
          </a:graphicData>
        </a:graphic>
      </p:graphicFrame>
      <p:sp>
        <p:nvSpPr>
          <p:cNvPr id="138" name="TextBox 137">
            <a:extLst>
              <a:ext uri="{FF2B5EF4-FFF2-40B4-BE49-F238E27FC236}">
                <a16:creationId xmlns:a16="http://schemas.microsoft.com/office/drawing/2014/main" id="{9A682A38-556C-4E43-9608-323DE4C78F7C}"/>
              </a:ext>
            </a:extLst>
          </p:cNvPr>
          <p:cNvSpPr txBox="1"/>
          <p:nvPr/>
        </p:nvSpPr>
        <p:spPr>
          <a:xfrm>
            <a:off x="3617608" y="5340424"/>
            <a:ext cx="5894914" cy="1231106"/>
          </a:xfrm>
          <a:prstGeom prst="rect">
            <a:avLst/>
          </a:prstGeom>
          <a:noFill/>
        </p:spPr>
        <p:txBody>
          <a:bodyPr wrap="square" rtlCol="0">
            <a:spAutoFit/>
          </a:bodyPr>
          <a:lstStyle/>
          <a:p>
            <a:r>
              <a:rPr lang="en-US" dirty="0">
                <a:solidFill>
                  <a:srgbClr val="002060"/>
                </a:solidFill>
              </a:rPr>
              <a:t>From (ma, an) permutation we can identify that</a:t>
            </a:r>
          </a:p>
          <a:p>
            <a:pPr marL="742950" lvl="1" indent="-285750">
              <a:buFont typeface="Wingdings" panose="05000000000000000000" pitchFamily="2" charset="2"/>
              <a:buChar char="Ø"/>
            </a:pPr>
            <a:r>
              <a:rPr lang="en-US" b="1" dirty="0">
                <a:solidFill>
                  <a:srgbClr val="002060"/>
                </a:solidFill>
              </a:rPr>
              <a:t>p</a:t>
            </a:r>
            <a:r>
              <a:rPr lang="en-US" b="1" baseline="-25000" dirty="0">
                <a:solidFill>
                  <a:srgbClr val="002060"/>
                </a:solidFill>
              </a:rPr>
              <a:t>7</a:t>
            </a:r>
            <a:r>
              <a:rPr lang="en-US" dirty="0">
                <a:solidFill>
                  <a:srgbClr val="002060"/>
                </a:solidFill>
              </a:rPr>
              <a:t> and </a:t>
            </a:r>
            <a:r>
              <a:rPr lang="en-US" b="1" dirty="0">
                <a:solidFill>
                  <a:srgbClr val="002060"/>
                </a:solidFill>
              </a:rPr>
              <a:t>p</a:t>
            </a:r>
            <a:r>
              <a:rPr lang="en-US" b="1" baseline="-25000" dirty="0">
                <a:solidFill>
                  <a:srgbClr val="002060"/>
                </a:solidFill>
              </a:rPr>
              <a:t>17 </a:t>
            </a:r>
            <a:r>
              <a:rPr lang="en-US" dirty="0">
                <a:solidFill>
                  <a:srgbClr val="002060"/>
                </a:solidFill>
              </a:rPr>
              <a:t>must encode ‘</a:t>
            </a:r>
            <a:r>
              <a:rPr lang="en-US" dirty="0" err="1">
                <a:solidFill>
                  <a:srgbClr val="002060"/>
                </a:solidFill>
              </a:rPr>
              <a:t>nn</a:t>
            </a:r>
            <a:r>
              <a:rPr lang="en-US" dirty="0">
                <a:solidFill>
                  <a:srgbClr val="002060"/>
                </a:solidFill>
              </a:rPr>
              <a:t>’</a:t>
            </a:r>
          </a:p>
          <a:p>
            <a:endParaRPr lang="en-US" dirty="0"/>
          </a:p>
          <a:p>
            <a:endParaRPr lang="en-US" dirty="0"/>
          </a:p>
        </p:txBody>
      </p:sp>
      <p:grpSp>
        <p:nvGrpSpPr>
          <p:cNvPr id="140" name="Group 139">
            <a:extLst>
              <a:ext uri="{FF2B5EF4-FFF2-40B4-BE49-F238E27FC236}">
                <a16:creationId xmlns:a16="http://schemas.microsoft.com/office/drawing/2014/main" id="{4BBC7BD2-B8EB-4536-BD6F-E41484EE5D30}"/>
              </a:ext>
            </a:extLst>
          </p:cNvPr>
          <p:cNvGrpSpPr/>
          <p:nvPr/>
        </p:nvGrpSpPr>
        <p:grpSpPr>
          <a:xfrm>
            <a:off x="2450970" y="3228525"/>
            <a:ext cx="571037" cy="591942"/>
            <a:chOff x="1386935" y="1391811"/>
            <a:chExt cx="571037" cy="591942"/>
          </a:xfrm>
        </p:grpSpPr>
        <p:sp>
          <p:nvSpPr>
            <p:cNvPr id="141" name="TextBox 140">
              <a:extLst>
                <a:ext uri="{FF2B5EF4-FFF2-40B4-BE49-F238E27FC236}">
                  <a16:creationId xmlns:a16="http://schemas.microsoft.com/office/drawing/2014/main" id="{5C6FD87D-29D9-471E-8D69-6A502A46C75F}"/>
                </a:ext>
              </a:extLst>
            </p:cNvPr>
            <p:cNvSpPr txBox="1"/>
            <p:nvPr/>
          </p:nvSpPr>
          <p:spPr>
            <a:xfrm>
              <a:off x="1638654" y="1391811"/>
              <a:ext cx="319318" cy="400110"/>
            </a:xfrm>
            <a:prstGeom prst="rect">
              <a:avLst/>
            </a:prstGeom>
            <a:noFill/>
          </p:spPr>
          <p:txBody>
            <a:bodyPr wrap="none" rtlCol="0">
              <a:spAutoFit/>
            </a:bodyPr>
            <a:lstStyle/>
            <a:p>
              <a:r>
                <a:rPr lang="en-US" sz="2000" i="1" dirty="0"/>
                <a:t>p</a:t>
              </a:r>
            </a:p>
          </p:txBody>
        </p:sp>
        <p:sp>
          <p:nvSpPr>
            <p:cNvPr id="142" name="TextBox 141">
              <a:extLst>
                <a:ext uri="{FF2B5EF4-FFF2-40B4-BE49-F238E27FC236}">
                  <a16:creationId xmlns:a16="http://schemas.microsoft.com/office/drawing/2014/main" id="{1A0F84FC-C1B0-47F2-AD58-BBFB96D37810}"/>
                </a:ext>
              </a:extLst>
            </p:cNvPr>
            <p:cNvSpPr txBox="1"/>
            <p:nvPr/>
          </p:nvSpPr>
          <p:spPr>
            <a:xfrm>
              <a:off x="1386935" y="1460533"/>
              <a:ext cx="410690" cy="523220"/>
            </a:xfrm>
            <a:prstGeom prst="rect">
              <a:avLst/>
            </a:prstGeom>
            <a:noFill/>
          </p:spPr>
          <p:txBody>
            <a:bodyPr wrap="none" rtlCol="0">
              <a:spAutoFit/>
            </a:bodyPr>
            <a:lstStyle/>
            <a:p>
              <a:r>
                <a:rPr lang="en-US" sz="2800" b="1" dirty="0"/>
                <a:t>D</a:t>
              </a:r>
            </a:p>
          </p:txBody>
        </p:sp>
      </p:grpSp>
      <p:sp>
        <p:nvSpPr>
          <p:cNvPr id="55" name="Footer Placeholder 9">
            <a:extLst>
              <a:ext uri="{FF2B5EF4-FFF2-40B4-BE49-F238E27FC236}">
                <a16:creationId xmlns:a16="http://schemas.microsoft.com/office/drawing/2014/main" id="{2D218989-43FC-4310-B3F1-144DF515293F}"/>
              </a:ext>
            </a:extLst>
          </p:cNvPr>
          <p:cNvSpPr>
            <a:spLocks noGrp="1"/>
          </p:cNvSpPr>
          <p:nvPr>
            <p:ph type="ftr" sz="quarter" idx="11"/>
          </p:nvPr>
        </p:nvSpPr>
        <p:spPr>
          <a:xfrm>
            <a:off x="4552950" y="6367697"/>
            <a:ext cx="3086100" cy="365125"/>
          </a:xfrm>
        </p:spPr>
        <p:txBody>
          <a:bodyPr/>
          <a:lstStyle/>
          <a:p>
            <a:r>
              <a:rPr lang="en-US" dirty="0"/>
              <a:t>March 2021</a:t>
            </a:r>
          </a:p>
        </p:txBody>
      </p:sp>
      <p:sp>
        <p:nvSpPr>
          <p:cNvPr id="56" name="TextBox 55">
            <a:extLst>
              <a:ext uri="{FF2B5EF4-FFF2-40B4-BE49-F238E27FC236}">
                <a16:creationId xmlns:a16="http://schemas.microsoft.com/office/drawing/2014/main" id="{D9FE8257-6A6A-41E9-8AA9-F90D43A6192F}"/>
              </a:ext>
            </a:extLst>
          </p:cNvPr>
          <p:cNvSpPr txBox="1"/>
          <p:nvPr/>
        </p:nvSpPr>
        <p:spPr>
          <a:xfrm>
            <a:off x="2615220" y="2224926"/>
            <a:ext cx="1444091" cy="400110"/>
          </a:xfrm>
          <a:prstGeom prst="rect">
            <a:avLst/>
          </a:prstGeom>
          <a:solidFill>
            <a:srgbClr val="92D050"/>
          </a:solidFill>
          <a:ln w="28575">
            <a:solidFill>
              <a:schemeClr val="bg2">
                <a:lumMod val="50000"/>
              </a:schemeClr>
            </a:solidFill>
          </a:ln>
        </p:spPr>
        <p:txBody>
          <a:bodyPr wrap="square" rtlCol="0">
            <a:spAutoFit/>
          </a:bodyPr>
          <a:lstStyle/>
          <a:p>
            <a:r>
              <a:rPr lang="en-US" sz="2000" b="1" dirty="0"/>
              <a:t>F</a:t>
            </a:r>
            <a:r>
              <a:rPr lang="en-US" sz="2000" dirty="0"/>
              <a:t> = [ma, an]</a:t>
            </a:r>
          </a:p>
        </p:txBody>
      </p:sp>
      <p:cxnSp>
        <p:nvCxnSpPr>
          <p:cNvPr id="3" name="Straight Connector 2">
            <a:extLst>
              <a:ext uri="{FF2B5EF4-FFF2-40B4-BE49-F238E27FC236}">
                <a16:creationId xmlns:a16="http://schemas.microsoft.com/office/drawing/2014/main" id="{FE70A7DB-0073-4BC3-8F54-F7D32E3853B2}"/>
              </a:ext>
            </a:extLst>
          </p:cNvPr>
          <p:cNvCxnSpPr>
            <a:cxnSpLocks/>
          </p:cNvCxnSpPr>
          <p:nvPr/>
        </p:nvCxnSpPr>
        <p:spPr>
          <a:xfrm>
            <a:off x="892913" y="5109799"/>
            <a:ext cx="2043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F9F28C2-D05B-4BDE-9C13-13DC6E2A65ED}"/>
              </a:ext>
            </a:extLst>
          </p:cNvPr>
          <p:cNvCxnSpPr>
            <a:cxnSpLocks/>
          </p:cNvCxnSpPr>
          <p:nvPr/>
        </p:nvCxnSpPr>
        <p:spPr>
          <a:xfrm>
            <a:off x="524670" y="5475598"/>
            <a:ext cx="2043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76107BB-A9B4-4245-8BA7-B6A989D0115F}"/>
              </a:ext>
            </a:extLst>
          </p:cNvPr>
          <p:cNvCxnSpPr>
            <a:cxnSpLocks/>
          </p:cNvCxnSpPr>
          <p:nvPr/>
        </p:nvCxnSpPr>
        <p:spPr>
          <a:xfrm>
            <a:off x="892913" y="5864744"/>
            <a:ext cx="2043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036D560-2237-4521-8692-EDA6F42EA6A0}"/>
              </a:ext>
            </a:extLst>
          </p:cNvPr>
          <p:cNvCxnSpPr>
            <a:cxnSpLocks/>
          </p:cNvCxnSpPr>
          <p:nvPr/>
        </p:nvCxnSpPr>
        <p:spPr>
          <a:xfrm>
            <a:off x="524670" y="5864744"/>
            <a:ext cx="2043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862AD319-9507-4113-B75C-CDBEDFFFD8B2}"/>
              </a:ext>
            </a:extLst>
          </p:cNvPr>
          <p:cNvSpPr txBox="1"/>
          <p:nvPr/>
        </p:nvSpPr>
        <p:spPr>
          <a:xfrm>
            <a:off x="7542803" y="2720181"/>
            <a:ext cx="480272" cy="369332"/>
          </a:xfrm>
          <a:prstGeom prst="rect">
            <a:avLst/>
          </a:prstGeom>
          <a:noFill/>
        </p:spPr>
        <p:txBody>
          <a:bodyPr wrap="square" rtlCol="0">
            <a:spAutoFit/>
          </a:bodyPr>
          <a:lstStyle/>
          <a:p>
            <a:pPr algn="ctr"/>
            <a:r>
              <a:rPr lang="en-US" b="1" dirty="0"/>
              <a:t>1</a:t>
            </a:r>
          </a:p>
        </p:txBody>
      </p:sp>
      <p:sp>
        <p:nvSpPr>
          <p:cNvPr id="64" name="TextBox 63">
            <a:extLst>
              <a:ext uri="{FF2B5EF4-FFF2-40B4-BE49-F238E27FC236}">
                <a16:creationId xmlns:a16="http://schemas.microsoft.com/office/drawing/2014/main" id="{3F5853D7-E9DB-48BB-94D1-AEFECC423132}"/>
              </a:ext>
            </a:extLst>
          </p:cNvPr>
          <p:cNvSpPr txBox="1"/>
          <p:nvPr/>
        </p:nvSpPr>
        <p:spPr>
          <a:xfrm>
            <a:off x="8571726" y="2727908"/>
            <a:ext cx="480272" cy="369332"/>
          </a:xfrm>
          <a:prstGeom prst="rect">
            <a:avLst/>
          </a:prstGeom>
          <a:noFill/>
        </p:spPr>
        <p:txBody>
          <a:bodyPr wrap="square" rtlCol="0">
            <a:spAutoFit/>
          </a:bodyPr>
          <a:lstStyle/>
          <a:p>
            <a:pPr algn="ctr"/>
            <a:r>
              <a:rPr lang="en-US" b="1" dirty="0"/>
              <a:t>1</a:t>
            </a:r>
          </a:p>
        </p:txBody>
      </p:sp>
      <p:sp>
        <p:nvSpPr>
          <p:cNvPr id="66" name="TextBox 65">
            <a:extLst>
              <a:ext uri="{FF2B5EF4-FFF2-40B4-BE49-F238E27FC236}">
                <a16:creationId xmlns:a16="http://schemas.microsoft.com/office/drawing/2014/main" id="{0BA8D54A-3F69-486E-A72F-CCF166DC5D8D}"/>
              </a:ext>
            </a:extLst>
          </p:cNvPr>
          <p:cNvSpPr txBox="1"/>
          <p:nvPr/>
        </p:nvSpPr>
        <p:spPr>
          <a:xfrm>
            <a:off x="9939795" y="2357383"/>
            <a:ext cx="480272" cy="369332"/>
          </a:xfrm>
          <a:prstGeom prst="rect">
            <a:avLst/>
          </a:prstGeom>
          <a:noFill/>
        </p:spPr>
        <p:txBody>
          <a:bodyPr wrap="square" rtlCol="0">
            <a:spAutoFit/>
          </a:bodyPr>
          <a:lstStyle/>
          <a:p>
            <a:pPr algn="ctr"/>
            <a:r>
              <a:rPr lang="en-US" b="1" dirty="0">
                <a:solidFill>
                  <a:srgbClr val="FF0000"/>
                </a:solidFill>
              </a:rPr>
              <a:t>1</a:t>
            </a:r>
          </a:p>
        </p:txBody>
      </p:sp>
      <p:sp>
        <p:nvSpPr>
          <p:cNvPr id="67" name="TextBox 66">
            <a:extLst>
              <a:ext uri="{FF2B5EF4-FFF2-40B4-BE49-F238E27FC236}">
                <a16:creationId xmlns:a16="http://schemas.microsoft.com/office/drawing/2014/main" id="{65CF537C-EDA5-4631-9FDF-A248DD5B1CA6}"/>
              </a:ext>
            </a:extLst>
          </p:cNvPr>
          <p:cNvSpPr txBox="1"/>
          <p:nvPr/>
        </p:nvSpPr>
        <p:spPr>
          <a:xfrm>
            <a:off x="6517437" y="2357689"/>
            <a:ext cx="480272" cy="369332"/>
          </a:xfrm>
          <a:prstGeom prst="rect">
            <a:avLst/>
          </a:prstGeom>
          <a:noFill/>
        </p:spPr>
        <p:txBody>
          <a:bodyPr wrap="square" rtlCol="0">
            <a:spAutoFit/>
          </a:bodyPr>
          <a:lstStyle/>
          <a:p>
            <a:pPr algn="ctr"/>
            <a:r>
              <a:rPr lang="en-US" b="1" dirty="0">
                <a:solidFill>
                  <a:srgbClr val="FF0000"/>
                </a:solidFill>
              </a:rPr>
              <a:t>1</a:t>
            </a:r>
          </a:p>
        </p:txBody>
      </p:sp>
      <p:sp>
        <p:nvSpPr>
          <p:cNvPr id="69" name="TextBox 68">
            <a:extLst>
              <a:ext uri="{FF2B5EF4-FFF2-40B4-BE49-F238E27FC236}">
                <a16:creationId xmlns:a16="http://schemas.microsoft.com/office/drawing/2014/main" id="{7AB76F25-27A2-4ACF-9E00-60A9C59A0BC0}"/>
              </a:ext>
            </a:extLst>
          </p:cNvPr>
          <p:cNvSpPr txBox="1"/>
          <p:nvPr/>
        </p:nvSpPr>
        <p:spPr>
          <a:xfrm>
            <a:off x="6511489" y="2719090"/>
            <a:ext cx="480272" cy="369332"/>
          </a:xfrm>
          <a:prstGeom prst="rect">
            <a:avLst/>
          </a:prstGeom>
          <a:noFill/>
        </p:spPr>
        <p:txBody>
          <a:bodyPr wrap="square" rtlCol="0">
            <a:spAutoFit/>
          </a:bodyPr>
          <a:lstStyle/>
          <a:p>
            <a:pPr algn="ctr"/>
            <a:r>
              <a:rPr lang="en-US" b="1" dirty="0">
                <a:solidFill>
                  <a:srgbClr val="FF0000"/>
                </a:solidFill>
              </a:rPr>
              <a:t>1</a:t>
            </a:r>
          </a:p>
        </p:txBody>
      </p:sp>
      <p:sp>
        <p:nvSpPr>
          <p:cNvPr id="70" name="TextBox 69">
            <a:extLst>
              <a:ext uri="{FF2B5EF4-FFF2-40B4-BE49-F238E27FC236}">
                <a16:creationId xmlns:a16="http://schemas.microsoft.com/office/drawing/2014/main" id="{29B7C649-E2B1-4A9E-A6C5-268531933707}"/>
              </a:ext>
            </a:extLst>
          </p:cNvPr>
          <p:cNvSpPr txBox="1"/>
          <p:nvPr/>
        </p:nvSpPr>
        <p:spPr>
          <a:xfrm>
            <a:off x="9938133" y="2718784"/>
            <a:ext cx="480272" cy="369332"/>
          </a:xfrm>
          <a:prstGeom prst="rect">
            <a:avLst/>
          </a:prstGeom>
          <a:noFill/>
        </p:spPr>
        <p:txBody>
          <a:bodyPr wrap="square" rtlCol="0">
            <a:spAutoFit/>
          </a:bodyPr>
          <a:lstStyle/>
          <a:p>
            <a:pPr algn="ctr"/>
            <a:r>
              <a:rPr lang="en-US" b="1" dirty="0">
                <a:solidFill>
                  <a:srgbClr val="FF0000"/>
                </a:solidFill>
              </a:rPr>
              <a:t>1</a:t>
            </a:r>
          </a:p>
        </p:txBody>
      </p:sp>
      <p:sp>
        <p:nvSpPr>
          <p:cNvPr id="71" name="Rectangle 70">
            <a:extLst>
              <a:ext uri="{FF2B5EF4-FFF2-40B4-BE49-F238E27FC236}">
                <a16:creationId xmlns:a16="http://schemas.microsoft.com/office/drawing/2014/main" id="{7DF7CD49-B369-4EC2-B833-3F29532348CB}"/>
              </a:ext>
            </a:extLst>
          </p:cNvPr>
          <p:cNvSpPr/>
          <p:nvPr/>
        </p:nvSpPr>
        <p:spPr>
          <a:xfrm>
            <a:off x="4503346" y="2292551"/>
            <a:ext cx="6972374" cy="850409"/>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55C53BBC-7B7C-47B8-808C-9E1ABF1309EE}"/>
              </a:ext>
            </a:extLst>
          </p:cNvPr>
          <p:cNvSpPr/>
          <p:nvPr/>
        </p:nvSpPr>
        <p:spPr>
          <a:xfrm>
            <a:off x="341015" y="4639482"/>
            <a:ext cx="2729845" cy="400109"/>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E734F9E2-4F40-41FC-A71B-2532A2DA6DD9}"/>
              </a:ext>
            </a:extLst>
          </p:cNvPr>
          <p:cNvSpPr txBox="1"/>
          <p:nvPr/>
        </p:nvSpPr>
        <p:spPr>
          <a:xfrm>
            <a:off x="6522615" y="3396178"/>
            <a:ext cx="480272" cy="338554"/>
          </a:xfrm>
          <a:prstGeom prst="rect">
            <a:avLst/>
          </a:prstGeom>
          <a:noFill/>
        </p:spPr>
        <p:txBody>
          <a:bodyPr wrap="square" rtlCol="0">
            <a:spAutoFit/>
          </a:bodyPr>
          <a:lstStyle/>
          <a:p>
            <a:pPr algn="ctr"/>
            <a:r>
              <a:rPr lang="en-US" sz="1600" b="1" dirty="0">
                <a:solidFill>
                  <a:srgbClr val="FF0000"/>
                </a:solidFill>
              </a:rPr>
              <a:t>p</a:t>
            </a:r>
            <a:r>
              <a:rPr lang="en-US" sz="1600" b="1" baseline="-25000" dirty="0">
                <a:solidFill>
                  <a:srgbClr val="FF0000"/>
                </a:solidFill>
              </a:rPr>
              <a:t>7</a:t>
            </a:r>
            <a:endParaRPr lang="en-US" sz="1600" b="1" dirty="0">
              <a:solidFill>
                <a:srgbClr val="FF0000"/>
              </a:solidFill>
            </a:endParaRPr>
          </a:p>
        </p:txBody>
      </p:sp>
      <p:sp>
        <p:nvSpPr>
          <p:cNvPr id="74" name="TextBox 73">
            <a:extLst>
              <a:ext uri="{FF2B5EF4-FFF2-40B4-BE49-F238E27FC236}">
                <a16:creationId xmlns:a16="http://schemas.microsoft.com/office/drawing/2014/main" id="{69158EFD-D877-4723-A163-5203A9A1068D}"/>
              </a:ext>
            </a:extLst>
          </p:cNvPr>
          <p:cNvSpPr txBox="1"/>
          <p:nvPr/>
        </p:nvSpPr>
        <p:spPr>
          <a:xfrm>
            <a:off x="9938133" y="3396178"/>
            <a:ext cx="480272" cy="338554"/>
          </a:xfrm>
          <a:prstGeom prst="rect">
            <a:avLst/>
          </a:prstGeom>
          <a:noFill/>
        </p:spPr>
        <p:txBody>
          <a:bodyPr wrap="square" rtlCol="0">
            <a:spAutoFit/>
          </a:bodyPr>
          <a:lstStyle/>
          <a:p>
            <a:pPr algn="ctr"/>
            <a:r>
              <a:rPr lang="en-US" sz="1600" b="1" dirty="0">
                <a:solidFill>
                  <a:srgbClr val="FF0000"/>
                </a:solidFill>
              </a:rPr>
              <a:t>p</a:t>
            </a:r>
            <a:r>
              <a:rPr lang="en-US" sz="1600" b="1" baseline="-25000" dirty="0">
                <a:solidFill>
                  <a:srgbClr val="FF0000"/>
                </a:solidFill>
              </a:rPr>
              <a:t>17</a:t>
            </a:r>
            <a:endParaRPr lang="en-US" sz="1600" b="1" dirty="0">
              <a:solidFill>
                <a:srgbClr val="FF0000"/>
              </a:solidFill>
            </a:endParaRPr>
          </a:p>
        </p:txBody>
      </p:sp>
      <p:sp>
        <p:nvSpPr>
          <p:cNvPr id="75" name="Rectangle 74">
            <a:extLst>
              <a:ext uri="{FF2B5EF4-FFF2-40B4-BE49-F238E27FC236}">
                <a16:creationId xmlns:a16="http://schemas.microsoft.com/office/drawing/2014/main" id="{2C0683E2-39C8-4890-8DEC-BCDFDE2ADB32}"/>
              </a:ext>
            </a:extLst>
          </p:cNvPr>
          <p:cNvSpPr/>
          <p:nvPr/>
        </p:nvSpPr>
        <p:spPr>
          <a:xfrm>
            <a:off x="974583" y="2252552"/>
            <a:ext cx="978914" cy="543635"/>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F8C578E3-C1B7-4776-9243-8DD1BFDB863E}"/>
              </a:ext>
            </a:extLst>
          </p:cNvPr>
          <p:cNvSpPr txBox="1"/>
          <p:nvPr/>
        </p:nvSpPr>
        <p:spPr>
          <a:xfrm>
            <a:off x="6377501" y="1092029"/>
            <a:ext cx="2609850" cy="400110"/>
          </a:xfrm>
          <a:prstGeom prst="rect">
            <a:avLst/>
          </a:prstGeom>
          <a:noFill/>
        </p:spPr>
        <p:txBody>
          <a:bodyPr wrap="square" rtlCol="0">
            <a:spAutoFit/>
          </a:bodyPr>
          <a:lstStyle/>
          <a:p>
            <a:pPr algn="ctr"/>
            <a:r>
              <a:rPr lang="en-US" sz="2000" dirty="0"/>
              <a:t>BF encoded database</a:t>
            </a:r>
            <a:endParaRPr lang="en-US" sz="2000" b="1" dirty="0"/>
          </a:p>
        </p:txBody>
      </p:sp>
      <p:grpSp>
        <p:nvGrpSpPr>
          <p:cNvPr id="68" name="Group 67">
            <a:extLst>
              <a:ext uri="{FF2B5EF4-FFF2-40B4-BE49-F238E27FC236}">
                <a16:creationId xmlns:a16="http://schemas.microsoft.com/office/drawing/2014/main" id="{5F84701C-F174-4A37-9EF2-8237334AF40C}"/>
              </a:ext>
            </a:extLst>
          </p:cNvPr>
          <p:cNvGrpSpPr/>
          <p:nvPr/>
        </p:nvGrpSpPr>
        <p:grpSpPr>
          <a:xfrm>
            <a:off x="8777119" y="946506"/>
            <a:ext cx="558213" cy="591942"/>
            <a:chOff x="1386935" y="1391811"/>
            <a:chExt cx="558213" cy="591942"/>
          </a:xfrm>
        </p:grpSpPr>
        <p:sp>
          <p:nvSpPr>
            <p:cNvPr id="76" name="TextBox 75">
              <a:extLst>
                <a:ext uri="{FF2B5EF4-FFF2-40B4-BE49-F238E27FC236}">
                  <a16:creationId xmlns:a16="http://schemas.microsoft.com/office/drawing/2014/main" id="{A96D6A5D-765E-4B38-A1E6-875E733FF68A}"/>
                </a:ext>
              </a:extLst>
            </p:cNvPr>
            <p:cNvSpPr txBox="1"/>
            <p:nvPr/>
          </p:nvSpPr>
          <p:spPr>
            <a:xfrm>
              <a:off x="1638654" y="1391811"/>
              <a:ext cx="306494" cy="400110"/>
            </a:xfrm>
            <a:prstGeom prst="rect">
              <a:avLst/>
            </a:prstGeom>
            <a:noFill/>
          </p:spPr>
          <p:txBody>
            <a:bodyPr wrap="none" rtlCol="0">
              <a:spAutoFit/>
            </a:bodyPr>
            <a:lstStyle/>
            <a:p>
              <a:r>
                <a:rPr lang="en-US" sz="2000" i="1" dirty="0"/>
                <a:t>e</a:t>
              </a:r>
            </a:p>
          </p:txBody>
        </p:sp>
        <p:sp>
          <p:nvSpPr>
            <p:cNvPr id="77" name="TextBox 76">
              <a:extLst>
                <a:ext uri="{FF2B5EF4-FFF2-40B4-BE49-F238E27FC236}">
                  <a16:creationId xmlns:a16="http://schemas.microsoft.com/office/drawing/2014/main" id="{4396CE0E-2F51-41D5-9F28-C379B6FA23A3}"/>
                </a:ext>
              </a:extLst>
            </p:cNvPr>
            <p:cNvSpPr txBox="1"/>
            <p:nvPr/>
          </p:nvSpPr>
          <p:spPr>
            <a:xfrm>
              <a:off x="1386935" y="1460533"/>
              <a:ext cx="410690" cy="523220"/>
            </a:xfrm>
            <a:prstGeom prst="rect">
              <a:avLst/>
            </a:prstGeom>
            <a:noFill/>
          </p:spPr>
          <p:txBody>
            <a:bodyPr wrap="none" rtlCol="0">
              <a:spAutoFit/>
            </a:bodyPr>
            <a:lstStyle/>
            <a:p>
              <a:r>
                <a:rPr lang="en-US" sz="2800" b="1" dirty="0"/>
                <a:t>D</a:t>
              </a:r>
            </a:p>
          </p:txBody>
        </p:sp>
      </p:grpSp>
    </p:spTree>
    <p:extLst>
      <p:ext uri="{BB962C8B-B14F-4D97-AF65-F5344CB8AC3E}">
        <p14:creationId xmlns:p14="http://schemas.microsoft.com/office/powerpoint/2010/main" val="453778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fade">
                                      <p:cBhvr>
                                        <p:cTn id="7" dur="500"/>
                                        <p:tgtEl>
                                          <p:spTgt spid="12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wheel(1)">
                                      <p:cBhvr>
                                        <p:cTn id="12" dur="1000"/>
                                        <p:tgtEl>
                                          <p:spTgt spid="7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0"/>
                                        </p:tgtEl>
                                        <p:attrNameLst>
                                          <p:attrName>style.visibility</p:attrName>
                                        </p:attrNameLst>
                                      </p:cBhvr>
                                      <p:to>
                                        <p:strVal val="visible"/>
                                      </p:to>
                                    </p:set>
                                    <p:animEffect transition="in" filter="fade">
                                      <p:cBhvr>
                                        <p:cTn id="17" dur="500"/>
                                        <p:tgtEl>
                                          <p:spTgt spid="12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1"/>
                                        </p:tgtEl>
                                        <p:attrNameLst>
                                          <p:attrName>style.visibility</p:attrName>
                                        </p:attrNameLst>
                                      </p:cBhvr>
                                      <p:to>
                                        <p:strVal val="visible"/>
                                      </p:to>
                                    </p:set>
                                    <p:animEffect transition="in" filter="fade">
                                      <p:cBhvr>
                                        <p:cTn id="20" dur="500"/>
                                        <p:tgtEl>
                                          <p:spTgt spid="1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2"/>
                                        </p:tgtEl>
                                        <p:attrNameLst>
                                          <p:attrName>style.visibility</p:attrName>
                                        </p:attrNameLst>
                                      </p:cBhvr>
                                      <p:to>
                                        <p:strVal val="visible"/>
                                      </p:to>
                                    </p:set>
                                    <p:animEffect transition="in" filter="fade">
                                      <p:cBhvr>
                                        <p:cTn id="23" dur="500"/>
                                        <p:tgtEl>
                                          <p:spTgt spid="1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4"/>
                                        </p:tgtEl>
                                        <p:attrNameLst>
                                          <p:attrName>style.visibility</p:attrName>
                                        </p:attrNameLst>
                                      </p:cBhvr>
                                      <p:to>
                                        <p:strVal val="visible"/>
                                      </p:to>
                                    </p:set>
                                    <p:animEffect transition="in" filter="fade">
                                      <p:cBhvr>
                                        <p:cTn id="26" dur="500"/>
                                        <p:tgtEl>
                                          <p:spTgt spid="12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9"/>
                                        </p:tgtEl>
                                        <p:attrNameLst>
                                          <p:attrName>style.visibility</p:attrName>
                                        </p:attrNameLst>
                                      </p:cBhvr>
                                      <p:to>
                                        <p:strVal val="visible"/>
                                      </p:to>
                                    </p:set>
                                    <p:animEffect transition="in" filter="fade">
                                      <p:cBhvr>
                                        <p:cTn id="29" dur="500"/>
                                        <p:tgtEl>
                                          <p:spTgt spid="12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fade">
                                      <p:cBhvr>
                                        <p:cTn id="32" dur="500"/>
                                        <p:tgtEl>
                                          <p:spTgt spid="6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9"/>
                                        </p:tgtEl>
                                        <p:attrNameLst>
                                          <p:attrName>style.visibility</p:attrName>
                                        </p:attrNameLst>
                                      </p:cBhvr>
                                      <p:to>
                                        <p:strVal val="visible"/>
                                      </p:to>
                                    </p:set>
                                    <p:animEffect transition="in" filter="fade">
                                      <p:cBhvr>
                                        <p:cTn id="35" dur="500"/>
                                        <p:tgtEl>
                                          <p:spTgt spid="11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4"/>
                                        </p:tgtEl>
                                        <p:attrNameLst>
                                          <p:attrName>style.visibility</p:attrName>
                                        </p:attrNameLst>
                                      </p:cBhvr>
                                      <p:to>
                                        <p:strVal val="visible"/>
                                      </p:to>
                                    </p:set>
                                    <p:animEffect transition="in" filter="fade">
                                      <p:cBhvr>
                                        <p:cTn id="38" dur="500"/>
                                        <p:tgtEl>
                                          <p:spTgt spid="64"/>
                                        </p:tgtEl>
                                      </p:cBhvr>
                                    </p:animEffect>
                                  </p:childTnLst>
                                </p:cTn>
                              </p:par>
                              <p:par>
                                <p:cTn id="39" presetID="10" presetClass="entr" presetSubtype="0" fill="hold" grpId="0" nodeType="withEffect">
                                  <p:stCondLst>
                                    <p:cond delay="0"/>
                                  </p:stCondLst>
                                  <p:iterate type="lt">
                                    <p:tmPct val="0"/>
                                  </p:iterate>
                                  <p:childTnLst>
                                    <p:set>
                                      <p:cBhvr>
                                        <p:cTn id="40" dur="1" fill="hold">
                                          <p:stCondLst>
                                            <p:cond delay="0"/>
                                          </p:stCondLst>
                                        </p:cTn>
                                        <p:tgtEl>
                                          <p:spTgt spid="116"/>
                                        </p:tgtEl>
                                        <p:attrNameLst>
                                          <p:attrName>style.visibility</p:attrName>
                                        </p:attrNameLst>
                                      </p:cBhvr>
                                      <p:to>
                                        <p:strVal val="visible"/>
                                      </p:to>
                                    </p:set>
                                    <p:animEffect transition="in" filter="fade">
                                      <p:cBhvr>
                                        <p:cTn id="41" dur="500"/>
                                        <p:tgtEl>
                                          <p:spTgt spid="1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30"/>
                                        </p:tgtEl>
                                        <p:attrNameLst>
                                          <p:attrName>style.visibility</p:attrName>
                                        </p:attrNameLst>
                                      </p:cBhvr>
                                      <p:to>
                                        <p:strVal val="visible"/>
                                      </p:to>
                                    </p:set>
                                    <p:animEffect transition="in" filter="fade">
                                      <p:cBhvr>
                                        <p:cTn id="44" dur="500"/>
                                        <p:tgtEl>
                                          <p:spTgt spid="130"/>
                                        </p:tgtEl>
                                      </p:cBhvr>
                                    </p:animEffect>
                                  </p:childTnLst>
                                </p:cTn>
                              </p:par>
                              <p:par>
                                <p:cTn id="45" presetID="10" presetClass="entr" presetSubtype="0" fill="hold" grpId="0" nodeType="withEffect">
                                  <p:stCondLst>
                                    <p:cond delay="0"/>
                                  </p:stCondLst>
                                  <p:iterate type="lt">
                                    <p:tmPct val="0"/>
                                  </p:iterate>
                                  <p:childTnLst>
                                    <p:set>
                                      <p:cBhvr>
                                        <p:cTn id="46" dur="1" fill="hold">
                                          <p:stCondLst>
                                            <p:cond delay="0"/>
                                          </p:stCondLst>
                                        </p:cTn>
                                        <p:tgtEl>
                                          <p:spTgt spid="135"/>
                                        </p:tgtEl>
                                        <p:attrNameLst>
                                          <p:attrName>style.visibility</p:attrName>
                                        </p:attrNameLst>
                                      </p:cBhvr>
                                      <p:to>
                                        <p:strVal val="visible"/>
                                      </p:to>
                                    </p:set>
                                    <p:animEffect transition="in" filter="fade">
                                      <p:cBhvr>
                                        <p:cTn id="47" dur="500"/>
                                        <p:tgtEl>
                                          <p:spTgt spid="135"/>
                                        </p:tgtEl>
                                      </p:cBhvr>
                                    </p:animEffect>
                                  </p:childTnLst>
                                </p:cTn>
                              </p:par>
                              <p:par>
                                <p:cTn id="48" presetID="10" presetClass="entr" presetSubtype="0" fill="hold" grpId="0" nodeType="withEffect">
                                  <p:stCondLst>
                                    <p:cond delay="0"/>
                                  </p:stCondLst>
                                  <p:iterate type="lt">
                                    <p:tmPct val="0"/>
                                  </p:iterate>
                                  <p:childTnLst>
                                    <p:set>
                                      <p:cBhvr>
                                        <p:cTn id="49" dur="1" fill="hold">
                                          <p:stCondLst>
                                            <p:cond delay="0"/>
                                          </p:stCondLst>
                                        </p:cTn>
                                        <p:tgtEl>
                                          <p:spTgt spid="136"/>
                                        </p:tgtEl>
                                        <p:attrNameLst>
                                          <p:attrName>style.visibility</p:attrName>
                                        </p:attrNameLst>
                                      </p:cBhvr>
                                      <p:to>
                                        <p:strVal val="visible"/>
                                      </p:to>
                                    </p:set>
                                    <p:animEffect transition="in" filter="fade">
                                      <p:cBhvr>
                                        <p:cTn id="50" dur="500"/>
                                        <p:tgtEl>
                                          <p:spTgt spid="136"/>
                                        </p:tgtEl>
                                      </p:cBhvr>
                                    </p:animEffect>
                                  </p:childTnLst>
                                </p:cTn>
                              </p:par>
                            </p:childTnLst>
                          </p:cTn>
                        </p:par>
                        <p:par>
                          <p:cTn id="51" fill="hold">
                            <p:stCondLst>
                              <p:cond delay="500"/>
                            </p:stCondLst>
                            <p:childTnLst>
                              <p:par>
                                <p:cTn id="52" presetID="21" presetClass="entr" presetSubtype="1" fill="hold" grpId="0" nodeType="afterEffect">
                                  <p:stCondLst>
                                    <p:cond delay="0"/>
                                  </p:stCondLst>
                                  <p:childTnLst>
                                    <p:set>
                                      <p:cBhvr>
                                        <p:cTn id="53" dur="1" fill="hold">
                                          <p:stCondLst>
                                            <p:cond delay="0"/>
                                          </p:stCondLst>
                                        </p:cTn>
                                        <p:tgtEl>
                                          <p:spTgt spid="71"/>
                                        </p:tgtEl>
                                        <p:attrNameLst>
                                          <p:attrName>style.visibility</p:attrName>
                                        </p:attrNameLst>
                                      </p:cBhvr>
                                      <p:to>
                                        <p:strVal val="visible"/>
                                      </p:to>
                                    </p:set>
                                    <p:animEffect transition="in" filter="wheel(1)">
                                      <p:cBhvr>
                                        <p:cTn id="54" dur="1000"/>
                                        <p:tgtEl>
                                          <p:spTgt spid="71"/>
                                        </p:tgtEl>
                                      </p:cBhvr>
                                    </p:animEffect>
                                  </p:childTnLst>
                                </p:cTn>
                              </p:par>
                              <p:par>
                                <p:cTn id="55" presetID="21" presetClass="entr" presetSubtype="1" fill="hold" grpId="0" nodeType="withEffect">
                                  <p:stCondLst>
                                    <p:cond delay="0"/>
                                  </p:stCondLst>
                                  <p:childTnLst>
                                    <p:set>
                                      <p:cBhvr>
                                        <p:cTn id="56" dur="1" fill="hold">
                                          <p:stCondLst>
                                            <p:cond delay="0"/>
                                          </p:stCondLst>
                                        </p:cTn>
                                        <p:tgtEl>
                                          <p:spTgt spid="75"/>
                                        </p:tgtEl>
                                        <p:attrNameLst>
                                          <p:attrName>style.visibility</p:attrName>
                                        </p:attrNameLst>
                                      </p:cBhvr>
                                      <p:to>
                                        <p:strVal val="visible"/>
                                      </p:to>
                                    </p:set>
                                    <p:animEffect transition="in" filter="wheel(1)">
                                      <p:cBhvr>
                                        <p:cTn id="57" dur="1000"/>
                                        <p:tgtEl>
                                          <p:spTgt spid="7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38"/>
                                        </p:tgtEl>
                                        <p:attrNameLst>
                                          <p:attrName>style.visibility</p:attrName>
                                        </p:attrNameLst>
                                      </p:cBhvr>
                                      <p:to>
                                        <p:strVal val="visible"/>
                                      </p:to>
                                    </p:set>
                                    <p:animEffect transition="in" filter="fade">
                                      <p:cBhvr>
                                        <p:cTn id="62" dur="500"/>
                                        <p:tgtEl>
                                          <p:spTgt spid="13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6"/>
                                        </p:tgtEl>
                                        <p:attrNameLst>
                                          <p:attrName>style.visibility</p:attrName>
                                        </p:attrNameLst>
                                      </p:cBhvr>
                                      <p:to>
                                        <p:strVal val="visible"/>
                                      </p:to>
                                    </p:set>
                                    <p:animEffect transition="in" filter="fade">
                                      <p:cBhvr>
                                        <p:cTn id="65" dur="500"/>
                                        <p:tgtEl>
                                          <p:spTgt spid="6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500"/>
                                        <p:tgtEl>
                                          <p:spTgt spid="6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9"/>
                                        </p:tgtEl>
                                        <p:attrNameLst>
                                          <p:attrName>style.visibility</p:attrName>
                                        </p:attrNameLst>
                                      </p:cBhvr>
                                      <p:to>
                                        <p:strVal val="visible"/>
                                      </p:to>
                                    </p:set>
                                    <p:animEffect transition="in" filter="fade">
                                      <p:cBhvr>
                                        <p:cTn id="71" dur="500"/>
                                        <p:tgtEl>
                                          <p:spTgt spid="6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0"/>
                                        </p:tgtEl>
                                        <p:attrNameLst>
                                          <p:attrName>style.visibility</p:attrName>
                                        </p:attrNameLst>
                                      </p:cBhvr>
                                      <p:to>
                                        <p:strVal val="visible"/>
                                      </p:to>
                                    </p:set>
                                    <p:animEffect transition="in" filter="fade">
                                      <p:cBhvr>
                                        <p:cTn id="74" dur="500"/>
                                        <p:tgtEl>
                                          <p:spTgt spid="70"/>
                                        </p:tgtEl>
                                      </p:cBhvr>
                                    </p:animEffect>
                                  </p:childTnLst>
                                </p:cTn>
                              </p:par>
                              <p:par>
                                <p:cTn id="75" presetID="10" presetClass="entr" presetSubtype="0" fill="hold" grpId="0" nodeType="withEffect">
                                  <p:stCondLst>
                                    <p:cond delay="0"/>
                                  </p:stCondLst>
                                  <p:iterate type="lt">
                                    <p:tmPct val="0"/>
                                  </p:iterate>
                                  <p:childTnLst>
                                    <p:set>
                                      <p:cBhvr>
                                        <p:cTn id="76" dur="1" fill="hold">
                                          <p:stCondLst>
                                            <p:cond delay="0"/>
                                          </p:stCondLst>
                                        </p:cTn>
                                        <p:tgtEl>
                                          <p:spTgt spid="73"/>
                                        </p:tgtEl>
                                        <p:attrNameLst>
                                          <p:attrName>style.visibility</p:attrName>
                                        </p:attrNameLst>
                                      </p:cBhvr>
                                      <p:to>
                                        <p:strVal val="visible"/>
                                      </p:to>
                                    </p:set>
                                    <p:animEffect transition="in" filter="fade">
                                      <p:cBhvr>
                                        <p:cTn id="77" dur="500"/>
                                        <p:tgtEl>
                                          <p:spTgt spid="73"/>
                                        </p:tgtEl>
                                      </p:cBhvr>
                                    </p:animEffect>
                                  </p:childTnLst>
                                </p:cTn>
                              </p:par>
                              <p:par>
                                <p:cTn id="78" presetID="10" presetClass="entr" presetSubtype="0" fill="hold" grpId="0" nodeType="withEffect">
                                  <p:stCondLst>
                                    <p:cond delay="0"/>
                                  </p:stCondLst>
                                  <p:iterate type="lt">
                                    <p:tmPct val="0"/>
                                  </p:iterate>
                                  <p:childTnLst>
                                    <p:set>
                                      <p:cBhvr>
                                        <p:cTn id="79" dur="1" fill="hold">
                                          <p:stCondLst>
                                            <p:cond delay="0"/>
                                          </p:stCondLst>
                                        </p:cTn>
                                        <p:tgtEl>
                                          <p:spTgt spid="74"/>
                                        </p:tgtEl>
                                        <p:attrNameLst>
                                          <p:attrName>style.visibility</p:attrName>
                                        </p:attrNameLst>
                                      </p:cBhvr>
                                      <p:to>
                                        <p:strVal val="visible"/>
                                      </p:to>
                                    </p:set>
                                    <p:animEffect transition="in" filter="fade">
                                      <p:cBhvr>
                                        <p:cTn id="80"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119" grpId="0"/>
      <p:bldP spid="120" grpId="0"/>
      <p:bldP spid="121" grpId="0"/>
      <p:bldP spid="122" grpId="0"/>
      <p:bldP spid="124" grpId="0"/>
      <p:bldP spid="126" grpId="0"/>
      <p:bldP spid="129" grpId="0"/>
      <p:bldP spid="130" grpId="0"/>
      <p:bldP spid="135" grpId="0"/>
      <p:bldP spid="136" grpId="0"/>
      <p:bldP spid="138" grpId="0"/>
      <p:bldP spid="63" grpId="0"/>
      <p:bldP spid="64" grpId="0"/>
      <p:bldP spid="66" grpId="0"/>
      <p:bldP spid="67" grpId="0"/>
      <p:bldP spid="69" grpId="0"/>
      <p:bldP spid="70" grpId="0"/>
      <p:bldP spid="71" grpId="0" animBg="1"/>
      <p:bldP spid="72" grpId="0" animBg="1"/>
      <p:bldP spid="73" grpId="0"/>
      <p:bldP spid="74" grpId="0"/>
      <p:bldP spid="7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a:extLst>
              <a:ext uri="{FF2B5EF4-FFF2-40B4-BE49-F238E27FC236}">
                <a16:creationId xmlns:a16="http://schemas.microsoft.com/office/drawing/2014/main" id="{AD5812D6-16A6-4BB7-812A-88166EC4BE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31" name="Group 30"/>
          <p:cNvGrpSpPr/>
          <p:nvPr/>
        </p:nvGrpSpPr>
        <p:grpSpPr>
          <a:xfrm>
            <a:off x="0" y="0"/>
            <a:ext cx="12192000" cy="1045064"/>
            <a:chOff x="0" y="0"/>
            <a:chExt cx="12192000" cy="1045064"/>
          </a:xfrm>
        </p:grpSpPr>
        <p:sp>
          <p:nvSpPr>
            <p:cNvPr id="32" name="Rectangle 31"/>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33</a:t>
            </a:fld>
            <a:endParaRPr lang="en-US" dirty="0"/>
          </a:p>
        </p:txBody>
      </p:sp>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35" name="TextBox 34"/>
          <p:cNvSpPr txBox="1"/>
          <p:nvPr/>
        </p:nvSpPr>
        <p:spPr>
          <a:xfrm>
            <a:off x="388937" y="166119"/>
            <a:ext cx="11422637" cy="707886"/>
          </a:xfrm>
          <a:prstGeom prst="rect">
            <a:avLst/>
          </a:prstGeom>
          <a:noFill/>
        </p:spPr>
        <p:txBody>
          <a:bodyPr wrap="square" rtlCol="0">
            <a:spAutoFit/>
          </a:bodyPr>
          <a:lstStyle/>
          <a:p>
            <a:r>
              <a:rPr lang="en-US" sz="40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Step 4 – Plaintext Reidentification</a:t>
            </a:r>
          </a:p>
        </p:txBody>
      </p:sp>
      <p:sp>
        <p:nvSpPr>
          <p:cNvPr id="98" name="Flowchart: Magnetic Disk 97">
            <a:extLst>
              <a:ext uri="{FF2B5EF4-FFF2-40B4-BE49-F238E27FC236}">
                <a16:creationId xmlns:a16="http://schemas.microsoft.com/office/drawing/2014/main" id="{CA6D8386-69AE-4763-9E5E-EFB7B2CE58C7}"/>
              </a:ext>
            </a:extLst>
          </p:cNvPr>
          <p:cNvSpPr/>
          <p:nvPr/>
        </p:nvSpPr>
        <p:spPr>
          <a:xfrm>
            <a:off x="612939" y="1236615"/>
            <a:ext cx="1967653" cy="2133600"/>
          </a:xfrm>
          <a:prstGeom prst="flowChartMagneticDisk">
            <a:avLst/>
          </a:prstGeom>
          <a:noFill/>
          <a:ln w="57150">
            <a:solidFill>
              <a:schemeClr val="accent6"/>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grpSp>
        <p:nvGrpSpPr>
          <p:cNvPr id="99" name="Group 98">
            <a:extLst>
              <a:ext uri="{FF2B5EF4-FFF2-40B4-BE49-F238E27FC236}">
                <a16:creationId xmlns:a16="http://schemas.microsoft.com/office/drawing/2014/main" id="{60C3865F-936C-4306-BBC8-7732A1CED499}"/>
              </a:ext>
            </a:extLst>
          </p:cNvPr>
          <p:cNvGrpSpPr/>
          <p:nvPr/>
        </p:nvGrpSpPr>
        <p:grpSpPr>
          <a:xfrm>
            <a:off x="960948" y="1907377"/>
            <a:ext cx="1229640" cy="1426337"/>
            <a:chOff x="502747" y="1953461"/>
            <a:chExt cx="1229640" cy="1426337"/>
          </a:xfrm>
        </p:grpSpPr>
        <p:sp>
          <p:nvSpPr>
            <p:cNvPr id="100" name="TextBox 99">
              <a:extLst>
                <a:ext uri="{FF2B5EF4-FFF2-40B4-BE49-F238E27FC236}">
                  <a16:creationId xmlns:a16="http://schemas.microsoft.com/office/drawing/2014/main" id="{1C464987-ED56-4FD0-8122-1EC40BA006D3}"/>
                </a:ext>
              </a:extLst>
            </p:cNvPr>
            <p:cNvSpPr txBox="1"/>
            <p:nvPr/>
          </p:nvSpPr>
          <p:spPr>
            <a:xfrm>
              <a:off x="502747" y="2223800"/>
              <a:ext cx="1193800" cy="400110"/>
            </a:xfrm>
            <a:prstGeom prst="rect">
              <a:avLst/>
            </a:prstGeom>
            <a:noFill/>
          </p:spPr>
          <p:txBody>
            <a:bodyPr wrap="square" rtlCol="0">
              <a:spAutoFit/>
            </a:bodyPr>
            <a:lstStyle/>
            <a:p>
              <a:pPr algn="ctr"/>
              <a:r>
                <a:rPr lang="en-US" sz="2000" dirty="0" err="1"/>
                <a:t>manny</a:t>
              </a:r>
              <a:endParaRPr lang="en-US" sz="2000" dirty="0"/>
            </a:p>
          </p:txBody>
        </p:sp>
        <p:sp>
          <p:nvSpPr>
            <p:cNvPr id="101" name="TextBox 100">
              <a:extLst>
                <a:ext uri="{FF2B5EF4-FFF2-40B4-BE49-F238E27FC236}">
                  <a16:creationId xmlns:a16="http://schemas.microsoft.com/office/drawing/2014/main" id="{26180CBC-A0FA-42AB-B72A-8137C7C77E20}"/>
                </a:ext>
              </a:extLst>
            </p:cNvPr>
            <p:cNvSpPr txBox="1"/>
            <p:nvPr/>
          </p:nvSpPr>
          <p:spPr>
            <a:xfrm>
              <a:off x="526146" y="2709665"/>
              <a:ext cx="1193800" cy="400110"/>
            </a:xfrm>
            <a:prstGeom prst="rect">
              <a:avLst/>
            </a:prstGeom>
            <a:noFill/>
          </p:spPr>
          <p:txBody>
            <a:bodyPr wrap="square" rtlCol="0">
              <a:spAutoFit/>
            </a:bodyPr>
            <a:lstStyle/>
            <a:p>
              <a:pPr algn="ctr"/>
              <a:r>
                <a:rPr lang="en-US" sz="2000" dirty="0" err="1"/>
                <a:t>joan</a:t>
              </a:r>
              <a:endParaRPr lang="en-US" sz="2000" dirty="0"/>
            </a:p>
          </p:txBody>
        </p:sp>
        <p:grpSp>
          <p:nvGrpSpPr>
            <p:cNvPr id="102" name="Group 101">
              <a:extLst>
                <a:ext uri="{FF2B5EF4-FFF2-40B4-BE49-F238E27FC236}">
                  <a16:creationId xmlns:a16="http://schemas.microsoft.com/office/drawing/2014/main" id="{25C0D1C3-46B8-4034-A7E0-0D4DD2C4DCFE}"/>
                </a:ext>
              </a:extLst>
            </p:cNvPr>
            <p:cNvGrpSpPr/>
            <p:nvPr/>
          </p:nvGrpSpPr>
          <p:grpSpPr>
            <a:xfrm>
              <a:off x="515188" y="1953461"/>
              <a:ext cx="1217199" cy="1426337"/>
              <a:chOff x="502747" y="1972945"/>
              <a:chExt cx="1217199" cy="1426337"/>
            </a:xfrm>
          </p:grpSpPr>
          <p:sp>
            <p:nvSpPr>
              <p:cNvPr id="103" name="TextBox 102">
                <a:extLst>
                  <a:ext uri="{FF2B5EF4-FFF2-40B4-BE49-F238E27FC236}">
                    <a16:creationId xmlns:a16="http://schemas.microsoft.com/office/drawing/2014/main" id="{3F7D34E9-7E81-4412-B9AB-96A5F73CAE0E}"/>
                  </a:ext>
                </a:extLst>
              </p:cNvPr>
              <p:cNvSpPr txBox="1"/>
              <p:nvPr/>
            </p:nvSpPr>
            <p:spPr>
              <a:xfrm>
                <a:off x="502747" y="1972945"/>
                <a:ext cx="1193800" cy="400110"/>
              </a:xfrm>
              <a:prstGeom prst="rect">
                <a:avLst/>
              </a:prstGeom>
              <a:noFill/>
            </p:spPr>
            <p:txBody>
              <a:bodyPr wrap="square" rtlCol="0">
                <a:spAutoFit/>
              </a:bodyPr>
              <a:lstStyle/>
              <a:p>
                <a:pPr algn="ctr"/>
                <a:r>
                  <a:rPr lang="en-US" sz="2000" dirty="0"/>
                  <a:t>matt</a:t>
                </a:r>
              </a:p>
            </p:txBody>
          </p:sp>
          <p:sp>
            <p:nvSpPr>
              <p:cNvPr id="104" name="TextBox 103">
                <a:extLst>
                  <a:ext uri="{FF2B5EF4-FFF2-40B4-BE49-F238E27FC236}">
                    <a16:creationId xmlns:a16="http://schemas.microsoft.com/office/drawing/2014/main" id="{C38D270C-A3D8-4B1C-A4C3-39E2B371335E}"/>
                  </a:ext>
                </a:extLst>
              </p:cNvPr>
              <p:cNvSpPr txBox="1"/>
              <p:nvPr/>
            </p:nvSpPr>
            <p:spPr>
              <a:xfrm>
                <a:off x="526146" y="2999172"/>
                <a:ext cx="1193800" cy="400110"/>
              </a:xfrm>
              <a:prstGeom prst="rect">
                <a:avLst/>
              </a:prstGeom>
              <a:noFill/>
            </p:spPr>
            <p:txBody>
              <a:bodyPr wrap="square" rtlCol="0">
                <a:spAutoFit/>
              </a:bodyPr>
              <a:lstStyle/>
              <a:p>
                <a:pPr algn="ctr"/>
                <a:r>
                  <a:rPr lang="en-US" sz="2000" dirty="0" err="1"/>
                  <a:t>jim</a:t>
                </a:r>
                <a:endParaRPr lang="en-US" sz="2000" dirty="0"/>
              </a:p>
            </p:txBody>
          </p:sp>
          <p:sp>
            <p:nvSpPr>
              <p:cNvPr id="105" name="TextBox 104">
                <a:extLst>
                  <a:ext uri="{FF2B5EF4-FFF2-40B4-BE49-F238E27FC236}">
                    <a16:creationId xmlns:a16="http://schemas.microsoft.com/office/drawing/2014/main" id="{51FA15E5-ADE7-45AD-B3DD-D0A04939E771}"/>
                  </a:ext>
                </a:extLst>
              </p:cNvPr>
              <p:cNvSpPr txBox="1"/>
              <p:nvPr/>
            </p:nvSpPr>
            <p:spPr>
              <a:xfrm>
                <a:off x="515060" y="2479191"/>
                <a:ext cx="1193800" cy="400110"/>
              </a:xfrm>
              <a:prstGeom prst="rect">
                <a:avLst/>
              </a:prstGeom>
              <a:noFill/>
            </p:spPr>
            <p:txBody>
              <a:bodyPr wrap="square" rtlCol="0">
                <a:spAutoFit/>
              </a:bodyPr>
              <a:lstStyle/>
              <a:p>
                <a:pPr algn="ctr"/>
                <a:r>
                  <a:rPr lang="en-US" sz="2000" dirty="0"/>
                  <a:t>max</a:t>
                </a:r>
              </a:p>
            </p:txBody>
          </p:sp>
        </p:grpSp>
      </p:grpSp>
      <p:sp>
        <p:nvSpPr>
          <p:cNvPr id="106" name="TextBox 105">
            <a:extLst>
              <a:ext uri="{FF2B5EF4-FFF2-40B4-BE49-F238E27FC236}">
                <a16:creationId xmlns:a16="http://schemas.microsoft.com/office/drawing/2014/main" id="{4890EBD0-C4B9-40A2-9961-92909D2F3D2B}"/>
              </a:ext>
            </a:extLst>
          </p:cNvPr>
          <p:cNvSpPr txBox="1"/>
          <p:nvPr/>
        </p:nvSpPr>
        <p:spPr>
          <a:xfrm>
            <a:off x="2566061" y="1737520"/>
            <a:ext cx="1348709" cy="707886"/>
          </a:xfrm>
          <a:prstGeom prst="rect">
            <a:avLst/>
          </a:prstGeom>
          <a:noFill/>
        </p:spPr>
        <p:txBody>
          <a:bodyPr wrap="square" rtlCol="0">
            <a:spAutoFit/>
          </a:bodyPr>
          <a:lstStyle/>
          <a:p>
            <a:r>
              <a:rPr lang="en-US" sz="2000" dirty="0"/>
              <a:t>Plain-text database</a:t>
            </a:r>
            <a:endParaRPr lang="en-US" sz="2000" b="1" dirty="0"/>
          </a:p>
        </p:txBody>
      </p:sp>
      <p:sp>
        <p:nvSpPr>
          <p:cNvPr id="109" name="TextBox 108">
            <a:extLst>
              <a:ext uri="{FF2B5EF4-FFF2-40B4-BE49-F238E27FC236}">
                <a16:creationId xmlns:a16="http://schemas.microsoft.com/office/drawing/2014/main" id="{5208B4BD-7771-4E2E-AEF5-7F1D43E95C8D}"/>
              </a:ext>
            </a:extLst>
          </p:cNvPr>
          <p:cNvSpPr txBox="1"/>
          <p:nvPr/>
        </p:nvSpPr>
        <p:spPr>
          <a:xfrm>
            <a:off x="6315076" y="1194338"/>
            <a:ext cx="2609850" cy="400110"/>
          </a:xfrm>
          <a:prstGeom prst="rect">
            <a:avLst/>
          </a:prstGeom>
          <a:noFill/>
        </p:spPr>
        <p:txBody>
          <a:bodyPr wrap="square" rtlCol="0">
            <a:spAutoFit/>
          </a:bodyPr>
          <a:lstStyle/>
          <a:p>
            <a:pPr algn="ctr"/>
            <a:r>
              <a:rPr lang="en-US" sz="2000" dirty="0"/>
              <a:t>BF encoded database</a:t>
            </a:r>
            <a:endParaRPr lang="en-US" sz="2000" b="1" dirty="0"/>
          </a:p>
        </p:txBody>
      </p:sp>
      <p:grpSp>
        <p:nvGrpSpPr>
          <p:cNvPr id="110" name="Group 109">
            <a:extLst>
              <a:ext uri="{FF2B5EF4-FFF2-40B4-BE49-F238E27FC236}">
                <a16:creationId xmlns:a16="http://schemas.microsoft.com/office/drawing/2014/main" id="{35C38B5F-EAAD-4291-ACC7-DB3B8D22C7F4}"/>
              </a:ext>
            </a:extLst>
          </p:cNvPr>
          <p:cNvGrpSpPr/>
          <p:nvPr/>
        </p:nvGrpSpPr>
        <p:grpSpPr>
          <a:xfrm>
            <a:off x="4127497" y="1722657"/>
            <a:ext cx="480272" cy="1270975"/>
            <a:chOff x="2603497" y="1592733"/>
            <a:chExt cx="480272" cy="1270975"/>
          </a:xfrm>
        </p:grpSpPr>
        <p:sp>
          <p:nvSpPr>
            <p:cNvPr id="111" name="TextBox 110">
              <a:extLst>
                <a:ext uri="{FF2B5EF4-FFF2-40B4-BE49-F238E27FC236}">
                  <a16:creationId xmlns:a16="http://schemas.microsoft.com/office/drawing/2014/main" id="{B6805D9E-7FB3-4EB0-BF13-4D3272853E5F}"/>
                </a:ext>
              </a:extLst>
            </p:cNvPr>
            <p:cNvSpPr txBox="1"/>
            <p:nvPr/>
          </p:nvSpPr>
          <p:spPr>
            <a:xfrm>
              <a:off x="2603497" y="1592733"/>
              <a:ext cx="480272" cy="369332"/>
            </a:xfrm>
            <a:prstGeom prst="rect">
              <a:avLst/>
            </a:prstGeom>
            <a:noFill/>
          </p:spPr>
          <p:txBody>
            <a:bodyPr wrap="square" rtlCol="0">
              <a:spAutoFit/>
            </a:bodyPr>
            <a:lstStyle/>
            <a:p>
              <a:pPr algn="ctr"/>
              <a:r>
                <a:rPr lang="en-US" b="1" dirty="0"/>
                <a:t>b</a:t>
              </a:r>
              <a:r>
                <a:rPr lang="en-US" b="1" baseline="-25000" dirty="0"/>
                <a:t>1</a:t>
              </a:r>
              <a:endParaRPr lang="en-US" b="1" dirty="0"/>
            </a:p>
          </p:txBody>
        </p:sp>
        <p:sp>
          <p:nvSpPr>
            <p:cNvPr id="112" name="TextBox 111">
              <a:extLst>
                <a:ext uri="{FF2B5EF4-FFF2-40B4-BE49-F238E27FC236}">
                  <a16:creationId xmlns:a16="http://schemas.microsoft.com/office/drawing/2014/main" id="{98D98BBB-C460-4932-967C-E141BE299CF3}"/>
                </a:ext>
              </a:extLst>
            </p:cNvPr>
            <p:cNvSpPr txBox="1"/>
            <p:nvPr/>
          </p:nvSpPr>
          <p:spPr>
            <a:xfrm>
              <a:off x="2603497" y="2043554"/>
              <a:ext cx="480272" cy="369332"/>
            </a:xfrm>
            <a:prstGeom prst="rect">
              <a:avLst/>
            </a:prstGeom>
            <a:noFill/>
          </p:spPr>
          <p:txBody>
            <a:bodyPr wrap="square" rtlCol="0">
              <a:spAutoFit/>
            </a:bodyPr>
            <a:lstStyle/>
            <a:p>
              <a:pPr algn="ctr"/>
              <a:r>
                <a:rPr lang="en-US" b="1" dirty="0"/>
                <a:t>b</a:t>
              </a:r>
              <a:r>
                <a:rPr lang="en-US" b="1" baseline="-25000" dirty="0"/>
                <a:t>2</a:t>
              </a:r>
              <a:endParaRPr lang="en-US" b="1" dirty="0"/>
            </a:p>
          </p:txBody>
        </p:sp>
        <p:sp>
          <p:nvSpPr>
            <p:cNvPr id="113" name="TextBox 112">
              <a:extLst>
                <a:ext uri="{FF2B5EF4-FFF2-40B4-BE49-F238E27FC236}">
                  <a16:creationId xmlns:a16="http://schemas.microsoft.com/office/drawing/2014/main" id="{42D6CE4A-AFE8-4A27-9D93-9A68816A142D}"/>
                </a:ext>
              </a:extLst>
            </p:cNvPr>
            <p:cNvSpPr txBox="1"/>
            <p:nvPr/>
          </p:nvSpPr>
          <p:spPr>
            <a:xfrm>
              <a:off x="2603497" y="2494376"/>
              <a:ext cx="480272" cy="369332"/>
            </a:xfrm>
            <a:prstGeom prst="rect">
              <a:avLst/>
            </a:prstGeom>
            <a:noFill/>
          </p:spPr>
          <p:txBody>
            <a:bodyPr wrap="square" rtlCol="0">
              <a:spAutoFit/>
            </a:bodyPr>
            <a:lstStyle/>
            <a:p>
              <a:pPr algn="ctr"/>
              <a:r>
                <a:rPr lang="en-US" b="1" dirty="0"/>
                <a:t>b</a:t>
              </a:r>
              <a:r>
                <a:rPr lang="en-US" b="1" baseline="-25000" dirty="0"/>
                <a:t>3</a:t>
              </a:r>
              <a:endParaRPr lang="en-US" b="1" dirty="0"/>
            </a:p>
          </p:txBody>
        </p:sp>
      </p:grpSp>
      <p:sp>
        <p:nvSpPr>
          <p:cNvPr id="116" name="TextBox 115">
            <a:extLst>
              <a:ext uri="{FF2B5EF4-FFF2-40B4-BE49-F238E27FC236}">
                <a16:creationId xmlns:a16="http://schemas.microsoft.com/office/drawing/2014/main" id="{7DDCF786-FDA4-4A68-BD20-7DF11E5C2C0F}"/>
              </a:ext>
            </a:extLst>
          </p:cNvPr>
          <p:cNvSpPr txBox="1"/>
          <p:nvPr/>
        </p:nvSpPr>
        <p:spPr>
          <a:xfrm>
            <a:off x="5907666" y="3076658"/>
            <a:ext cx="480272" cy="338554"/>
          </a:xfrm>
          <a:prstGeom prst="rect">
            <a:avLst/>
          </a:prstGeom>
          <a:noFill/>
        </p:spPr>
        <p:txBody>
          <a:bodyPr wrap="square" rtlCol="0">
            <a:spAutoFit/>
          </a:bodyPr>
          <a:lstStyle/>
          <a:p>
            <a:pPr algn="ctr"/>
            <a:r>
              <a:rPr lang="en-US" sz="1600" b="1" dirty="0"/>
              <a:t>p</a:t>
            </a:r>
            <a:r>
              <a:rPr lang="en-US" sz="1600" b="1" baseline="-25000" dirty="0"/>
              <a:t>5</a:t>
            </a:r>
            <a:endParaRPr lang="en-US" sz="1600" b="1" dirty="0"/>
          </a:p>
        </p:txBody>
      </p:sp>
      <p:sp>
        <p:nvSpPr>
          <p:cNvPr id="119" name="TextBox 118">
            <a:extLst>
              <a:ext uri="{FF2B5EF4-FFF2-40B4-BE49-F238E27FC236}">
                <a16:creationId xmlns:a16="http://schemas.microsoft.com/office/drawing/2014/main" id="{17737231-572F-4A0A-9819-5D0D0F022BB9}"/>
              </a:ext>
            </a:extLst>
          </p:cNvPr>
          <p:cNvSpPr txBox="1"/>
          <p:nvPr/>
        </p:nvSpPr>
        <p:spPr>
          <a:xfrm>
            <a:off x="8638687" y="3065934"/>
            <a:ext cx="480272" cy="338554"/>
          </a:xfrm>
          <a:prstGeom prst="rect">
            <a:avLst/>
          </a:prstGeom>
          <a:noFill/>
        </p:spPr>
        <p:txBody>
          <a:bodyPr wrap="square" rtlCol="0">
            <a:spAutoFit/>
          </a:bodyPr>
          <a:lstStyle/>
          <a:p>
            <a:pPr algn="ctr"/>
            <a:r>
              <a:rPr lang="en-US" sz="1600" b="1" dirty="0"/>
              <a:t>p</a:t>
            </a:r>
            <a:r>
              <a:rPr lang="en-US" sz="1600" b="1" baseline="-25000" dirty="0"/>
              <a:t>13</a:t>
            </a:r>
            <a:endParaRPr lang="en-US" sz="1600" b="1" dirty="0"/>
          </a:p>
        </p:txBody>
      </p:sp>
      <p:sp>
        <p:nvSpPr>
          <p:cNvPr id="135" name="TextBox 134">
            <a:extLst>
              <a:ext uri="{FF2B5EF4-FFF2-40B4-BE49-F238E27FC236}">
                <a16:creationId xmlns:a16="http://schemas.microsoft.com/office/drawing/2014/main" id="{AFCD7D2D-3BA2-4455-9057-986769EE987C}"/>
              </a:ext>
            </a:extLst>
          </p:cNvPr>
          <p:cNvSpPr txBox="1"/>
          <p:nvPr/>
        </p:nvSpPr>
        <p:spPr>
          <a:xfrm>
            <a:off x="4487706" y="3064590"/>
            <a:ext cx="480272" cy="338554"/>
          </a:xfrm>
          <a:prstGeom prst="rect">
            <a:avLst/>
          </a:prstGeom>
          <a:noFill/>
        </p:spPr>
        <p:txBody>
          <a:bodyPr wrap="square" rtlCol="0">
            <a:spAutoFit/>
          </a:bodyPr>
          <a:lstStyle/>
          <a:p>
            <a:pPr algn="ctr"/>
            <a:r>
              <a:rPr lang="en-US" sz="1600" b="1" dirty="0"/>
              <a:t>p</a:t>
            </a:r>
            <a:r>
              <a:rPr lang="en-US" sz="1600" b="1" baseline="-25000" dirty="0"/>
              <a:t>1</a:t>
            </a:r>
            <a:endParaRPr lang="en-US" sz="1600" b="1" dirty="0"/>
          </a:p>
        </p:txBody>
      </p:sp>
      <p:sp>
        <p:nvSpPr>
          <p:cNvPr id="136" name="TextBox 135">
            <a:extLst>
              <a:ext uri="{FF2B5EF4-FFF2-40B4-BE49-F238E27FC236}">
                <a16:creationId xmlns:a16="http://schemas.microsoft.com/office/drawing/2014/main" id="{2D46AED3-4DEF-4D78-80D6-C617742A9C7E}"/>
              </a:ext>
            </a:extLst>
          </p:cNvPr>
          <p:cNvSpPr txBox="1"/>
          <p:nvPr/>
        </p:nvSpPr>
        <p:spPr>
          <a:xfrm>
            <a:off x="7615380" y="3063691"/>
            <a:ext cx="480272" cy="338554"/>
          </a:xfrm>
          <a:prstGeom prst="rect">
            <a:avLst/>
          </a:prstGeom>
          <a:noFill/>
        </p:spPr>
        <p:txBody>
          <a:bodyPr wrap="square" rtlCol="0">
            <a:spAutoFit/>
          </a:bodyPr>
          <a:lstStyle/>
          <a:p>
            <a:pPr algn="ctr"/>
            <a:r>
              <a:rPr lang="en-US" sz="1600" b="1" dirty="0"/>
              <a:t>p</a:t>
            </a:r>
            <a:r>
              <a:rPr lang="en-US" sz="1600" b="1" baseline="-25000" dirty="0"/>
              <a:t>10</a:t>
            </a:r>
            <a:endParaRPr lang="en-US" sz="1600" b="1" dirty="0"/>
          </a:p>
        </p:txBody>
      </p:sp>
      <p:grpSp>
        <p:nvGrpSpPr>
          <p:cNvPr id="140" name="Group 139">
            <a:extLst>
              <a:ext uri="{FF2B5EF4-FFF2-40B4-BE49-F238E27FC236}">
                <a16:creationId xmlns:a16="http://schemas.microsoft.com/office/drawing/2014/main" id="{4BBC7BD2-B8EB-4536-BD6F-E41484EE5D30}"/>
              </a:ext>
            </a:extLst>
          </p:cNvPr>
          <p:cNvGrpSpPr/>
          <p:nvPr/>
        </p:nvGrpSpPr>
        <p:grpSpPr>
          <a:xfrm>
            <a:off x="2928601" y="2303077"/>
            <a:ext cx="571037" cy="591942"/>
            <a:chOff x="1386935" y="1391811"/>
            <a:chExt cx="571037" cy="591942"/>
          </a:xfrm>
        </p:grpSpPr>
        <p:sp>
          <p:nvSpPr>
            <p:cNvPr id="141" name="TextBox 140">
              <a:extLst>
                <a:ext uri="{FF2B5EF4-FFF2-40B4-BE49-F238E27FC236}">
                  <a16:creationId xmlns:a16="http://schemas.microsoft.com/office/drawing/2014/main" id="{5C6FD87D-29D9-471E-8D69-6A502A46C75F}"/>
                </a:ext>
              </a:extLst>
            </p:cNvPr>
            <p:cNvSpPr txBox="1"/>
            <p:nvPr/>
          </p:nvSpPr>
          <p:spPr>
            <a:xfrm>
              <a:off x="1638654" y="1391811"/>
              <a:ext cx="319318" cy="400110"/>
            </a:xfrm>
            <a:prstGeom prst="rect">
              <a:avLst/>
            </a:prstGeom>
            <a:noFill/>
          </p:spPr>
          <p:txBody>
            <a:bodyPr wrap="none" rtlCol="0">
              <a:spAutoFit/>
            </a:bodyPr>
            <a:lstStyle/>
            <a:p>
              <a:r>
                <a:rPr lang="en-US" sz="2000" i="1" dirty="0"/>
                <a:t>p</a:t>
              </a:r>
            </a:p>
          </p:txBody>
        </p:sp>
        <p:sp>
          <p:nvSpPr>
            <p:cNvPr id="142" name="TextBox 141">
              <a:extLst>
                <a:ext uri="{FF2B5EF4-FFF2-40B4-BE49-F238E27FC236}">
                  <a16:creationId xmlns:a16="http://schemas.microsoft.com/office/drawing/2014/main" id="{1A0F84FC-C1B0-47F2-AD58-BBFB96D37810}"/>
                </a:ext>
              </a:extLst>
            </p:cNvPr>
            <p:cNvSpPr txBox="1"/>
            <p:nvPr/>
          </p:nvSpPr>
          <p:spPr>
            <a:xfrm>
              <a:off x="1386935" y="1460533"/>
              <a:ext cx="410690" cy="523220"/>
            </a:xfrm>
            <a:prstGeom prst="rect">
              <a:avLst/>
            </a:prstGeom>
            <a:noFill/>
          </p:spPr>
          <p:txBody>
            <a:bodyPr wrap="none" rtlCol="0">
              <a:spAutoFit/>
            </a:bodyPr>
            <a:lstStyle/>
            <a:p>
              <a:r>
                <a:rPr lang="en-US" sz="2800" b="1" dirty="0"/>
                <a:t>D</a:t>
              </a:r>
            </a:p>
          </p:txBody>
        </p:sp>
      </p:grpSp>
      <p:grpSp>
        <p:nvGrpSpPr>
          <p:cNvPr id="143" name="Group 142">
            <a:extLst>
              <a:ext uri="{FF2B5EF4-FFF2-40B4-BE49-F238E27FC236}">
                <a16:creationId xmlns:a16="http://schemas.microsoft.com/office/drawing/2014/main" id="{81958740-D7AE-4A3C-93DA-CB7759A0495D}"/>
              </a:ext>
            </a:extLst>
          </p:cNvPr>
          <p:cNvGrpSpPr/>
          <p:nvPr/>
        </p:nvGrpSpPr>
        <p:grpSpPr>
          <a:xfrm>
            <a:off x="8714694" y="1048815"/>
            <a:ext cx="558213" cy="591942"/>
            <a:chOff x="1386935" y="1391811"/>
            <a:chExt cx="558213" cy="591942"/>
          </a:xfrm>
        </p:grpSpPr>
        <p:sp>
          <p:nvSpPr>
            <p:cNvPr id="144" name="TextBox 143">
              <a:extLst>
                <a:ext uri="{FF2B5EF4-FFF2-40B4-BE49-F238E27FC236}">
                  <a16:creationId xmlns:a16="http://schemas.microsoft.com/office/drawing/2014/main" id="{5978310C-9766-4A9C-87CD-3076B8215A21}"/>
                </a:ext>
              </a:extLst>
            </p:cNvPr>
            <p:cNvSpPr txBox="1"/>
            <p:nvPr/>
          </p:nvSpPr>
          <p:spPr>
            <a:xfrm>
              <a:off x="1638654" y="1391811"/>
              <a:ext cx="306494" cy="400110"/>
            </a:xfrm>
            <a:prstGeom prst="rect">
              <a:avLst/>
            </a:prstGeom>
            <a:noFill/>
          </p:spPr>
          <p:txBody>
            <a:bodyPr wrap="none" rtlCol="0">
              <a:spAutoFit/>
            </a:bodyPr>
            <a:lstStyle/>
            <a:p>
              <a:r>
                <a:rPr lang="en-US" sz="2000" i="1" dirty="0"/>
                <a:t>e</a:t>
              </a:r>
            </a:p>
          </p:txBody>
        </p:sp>
        <p:sp>
          <p:nvSpPr>
            <p:cNvPr id="145" name="TextBox 144">
              <a:extLst>
                <a:ext uri="{FF2B5EF4-FFF2-40B4-BE49-F238E27FC236}">
                  <a16:creationId xmlns:a16="http://schemas.microsoft.com/office/drawing/2014/main" id="{7D395EFD-7136-4DEF-A52A-F38C93561545}"/>
                </a:ext>
              </a:extLst>
            </p:cNvPr>
            <p:cNvSpPr txBox="1"/>
            <p:nvPr/>
          </p:nvSpPr>
          <p:spPr>
            <a:xfrm>
              <a:off x="1386935" y="1460533"/>
              <a:ext cx="410690" cy="523220"/>
            </a:xfrm>
            <a:prstGeom prst="rect">
              <a:avLst/>
            </a:prstGeom>
            <a:noFill/>
          </p:spPr>
          <p:txBody>
            <a:bodyPr wrap="none" rtlCol="0">
              <a:spAutoFit/>
            </a:bodyPr>
            <a:lstStyle/>
            <a:p>
              <a:r>
                <a:rPr lang="en-US" sz="2800" b="1" dirty="0"/>
                <a:t>D</a:t>
              </a:r>
            </a:p>
          </p:txBody>
        </p:sp>
      </p:grpSp>
      <p:graphicFrame>
        <p:nvGraphicFramePr>
          <p:cNvPr id="55" name="Table 54">
            <a:extLst>
              <a:ext uri="{FF2B5EF4-FFF2-40B4-BE49-F238E27FC236}">
                <a16:creationId xmlns:a16="http://schemas.microsoft.com/office/drawing/2014/main" id="{E3DF4828-418E-4BFE-9812-0BF45372D94D}"/>
              </a:ext>
            </a:extLst>
          </p:cNvPr>
          <p:cNvGraphicFramePr>
            <a:graphicFrameLocks noGrp="1"/>
          </p:cNvGraphicFramePr>
          <p:nvPr>
            <p:extLst>
              <p:ext uri="{D42A27DB-BD31-4B8C-83A1-F6EECF244321}">
                <p14:modId xmlns:p14="http://schemas.microsoft.com/office/powerpoint/2010/main" val="372303992"/>
              </p:ext>
            </p:extLst>
          </p:nvPr>
        </p:nvGraphicFramePr>
        <p:xfrm>
          <a:off x="4552950" y="1678322"/>
          <a:ext cx="6844940" cy="1371600"/>
        </p:xfrm>
        <a:graphic>
          <a:graphicData uri="http://schemas.openxmlformats.org/drawingml/2006/table">
            <a:tbl>
              <a:tblPr firstRow="1" bandRow="1">
                <a:tableStyleId>{5940675A-B579-460E-94D1-54222C63F5DA}</a:tableStyleId>
              </a:tblPr>
              <a:tblGrid>
                <a:gridCol w="342247">
                  <a:extLst>
                    <a:ext uri="{9D8B030D-6E8A-4147-A177-3AD203B41FA5}">
                      <a16:colId xmlns:a16="http://schemas.microsoft.com/office/drawing/2014/main" val="20000"/>
                    </a:ext>
                  </a:extLst>
                </a:gridCol>
                <a:gridCol w="342247">
                  <a:extLst>
                    <a:ext uri="{9D8B030D-6E8A-4147-A177-3AD203B41FA5}">
                      <a16:colId xmlns:a16="http://schemas.microsoft.com/office/drawing/2014/main" val="20001"/>
                    </a:ext>
                  </a:extLst>
                </a:gridCol>
                <a:gridCol w="342247">
                  <a:extLst>
                    <a:ext uri="{9D8B030D-6E8A-4147-A177-3AD203B41FA5}">
                      <a16:colId xmlns:a16="http://schemas.microsoft.com/office/drawing/2014/main" val="20002"/>
                    </a:ext>
                  </a:extLst>
                </a:gridCol>
                <a:gridCol w="342247">
                  <a:extLst>
                    <a:ext uri="{9D8B030D-6E8A-4147-A177-3AD203B41FA5}">
                      <a16:colId xmlns:a16="http://schemas.microsoft.com/office/drawing/2014/main" val="20003"/>
                    </a:ext>
                  </a:extLst>
                </a:gridCol>
                <a:gridCol w="342247">
                  <a:extLst>
                    <a:ext uri="{9D8B030D-6E8A-4147-A177-3AD203B41FA5}">
                      <a16:colId xmlns:a16="http://schemas.microsoft.com/office/drawing/2014/main" val="20004"/>
                    </a:ext>
                  </a:extLst>
                </a:gridCol>
                <a:gridCol w="342247">
                  <a:extLst>
                    <a:ext uri="{9D8B030D-6E8A-4147-A177-3AD203B41FA5}">
                      <a16:colId xmlns:a16="http://schemas.microsoft.com/office/drawing/2014/main" val="20005"/>
                    </a:ext>
                  </a:extLst>
                </a:gridCol>
                <a:gridCol w="342247">
                  <a:extLst>
                    <a:ext uri="{9D8B030D-6E8A-4147-A177-3AD203B41FA5}">
                      <a16:colId xmlns:a16="http://schemas.microsoft.com/office/drawing/2014/main" val="20006"/>
                    </a:ext>
                  </a:extLst>
                </a:gridCol>
                <a:gridCol w="342247">
                  <a:extLst>
                    <a:ext uri="{9D8B030D-6E8A-4147-A177-3AD203B41FA5}">
                      <a16:colId xmlns:a16="http://schemas.microsoft.com/office/drawing/2014/main" val="20007"/>
                    </a:ext>
                  </a:extLst>
                </a:gridCol>
                <a:gridCol w="342247">
                  <a:extLst>
                    <a:ext uri="{9D8B030D-6E8A-4147-A177-3AD203B41FA5}">
                      <a16:colId xmlns:a16="http://schemas.microsoft.com/office/drawing/2014/main" val="20008"/>
                    </a:ext>
                  </a:extLst>
                </a:gridCol>
                <a:gridCol w="342247">
                  <a:extLst>
                    <a:ext uri="{9D8B030D-6E8A-4147-A177-3AD203B41FA5}">
                      <a16:colId xmlns:a16="http://schemas.microsoft.com/office/drawing/2014/main" val="20009"/>
                    </a:ext>
                  </a:extLst>
                </a:gridCol>
                <a:gridCol w="342247">
                  <a:extLst>
                    <a:ext uri="{9D8B030D-6E8A-4147-A177-3AD203B41FA5}">
                      <a16:colId xmlns:a16="http://schemas.microsoft.com/office/drawing/2014/main" val="20010"/>
                    </a:ext>
                  </a:extLst>
                </a:gridCol>
                <a:gridCol w="342247">
                  <a:extLst>
                    <a:ext uri="{9D8B030D-6E8A-4147-A177-3AD203B41FA5}">
                      <a16:colId xmlns:a16="http://schemas.microsoft.com/office/drawing/2014/main" val="20011"/>
                    </a:ext>
                  </a:extLst>
                </a:gridCol>
                <a:gridCol w="342247">
                  <a:extLst>
                    <a:ext uri="{9D8B030D-6E8A-4147-A177-3AD203B41FA5}">
                      <a16:colId xmlns:a16="http://schemas.microsoft.com/office/drawing/2014/main" val="20012"/>
                    </a:ext>
                  </a:extLst>
                </a:gridCol>
                <a:gridCol w="342247">
                  <a:extLst>
                    <a:ext uri="{9D8B030D-6E8A-4147-A177-3AD203B41FA5}">
                      <a16:colId xmlns:a16="http://schemas.microsoft.com/office/drawing/2014/main" val="20013"/>
                    </a:ext>
                  </a:extLst>
                </a:gridCol>
                <a:gridCol w="342247">
                  <a:extLst>
                    <a:ext uri="{9D8B030D-6E8A-4147-A177-3AD203B41FA5}">
                      <a16:colId xmlns:a16="http://schemas.microsoft.com/office/drawing/2014/main" val="20014"/>
                    </a:ext>
                  </a:extLst>
                </a:gridCol>
                <a:gridCol w="342247">
                  <a:extLst>
                    <a:ext uri="{9D8B030D-6E8A-4147-A177-3AD203B41FA5}">
                      <a16:colId xmlns:a16="http://schemas.microsoft.com/office/drawing/2014/main" val="20015"/>
                    </a:ext>
                  </a:extLst>
                </a:gridCol>
                <a:gridCol w="342247">
                  <a:extLst>
                    <a:ext uri="{9D8B030D-6E8A-4147-A177-3AD203B41FA5}">
                      <a16:colId xmlns:a16="http://schemas.microsoft.com/office/drawing/2014/main" val="20016"/>
                    </a:ext>
                  </a:extLst>
                </a:gridCol>
                <a:gridCol w="342247">
                  <a:extLst>
                    <a:ext uri="{9D8B030D-6E8A-4147-A177-3AD203B41FA5}">
                      <a16:colId xmlns:a16="http://schemas.microsoft.com/office/drawing/2014/main" val="20017"/>
                    </a:ext>
                  </a:extLst>
                </a:gridCol>
                <a:gridCol w="342247">
                  <a:extLst>
                    <a:ext uri="{9D8B030D-6E8A-4147-A177-3AD203B41FA5}">
                      <a16:colId xmlns:a16="http://schemas.microsoft.com/office/drawing/2014/main" val="20018"/>
                    </a:ext>
                  </a:extLst>
                </a:gridCol>
                <a:gridCol w="342247">
                  <a:extLst>
                    <a:ext uri="{9D8B030D-6E8A-4147-A177-3AD203B41FA5}">
                      <a16:colId xmlns:a16="http://schemas.microsoft.com/office/drawing/2014/main" val="20019"/>
                    </a:ext>
                  </a:extLst>
                </a:gridCol>
              </a:tblGrid>
              <a:tr h="322604">
                <a:tc>
                  <a:txBody>
                    <a:bodyPr/>
                    <a:lstStyle/>
                    <a:p>
                      <a:r>
                        <a:rPr lang="en-US" sz="2400" dirty="0"/>
                        <a:t>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7373"/>
                    </a:solidFill>
                  </a:tcPr>
                </a:tc>
                <a:tc>
                  <a:txBody>
                    <a:bodyPr/>
                    <a:lstStyle/>
                    <a:p>
                      <a:r>
                        <a:rPr lang="en-US" sz="2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b="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63F9"/>
                    </a:solidFill>
                  </a:tcPr>
                </a:tc>
                <a:tc>
                  <a:txBody>
                    <a:bodyPr/>
                    <a:lstStyle/>
                    <a:p>
                      <a:r>
                        <a:rPr lang="en-US" sz="2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7373"/>
                    </a:solidFill>
                  </a:tcPr>
                </a:tc>
                <a:tc>
                  <a:txBody>
                    <a:bodyPr/>
                    <a:lstStyle/>
                    <a:p>
                      <a:r>
                        <a:rPr lang="en-US" sz="2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b="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63F9"/>
                    </a:solidFill>
                  </a:tcPr>
                </a:tc>
                <a:tc>
                  <a:txBody>
                    <a:bodyPr/>
                    <a:lstStyle/>
                    <a:p>
                      <a:r>
                        <a:rPr lang="en-US" sz="240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dirty="0"/>
                        <a:t>0</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0"/>
                  </a:ext>
                </a:extLst>
              </a:tr>
              <a:tr h="322604">
                <a:tc>
                  <a:txBody>
                    <a:bodyPr/>
                    <a:lstStyle/>
                    <a:p>
                      <a:r>
                        <a:rPr lang="en-US" sz="2400" dirty="0"/>
                        <a:t>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7373"/>
                    </a:solidFill>
                  </a:tcPr>
                </a:tc>
                <a:tc>
                  <a:txBody>
                    <a:bodyPr/>
                    <a:lstStyle/>
                    <a:p>
                      <a:r>
                        <a:rPr lang="en-US" sz="2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7373"/>
                    </a:solidFill>
                  </a:tcPr>
                </a:tc>
                <a:tc>
                  <a:txBody>
                    <a:bodyPr/>
                    <a:lstStyle/>
                    <a:p>
                      <a:r>
                        <a:rPr lang="en-US" sz="2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7373"/>
                    </a:solidFill>
                  </a:tcPr>
                </a:tc>
                <a:tc>
                  <a:txBody>
                    <a:bodyPr/>
                    <a:lstStyle/>
                    <a:p>
                      <a:r>
                        <a:rPr lang="en-US" sz="240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7373"/>
                    </a:solidFill>
                  </a:tcPr>
                </a:tc>
                <a:tc>
                  <a:txBody>
                    <a:bodyPr/>
                    <a:lstStyle/>
                    <a:p>
                      <a:r>
                        <a:rPr lang="en-US" sz="240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dirty="0"/>
                        <a:t>0</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1"/>
                  </a:ext>
                </a:extLst>
              </a:tr>
              <a:tr h="322604">
                <a:tc>
                  <a:txBody>
                    <a:bodyPr/>
                    <a:lstStyle/>
                    <a:p>
                      <a:r>
                        <a:rPr lang="en-US" sz="2400" dirty="0"/>
                        <a:t>1</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63F9"/>
                    </a:solidFill>
                  </a:tcPr>
                </a:tc>
                <a:tc>
                  <a:txBody>
                    <a:bodyPr/>
                    <a:lstStyle/>
                    <a:p>
                      <a:r>
                        <a:rPr lang="en-US" sz="2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63F9"/>
                    </a:solidFill>
                  </a:tcPr>
                </a:tc>
                <a:tc>
                  <a:txBody>
                    <a:bodyPr/>
                    <a:lstStyle/>
                    <a:p>
                      <a:r>
                        <a:rPr lang="en-US" sz="2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63F9"/>
                    </a:solidFill>
                  </a:tcPr>
                </a:tc>
                <a:tc>
                  <a:txBody>
                    <a:bodyPr/>
                    <a:lstStyle/>
                    <a:p>
                      <a:r>
                        <a:rPr lang="en-US" sz="2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63F9"/>
                    </a:solidFill>
                  </a:tcPr>
                </a:tc>
                <a:tc>
                  <a:txBody>
                    <a:bodyPr/>
                    <a:lstStyle/>
                    <a:p>
                      <a:r>
                        <a:rPr lang="en-US" sz="2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2400" dirty="0"/>
                        <a:t>1</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2"/>
                  </a:ext>
                </a:extLst>
              </a:tr>
            </a:tbl>
          </a:graphicData>
        </a:graphic>
      </p:graphicFrame>
      <p:grpSp>
        <p:nvGrpSpPr>
          <p:cNvPr id="56" name="Group 55">
            <a:extLst>
              <a:ext uri="{FF2B5EF4-FFF2-40B4-BE49-F238E27FC236}">
                <a16:creationId xmlns:a16="http://schemas.microsoft.com/office/drawing/2014/main" id="{D0B3B2C7-CF80-4B37-AD5D-F971E5A6BCC0}"/>
              </a:ext>
            </a:extLst>
          </p:cNvPr>
          <p:cNvGrpSpPr/>
          <p:nvPr/>
        </p:nvGrpSpPr>
        <p:grpSpPr>
          <a:xfrm>
            <a:off x="486042" y="4233634"/>
            <a:ext cx="4530561" cy="1097774"/>
            <a:chOff x="23189716" y="23013166"/>
            <a:chExt cx="6240704" cy="1046927"/>
          </a:xfrm>
        </p:grpSpPr>
        <p:sp>
          <p:nvSpPr>
            <p:cNvPr id="57" name="TextBox 56">
              <a:extLst>
                <a:ext uri="{FF2B5EF4-FFF2-40B4-BE49-F238E27FC236}">
                  <a16:creationId xmlns:a16="http://schemas.microsoft.com/office/drawing/2014/main" id="{DD9A8484-711D-44A7-8AA8-4D608209F124}"/>
                </a:ext>
              </a:extLst>
            </p:cNvPr>
            <p:cNvSpPr txBox="1"/>
            <p:nvPr/>
          </p:nvSpPr>
          <p:spPr>
            <a:xfrm>
              <a:off x="23199627" y="23013166"/>
              <a:ext cx="5868668" cy="381578"/>
            </a:xfrm>
            <a:prstGeom prst="rect">
              <a:avLst/>
            </a:prstGeom>
            <a:noFill/>
          </p:spPr>
          <p:txBody>
            <a:bodyPr wrap="square" rtlCol="0">
              <a:spAutoFit/>
            </a:bodyPr>
            <a:lstStyle/>
            <a:p>
              <a:r>
                <a:rPr lang="en-US" sz="2000" b="1" dirty="0"/>
                <a:t>b</a:t>
              </a:r>
              <a:r>
                <a:rPr lang="en-US" sz="2000" b="1" baseline="-25000" dirty="0"/>
                <a:t>1</a:t>
              </a:r>
              <a:r>
                <a:rPr lang="en-US" sz="2000" b="1" dirty="0"/>
                <a:t> </a:t>
              </a:r>
              <a:r>
                <a:rPr lang="en-US" sz="2000" dirty="0"/>
                <a:t>=&gt;  q</a:t>
              </a:r>
              <a:r>
                <a:rPr lang="en-US" sz="2000" b="1" baseline="30000" dirty="0"/>
                <a:t>+</a:t>
              </a:r>
              <a:r>
                <a:rPr lang="en-US" sz="2000" dirty="0"/>
                <a:t> = {ma},         q</a:t>
              </a:r>
              <a:r>
                <a:rPr lang="en-US" sz="2000" b="1" baseline="30000" dirty="0"/>
                <a:t>−</a:t>
              </a:r>
              <a:r>
                <a:rPr lang="en-US" sz="2000" dirty="0"/>
                <a:t> = {an}</a:t>
              </a:r>
              <a:endParaRPr lang="en-US" sz="2000" baseline="-25000" dirty="0"/>
            </a:p>
          </p:txBody>
        </p:sp>
        <p:sp>
          <p:nvSpPr>
            <p:cNvPr id="58" name="TextBox 57">
              <a:extLst>
                <a:ext uri="{FF2B5EF4-FFF2-40B4-BE49-F238E27FC236}">
                  <a16:creationId xmlns:a16="http://schemas.microsoft.com/office/drawing/2014/main" id="{52A4991E-43F0-4892-A3CE-378DB9909F86}"/>
                </a:ext>
              </a:extLst>
            </p:cNvPr>
            <p:cNvSpPr txBox="1"/>
            <p:nvPr/>
          </p:nvSpPr>
          <p:spPr>
            <a:xfrm>
              <a:off x="23195314" y="23333454"/>
              <a:ext cx="6235106" cy="381578"/>
            </a:xfrm>
            <a:prstGeom prst="rect">
              <a:avLst/>
            </a:prstGeom>
            <a:noFill/>
          </p:spPr>
          <p:txBody>
            <a:bodyPr wrap="square" rtlCol="0">
              <a:spAutoFit/>
            </a:bodyPr>
            <a:lstStyle/>
            <a:p>
              <a:r>
                <a:rPr lang="en-US" sz="2000" b="1" dirty="0"/>
                <a:t>b</a:t>
              </a:r>
              <a:r>
                <a:rPr lang="en-US" sz="2000" b="1" baseline="-25000" dirty="0"/>
                <a:t>2</a:t>
              </a:r>
              <a:r>
                <a:rPr lang="en-US" sz="2000" b="1" dirty="0"/>
                <a:t> </a:t>
              </a:r>
              <a:r>
                <a:rPr lang="en-US" sz="2000" dirty="0"/>
                <a:t>=&gt;  q</a:t>
              </a:r>
              <a:r>
                <a:rPr lang="en-US" sz="2000" b="1" baseline="30000" dirty="0"/>
                <a:t>+</a:t>
              </a:r>
              <a:r>
                <a:rPr lang="en-US" sz="2000" dirty="0"/>
                <a:t> = { },              q</a:t>
              </a:r>
              <a:r>
                <a:rPr lang="en-US" sz="2000" b="1" baseline="30000" dirty="0"/>
                <a:t>−</a:t>
              </a:r>
              <a:r>
                <a:rPr lang="en-US" sz="2000" dirty="0"/>
                <a:t> = {ma, an}</a:t>
              </a:r>
              <a:endParaRPr lang="en-US" sz="2000" baseline="-25000" dirty="0"/>
            </a:p>
          </p:txBody>
        </p:sp>
        <p:sp>
          <p:nvSpPr>
            <p:cNvPr id="59" name="TextBox 58">
              <a:extLst>
                <a:ext uri="{FF2B5EF4-FFF2-40B4-BE49-F238E27FC236}">
                  <a16:creationId xmlns:a16="http://schemas.microsoft.com/office/drawing/2014/main" id="{67C71F33-1A1F-4599-856F-45B82EFA9ED8}"/>
                </a:ext>
              </a:extLst>
            </p:cNvPr>
            <p:cNvSpPr txBox="1"/>
            <p:nvPr/>
          </p:nvSpPr>
          <p:spPr>
            <a:xfrm>
              <a:off x="23189716" y="23678515"/>
              <a:ext cx="4759578" cy="381578"/>
            </a:xfrm>
            <a:prstGeom prst="rect">
              <a:avLst/>
            </a:prstGeom>
            <a:noFill/>
          </p:spPr>
          <p:txBody>
            <a:bodyPr wrap="square" rtlCol="0">
              <a:spAutoFit/>
            </a:bodyPr>
            <a:lstStyle/>
            <a:p>
              <a:r>
                <a:rPr lang="en-US" sz="2000" b="1" dirty="0"/>
                <a:t>b</a:t>
              </a:r>
              <a:r>
                <a:rPr lang="en-US" sz="2000" b="1" baseline="-25000" dirty="0"/>
                <a:t>3</a:t>
              </a:r>
              <a:r>
                <a:rPr lang="en-US" sz="2000" b="1" dirty="0"/>
                <a:t> </a:t>
              </a:r>
              <a:r>
                <a:rPr lang="en-US" sz="2000" dirty="0"/>
                <a:t>=&gt;  q</a:t>
              </a:r>
              <a:r>
                <a:rPr lang="en-US" sz="2000" b="1" baseline="30000" dirty="0"/>
                <a:t>+</a:t>
              </a:r>
              <a:r>
                <a:rPr lang="en-US" sz="2000" dirty="0"/>
                <a:t> = {ma, an},   q</a:t>
              </a:r>
              <a:r>
                <a:rPr lang="en-US" sz="2000" b="1" baseline="30000" dirty="0"/>
                <a:t>−</a:t>
              </a:r>
              <a:r>
                <a:rPr lang="en-US" sz="2000" dirty="0"/>
                <a:t> = { }</a:t>
              </a:r>
              <a:endParaRPr lang="en-US" sz="2000" baseline="-25000" dirty="0"/>
            </a:p>
          </p:txBody>
        </p:sp>
      </p:grpSp>
      <p:sp>
        <p:nvSpPr>
          <p:cNvPr id="62" name="TextBox 61">
            <a:extLst>
              <a:ext uri="{FF2B5EF4-FFF2-40B4-BE49-F238E27FC236}">
                <a16:creationId xmlns:a16="http://schemas.microsoft.com/office/drawing/2014/main" id="{F53CC638-9CAA-4290-9746-2EAFD8E8316D}"/>
              </a:ext>
            </a:extLst>
          </p:cNvPr>
          <p:cNvSpPr txBox="1"/>
          <p:nvPr/>
        </p:nvSpPr>
        <p:spPr>
          <a:xfrm>
            <a:off x="486042" y="3428905"/>
            <a:ext cx="3881591" cy="707886"/>
          </a:xfrm>
          <a:prstGeom prst="rect">
            <a:avLst/>
          </a:prstGeom>
          <a:noFill/>
        </p:spPr>
        <p:txBody>
          <a:bodyPr wrap="square">
            <a:spAutoFit/>
          </a:bodyPr>
          <a:lstStyle/>
          <a:p>
            <a:pPr marL="342900" indent="-342900">
              <a:buFont typeface="Wingdings" panose="05000000000000000000" pitchFamily="2" charset="2"/>
              <a:buChar char="Ø"/>
            </a:pPr>
            <a:r>
              <a:rPr lang="en-US" sz="2000" b="1" dirty="0"/>
              <a:t>p</a:t>
            </a:r>
            <a:r>
              <a:rPr lang="en-US" sz="2000" b="1" baseline="-25000" dirty="0"/>
              <a:t>5</a:t>
            </a:r>
            <a:r>
              <a:rPr lang="en-US" sz="2000" dirty="0"/>
              <a:t> and </a:t>
            </a:r>
            <a:r>
              <a:rPr lang="en-US" sz="2000" b="1" dirty="0"/>
              <a:t>p</a:t>
            </a:r>
            <a:r>
              <a:rPr lang="en-US" sz="2000" b="1" baseline="-25000" dirty="0"/>
              <a:t>13 </a:t>
            </a:r>
            <a:r>
              <a:rPr lang="en-US" sz="2000" dirty="0"/>
              <a:t>must encode ‘ma’</a:t>
            </a:r>
          </a:p>
          <a:p>
            <a:pPr marL="342900" indent="-342900">
              <a:buFont typeface="Wingdings" panose="05000000000000000000" pitchFamily="2" charset="2"/>
              <a:buChar char="Ø"/>
            </a:pPr>
            <a:r>
              <a:rPr lang="en-US" sz="2000" b="1" dirty="0"/>
              <a:t>p</a:t>
            </a:r>
            <a:r>
              <a:rPr lang="en-US" sz="2000" b="1" baseline="-25000" dirty="0"/>
              <a:t>1</a:t>
            </a:r>
            <a:r>
              <a:rPr lang="en-US" sz="2000" dirty="0"/>
              <a:t> and </a:t>
            </a:r>
            <a:r>
              <a:rPr lang="en-US" sz="2000" b="1" dirty="0"/>
              <a:t>p</a:t>
            </a:r>
            <a:r>
              <a:rPr lang="en-US" sz="2000" b="1" baseline="-25000" dirty="0"/>
              <a:t>10</a:t>
            </a:r>
            <a:r>
              <a:rPr lang="en-US" sz="2000" dirty="0"/>
              <a:t> must encode ‘an’</a:t>
            </a:r>
          </a:p>
        </p:txBody>
      </p:sp>
      <p:sp>
        <p:nvSpPr>
          <p:cNvPr id="63" name="TextBox 62">
            <a:extLst>
              <a:ext uri="{FF2B5EF4-FFF2-40B4-BE49-F238E27FC236}">
                <a16:creationId xmlns:a16="http://schemas.microsoft.com/office/drawing/2014/main" id="{C87C888E-B2C3-4980-B7E6-C680430FEAAC}"/>
              </a:ext>
            </a:extLst>
          </p:cNvPr>
          <p:cNvSpPr txBox="1"/>
          <p:nvPr/>
        </p:nvSpPr>
        <p:spPr>
          <a:xfrm>
            <a:off x="493237" y="5593220"/>
            <a:ext cx="6284483" cy="646331"/>
          </a:xfrm>
          <a:prstGeom prst="rect">
            <a:avLst/>
          </a:prstGeom>
          <a:noFill/>
        </p:spPr>
        <p:txBody>
          <a:bodyPr wrap="square" rtlCol="0">
            <a:spAutoFit/>
          </a:bodyPr>
          <a:lstStyle/>
          <a:p>
            <a:r>
              <a:rPr lang="en-US" dirty="0">
                <a:solidFill>
                  <a:srgbClr val="FF0000"/>
                </a:solidFill>
              </a:rPr>
              <a:t>q</a:t>
            </a:r>
            <a:r>
              <a:rPr lang="en-US" sz="2400" b="1" baseline="30000" dirty="0">
                <a:solidFill>
                  <a:srgbClr val="FF0000"/>
                </a:solidFill>
              </a:rPr>
              <a:t>+</a:t>
            </a:r>
            <a:r>
              <a:rPr lang="en-US" dirty="0">
                <a:solidFill>
                  <a:srgbClr val="FF0000"/>
                </a:solidFill>
              </a:rPr>
              <a:t> = Set of possible q-grams that can be encoded in a BF</a:t>
            </a:r>
          </a:p>
          <a:p>
            <a:r>
              <a:rPr lang="en-US" dirty="0">
                <a:solidFill>
                  <a:srgbClr val="FF0000"/>
                </a:solidFill>
              </a:rPr>
              <a:t>q</a:t>
            </a:r>
            <a:r>
              <a:rPr lang="en-US" sz="2400" b="1" baseline="30000" dirty="0">
                <a:solidFill>
                  <a:srgbClr val="FF0000"/>
                </a:solidFill>
              </a:rPr>
              <a:t>−</a:t>
            </a:r>
            <a:r>
              <a:rPr lang="en-US" b="1" dirty="0">
                <a:solidFill>
                  <a:srgbClr val="FF0000"/>
                </a:solidFill>
              </a:rPr>
              <a:t> </a:t>
            </a:r>
            <a:r>
              <a:rPr lang="en-US" dirty="0">
                <a:solidFill>
                  <a:srgbClr val="FF0000"/>
                </a:solidFill>
              </a:rPr>
              <a:t>= Set of not possible q-grams that can be encoded in a BF</a:t>
            </a:r>
          </a:p>
        </p:txBody>
      </p:sp>
      <p:sp>
        <p:nvSpPr>
          <p:cNvPr id="64" name="TextBox 63">
            <a:extLst>
              <a:ext uri="{FF2B5EF4-FFF2-40B4-BE49-F238E27FC236}">
                <a16:creationId xmlns:a16="http://schemas.microsoft.com/office/drawing/2014/main" id="{B5696C19-06F1-40ED-A80B-045A9DD396F8}"/>
              </a:ext>
            </a:extLst>
          </p:cNvPr>
          <p:cNvSpPr txBox="1"/>
          <p:nvPr/>
        </p:nvSpPr>
        <p:spPr>
          <a:xfrm>
            <a:off x="5221602" y="3464820"/>
            <a:ext cx="6709297" cy="1938992"/>
          </a:xfrm>
          <a:prstGeom prst="rect">
            <a:avLst/>
          </a:prstGeom>
          <a:noFill/>
        </p:spPr>
        <p:txBody>
          <a:bodyPr wrap="square" rtlCol="0">
            <a:spAutoFit/>
          </a:bodyPr>
          <a:lstStyle/>
          <a:p>
            <a:r>
              <a:rPr lang="en-US" sz="2400" dirty="0"/>
              <a:t>Based on possible and not possible q-gram sets for each BF, we can determine,</a:t>
            </a:r>
          </a:p>
          <a:p>
            <a:pPr marL="365760" indent="-365760">
              <a:buFont typeface="Wingdings" panose="05000000000000000000" pitchFamily="2" charset="2"/>
              <a:buChar char="§"/>
            </a:pPr>
            <a:r>
              <a:rPr lang="en-US" sz="2400" b="1" dirty="0"/>
              <a:t>b</a:t>
            </a:r>
            <a:r>
              <a:rPr lang="en-US" sz="2400" b="1" baseline="-25000" dirty="0"/>
              <a:t>1 </a:t>
            </a:r>
            <a:r>
              <a:rPr lang="en-US" sz="2400" b="1" dirty="0"/>
              <a:t> </a:t>
            </a:r>
            <a:r>
              <a:rPr lang="en-US" sz="2400" dirty="0"/>
              <a:t>should encode either </a:t>
            </a:r>
            <a:r>
              <a:rPr lang="en-US" sz="2400" b="1" dirty="0"/>
              <a:t>matt</a:t>
            </a:r>
            <a:r>
              <a:rPr lang="en-US" sz="2400" dirty="0"/>
              <a:t> or </a:t>
            </a:r>
            <a:r>
              <a:rPr lang="en-US" sz="2400" b="1" dirty="0"/>
              <a:t>max</a:t>
            </a:r>
          </a:p>
          <a:p>
            <a:pPr marL="365760" indent="-365760">
              <a:buFont typeface="Wingdings" panose="05000000000000000000" pitchFamily="2" charset="2"/>
              <a:buChar char="§"/>
            </a:pPr>
            <a:r>
              <a:rPr lang="en-US" sz="2400" b="1" dirty="0"/>
              <a:t>b</a:t>
            </a:r>
            <a:r>
              <a:rPr lang="en-US" sz="2400" b="1" baseline="-25000" dirty="0"/>
              <a:t>2 </a:t>
            </a:r>
            <a:r>
              <a:rPr lang="en-US" sz="2400" b="1" dirty="0"/>
              <a:t> </a:t>
            </a:r>
            <a:r>
              <a:rPr lang="en-US" sz="2400" dirty="0"/>
              <a:t>should encode </a:t>
            </a:r>
            <a:r>
              <a:rPr lang="en-US" sz="2400" b="1" dirty="0" err="1"/>
              <a:t>jim</a:t>
            </a:r>
            <a:endParaRPr lang="en-US" sz="2400" b="1" dirty="0"/>
          </a:p>
          <a:p>
            <a:pPr marL="365760" indent="-365760">
              <a:buFont typeface="Wingdings" panose="05000000000000000000" pitchFamily="2" charset="2"/>
              <a:buChar char="§"/>
            </a:pPr>
            <a:r>
              <a:rPr lang="en-US" sz="2400" b="1" dirty="0"/>
              <a:t>b</a:t>
            </a:r>
            <a:r>
              <a:rPr lang="en-US" sz="2400" b="1" baseline="-25000" dirty="0"/>
              <a:t>3 </a:t>
            </a:r>
            <a:r>
              <a:rPr lang="en-US" sz="2400" b="1" dirty="0"/>
              <a:t> </a:t>
            </a:r>
            <a:r>
              <a:rPr lang="en-US" sz="2400" dirty="0"/>
              <a:t>should encode </a:t>
            </a:r>
            <a:r>
              <a:rPr lang="en-US" sz="2400" b="1" dirty="0" err="1"/>
              <a:t>manny</a:t>
            </a:r>
            <a:endParaRPr lang="en-US" sz="2400" b="1" dirty="0"/>
          </a:p>
        </p:txBody>
      </p:sp>
      <p:sp>
        <p:nvSpPr>
          <p:cNvPr id="65" name="Footer Placeholder 9">
            <a:extLst>
              <a:ext uri="{FF2B5EF4-FFF2-40B4-BE49-F238E27FC236}">
                <a16:creationId xmlns:a16="http://schemas.microsoft.com/office/drawing/2014/main" id="{FC3F3EF5-2885-4E71-BEE0-7E9376A65830}"/>
              </a:ext>
            </a:extLst>
          </p:cNvPr>
          <p:cNvSpPr>
            <a:spLocks noGrp="1"/>
          </p:cNvSpPr>
          <p:nvPr>
            <p:ph type="ftr" sz="quarter" idx="11"/>
          </p:nvPr>
        </p:nvSpPr>
        <p:spPr>
          <a:xfrm>
            <a:off x="4552950" y="6367697"/>
            <a:ext cx="3086100" cy="365125"/>
          </a:xfrm>
        </p:spPr>
        <p:txBody>
          <a:bodyPr/>
          <a:lstStyle/>
          <a:p>
            <a:r>
              <a:rPr lang="en-US" dirty="0"/>
              <a:t>March 2021</a:t>
            </a:r>
          </a:p>
        </p:txBody>
      </p:sp>
    </p:spTree>
    <p:extLst>
      <p:ext uri="{BB962C8B-B14F-4D97-AF65-F5344CB8AC3E}">
        <p14:creationId xmlns:p14="http://schemas.microsoft.com/office/powerpoint/2010/main" val="20789557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4">
                                            <p:txEl>
                                              <p:pRg st="0" end="0"/>
                                            </p:txEl>
                                          </p:spTgt>
                                        </p:tgtEl>
                                        <p:attrNameLst>
                                          <p:attrName>style.visibility</p:attrName>
                                        </p:attrNameLst>
                                      </p:cBhvr>
                                      <p:to>
                                        <p:strVal val="visible"/>
                                      </p:to>
                                    </p:set>
                                    <p:animEffect transition="in" filter="fade">
                                      <p:cBhvr>
                                        <p:cTn id="15" dur="500"/>
                                        <p:tgtEl>
                                          <p:spTgt spid="64">
                                            <p:txEl>
                                              <p:pRg st="0" end="0"/>
                                            </p:txEl>
                                          </p:spTgt>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64">
                                            <p:txEl>
                                              <p:pRg st="1" end="1"/>
                                            </p:txEl>
                                          </p:spTgt>
                                        </p:tgtEl>
                                        <p:attrNameLst>
                                          <p:attrName>style.visibility</p:attrName>
                                        </p:attrNameLst>
                                      </p:cBhvr>
                                      <p:to>
                                        <p:strVal val="visible"/>
                                      </p:to>
                                    </p:set>
                                    <p:animEffect transition="in" filter="fade">
                                      <p:cBhvr>
                                        <p:cTn id="19" dur="500"/>
                                        <p:tgtEl>
                                          <p:spTgt spid="64">
                                            <p:txEl>
                                              <p:p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4">
                                            <p:txEl>
                                              <p:pRg st="2" end="2"/>
                                            </p:txEl>
                                          </p:spTgt>
                                        </p:tgtEl>
                                        <p:attrNameLst>
                                          <p:attrName>style.visibility</p:attrName>
                                        </p:attrNameLst>
                                      </p:cBhvr>
                                      <p:to>
                                        <p:strVal val="visible"/>
                                      </p:to>
                                    </p:set>
                                    <p:animEffect transition="in" filter="fade">
                                      <p:cBhvr>
                                        <p:cTn id="22" dur="500"/>
                                        <p:tgtEl>
                                          <p:spTgt spid="64">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4">
                                            <p:txEl>
                                              <p:pRg st="3" end="3"/>
                                            </p:txEl>
                                          </p:spTgt>
                                        </p:tgtEl>
                                        <p:attrNameLst>
                                          <p:attrName>style.visibility</p:attrName>
                                        </p:attrNameLst>
                                      </p:cBhvr>
                                      <p:to>
                                        <p:strVal val="visible"/>
                                      </p:to>
                                    </p:set>
                                    <p:animEffect transition="in" filter="fade">
                                      <p:cBhvr>
                                        <p:cTn id="25" dur="500"/>
                                        <p:tgtEl>
                                          <p:spTgt spid="6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16" name="Group 15"/>
          <p:cNvGrpSpPr/>
          <p:nvPr/>
        </p:nvGrpSpPr>
        <p:grpSpPr>
          <a:xfrm>
            <a:off x="0" y="0"/>
            <a:ext cx="12192000" cy="1045064"/>
            <a:chOff x="0" y="0"/>
            <a:chExt cx="12192000" cy="1045064"/>
          </a:xfrm>
        </p:grpSpPr>
        <p:sp>
          <p:nvSpPr>
            <p:cNvPr id="17" name="Rectangle 16"/>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34</a:t>
            </a:fld>
            <a:endParaRPr lang="en-US" dirty="0"/>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20" name="TextBox 19"/>
          <p:cNvSpPr txBox="1"/>
          <p:nvPr/>
        </p:nvSpPr>
        <p:spPr>
          <a:xfrm>
            <a:off x="388937" y="166119"/>
            <a:ext cx="11422637" cy="707886"/>
          </a:xfrm>
          <a:prstGeom prst="rect">
            <a:avLst/>
          </a:prstGeom>
          <a:noFill/>
        </p:spPr>
        <p:txBody>
          <a:bodyPr wrap="square" rtlCol="0">
            <a:spAutoFit/>
          </a:bodyPr>
          <a:lstStyle/>
          <a:p>
            <a:r>
              <a:rPr lang="en-US" sz="40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Experimental Evaluation</a:t>
            </a:r>
          </a:p>
        </p:txBody>
      </p:sp>
      <p:grpSp>
        <p:nvGrpSpPr>
          <p:cNvPr id="2" name="Group 1"/>
          <p:cNvGrpSpPr/>
          <p:nvPr/>
        </p:nvGrpSpPr>
        <p:grpSpPr>
          <a:xfrm>
            <a:off x="154070" y="1322559"/>
            <a:ext cx="5941927" cy="4839274"/>
            <a:chOff x="385272" y="1264502"/>
            <a:chExt cx="5523941" cy="4889537"/>
          </a:xfrm>
        </p:grpSpPr>
        <p:sp>
          <p:nvSpPr>
            <p:cNvPr id="13" name="TextBox 12"/>
            <p:cNvSpPr txBox="1"/>
            <p:nvPr/>
          </p:nvSpPr>
          <p:spPr>
            <a:xfrm>
              <a:off x="388937" y="1873648"/>
              <a:ext cx="5520276" cy="3980458"/>
            </a:xfrm>
            <a:prstGeom prst="rect">
              <a:avLst/>
            </a:prstGeom>
            <a:noFill/>
          </p:spPr>
          <p:txBody>
            <a:bodyPr wrap="square" rtlCol="0">
              <a:spAutoFit/>
            </a:bodyPr>
            <a:lstStyle/>
            <a:p>
              <a:pPr marL="250825" indent="-250825">
                <a:buFont typeface="Wingdings" panose="05000000000000000000" pitchFamily="2" charset="2"/>
                <a:buChar char="§"/>
              </a:pPr>
              <a:r>
                <a:rPr lang="en-US" sz="2500" dirty="0"/>
                <a:t>North Carolina voter registration (NCVR)</a:t>
              </a:r>
            </a:p>
            <a:p>
              <a:pPr marL="566738" lvl="1" indent="-225425">
                <a:buFont typeface="Arial" panose="020B0604020202020204" pitchFamily="34" charset="0"/>
                <a:buChar char="•"/>
              </a:pPr>
              <a:r>
                <a:rPr lang="en-US" sz="2400" dirty="0">
                  <a:solidFill>
                    <a:srgbClr val="002060"/>
                  </a:solidFill>
                </a:rPr>
                <a:t>Four snapshots of dataset pairs (three with 500,000 and one with 220,000 records) </a:t>
              </a:r>
              <a:r>
                <a:rPr lang="en-US" sz="2000" dirty="0">
                  <a:solidFill>
                    <a:srgbClr val="002060"/>
                  </a:solidFill>
                </a:rPr>
                <a:t>(sampled)</a:t>
              </a:r>
            </a:p>
            <a:p>
              <a:pPr marL="566738" lvl="1" indent="-225425">
                <a:buFont typeface="Arial" panose="020B0604020202020204" pitchFamily="34" charset="0"/>
                <a:buChar char="•"/>
              </a:pPr>
              <a:r>
                <a:rPr lang="en-US" sz="2300" dirty="0">
                  <a:solidFill>
                    <a:srgbClr val="002060"/>
                  </a:solidFill>
                </a:rPr>
                <a:t>First name, Last name, Street address, City</a:t>
              </a:r>
            </a:p>
            <a:p>
              <a:pPr lvl="1"/>
              <a:endParaRPr lang="en-US" sz="1000" dirty="0"/>
            </a:p>
            <a:p>
              <a:pPr marL="250825" indent="-250825">
                <a:buFont typeface="Wingdings" panose="05000000000000000000" pitchFamily="2" charset="2"/>
                <a:buChar char="§"/>
              </a:pPr>
              <a:r>
                <a:rPr lang="en-US" sz="2500" dirty="0"/>
                <a:t>Michigan voter registration (MVR)</a:t>
              </a:r>
            </a:p>
            <a:p>
              <a:pPr marL="566738" lvl="1" indent="-225425">
                <a:buFont typeface="Arial" panose="020B0604020202020204" pitchFamily="34" charset="0"/>
                <a:buChar char="•"/>
              </a:pPr>
              <a:r>
                <a:rPr lang="en-US" sz="2400" dirty="0">
                  <a:solidFill>
                    <a:srgbClr val="002060"/>
                  </a:solidFill>
                </a:rPr>
                <a:t>One snapshot of dataset pair (with 220,000 records) </a:t>
              </a:r>
              <a:r>
                <a:rPr lang="en-US" sz="2000" dirty="0">
                  <a:solidFill>
                    <a:srgbClr val="002060"/>
                  </a:solidFill>
                </a:rPr>
                <a:t>(sampled)</a:t>
              </a:r>
            </a:p>
            <a:p>
              <a:pPr marL="566738" lvl="1" indent="-225425">
                <a:buFont typeface="Arial" panose="020B0604020202020204" pitchFamily="34" charset="0"/>
                <a:buChar char="•"/>
              </a:pPr>
              <a:r>
                <a:rPr lang="en-US" sz="2300" dirty="0">
                  <a:solidFill>
                    <a:srgbClr val="002060"/>
                  </a:solidFill>
                </a:rPr>
                <a:t>First name, Last name, Street address, City</a:t>
              </a:r>
            </a:p>
            <a:p>
              <a:pPr marL="566738" lvl="1" indent="-225425">
                <a:buFont typeface="Arial" panose="020B0604020202020204" pitchFamily="34" charset="0"/>
                <a:buChar char="•"/>
              </a:pPr>
              <a:endParaRPr lang="en-US" sz="2400" dirty="0">
                <a:solidFill>
                  <a:srgbClr val="002060"/>
                </a:solidFill>
              </a:endParaRPr>
            </a:p>
          </p:txBody>
        </p:sp>
        <p:sp>
          <p:nvSpPr>
            <p:cNvPr id="12" name="Rounded Rectangle 11"/>
            <p:cNvSpPr/>
            <p:nvPr/>
          </p:nvSpPr>
          <p:spPr>
            <a:xfrm>
              <a:off x="388935" y="1264502"/>
              <a:ext cx="5520278" cy="4889537"/>
            </a:xfrm>
            <a:prstGeom prst="roundRect">
              <a:avLst>
                <a:gd name="adj" fmla="val 0"/>
              </a:avLst>
            </a:prstGeom>
            <a:noFill/>
            <a:ln w="57150">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2" name="TextBox 21"/>
            <p:cNvSpPr txBox="1"/>
            <p:nvPr/>
          </p:nvSpPr>
          <p:spPr>
            <a:xfrm>
              <a:off x="385272" y="1358257"/>
              <a:ext cx="5448248" cy="523220"/>
            </a:xfrm>
            <a:prstGeom prst="rect">
              <a:avLst/>
            </a:prstGeom>
            <a:noFill/>
          </p:spPr>
          <p:txBody>
            <a:bodyPr wrap="square" rtlCol="0">
              <a:spAutoFit/>
            </a:bodyPr>
            <a:lstStyle/>
            <a:p>
              <a:pPr algn="ctr"/>
              <a:r>
                <a:rPr lang="en-US" sz="2800" dirty="0">
                  <a:latin typeface="Open Sans Semibold" panose="020B0706030804020204" pitchFamily="34" charset="0"/>
                  <a:ea typeface="Open Sans Semibold" panose="020B0706030804020204" pitchFamily="34" charset="0"/>
                  <a:cs typeface="Open Sans Semibold" panose="020B0706030804020204" pitchFamily="34" charset="0"/>
                </a:rPr>
                <a:t>Databases</a:t>
              </a:r>
            </a:p>
          </p:txBody>
        </p:sp>
      </p:grpSp>
      <p:grpSp>
        <p:nvGrpSpPr>
          <p:cNvPr id="3" name="Group 2"/>
          <p:cNvGrpSpPr/>
          <p:nvPr/>
        </p:nvGrpSpPr>
        <p:grpSpPr>
          <a:xfrm>
            <a:off x="6223379" y="1315119"/>
            <a:ext cx="5810609" cy="4839273"/>
            <a:chOff x="6363326" y="1257063"/>
            <a:chExt cx="5448248" cy="4591023"/>
          </a:xfrm>
        </p:grpSpPr>
        <p:sp>
          <p:nvSpPr>
            <p:cNvPr id="14" name="TextBox 13"/>
            <p:cNvSpPr txBox="1"/>
            <p:nvPr/>
          </p:nvSpPr>
          <p:spPr>
            <a:xfrm>
              <a:off x="6366989" y="1918781"/>
              <a:ext cx="5444585" cy="2934478"/>
            </a:xfrm>
            <a:prstGeom prst="rect">
              <a:avLst/>
            </a:prstGeom>
            <a:noFill/>
          </p:spPr>
          <p:txBody>
            <a:bodyPr wrap="square" rtlCol="0">
              <a:spAutoFit/>
            </a:bodyPr>
            <a:lstStyle/>
            <a:p>
              <a:pPr marL="342900" indent="-252413">
                <a:buFont typeface="Wingdings" panose="05000000000000000000" pitchFamily="2" charset="2"/>
                <a:buChar char="§"/>
              </a:pPr>
              <a:r>
                <a:rPr lang="en-US" sz="2500" dirty="0"/>
                <a:t>Quality of identified bit positions of frequent and non-frequent q-grams in each step</a:t>
              </a:r>
              <a:endParaRPr lang="en-US" sz="2400" dirty="0">
                <a:solidFill>
                  <a:srgbClr val="FF0000"/>
                </a:solidFill>
              </a:endParaRPr>
            </a:p>
            <a:p>
              <a:pPr marL="91440"/>
              <a:endParaRPr lang="en-US" sz="1000" dirty="0">
                <a:solidFill>
                  <a:srgbClr val="FF0000"/>
                </a:solidFill>
              </a:endParaRPr>
            </a:p>
            <a:p>
              <a:pPr marL="342900" indent="-252413">
                <a:buFont typeface="Wingdings" panose="05000000000000000000" pitchFamily="2" charset="2"/>
                <a:buChar char="§"/>
              </a:pPr>
              <a:r>
                <a:rPr lang="en-US" sz="2500" dirty="0"/>
                <a:t>Number of </a:t>
              </a:r>
              <a:r>
                <a:rPr lang="en-US" sz="2500" dirty="0">
                  <a:solidFill>
                    <a:srgbClr val="FF0000"/>
                  </a:solidFill>
                </a:rPr>
                <a:t>exact, partial</a:t>
              </a:r>
              <a:r>
                <a:rPr lang="en-US" sz="2500" dirty="0"/>
                <a:t> and </a:t>
              </a:r>
              <a:r>
                <a:rPr lang="en-US" sz="2500" dirty="0">
                  <a:solidFill>
                    <a:srgbClr val="FF0000"/>
                  </a:solidFill>
                </a:rPr>
                <a:t>wrong</a:t>
              </a:r>
              <a:r>
                <a:rPr lang="en-US" sz="2500" dirty="0"/>
                <a:t> reidentifications</a:t>
              </a:r>
              <a:endParaRPr lang="en-US" sz="2400" dirty="0">
                <a:solidFill>
                  <a:srgbClr val="FF0000"/>
                </a:solidFill>
              </a:endParaRPr>
            </a:p>
            <a:p>
              <a:pPr marL="91440"/>
              <a:endParaRPr lang="en-US" sz="1000" dirty="0"/>
            </a:p>
            <a:p>
              <a:pPr marL="342900" indent="-252413">
                <a:buFont typeface="Wingdings" panose="05000000000000000000" pitchFamily="2" charset="2"/>
                <a:buChar char="§"/>
              </a:pPr>
              <a:r>
                <a:rPr lang="en-US" sz="2500" dirty="0"/>
                <a:t>Number of </a:t>
              </a:r>
              <a:r>
                <a:rPr lang="en-US" sz="2500" dirty="0">
                  <a:solidFill>
                    <a:srgbClr val="FF0000"/>
                  </a:solidFill>
                </a:rPr>
                <a:t>1-to-1</a:t>
              </a:r>
              <a:r>
                <a:rPr lang="en-US" sz="2500" dirty="0"/>
                <a:t> and </a:t>
              </a:r>
              <a:r>
                <a:rPr lang="en-US" sz="2500" dirty="0">
                  <a:solidFill>
                    <a:srgbClr val="FF0000"/>
                  </a:solidFill>
                </a:rPr>
                <a:t>1-to-many</a:t>
              </a:r>
              <a:r>
                <a:rPr lang="en-US" sz="2500" dirty="0"/>
                <a:t> reidentifications</a:t>
              </a:r>
            </a:p>
          </p:txBody>
        </p:sp>
        <p:sp>
          <p:nvSpPr>
            <p:cNvPr id="21" name="Rounded Rectangle 20"/>
            <p:cNvSpPr/>
            <p:nvPr/>
          </p:nvSpPr>
          <p:spPr>
            <a:xfrm>
              <a:off x="6366989" y="1257063"/>
              <a:ext cx="5444585" cy="4591023"/>
            </a:xfrm>
            <a:prstGeom prst="roundRect">
              <a:avLst>
                <a:gd name="adj" fmla="val 0"/>
              </a:avLst>
            </a:prstGeom>
            <a:noFill/>
            <a:ln w="57150">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3" name="TextBox 22"/>
            <p:cNvSpPr txBox="1"/>
            <p:nvPr/>
          </p:nvSpPr>
          <p:spPr>
            <a:xfrm>
              <a:off x="6363326" y="1320209"/>
              <a:ext cx="5448248" cy="523220"/>
            </a:xfrm>
            <a:prstGeom prst="rect">
              <a:avLst/>
            </a:prstGeom>
            <a:noFill/>
          </p:spPr>
          <p:txBody>
            <a:bodyPr wrap="square" rtlCol="0">
              <a:spAutoFit/>
            </a:bodyPr>
            <a:lstStyle/>
            <a:p>
              <a:pPr algn="ctr"/>
              <a:r>
                <a:rPr lang="en-US" sz="2800" dirty="0">
                  <a:latin typeface="Open Sans Semibold" panose="020B0706030804020204" pitchFamily="34" charset="0"/>
                  <a:ea typeface="Open Sans Semibold" panose="020B0706030804020204" pitchFamily="34" charset="0"/>
                  <a:cs typeface="Open Sans Semibold" panose="020B0706030804020204" pitchFamily="34" charset="0"/>
                </a:rPr>
                <a:t>Evaluation criteria</a:t>
              </a:r>
            </a:p>
          </p:txBody>
        </p:sp>
      </p:grpSp>
      <p:sp>
        <p:nvSpPr>
          <p:cNvPr id="25" name="Footer Placeholder 9">
            <a:extLst>
              <a:ext uri="{FF2B5EF4-FFF2-40B4-BE49-F238E27FC236}">
                <a16:creationId xmlns:a16="http://schemas.microsoft.com/office/drawing/2014/main" id="{0C0E9C43-A328-4EED-BCEB-D5FDA57425AC}"/>
              </a:ext>
            </a:extLst>
          </p:cNvPr>
          <p:cNvSpPr>
            <a:spLocks noGrp="1"/>
          </p:cNvSpPr>
          <p:nvPr>
            <p:ph type="ftr" sz="quarter" idx="11"/>
          </p:nvPr>
        </p:nvSpPr>
        <p:spPr>
          <a:xfrm>
            <a:off x="4552950" y="6367697"/>
            <a:ext cx="3086100" cy="365125"/>
          </a:xfrm>
        </p:spPr>
        <p:txBody>
          <a:bodyPr/>
          <a:lstStyle/>
          <a:p>
            <a:r>
              <a:rPr lang="en-US" dirty="0"/>
              <a:t>March 2021</a:t>
            </a:r>
          </a:p>
        </p:txBody>
      </p:sp>
    </p:spTree>
    <p:extLst>
      <p:ext uri="{BB962C8B-B14F-4D97-AF65-F5344CB8AC3E}">
        <p14:creationId xmlns:p14="http://schemas.microsoft.com/office/powerpoint/2010/main" val="127245701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8C4C1C70-E3BF-48DD-83A4-CE515A178B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16" name="Group 15"/>
          <p:cNvGrpSpPr/>
          <p:nvPr/>
        </p:nvGrpSpPr>
        <p:grpSpPr>
          <a:xfrm>
            <a:off x="0" y="0"/>
            <a:ext cx="12192000" cy="1045064"/>
            <a:chOff x="0" y="0"/>
            <a:chExt cx="12192000" cy="1045064"/>
          </a:xfrm>
        </p:grpSpPr>
        <p:sp>
          <p:nvSpPr>
            <p:cNvPr id="17" name="Rectangle 16"/>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35</a:t>
            </a:fld>
            <a:endParaRPr lang="en-US" dirty="0"/>
          </a:p>
        </p:txBody>
      </p:sp>
      <p:sp>
        <p:nvSpPr>
          <p:cNvPr id="13" name="TextBox 12"/>
          <p:cNvSpPr txBox="1"/>
          <p:nvPr/>
        </p:nvSpPr>
        <p:spPr>
          <a:xfrm>
            <a:off x="388937" y="1057495"/>
            <a:ext cx="11422637" cy="492443"/>
          </a:xfrm>
          <a:prstGeom prst="rect">
            <a:avLst/>
          </a:prstGeom>
          <a:noFill/>
        </p:spPr>
        <p:txBody>
          <a:bodyPr wrap="square" rtlCol="0">
            <a:spAutoFit/>
          </a:bodyPr>
          <a:lstStyle/>
          <a:p>
            <a:pPr marL="342900" indent="-342900">
              <a:buFont typeface="Wingdings" panose="05000000000000000000" pitchFamily="2" charset="2"/>
              <a:buChar char="§"/>
            </a:pPr>
            <a:r>
              <a:rPr lang="en-US" sz="2600" dirty="0"/>
              <a:t>Accuracy of identified bit positions for the NCVR datasets</a:t>
            </a: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20" name="TextBox 19"/>
          <p:cNvSpPr txBox="1"/>
          <p:nvPr/>
        </p:nvSpPr>
        <p:spPr>
          <a:xfrm>
            <a:off x="359909" y="195147"/>
            <a:ext cx="11422637" cy="630942"/>
          </a:xfrm>
          <a:prstGeom prst="rect">
            <a:avLst/>
          </a:prstGeom>
          <a:noFill/>
        </p:spPr>
        <p:txBody>
          <a:bodyPr wrap="square" rtlCol="0">
            <a:spAutoFit/>
          </a:bodyPr>
          <a:lstStyle/>
          <a:p>
            <a:r>
              <a:rPr lang="en-US" sz="35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Q-gram Reidentification Accuracy</a:t>
            </a:r>
          </a:p>
        </p:txBody>
      </p:sp>
      <p:sp>
        <p:nvSpPr>
          <p:cNvPr id="24" name="Footer Placeholder 9">
            <a:extLst>
              <a:ext uri="{FF2B5EF4-FFF2-40B4-BE49-F238E27FC236}">
                <a16:creationId xmlns:a16="http://schemas.microsoft.com/office/drawing/2014/main" id="{9AB8F1E2-B330-415C-9878-38E66D627C02}"/>
              </a:ext>
            </a:extLst>
          </p:cNvPr>
          <p:cNvSpPr>
            <a:spLocks noGrp="1"/>
          </p:cNvSpPr>
          <p:nvPr>
            <p:ph type="ftr" sz="quarter" idx="11"/>
          </p:nvPr>
        </p:nvSpPr>
        <p:spPr>
          <a:xfrm>
            <a:off x="4552950" y="6367697"/>
            <a:ext cx="3086100" cy="365125"/>
          </a:xfrm>
        </p:spPr>
        <p:txBody>
          <a:bodyPr/>
          <a:lstStyle/>
          <a:p>
            <a:r>
              <a:rPr lang="en-US" dirty="0"/>
              <a:t>March 2021</a:t>
            </a:r>
          </a:p>
        </p:txBody>
      </p:sp>
      <p:graphicFrame>
        <p:nvGraphicFramePr>
          <p:cNvPr id="35" name="Chart 34">
            <a:extLst>
              <a:ext uri="{FF2B5EF4-FFF2-40B4-BE49-F238E27FC236}">
                <a16:creationId xmlns:a16="http://schemas.microsoft.com/office/drawing/2014/main" id="{11DC3A62-476C-4BE9-B854-68B14F12FE87}"/>
              </a:ext>
            </a:extLst>
          </p:cNvPr>
          <p:cNvGraphicFramePr/>
          <p:nvPr>
            <p:extLst>
              <p:ext uri="{D42A27DB-BD31-4B8C-83A1-F6EECF244321}">
                <p14:modId xmlns:p14="http://schemas.microsoft.com/office/powerpoint/2010/main" val="2541783334"/>
              </p:ext>
            </p:extLst>
          </p:nvPr>
        </p:nvGraphicFramePr>
        <p:xfrm>
          <a:off x="683619" y="1756408"/>
          <a:ext cx="4084699" cy="250135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6" name="Chart 35">
            <a:extLst>
              <a:ext uri="{FF2B5EF4-FFF2-40B4-BE49-F238E27FC236}">
                <a16:creationId xmlns:a16="http://schemas.microsoft.com/office/drawing/2014/main" id="{02C6B10C-78E2-49E6-B749-E2A7686728DA}"/>
              </a:ext>
            </a:extLst>
          </p:cNvPr>
          <p:cNvGraphicFramePr/>
          <p:nvPr>
            <p:extLst>
              <p:ext uri="{D42A27DB-BD31-4B8C-83A1-F6EECF244321}">
                <p14:modId xmlns:p14="http://schemas.microsoft.com/office/powerpoint/2010/main" val="3594755432"/>
              </p:ext>
            </p:extLst>
          </p:nvPr>
        </p:nvGraphicFramePr>
        <p:xfrm>
          <a:off x="5308492" y="1756408"/>
          <a:ext cx="4084699" cy="2501355"/>
        </p:xfrm>
        <a:graphic>
          <a:graphicData uri="http://schemas.openxmlformats.org/drawingml/2006/chart">
            <c:chart xmlns:c="http://schemas.openxmlformats.org/drawingml/2006/chart" xmlns:r="http://schemas.openxmlformats.org/officeDocument/2006/relationships" r:id="rId6"/>
          </a:graphicData>
        </a:graphic>
      </p:graphicFrame>
      <p:grpSp>
        <p:nvGrpSpPr>
          <p:cNvPr id="37" name="Group 36">
            <a:extLst>
              <a:ext uri="{FF2B5EF4-FFF2-40B4-BE49-F238E27FC236}">
                <a16:creationId xmlns:a16="http://schemas.microsoft.com/office/drawing/2014/main" id="{D4EFF010-B496-4124-BA7F-172F26FE6950}"/>
              </a:ext>
            </a:extLst>
          </p:cNvPr>
          <p:cNvGrpSpPr/>
          <p:nvPr/>
        </p:nvGrpSpPr>
        <p:grpSpPr>
          <a:xfrm>
            <a:off x="1018040" y="2025989"/>
            <a:ext cx="3684154" cy="1742244"/>
            <a:chOff x="428692" y="2800248"/>
            <a:chExt cx="5338095" cy="2423616"/>
          </a:xfrm>
        </p:grpSpPr>
        <p:cxnSp>
          <p:nvCxnSpPr>
            <p:cNvPr id="38" name="Straight Connector 37">
              <a:extLst>
                <a:ext uri="{FF2B5EF4-FFF2-40B4-BE49-F238E27FC236}">
                  <a16:creationId xmlns:a16="http://schemas.microsoft.com/office/drawing/2014/main" id="{3F80CC1B-5FA5-40AE-91C3-A9BF89E71653}"/>
                </a:ext>
              </a:extLst>
            </p:cNvPr>
            <p:cNvCxnSpPr/>
            <p:nvPr/>
          </p:nvCxnSpPr>
          <p:spPr>
            <a:xfrm flipH="1">
              <a:off x="428692" y="5223864"/>
              <a:ext cx="5338095" cy="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D13B34D1-9301-4820-8CC6-58563E64755F}"/>
                </a:ext>
              </a:extLst>
            </p:cNvPr>
            <p:cNvCxnSpPr>
              <a:cxnSpLocks/>
            </p:cNvCxnSpPr>
            <p:nvPr/>
          </p:nvCxnSpPr>
          <p:spPr>
            <a:xfrm>
              <a:off x="428692" y="2800248"/>
              <a:ext cx="0" cy="2423336"/>
            </a:xfrm>
            <a:prstGeom prst="line">
              <a:avLst/>
            </a:prstGeom>
          </p:spPr>
          <p:style>
            <a:lnRef idx="1">
              <a:schemeClr val="dk1"/>
            </a:lnRef>
            <a:fillRef idx="0">
              <a:schemeClr val="dk1"/>
            </a:fillRef>
            <a:effectRef idx="0">
              <a:schemeClr val="dk1"/>
            </a:effectRef>
            <a:fontRef idx="minor">
              <a:schemeClr val="tx1"/>
            </a:fontRef>
          </p:style>
        </p:cxnSp>
      </p:grpSp>
      <p:grpSp>
        <p:nvGrpSpPr>
          <p:cNvPr id="40" name="Group 39">
            <a:extLst>
              <a:ext uri="{FF2B5EF4-FFF2-40B4-BE49-F238E27FC236}">
                <a16:creationId xmlns:a16="http://schemas.microsoft.com/office/drawing/2014/main" id="{191E3DC9-838D-4488-A448-33AABF10FC40}"/>
              </a:ext>
            </a:extLst>
          </p:cNvPr>
          <p:cNvGrpSpPr/>
          <p:nvPr/>
        </p:nvGrpSpPr>
        <p:grpSpPr>
          <a:xfrm>
            <a:off x="5638535" y="2024370"/>
            <a:ext cx="3684154" cy="1742244"/>
            <a:chOff x="428692" y="2800248"/>
            <a:chExt cx="5338095" cy="2423616"/>
          </a:xfrm>
        </p:grpSpPr>
        <p:cxnSp>
          <p:nvCxnSpPr>
            <p:cNvPr id="41" name="Straight Connector 40">
              <a:extLst>
                <a:ext uri="{FF2B5EF4-FFF2-40B4-BE49-F238E27FC236}">
                  <a16:creationId xmlns:a16="http://schemas.microsoft.com/office/drawing/2014/main" id="{0F134889-E623-4EF5-8F13-14E4BAEE9796}"/>
                </a:ext>
              </a:extLst>
            </p:cNvPr>
            <p:cNvCxnSpPr/>
            <p:nvPr/>
          </p:nvCxnSpPr>
          <p:spPr>
            <a:xfrm flipH="1">
              <a:off x="428692" y="5223864"/>
              <a:ext cx="5338095" cy="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778C92F-047B-4C16-946C-D945D72C5E32}"/>
                </a:ext>
              </a:extLst>
            </p:cNvPr>
            <p:cNvCxnSpPr>
              <a:cxnSpLocks/>
            </p:cNvCxnSpPr>
            <p:nvPr/>
          </p:nvCxnSpPr>
          <p:spPr>
            <a:xfrm>
              <a:off x="428692" y="2800248"/>
              <a:ext cx="0" cy="2423336"/>
            </a:xfrm>
            <a:prstGeom prst="line">
              <a:avLst/>
            </a:prstGeom>
          </p:spPr>
          <p:style>
            <a:lnRef idx="1">
              <a:schemeClr val="dk1"/>
            </a:lnRef>
            <a:fillRef idx="0">
              <a:schemeClr val="dk1"/>
            </a:fillRef>
            <a:effectRef idx="0">
              <a:schemeClr val="dk1"/>
            </a:effectRef>
            <a:fontRef idx="minor">
              <a:schemeClr val="tx1"/>
            </a:fontRef>
          </p:style>
        </p:cxnSp>
      </p:grpSp>
      <p:sp>
        <p:nvSpPr>
          <p:cNvPr id="47" name="TextBox 46">
            <a:extLst>
              <a:ext uri="{FF2B5EF4-FFF2-40B4-BE49-F238E27FC236}">
                <a16:creationId xmlns:a16="http://schemas.microsoft.com/office/drawing/2014/main" id="{03CF21AE-2261-439D-B130-862CEC919B39}"/>
              </a:ext>
            </a:extLst>
          </p:cNvPr>
          <p:cNvSpPr txBox="1"/>
          <p:nvPr/>
        </p:nvSpPr>
        <p:spPr>
          <a:xfrm>
            <a:off x="1245239" y="3781985"/>
            <a:ext cx="3139001" cy="307777"/>
          </a:xfrm>
          <a:prstGeom prst="rect">
            <a:avLst/>
          </a:prstGeom>
          <a:noFill/>
        </p:spPr>
        <p:txBody>
          <a:bodyPr wrap="none" rtlCol="0">
            <a:spAutoFit/>
          </a:bodyPr>
          <a:lstStyle/>
          <a:p>
            <a:r>
              <a:rPr lang="en-US" sz="1400" i="1" dirty="0"/>
              <a:t>k = 10     	         k = 15                    k = 20</a:t>
            </a:r>
            <a:endParaRPr lang="en-AU" sz="1400" i="1" dirty="0"/>
          </a:p>
        </p:txBody>
      </p:sp>
      <p:sp>
        <p:nvSpPr>
          <p:cNvPr id="48" name="TextBox 47">
            <a:extLst>
              <a:ext uri="{FF2B5EF4-FFF2-40B4-BE49-F238E27FC236}">
                <a16:creationId xmlns:a16="http://schemas.microsoft.com/office/drawing/2014/main" id="{50B56480-50EB-45EA-BC4A-57B7AA41B363}"/>
              </a:ext>
            </a:extLst>
          </p:cNvPr>
          <p:cNvSpPr txBox="1"/>
          <p:nvPr/>
        </p:nvSpPr>
        <p:spPr>
          <a:xfrm>
            <a:off x="5892481" y="3781149"/>
            <a:ext cx="3139001" cy="307777"/>
          </a:xfrm>
          <a:prstGeom prst="rect">
            <a:avLst/>
          </a:prstGeom>
          <a:noFill/>
        </p:spPr>
        <p:txBody>
          <a:bodyPr wrap="none" rtlCol="0">
            <a:spAutoFit/>
          </a:bodyPr>
          <a:lstStyle/>
          <a:p>
            <a:r>
              <a:rPr lang="en-US" sz="1400" i="1" dirty="0"/>
              <a:t>k = 10     	         k = 15                    k = 20</a:t>
            </a:r>
            <a:endParaRPr lang="en-AU" sz="1400" i="1" dirty="0"/>
          </a:p>
        </p:txBody>
      </p:sp>
      <p:graphicFrame>
        <p:nvGraphicFramePr>
          <p:cNvPr id="49" name="Chart 48">
            <a:extLst>
              <a:ext uri="{FF2B5EF4-FFF2-40B4-BE49-F238E27FC236}">
                <a16:creationId xmlns:a16="http://schemas.microsoft.com/office/drawing/2014/main" id="{5780A609-3C0F-4708-AC3E-37C0E95C3144}"/>
              </a:ext>
            </a:extLst>
          </p:cNvPr>
          <p:cNvGraphicFramePr/>
          <p:nvPr>
            <p:extLst>
              <p:ext uri="{D42A27DB-BD31-4B8C-83A1-F6EECF244321}">
                <p14:modId xmlns:p14="http://schemas.microsoft.com/office/powerpoint/2010/main" val="181500794"/>
              </p:ext>
            </p:extLst>
          </p:nvPr>
        </p:nvGraphicFramePr>
        <p:xfrm>
          <a:off x="693729" y="4008474"/>
          <a:ext cx="4084699" cy="2501355"/>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50" name="Chart 49">
            <a:extLst>
              <a:ext uri="{FF2B5EF4-FFF2-40B4-BE49-F238E27FC236}">
                <a16:creationId xmlns:a16="http://schemas.microsoft.com/office/drawing/2014/main" id="{E614F7AD-B396-4D6A-95D4-A6AA7B9398D6}"/>
              </a:ext>
            </a:extLst>
          </p:cNvPr>
          <p:cNvGraphicFramePr/>
          <p:nvPr>
            <p:extLst>
              <p:ext uri="{D42A27DB-BD31-4B8C-83A1-F6EECF244321}">
                <p14:modId xmlns:p14="http://schemas.microsoft.com/office/powerpoint/2010/main" val="1192048159"/>
              </p:ext>
            </p:extLst>
          </p:nvPr>
        </p:nvGraphicFramePr>
        <p:xfrm>
          <a:off x="5298382" y="4007057"/>
          <a:ext cx="4084699" cy="2501355"/>
        </p:xfrm>
        <a:graphic>
          <a:graphicData uri="http://schemas.openxmlformats.org/drawingml/2006/chart">
            <c:chart xmlns:c="http://schemas.openxmlformats.org/drawingml/2006/chart" xmlns:r="http://schemas.openxmlformats.org/officeDocument/2006/relationships" r:id="rId8"/>
          </a:graphicData>
        </a:graphic>
      </p:graphicFrame>
      <p:grpSp>
        <p:nvGrpSpPr>
          <p:cNvPr id="51" name="Group 50">
            <a:extLst>
              <a:ext uri="{FF2B5EF4-FFF2-40B4-BE49-F238E27FC236}">
                <a16:creationId xmlns:a16="http://schemas.microsoft.com/office/drawing/2014/main" id="{CD151E56-359F-4551-9EB4-F489924037AB}"/>
              </a:ext>
            </a:extLst>
          </p:cNvPr>
          <p:cNvGrpSpPr/>
          <p:nvPr/>
        </p:nvGrpSpPr>
        <p:grpSpPr>
          <a:xfrm>
            <a:off x="1051306" y="4293580"/>
            <a:ext cx="3684154" cy="1742244"/>
            <a:chOff x="428692" y="2800248"/>
            <a:chExt cx="5338095" cy="2423616"/>
          </a:xfrm>
        </p:grpSpPr>
        <p:cxnSp>
          <p:nvCxnSpPr>
            <p:cNvPr id="52" name="Straight Connector 51">
              <a:extLst>
                <a:ext uri="{FF2B5EF4-FFF2-40B4-BE49-F238E27FC236}">
                  <a16:creationId xmlns:a16="http://schemas.microsoft.com/office/drawing/2014/main" id="{5AE9647B-B997-4019-9D3D-21FC0B07E96C}"/>
                </a:ext>
              </a:extLst>
            </p:cNvPr>
            <p:cNvCxnSpPr/>
            <p:nvPr/>
          </p:nvCxnSpPr>
          <p:spPr>
            <a:xfrm flipH="1">
              <a:off x="428692" y="5223864"/>
              <a:ext cx="5338095" cy="0"/>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135F4FF5-199E-49D4-92E6-3C1E1A927257}"/>
                </a:ext>
              </a:extLst>
            </p:cNvPr>
            <p:cNvCxnSpPr>
              <a:cxnSpLocks/>
            </p:cNvCxnSpPr>
            <p:nvPr/>
          </p:nvCxnSpPr>
          <p:spPr>
            <a:xfrm>
              <a:off x="428692" y="2800248"/>
              <a:ext cx="0" cy="2423336"/>
            </a:xfrm>
            <a:prstGeom prst="line">
              <a:avLst/>
            </a:prstGeom>
          </p:spPr>
          <p:style>
            <a:lnRef idx="1">
              <a:schemeClr val="dk1"/>
            </a:lnRef>
            <a:fillRef idx="0">
              <a:schemeClr val="dk1"/>
            </a:fillRef>
            <a:effectRef idx="0">
              <a:schemeClr val="dk1"/>
            </a:effectRef>
            <a:fontRef idx="minor">
              <a:schemeClr val="tx1"/>
            </a:fontRef>
          </p:style>
        </p:cxnSp>
      </p:grpSp>
      <p:grpSp>
        <p:nvGrpSpPr>
          <p:cNvPr id="54" name="Group 53">
            <a:extLst>
              <a:ext uri="{FF2B5EF4-FFF2-40B4-BE49-F238E27FC236}">
                <a16:creationId xmlns:a16="http://schemas.microsoft.com/office/drawing/2014/main" id="{EA657386-37FD-4866-90E0-EBBC3E58BE0D}"/>
              </a:ext>
            </a:extLst>
          </p:cNvPr>
          <p:cNvGrpSpPr/>
          <p:nvPr/>
        </p:nvGrpSpPr>
        <p:grpSpPr>
          <a:xfrm>
            <a:off x="5632460" y="4293580"/>
            <a:ext cx="3684154" cy="1742244"/>
            <a:chOff x="428692" y="2800248"/>
            <a:chExt cx="5338095" cy="2423616"/>
          </a:xfrm>
        </p:grpSpPr>
        <p:cxnSp>
          <p:nvCxnSpPr>
            <p:cNvPr id="55" name="Straight Connector 54">
              <a:extLst>
                <a:ext uri="{FF2B5EF4-FFF2-40B4-BE49-F238E27FC236}">
                  <a16:creationId xmlns:a16="http://schemas.microsoft.com/office/drawing/2014/main" id="{23920BE9-A4C2-44CB-998A-479645B58365}"/>
                </a:ext>
              </a:extLst>
            </p:cNvPr>
            <p:cNvCxnSpPr/>
            <p:nvPr/>
          </p:nvCxnSpPr>
          <p:spPr>
            <a:xfrm flipH="1">
              <a:off x="428692" y="5223864"/>
              <a:ext cx="5338095" cy="0"/>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410A503D-8CE8-4FA3-B8E2-7A849F773FD0}"/>
                </a:ext>
              </a:extLst>
            </p:cNvPr>
            <p:cNvCxnSpPr>
              <a:cxnSpLocks/>
            </p:cNvCxnSpPr>
            <p:nvPr/>
          </p:nvCxnSpPr>
          <p:spPr>
            <a:xfrm>
              <a:off x="428692" y="2800248"/>
              <a:ext cx="0" cy="2423336"/>
            </a:xfrm>
            <a:prstGeom prst="line">
              <a:avLst/>
            </a:prstGeom>
          </p:spPr>
          <p:style>
            <a:lnRef idx="1">
              <a:schemeClr val="dk1"/>
            </a:lnRef>
            <a:fillRef idx="0">
              <a:schemeClr val="dk1"/>
            </a:fillRef>
            <a:effectRef idx="0">
              <a:schemeClr val="dk1"/>
            </a:effectRef>
            <a:fontRef idx="minor">
              <a:schemeClr val="tx1"/>
            </a:fontRef>
          </p:style>
        </p:cxnSp>
      </p:grpSp>
      <p:sp>
        <p:nvSpPr>
          <p:cNvPr id="58" name="TextBox 57">
            <a:extLst>
              <a:ext uri="{FF2B5EF4-FFF2-40B4-BE49-F238E27FC236}">
                <a16:creationId xmlns:a16="http://schemas.microsoft.com/office/drawing/2014/main" id="{E38D9733-50A2-4256-90C5-E9C6C26CDAD7}"/>
              </a:ext>
            </a:extLst>
          </p:cNvPr>
          <p:cNvSpPr txBox="1"/>
          <p:nvPr/>
        </p:nvSpPr>
        <p:spPr>
          <a:xfrm>
            <a:off x="1239418" y="6005233"/>
            <a:ext cx="3139001" cy="307777"/>
          </a:xfrm>
          <a:prstGeom prst="rect">
            <a:avLst/>
          </a:prstGeom>
          <a:noFill/>
        </p:spPr>
        <p:txBody>
          <a:bodyPr wrap="none" rtlCol="0">
            <a:spAutoFit/>
          </a:bodyPr>
          <a:lstStyle/>
          <a:p>
            <a:r>
              <a:rPr lang="en-US" sz="1400" i="1" dirty="0"/>
              <a:t>k = 10     	         k = 15                    k = 20</a:t>
            </a:r>
            <a:endParaRPr lang="en-AU" sz="1400" i="1" dirty="0"/>
          </a:p>
        </p:txBody>
      </p:sp>
      <p:sp>
        <p:nvSpPr>
          <p:cNvPr id="59" name="TextBox 58">
            <a:extLst>
              <a:ext uri="{FF2B5EF4-FFF2-40B4-BE49-F238E27FC236}">
                <a16:creationId xmlns:a16="http://schemas.microsoft.com/office/drawing/2014/main" id="{BE5A6AFB-1203-4E0C-BD7B-970768D99352}"/>
              </a:ext>
            </a:extLst>
          </p:cNvPr>
          <p:cNvSpPr txBox="1"/>
          <p:nvPr/>
        </p:nvSpPr>
        <p:spPr>
          <a:xfrm>
            <a:off x="5867370" y="6001824"/>
            <a:ext cx="3139001" cy="307777"/>
          </a:xfrm>
          <a:prstGeom prst="rect">
            <a:avLst/>
          </a:prstGeom>
          <a:noFill/>
        </p:spPr>
        <p:txBody>
          <a:bodyPr wrap="none" rtlCol="0">
            <a:spAutoFit/>
          </a:bodyPr>
          <a:lstStyle/>
          <a:p>
            <a:r>
              <a:rPr lang="en-US" sz="1400" i="1" dirty="0"/>
              <a:t>k = 10     	         k = 15                    k = 20</a:t>
            </a:r>
            <a:endParaRPr lang="en-AU" sz="1400" i="1" dirty="0"/>
          </a:p>
        </p:txBody>
      </p:sp>
      <p:sp>
        <p:nvSpPr>
          <p:cNvPr id="61" name="TextBox 60">
            <a:extLst>
              <a:ext uri="{FF2B5EF4-FFF2-40B4-BE49-F238E27FC236}">
                <a16:creationId xmlns:a16="http://schemas.microsoft.com/office/drawing/2014/main" id="{784B3BE8-2F91-4353-A515-A8326CE87B2B}"/>
              </a:ext>
            </a:extLst>
          </p:cNvPr>
          <p:cNvSpPr txBox="1"/>
          <p:nvPr/>
        </p:nvSpPr>
        <p:spPr>
          <a:xfrm>
            <a:off x="1922209" y="1625357"/>
            <a:ext cx="1930657" cy="323165"/>
          </a:xfrm>
          <a:prstGeom prst="rect">
            <a:avLst/>
          </a:prstGeom>
          <a:noFill/>
        </p:spPr>
        <p:txBody>
          <a:bodyPr wrap="none" rtlCol="0">
            <a:spAutoFit/>
          </a:bodyPr>
          <a:lstStyle/>
          <a:p>
            <a:r>
              <a:rPr lang="en-US" sz="1500" b="1" i="1" dirty="0"/>
              <a:t>First name, Last name</a:t>
            </a:r>
            <a:endParaRPr lang="en-AU" sz="1500" b="1" i="1" dirty="0"/>
          </a:p>
        </p:txBody>
      </p:sp>
      <p:sp>
        <p:nvSpPr>
          <p:cNvPr id="62" name="TextBox 61">
            <a:extLst>
              <a:ext uri="{FF2B5EF4-FFF2-40B4-BE49-F238E27FC236}">
                <a16:creationId xmlns:a16="http://schemas.microsoft.com/office/drawing/2014/main" id="{A6C66A07-7ADE-413C-837C-C08E25203929}"/>
              </a:ext>
            </a:extLst>
          </p:cNvPr>
          <p:cNvSpPr txBox="1"/>
          <p:nvPr/>
        </p:nvSpPr>
        <p:spPr>
          <a:xfrm>
            <a:off x="5901277" y="1628797"/>
            <a:ext cx="2899127" cy="323165"/>
          </a:xfrm>
          <a:prstGeom prst="rect">
            <a:avLst/>
          </a:prstGeom>
          <a:noFill/>
        </p:spPr>
        <p:txBody>
          <a:bodyPr wrap="none" rtlCol="0">
            <a:spAutoFit/>
          </a:bodyPr>
          <a:lstStyle/>
          <a:p>
            <a:r>
              <a:rPr lang="en-US" sz="1500" b="1" i="1" dirty="0"/>
              <a:t>First name, Last name, Street, City</a:t>
            </a:r>
            <a:endParaRPr lang="en-AU" sz="1500" b="1" i="1" dirty="0"/>
          </a:p>
        </p:txBody>
      </p:sp>
      <p:sp>
        <p:nvSpPr>
          <p:cNvPr id="5" name="TextBox 4">
            <a:extLst>
              <a:ext uri="{FF2B5EF4-FFF2-40B4-BE49-F238E27FC236}">
                <a16:creationId xmlns:a16="http://schemas.microsoft.com/office/drawing/2014/main" id="{412E28B0-AF15-41C7-9498-B5C7F86734E7}"/>
              </a:ext>
            </a:extLst>
          </p:cNvPr>
          <p:cNvSpPr txBox="1"/>
          <p:nvPr/>
        </p:nvSpPr>
        <p:spPr>
          <a:xfrm>
            <a:off x="10163477" y="2910824"/>
            <a:ext cx="1742785" cy="923330"/>
          </a:xfrm>
          <a:prstGeom prst="rect">
            <a:avLst/>
          </a:prstGeom>
          <a:noFill/>
        </p:spPr>
        <p:txBody>
          <a:bodyPr wrap="none" rtlCol="0">
            <a:spAutoFit/>
          </a:bodyPr>
          <a:lstStyle/>
          <a:p>
            <a:r>
              <a:rPr lang="en-US" dirty="0"/>
              <a:t>Pattern-mining</a:t>
            </a:r>
          </a:p>
          <a:p>
            <a:r>
              <a:rPr lang="en-US" dirty="0"/>
              <a:t>Language model</a:t>
            </a:r>
          </a:p>
          <a:p>
            <a:r>
              <a:rPr lang="en-US" dirty="0"/>
              <a:t>Partitioning </a:t>
            </a:r>
            <a:endParaRPr lang="en-AU" dirty="0"/>
          </a:p>
        </p:txBody>
      </p:sp>
      <p:sp>
        <p:nvSpPr>
          <p:cNvPr id="7" name="Rectangle 6">
            <a:extLst>
              <a:ext uri="{FF2B5EF4-FFF2-40B4-BE49-F238E27FC236}">
                <a16:creationId xmlns:a16="http://schemas.microsoft.com/office/drawing/2014/main" id="{38367950-D97E-4B43-9BE6-4B5048131AEC}"/>
              </a:ext>
            </a:extLst>
          </p:cNvPr>
          <p:cNvSpPr/>
          <p:nvPr/>
        </p:nvSpPr>
        <p:spPr>
          <a:xfrm>
            <a:off x="9940273" y="2954411"/>
            <a:ext cx="236669" cy="236669"/>
          </a:xfrm>
          <a:prstGeom prst="rect">
            <a:avLst/>
          </a:prstGeom>
          <a:solidFill>
            <a:srgbClr val="2040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Rectangle 63">
            <a:extLst>
              <a:ext uri="{FF2B5EF4-FFF2-40B4-BE49-F238E27FC236}">
                <a16:creationId xmlns:a16="http://schemas.microsoft.com/office/drawing/2014/main" id="{13746E5D-2472-4D14-B1FE-4BBA916315DE}"/>
              </a:ext>
            </a:extLst>
          </p:cNvPr>
          <p:cNvSpPr/>
          <p:nvPr/>
        </p:nvSpPr>
        <p:spPr>
          <a:xfrm>
            <a:off x="9940273" y="3226446"/>
            <a:ext cx="236669" cy="236669"/>
          </a:xfrm>
          <a:prstGeom prst="rect">
            <a:avLst/>
          </a:prstGeom>
          <a:solidFill>
            <a:srgbClr val="84A9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5" name="Rectangle 64">
            <a:extLst>
              <a:ext uri="{FF2B5EF4-FFF2-40B4-BE49-F238E27FC236}">
                <a16:creationId xmlns:a16="http://schemas.microsoft.com/office/drawing/2014/main" id="{19CA59E4-B23C-41FA-A3C0-56EF56B62DA8}"/>
              </a:ext>
            </a:extLst>
          </p:cNvPr>
          <p:cNvSpPr/>
          <p:nvPr/>
        </p:nvSpPr>
        <p:spPr>
          <a:xfrm>
            <a:off x="9940273" y="3518170"/>
            <a:ext cx="236669" cy="236669"/>
          </a:xfrm>
          <a:prstGeom prst="rect">
            <a:avLst/>
          </a:prstGeom>
          <a:solidFill>
            <a:srgbClr val="B9B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8" name="Rectangle 67">
            <a:extLst>
              <a:ext uri="{FF2B5EF4-FFF2-40B4-BE49-F238E27FC236}">
                <a16:creationId xmlns:a16="http://schemas.microsoft.com/office/drawing/2014/main" id="{2A79E6DC-B236-4E3E-BE49-2DCE6E41772D}"/>
              </a:ext>
            </a:extLst>
          </p:cNvPr>
          <p:cNvSpPr/>
          <p:nvPr/>
        </p:nvSpPr>
        <p:spPr>
          <a:xfrm>
            <a:off x="9652732" y="2954411"/>
            <a:ext cx="236669" cy="236669"/>
          </a:xfrm>
          <a:prstGeom prst="rect">
            <a:avLst/>
          </a:prstGeom>
          <a:solidFill>
            <a:srgbClr val="AA4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 name="Rectangle 68">
            <a:extLst>
              <a:ext uri="{FF2B5EF4-FFF2-40B4-BE49-F238E27FC236}">
                <a16:creationId xmlns:a16="http://schemas.microsoft.com/office/drawing/2014/main" id="{2045C6FD-3A88-4C0F-88D2-B5F078B8BF7E}"/>
              </a:ext>
            </a:extLst>
          </p:cNvPr>
          <p:cNvSpPr/>
          <p:nvPr/>
        </p:nvSpPr>
        <p:spPr>
          <a:xfrm>
            <a:off x="9652732" y="3226446"/>
            <a:ext cx="236669" cy="236669"/>
          </a:xfrm>
          <a:prstGeom prst="rect">
            <a:avLst/>
          </a:prstGeom>
          <a:solidFill>
            <a:srgbClr val="D571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 name="Rectangle 69">
            <a:extLst>
              <a:ext uri="{FF2B5EF4-FFF2-40B4-BE49-F238E27FC236}">
                <a16:creationId xmlns:a16="http://schemas.microsoft.com/office/drawing/2014/main" id="{EBB122FF-1CCE-4A05-AD6A-AA85A152022C}"/>
              </a:ext>
            </a:extLst>
          </p:cNvPr>
          <p:cNvSpPr/>
          <p:nvPr/>
        </p:nvSpPr>
        <p:spPr>
          <a:xfrm>
            <a:off x="9652732" y="3518170"/>
            <a:ext cx="236669" cy="236669"/>
          </a:xfrm>
          <a:prstGeom prst="rect">
            <a:avLst/>
          </a:prstGeom>
          <a:solidFill>
            <a:srgbClr val="EDC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65164279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74E3DFC-CE06-4841-B065-5FB8CF46CC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16" name="Group 15"/>
          <p:cNvGrpSpPr/>
          <p:nvPr/>
        </p:nvGrpSpPr>
        <p:grpSpPr>
          <a:xfrm>
            <a:off x="0" y="0"/>
            <a:ext cx="12192000" cy="1045064"/>
            <a:chOff x="0" y="0"/>
            <a:chExt cx="12192000" cy="1045064"/>
          </a:xfrm>
        </p:grpSpPr>
        <p:sp>
          <p:nvSpPr>
            <p:cNvPr id="17" name="Rectangle 16"/>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36</a:t>
            </a:fld>
            <a:endParaRPr lang="en-US" dirty="0"/>
          </a:p>
        </p:txBody>
      </p:sp>
      <p:sp>
        <p:nvSpPr>
          <p:cNvPr id="13" name="TextBox 12"/>
          <p:cNvSpPr txBox="1"/>
          <p:nvPr/>
        </p:nvSpPr>
        <p:spPr>
          <a:xfrm>
            <a:off x="388937" y="1186716"/>
            <a:ext cx="11422637" cy="492443"/>
          </a:xfrm>
          <a:prstGeom prst="rect">
            <a:avLst/>
          </a:prstGeom>
          <a:noFill/>
        </p:spPr>
        <p:txBody>
          <a:bodyPr wrap="square" rtlCol="0">
            <a:spAutoFit/>
          </a:bodyPr>
          <a:lstStyle/>
          <a:p>
            <a:r>
              <a:rPr lang="en-US" sz="2600" dirty="0"/>
              <a:t>Accuracy of  reidentified plaintext QID values </a:t>
            </a: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20" name="TextBox 19"/>
          <p:cNvSpPr txBox="1"/>
          <p:nvPr/>
        </p:nvSpPr>
        <p:spPr>
          <a:xfrm>
            <a:off x="359909" y="195147"/>
            <a:ext cx="11422637" cy="630942"/>
          </a:xfrm>
          <a:prstGeom prst="rect">
            <a:avLst/>
          </a:prstGeom>
          <a:noFill/>
        </p:spPr>
        <p:txBody>
          <a:bodyPr wrap="square" rtlCol="0">
            <a:spAutoFit/>
          </a:bodyPr>
          <a:lstStyle/>
          <a:p>
            <a:r>
              <a:rPr lang="en-US" sz="35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Plaintext Reidentification Accuracy</a:t>
            </a:r>
          </a:p>
        </p:txBody>
      </p:sp>
      <p:sp>
        <p:nvSpPr>
          <p:cNvPr id="24" name="Footer Placeholder 9">
            <a:extLst>
              <a:ext uri="{FF2B5EF4-FFF2-40B4-BE49-F238E27FC236}">
                <a16:creationId xmlns:a16="http://schemas.microsoft.com/office/drawing/2014/main" id="{9AB8F1E2-B330-415C-9878-38E66D627C02}"/>
              </a:ext>
            </a:extLst>
          </p:cNvPr>
          <p:cNvSpPr>
            <a:spLocks noGrp="1"/>
          </p:cNvSpPr>
          <p:nvPr>
            <p:ph type="ftr" sz="quarter" idx="11"/>
          </p:nvPr>
        </p:nvSpPr>
        <p:spPr>
          <a:xfrm>
            <a:off x="4552950" y="6367697"/>
            <a:ext cx="3086100" cy="365125"/>
          </a:xfrm>
        </p:spPr>
        <p:txBody>
          <a:bodyPr/>
          <a:lstStyle/>
          <a:p>
            <a:r>
              <a:rPr lang="en-US" dirty="0"/>
              <a:t>March 2021</a:t>
            </a:r>
          </a:p>
        </p:txBody>
      </p:sp>
      <p:graphicFrame>
        <p:nvGraphicFramePr>
          <p:cNvPr id="2" name="Table 2">
            <a:extLst>
              <a:ext uri="{FF2B5EF4-FFF2-40B4-BE49-F238E27FC236}">
                <a16:creationId xmlns:a16="http://schemas.microsoft.com/office/drawing/2014/main" id="{4030EF1C-9F57-4BE7-A659-38C19A733A23}"/>
              </a:ext>
            </a:extLst>
          </p:cNvPr>
          <p:cNvGraphicFramePr>
            <a:graphicFrameLocks noGrp="1"/>
          </p:cNvGraphicFramePr>
          <p:nvPr>
            <p:extLst>
              <p:ext uri="{D42A27DB-BD31-4B8C-83A1-F6EECF244321}">
                <p14:modId xmlns:p14="http://schemas.microsoft.com/office/powerpoint/2010/main" val="3316577800"/>
              </p:ext>
            </p:extLst>
          </p:nvPr>
        </p:nvGraphicFramePr>
        <p:xfrm>
          <a:off x="662248" y="1820811"/>
          <a:ext cx="10590250" cy="4251960"/>
        </p:xfrm>
        <a:graphic>
          <a:graphicData uri="http://schemas.openxmlformats.org/drawingml/2006/table">
            <a:tbl>
              <a:tblPr firstRow="1" bandRow="1">
                <a:tableStyleId>{93296810-A885-4BE3-A3E7-6D5BEEA58F35}</a:tableStyleId>
              </a:tblPr>
              <a:tblGrid>
                <a:gridCol w="2090758">
                  <a:extLst>
                    <a:ext uri="{9D8B030D-6E8A-4147-A177-3AD203B41FA5}">
                      <a16:colId xmlns:a16="http://schemas.microsoft.com/office/drawing/2014/main" val="966791606"/>
                    </a:ext>
                  </a:extLst>
                </a:gridCol>
                <a:gridCol w="856699">
                  <a:extLst>
                    <a:ext uri="{9D8B030D-6E8A-4147-A177-3AD203B41FA5}">
                      <a16:colId xmlns:a16="http://schemas.microsoft.com/office/drawing/2014/main" val="371521964"/>
                    </a:ext>
                  </a:extLst>
                </a:gridCol>
                <a:gridCol w="1870261">
                  <a:extLst>
                    <a:ext uri="{9D8B030D-6E8A-4147-A177-3AD203B41FA5}">
                      <a16:colId xmlns:a16="http://schemas.microsoft.com/office/drawing/2014/main" val="2983037669"/>
                    </a:ext>
                  </a:extLst>
                </a:gridCol>
                <a:gridCol w="1805191">
                  <a:extLst>
                    <a:ext uri="{9D8B030D-6E8A-4147-A177-3AD203B41FA5}">
                      <a16:colId xmlns:a16="http://schemas.microsoft.com/office/drawing/2014/main" val="1247621438"/>
                    </a:ext>
                  </a:extLst>
                </a:gridCol>
                <a:gridCol w="2138541">
                  <a:extLst>
                    <a:ext uri="{9D8B030D-6E8A-4147-A177-3AD203B41FA5}">
                      <a16:colId xmlns:a16="http://schemas.microsoft.com/office/drawing/2014/main" val="2238305775"/>
                    </a:ext>
                  </a:extLst>
                </a:gridCol>
                <a:gridCol w="1828800">
                  <a:extLst>
                    <a:ext uri="{9D8B030D-6E8A-4147-A177-3AD203B41FA5}">
                      <a16:colId xmlns:a16="http://schemas.microsoft.com/office/drawing/2014/main" val="1217147584"/>
                    </a:ext>
                  </a:extLst>
                </a:gridCol>
              </a:tblGrid>
              <a:tr h="370840">
                <a:tc>
                  <a:txBody>
                    <a:bodyPr/>
                    <a:lstStyle/>
                    <a:p>
                      <a:endParaRPr lang="en-AU" dirty="0"/>
                    </a:p>
                  </a:txBody>
                  <a:tcPr/>
                </a:tc>
                <a:tc>
                  <a:txBody>
                    <a:bodyPr/>
                    <a:lstStyle/>
                    <a:p>
                      <a:endParaRPr lang="en-AU" dirty="0"/>
                    </a:p>
                  </a:txBody>
                  <a:tcPr/>
                </a:tc>
                <a:tc>
                  <a:txBody>
                    <a:bodyPr/>
                    <a:lstStyle/>
                    <a:p>
                      <a:pPr algn="ctr"/>
                      <a:r>
                        <a:rPr lang="en-US" dirty="0"/>
                        <a:t>Christen et al. 2017</a:t>
                      </a:r>
                    </a:p>
                    <a:p>
                      <a:pPr algn="ctr"/>
                      <a:r>
                        <a:rPr lang="en-US" dirty="0"/>
                        <a:t>1-to-1 / 1-to-m</a:t>
                      </a:r>
                      <a:endParaRPr lang="en-AU" dirty="0"/>
                    </a:p>
                  </a:txBody>
                  <a:tcPr/>
                </a:tc>
                <a:tc>
                  <a:txBody>
                    <a:bodyPr/>
                    <a:lstStyle/>
                    <a:p>
                      <a:pPr algn="ctr"/>
                      <a:r>
                        <a:rPr lang="en-US" dirty="0"/>
                        <a:t>Christen et al. 2018a</a:t>
                      </a:r>
                    </a:p>
                    <a:p>
                      <a:pPr algn="ctr"/>
                      <a:r>
                        <a:rPr lang="en-US" dirty="0"/>
                        <a:t>1-to-1 / 1-to-m</a:t>
                      </a:r>
                      <a:endParaRPr lang="en-AU" dirty="0"/>
                    </a:p>
                  </a:txBody>
                  <a:tcPr/>
                </a:tc>
                <a:tc>
                  <a:txBody>
                    <a:bodyPr/>
                    <a:lstStyle/>
                    <a:p>
                      <a:pPr algn="ctr"/>
                      <a:r>
                        <a:rPr lang="en-US" dirty="0"/>
                        <a:t>Christen et al. 2018b (previous version)</a:t>
                      </a:r>
                    </a:p>
                    <a:p>
                      <a:pPr algn="ctr"/>
                      <a:r>
                        <a:rPr lang="en-US" dirty="0"/>
                        <a:t>1-to-1 / 1-to-m</a:t>
                      </a:r>
                      <a:endParaRPr lang="en-AU" dirty="0"/>
                    </a:p>
                  </a:txBody>
                  <a:tcPr/>
                </a:tc>
                <a:tc>
                  <a:txBody>
                    <a:bodyPr/>
                    <a:lstStyle/>
                    <a:p>
                      <a:pPr algn="ctr"/>
                      <a:r>
                        <a:rPr lang="en-US" dirty="0"/>
                        <a:t>Our new method</a:t>
                      </a:r>
                    </a:p>
                    <a:p>
                      <a:pPr algn="ctr"/>
                      <a:r>
                        <a:rPr lang="en-US" dirty="0"/>
                        <a:t>1-to-1 / 1-to-m</a:t>
                      </a:r>
                      <a:endParaRPr lang="en-AU" dirty="0"/>
                    </a:p>
                  </a:txBody>
                  <a:tcPr/>
                </a:tc>
                <a:extLst>
                  <a:ext uri="{0D108BD9-81ED-4DB2-BD59-A6C34878D82A}">
                    <a16:rowId xmlns:a16="http://schemas.microsoft.com/office/drawing/2014/main" val="2503719525"/>
                  </a:ext>
                </a:extLst>
              </a:tr>
              <a:tr h="370840">
                <a:tc rowSpan="3">
                  <a:txBody>
                    <a:bodyPr/>
                    <a:lstStyle/>
                    <a:p>
                      <a:pPr algn="ctr"/>
                      <a:r>
                        <a:rPr lang="en-US" dirty="0"/>
                        <a:t>First name</a:t>
                      </a:r>
                      <a:endParaRPr lang="en-AU" dirty="0"/>
                    </a:p>
                  </a:txBody>
                  <a:tcPr/>
                </a:tc>
                <a:tc>
                  <a:txBody>
                    <a:bodyPr/>
                    <a:lstStyle/>
                    <a:p>
                      <a:r>
                        <a:rPr lang="en-US" b="1" dirty="0"/>
                        <a:t>Exact</a:t>
                      </a:r>
                      <a:endParaRPr lang="en-AU" b="1" dirty="0"/>
                    </a:p>
                  </a:txBody>
                  <a:tcPr/>
                </a:tc>
                <a:tc>
                  <a:txBody>
                    <a:bodyPr/>
                    <a:lstStyle/>
                    <a:p>
                      <a:pPr algn="ctr"/>
                      <a:r>
                        <a:rPr lang="en-US" dirty="0"/>
                        <a:t>4 / 8</a:t>
                      </a:r>
                      <a:endParaRPr lang="en-AU" dirty="0"/>
                    </a:p>
                  </a:txBody>
                  <a:tcPr/>
                </a:tc>
                <a:tc>
                  <a:txBody>
                    <a:bodyPr/>
                    <a:lstStyle/>
                    <a:p>
                      <a:pPr algn="ctr"/>
                      <a:r>
                        <a:rPr lang="en-US" dirty="0"/>
                        <a:t>1,345 / 22,640</a:t>
                      </a:r>
                      <a:endParaRPr lang="en-AU" dirty="0"/>
                    </a:p>
                  </a:txBody>
                  <a:tcPr/>
                </a:tc>
                <a:tc>
                  <a:txBody>
                    <a:bodyPr/>
                    <a:lstStyle/>
                    <a:p>
                      <a:pPr algn="ctr"/>
                      <a:r>
                        <a:rPr lang="en-US" dirty="0"/>
                        <a:t>1,084 / 9,406</a:t>
                      </a:r>
                      <a:endParaRPr lang="en-AU" dirty="0"/>
                    </a:p>
                  </a:txBody>
                  <a:tcPr/>
                </a:tc>
                <a:tc>
                  <a:txBody>
                    <a:bodyPr/>
                    <a:lstStyle/>
                    <a:p>
                      <a:pPr algn="ctr"/>
                      <a:r>
                        <a:rPr lang="en-US" dirty="0"/>
                        <a:t>12,931 / 28,608</a:t>
                      </a:r>
                      <a:endParaRPr lang="en-AU" dirty="0"/>
                    </a:p>
                  </a:txBody>
                  <a:tcPr/>
                </a:tc>
                <a:extLst>
                  <a:ext uri="{0D108BD9-81ED-4DB2-BD59-A6C34878D82A}">
                    <a16:rowId xmlns:a16="http://schemas.microsoft.com/office/drawing/2014/main" val="4155031159"/>
                  </a:ext>
                </a:extLst>
              </a:tr>
              <a:tr h="370840">
                <a:tc vMerge="1">
                  <a:txBody>
                    <a:bodyPr/>
                    <a:lstStyle/>
                    <a:p>
                      <a:endParaRPr lang="en-AU" dirty="0"/>
                    </a:p>
                  </a:txBody>
                  <a:tcPr/>
                </a:tc>
                <a:tc>
                  <a:txBody>
                    <a:bodyPr/>
                    <a:lstStyle/>
                    <a:p>
                      <a:r>
                        <a:rPr lang="en-US" b="1" dirty="0"/>
                        <a:t>Partial</a:t>
                      </a:r>
                      <a:endParaRPr lang="en-AU" b="1" dirty="0"/>
                    </a:p>
                  </a:txBody>
                  <a:tcPr/>
                </a:tc>
                <a:tc>
                  <a:txBody>
                    <a:bodyPr/>
                    <a:lstStyle/>
                    <a:p>
                      <a:pPr algn="ctr"/>
                      <a:r>
                        <a:rPr lang="en-US" dirty="0"/>
                        <a:t>0 / 0</a:t>
                      </a:r>
                      <a:endParaRPr lang="en-AU" dirty="0"/>
                    </a:p>
                  </a:txBody>
                  <a:tcPr/>
                </a:tc>
                <a:tc>
                  <a:txBody>
                    <a:bodyPr/>
                    <a:lstStyle/>
                    <a:p>
                      <a:pPr algn="ctr"/>
                      <a:r>
                        <a:rPr lang="en-US" dirty="0"/>
                        <a:t>0 / 0</a:t>
                      </a:r>
                      <a:endParaRPr lang="en-AU" dirty="0"/>
                    </a:p>
                  </a:txBody>
                  <a:tcPr/>
                </a:tc>
                <a:tc>
                  <a:txBody>
                    <a:bodyPr/>
                    <a:lstStyle/>
                    <a:p>
                      <a:pPr algn="ctr"/>
                      <a:r>
                        <a:rPr lang="en-US" dirty="0"/>
                        <a:t>5 / 12</a:t>
                      </a:r>
                      <a:endParaRPr lang="en-AU" dirty="0"/>
                    </a:p>
                  </a:txBody>
                  <a:tcPr/>
                </a:tc>
                <a:tc>
                  <a:txBody>
                    <a:bodyPr/>
                    <a:lstStyle/>
                    <a:p>
                      <a:pPr algn="ctr"/>
                      <a:r>
                        <a:rPr lang="en-US" dirty="0"/>
                        <a:t>2 / 7</a:t>
                      </a:r>
                      <a:endParaRPr lang="en-AU" dirty="0"/>
                    </a:p>
                  </a:txBody>
                  <a:tcPr/>
                </a:tc>
                <a:extLst>
                  <a:ext uri="{0D108BD9-81ED-4DB2-BD59-A6C34878D82A}">
                    <a16:rowId xmlns:a16="http://schemas.microsoft.com/office/drawing/2014/main" val="928520455"/>
                  </a:ext>
                </a:extLst>
              </a:tr>
              <a:tr h="370840">
                <a:tc vMerge="1">
                  <a:txBody>
                    <a:bodyPr/>
                    <a:lstStyle/>
                    <a:p>
                      <a:endParaRPr lang="en-AU" dirty="0"/>
                    </a:p>
                  </a:txBody>
                  <a:tcPr/>
                </a:tc>
                <a:tc>
                  <a:txBody>
                    <a:bodyPr/>
                    <a:lstStyle/>
                    <a:p>
                      <a:r>
                        <a:rPr lang="en-US" b="1" dirty="0"/>
                        <a:t>Wrong</a:t>
                      </a:r>
                      <a:endParaRPr lang="en-AU" b="1" dirty="0"/>
                    </a:p>
                  </a:txBody>
                  <a:tcPr/>
                </a:tc>
                <a:tc>
                  <a:txBody>
                    <a:bodyPr/>
                    <a:lstStyle/>
                    <a:p>
                      <a:pPr algn="ctr"/>
                      <a:r>
                        <a:rPr lang="en-US" dirty="0"/>
                        <a:t>3</a:t>
                      </a:r>
                      <a:endParaRPr lang="en-AU" dirty="0"/>
                    </a:p>
                  </a:txBody>
                  <a:tcPr/>
                </a:tc>
                <a:tc>
                  <a:txBody>
                    <a:bodyPr/>
                    <a:lstStyle/>
                    <a:p>
                      <a:pPr algn="ctr"/>
                      <a:r>
                        <a:rPr lang="en-US" dirty="0"/>
                        <a:t>3,325 / 8,635</a:t>
                      </a:r>
                      <a:endParaRPr lang="en-AU" dirty="0"/>
                    </a:p>
                  </a:txBody>
                  <a:tcPr/>
                </a:tc>
                <a:tc>
                  <a:txBody>
                    <a:bodyPr/>
                    <a:lstStyle/>
                    <a:p>
                      <a:pPr algn="ctr"/>
                      <a:r>
                        <a:rPr lang="en-US" dirty="0"/>
                        <a:t>697 / 2,193</a:t>
                      </a:r>
                      <a:endParaRPr lang="en-AU" dirty="0"/>
                    </a:p>
                  </a:txBody>
                  <a:tcPr/>
                </a:tc>
                <a:tc>
                  <a:txBody>
                    <a:bodyPr/>
                    <a:lstStyle/>
                    <a:p>
                      <a:pPr algn="ctr"/>
                      <a:r>
                        <a:rPr lang="en-US" dirty="0"/>
                        <a:t>4,283 / 6,647</a:t>
                      </a:r>
                      <a:endParaRPr lang="en-AU" dirty="0"/>
                    </a:p>
                  </a:txBody>
                  <a:tcPr/>
                </a:tc>
                <a:extLst>
                  <a:ext uri="{0D108BD9-81ED-4DB2-BD59-A6C34878D82A}">
                    <a16:rowId xmlns:a16="http://schemas.microsoft.com/office/drawing/2014/main" val="1774982757"/>
                  </a:ext>
                </a:extLst>
              </a:tr>
              <a:tr h="370840">
                <a:tc rowSpan="3">
                  <a:txBody>
                    <a:bodyPr/>
                    <a:lstStyle/>
                    <a:p>
                      <a:pPr algn="ctr"/>
                      <a:r>
                        <a:rPr lang="en-US" dirty="0"/>
                        <a:t>First name, Last name</a:t>
                      </a:r>
                      <a:endParaRPr lang="en-AU" dirty="0"/>
                    </a:p>
                  </a:txBody>
                  <a:tcPr/>
                </a:tc>
                <a:tc>
                  <a:txBody>
                    <a:bodyPr/>
                    <a:lstStyle/>
                    <a:p>
                      <a:r>
                        <a:rPr lang="en-US" b="1" dirty="0"/>
                        <a:t>Exact</a:t>
                      </a:r>
                      <a:endParaRPr lang="en-AU" b="1" dirty="0"/>
                    </a:p>
                  </a:txBody>
                  <a:tcPr/>
                </a:tc>
                <a:tc>
                  <a:txBody>
                    <a:bodyPr/>
                    <a:lstStyle/>
                    <a:p>
                      <a:pPr algn="ctr"/>
                      <a:r>
                        <a:rPr lang="en-US" dirty="0"/>
                        <a:t>2 / 3</a:t>
                      </a:r>
                      <a:endParaRPr lang="en-AU" dirty="0"/>
                    </a:p>
                  </a:txBody>
                  <a:tcPr/>
                </a:tc>
                <a:tc>
                  <a:txBody>
                    <a:bodyPr/>
                    <a:lstStyle/>
                    <a:p>
                      <a:pPr algn="ctr"/>
                      <a:r>
                        <a:rPr lang="en-US" dirty="0"/>
                        <a:t>0 / 138</a:t>
                      </a:r>
                      <a:endParaRPr lang="en-AU" dirty="0"/>
                    </a:p>
                  </a:txBody>
                  <a:tcPr/>
                </a:tc>
                <a:tc>
                  <a:txBody>
                    <a:bodyPr/>
                    <a:lstStyle/>
                    <a:p>
                      <a:pPr algn="ctr"/>
                      <a:r>
                        <a:rPr lang="en-US" dirty="0"/>
                        <a:t>2,010 / 5,368</a:t>
                      </a:r>
                      <a:endParaRPr lang="en-AU" dirty="0"/>
                    </a:p>
                  </a:txBody>
                  <a:tcPr/>
                </a:tc>
                <a:tc>
                  <a:txBody>
                    <a:bodyPr/>
                    <a:lstStyle/>
                    <a:p>
                      <a:pPr algn="ctr"/>
                      <a:r>
                        <a:rPr lang="en-US" dirty="0"/>
                        <a:t>14,829 / 15,373</a:t>
                      </a:r>
                      <a:endParaRPr lang="en-AU" dirty="0"/>
                    </a:p>
                  </a:txBody>
                  <a:tcPr/>
                </a:tc>
                <a:extLst>
                  <a:ext uri="{0D108BD9-81ED-4DB2-BD59-A6C34878D82A}">
                    <a16:rowId xmlns:a16="http://schemas.microsoft.com/office/drawing/2014/main" val="446647720"/>
                  </a:ext>
                </a:extLst>
              </a:tr>
              <a:tr h="370840">
                <a:tc vMerge="1">
                  <a:txBody>
                    <a:bodyPr/>
                    <a:lstStyle/>
                    <a:p>
                      <a:endParaRPr lang="en-AU" dirty="0"/>
                    </a:p>
                  </a:txBody>
                  <a:tcPr/>
                </a:tc>
                <a:tc>
                  <a:txBody>
                    <a:bodyPr/>
                    <a:lstStyle/>
                    <a:p>
                      <a:r>
                        <a:rPr lang="en-US" b="1" dirty="0"/>
                        <a:t>Partial</a:t>
                      </a:r>
                      <a:endParaRPr lang="en-AU" b="1" dirty="0"/>
                    </a:p>
                  </a:txBody>
                  <a:tcPr/>
                </a:tc>
                <a:tc>
                  <a:txBody>
                    <a:bodyPr/>
                    <a:lstStyle/>
                    <a:p>
                      <a:pPr algn="ctr"/>
                      <a:r>
                        <a:rPr lang="en-US" dirty="0"/>
                        <a:t>0 / 0</a:t>
                      </a:r>
                      <a:endParaRPr lang="en-AU" dirty="0"/>
                    </a:p>
                  </a:txBody>
                  <a:tcPr/>
                </a:tc>
                <a:tc>
                  <a:txBody>
                    <a:bodyPr/>
                    <a:lstStyle/>
                    <a:p>
                      <a:pPr algn="ctr"/>
                      <a:r>
                        <a:rPr lang="en-US" dirty="0"/>
                        <a:t>0 / 0</a:t>
                      </a:r>
                      <a:endParaRPr lang="en-AU" dirty="0"/>
                    </a:p>
                  </a:txBody>
                  <a:tcPr/>
                </a:tc>
                <a:tc>
                  <a:txBody>
                    <a:bodyPr/>
                    <a:lstStyle/>
                    <a:p>
                      <a:pPr algn="ctr"/>
                      <a:r>
                        <a:rPr lang="en-US" dirty="0"/>
                        <a:t>577 / 2,424</a:t>
                      </a:r>
                      <a:endParaRPr lang="en-AU" dirty="0"/>
                    </a:p>
                  </a:txBody>
                  <a:tcPr/>
                </a:tc>
                <a:tc>
                  <a:txBody>
                    <a:bodyPr/>
                    <a:lstStyle/>
                    <a:p>
                      <a:pPr algn="ctr"/>
                      <a:r>
                        <a:rPr lang="en-US" dirty="0"/>
                        <a:t>1,924 / 5,252</a:t>
                      </a:r>
                      <a:endParaRPr lang="en-AU" dirty="0"/>
                    </a:p>
                  </a:txBody>
                  <a:tcPr/>
                </a:tc>
                <a:extLst>
                  <a:ext uri="{0D108BD9-81ED-4DB2-BD59-A6C34878D82A}">
                    <a16:rowId xmlns:a16="http://schemas.microsoft.com/office/drawing/2014/main" val="68161292"/>
                  </a:ext>
                </a:extLst>
              </a:tr>
              <a:tr h="370840">
                <a:tc vMerge="1">
                  <a:txBody>
                    <a:bodyPr/>
                    <a:lstStyle/>
                    <a:p>
                      <a:endParaRPr lang="en-AU" dirty="0"/>
                    </a:p>
                  </a:txBody>
                  <a:tcPr/>
                </a:tc>
                <a:tc>
                  <a:txBody>
                    <a:bodyPr/>
                    <a:lstStyle/>
                    <a:p>
                      <a:r>
                        <a:rPr lang="en-US" b="1" dirty="0"/>
                        <a:t>Wrong</a:t>
                      </a:r>
                      <a:endParaRPr lang="en-AU" b="1" dirty="0"/>
                    </a:p>
                  </a:txBody>
                  <a:tcPr/>
                </a:tc>
                <a:tc>
                  <a:txBody>
                    <a:bodyPr/>
                    <a:lstStyle/>
                    <a:p>
                      <a:pPr algn="ctr"/>
                      <a:r>
                        <a:rPr lang="en-US" dirty="0"/>
                        <a:t>10</a:t>
                      </a:r>
                      <a:endParaRPr lang="en-AU" dirty="0"/>
                    </a:p>
                  </a:txBody>
                  <a:tcPr/>
                </a:tc>
                <a:tc>
                  <a:txBody>
                    <a:bodyPr/>
                    <a:lstStyle/>
                    <a:p>
                      <a:pPr algn="ctr"/>
                      <a:r>
                        <a:rPr lang="en-US" dirty="0"/>
                        <a:t>10 / 226</a:t>
                      </a:r>
                      <a:endParaRPr lang="en-AU" dirty="0"/>
                    </a:p>
                  </a:txBody>
                  <a:tcPr/>
                </a:tc>
                <a:tc>
                  <a:txBody>
                    <a:bodyPr/>
                    <a:lstStyle/>
                    <a:p>
                      <a:pPr algn="ctr"/>
                      <a:r>
                        <a:rPr lang="en-US" dirty="0"/>
                        <a:t>823 / 1,831</a:t>
                      </a:r>
                      <a:endParaRPr lang="en-AU" dirty="0"/>
                    </a:p>
                  </a:txBody>
                  <a:tcPr/>
                </a:tc>
                <a:tc>
                  <a:txBody>
                    <a:bodyPr/>
                    <a:lstStyle/>
                    <a:p>
                      <a:pPr algn="ctr"/>
                      <a:r>
                        <a:rPr lang="en-US" dirty="0"/>
                        <a:t>2,348 / 4,107</a:t>
                      </a:r>
                      <a:endParaRPr lang="en-AU" dirty="0"/>
                    </a:p>
                  </a:txBody>
                  <a:tcPr/>
                </a:tc>
                <a:extLst>
                  <a:ext uri="{0D108BD9-81ED-4DB2-BD59-A6C34878D82A}">
                    <a16:rowId xmlns:a16="http://schemas.microsoft.com/office/drawing/2014/main" val="640740400"/>
                  </a:ext>
                </a:extLst>
              </a:tr>
              <a:tr h="370840">
                <a:tc rowSpan="3">
                  <a:txBody>
                    <a:bodyPr/>
                    <a:lstStyle/>
                    <a:p>
                      <a:pPr algn="ctr"/>
                      <a:r>
                        <a:rPr lang="en-US" dirty="0"/>
                        <a:t>First name, Last name, Street, City</a:t>
                      </a:r>
                      <a:endParaRPr lang="en-AU" dirty="0"/>
                    </a:p>
                  </a:txBody>
                  <a:tcPr/>
                </a:tc>
                <a:tc>
                  <a:txBody>
                    <a:bodyPr/>
                    <a:lstStyle/>
                    <a:p>
                      <a:r>
                        <a:rPr lang="en-US" b="1" dirty="0"/>
                        <a:t>Exact</a:t>
                      </a:r>
                      <a:endParaRPr lang="en-AU" b="1" dirty="0"/>
                    </a:p>
                  </a:txBody>
                  <a:tcPr/>
                </a:tc>
                <a:tc>
                  <a:txBody>
                    <a:bodyPr/>
                    <a:lstStyle/>
                    <a:p>
                      <a:pPr algn="ctr"/>
                      <a:r>
                        <a:rPr lang="en-US" dirty="0"/>
                        <a:t>0 / 0</a:t>
                      </a:r>
                      <a:endParaRPr lang="en-AU" dirty="0"/>
                    </a:p>
                  </a:txBody>
                  <a:tcPr/>
                </a:tc>
                <a:tc>
                  <a:txBody>
                    <a:bodyPr/>
                    <a:lstStyle/>
                    <a:p>
                      <a:pPr algn="ctr"/>
                      <a:r>
                        <a:rPr lang="en-US" dirty="0"/>
                        <a:t>0 / 0</a:t>
                      </a:r>
                      <a:endParaRPr lang="en-AU" dirty="0"/>
                    </a:p>
                  </a:txBody>
                  <a:tcPr/>
                </a:tc>
                <a:tc>
                  <a:txBody>
                    <a:bodyPr/>
                    <a:lstStyle/>
                    <a:p>
                      <a:pPr algn="ctr"/>
                      <a:r>
                        <a:rPr lang="en-US" dirty="0"/>
                        <a:t>75 / 147</a:t>
                      </a:r>
                      <a:endParaRPr lang="en-AU" dirty="0"/>
                    </a:p>
                  </a:txBody>
                  <a:tcPr/>
                </a:tc>
                <a:tc>
                  <a:txBody>
                    <a:bodyPr/>
                    <a:lstStyle/>
                    <a:p>
                      <a:pPr algn="ctr"/>
                      <a:r>
                        <a:rPr lang="en-US" dirty="0"/>
                        <a:t>8,152 / 2,618</a:t>
                      </a:r>
                      <a:endParaRPr lang="en-AU" dirty="0"/>
                    </a:p>
                  </a:txBody>
                  <a:tcPr/>
                </a:tc>
                <a:extLst>
                  <a:ext uri="{0D108BD9-81ED-4DB2-BD59-A6C34878D82A}">
                    <a16:rowId xmlns:a16="http://schemas.microsoft.com/office/drawing/2014/main" val="3730809712"/>
                  </a:ext>
                </a:extLst>
              </a:tr>
              <a:tr h="370840">
                <a:tc vMerge="1">
                  <a:txBody>
                    <a:bodyPr/>
                    <a:lstStyle/>
                    <a:p>
                      <a:endParaRPr lang="en-AU" dirty="0"/>
                    </a:p>
                  </a:txBody>
                  <a:tcPr/>
                </a:tc>
                <a:tc>
                  <a:txBody>
                    <a:bodyPr/>
                    <a:lstStyle/>
                    <a:p>
                      <a:r>
                        <a:rPr lang="en-US" b="1" dirty="0"/>
                        <a:t>Partial</a:t>
                      </a:r>
                      <a:endParaRPr lang="en-AU"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 / 0</a:t>
                      </a: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 / 0</a:t>
                      </a:r>
                      <a:endParaRPr lang="en-AU" dirty="0"/>
                    </a:p>
                  </a:txBody>
                  <a:tcPr/>
                </a:tc>
                <a:tc>
                  <a:txBody>
                    <a:bodyPr/>
                    <a:lstStyle/>
                    <a:p>
                      <a:pPr algn="ctr"/>
                      <a:r>
                        <a:rPr lang="en-US" dirty="0"/>
                        <a:t>8,837 / 24,911</a:t>
                      </a:r>
                      <a:endParaRPr lang="en-AU" dirty="0"/>
                    </a:p>
                  </a:txBody>
                  <a:tcPr/>
                </a:tc>
                <a:tc>
                  <a:txBody>
                    <a:bodyPr/>
                    <a:lstStyle/>
                    <a:p>
                      <a:pPr algn="ctr"/>
                      <a:r>
                        <a:rPr lang="en-US" dirty="0"/>
                        <a:t>8,896 / 17,613</a:t>
                      </a:r>
                      <a:endParaRPr lang="en-AU" dirty="0"/>
                    </a:p>
                  </a:txBody>
                  <a:tcPr/>
                </a:tc>
                <a:extLst>
                  <a:ext uri="{0D108BD9-81ED-4DB2-BD59-A6C34878D82A}">
                    <a16:rowId xmlns:a16="http://schemas.microsoft.com/office/drawing/2014/main" val="2637255520"/>
                  </a:ext>
                </a:extLst>
              </a:tr>
              <a:tr h="370840">
                <a:tc vMerge="1">
                  <a:txBody>
                    <a:bodyPr/>
                    <a:lstStyle/>
                    <a:p>
                      <a:endParaRPr lang="en-AU" dirty="0"/>
                    </a:p>
                  </a:txBody>
                  <a:tcPr/>
                </a:tc>
                <a:tc>
                  <a:txBody>
                    <a:bodyPr/>
                    <a:lstStyle/>
                    <a:p>
                      <a:r>
                        <a:rPr lang="en-US" b="1" dirty="0"/>
                        <a:t>Wrong</a:t>
                      </a:r>
                      <a:endParaRPr lang="en-AU"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a:t>
                      </a:r>
                      <a:endParaRPr lang="en-AU" dirty="0"/>
                    </a:p>
                  </a:txBody>
                  <a:tcPr/>
                </a:tc>
                <a:tc>
                  <a:txBody>
                    <a:bodyPr/>
                    <a:lstStyle/>
                    <a:p>
                      <a:pPr algn="ctr"/>
                      <a:r>
                        <a:rPr lang="en-US" dirty="0"/>
                        <a:t>0 / 0</a:t>
                      </a:r>
                      <a:endParaRPr lang="en-AU" dirty="0"/>
                    </a:p>
                  </a:txBody>
                  <a:tcPr/>
                </a:tc>
                <a:tc>
                  <a:txBody>
                    <a:bodyPr/>
                    <a:lstStyle/>
                    <a:p>
                      <a:pPr algn="ctr"/>
                      <a:r>
                        <a:rPr lang="en-US" dirty="0"/>
                        <a:t>2,976 / 3,112</a:t>
                      </a:r>
                      <a:endParaRPr lang="en-AU" dirty="0"/>
                    </a:p>
                  </a:txBody>
                  <a:tcPr/>
                </a:tc>
                <a:tc>
                  <a:txBody>
                    <a:bodyPr/>
                    <a:lstStyle/>
                    <a:p>
                      <a:pPr algn="ctr"/>
                      <a:r>
                        <a:rPr lang="en-US" dirty="0"/>
                        <a:t>3,729 / 2,765</a:t>
                      </a:r>
                      <a:endParaRPr lang="en-AU" dirty="0"/>
                    </a:p>
                  </a:txBody>
                  <a:tcPr/>
                </a:tc>
                <a:extLst>
                  <a:ext uri="{0D108BD9-81ED-4DB2-BD59-A6C34878D82A}">
                    <a16:rowId xmlns:a16="http://schemas.microsoft.com/office/drawing/2014/main" val="731323447"/>
                  </a:ext>
                </a:extLst>
              </a:tr>
            </a:tbl>
          </a:graphicData>
        </a:graphic>
      </p:graphicFrame>
    </p:spTree>
    <p:extLst>
      <p:ext uri="{BB962C8B-B14F-4D97-AF65-F5344CB8AC3E}">
        <p14:creationId xmlns:p14="http://schemas.microsoft.com/office/powerpoint/2010/main" val="295725061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58" name="Group 57"/>
          <p:cNvGrpSpPr/>
          <p:nvPr/>
        </p:nvGrpSpPr>
        <p:grpSpPr>
          <a:xfrm>
            <a:off x="0" y="0"/>
            <a:ext cx="12192000" cy="1045064"/>
            <a:chOff x="0" y="0"/>
            <a:chExt cx="12192000" cy="1045064"/>
          </a:xfrm>
        </p:grpSpPr>
        <p:sp>
          <p:nvSpPr>
            <p:cNvPr id="59" name="Rectangle 58"/>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37</a:t>
            </a:fld>
            <a:endParaRPr lang="en-US" dirty="0"/>
          </a:p>
        </p:txBody>
      </p:sp>
      <p:pic>
        <p:nvPicPr>
          <p:cNvPr id="57" name="Picture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62" name="TextBox 61"/>
          <p:cNvSpPr txBox="1"/>
          <p:nvPr/>
        </p:nvSpPr>
        <p:spPr>
          <a:xfrm>
            <a:off x="388937" y="166119"/>
            <a:ext cx="11803063" cy="677108"/>
          </a:xfrm>
          <a:prstGeom prst="rect">
            <a:avLst/>
          </a:prstGeom>
          <a:noFill/>
        </p:spPr>
        <p:txBody>
          <a:bodyPr wrap="square" rtlCol="0">
            <a:spAutoFit/>
          </a:bodyPr>
          <a:lstStyle/>
          <a:p>
            <a:r>
              <a:rPr lang="en-US" sz="38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Outline</a:t>
            </a:r>
          </a:p>
        </p:txBody>
      </p:sp>
      <p:sp>
        <p:nvSpPr>
          <p:cNvPr id="64" name="Footer Placeholder 9">
            <a:extLst>
              <a:ext uri="{FF2B5EF4-FFF2-40B4-BE49-F238E27FC236}">
                <a16:creationId xmlns:a16="http://schemas.microsoft.com/office/drawing/2014/main" id="{3E43D570-3AA2-4BA3-8D11-131BFE052D99}"/>
              </a:ext>
            </a:extLst>
          </p:cNvPr>
          <p:cNvSpPr>
            <a:spLocks noGrp="1"/>
          </p:cNvSpPr>
          <p:nvPr>
            <p:ph type="ftr" sz="quarter" idx="11"/>
          </p:nvPr>
        </p:nvSpPr>
        <p:spPr>
          <a:xfrm>
            <a:off x="4552950" y="6367697"/>
            <a:ext cx="3086100" cy="365125"/>
          </a:xfrm>
        </p:spPr>
        <p:txBody>
          <a:bodyPr/>
          <a:lstStyle/>
          <a:p>
            <a:r>
              <a:rPr lang="en-US" dirty="0"/>
              <a:t>March 2021</a:t>
            </a:r>
          </a:p>
        </p:txBody>
      </p:sp>
      <p:sp>
        <p:nvSpPr>
          <p:cNvPr id="39" name="TextBox 38">
            <a:extLst>
              <a:ext uri="{FF2B5EF4-FFF2-40B4-BE49-F238E27FC236}">
                <a16:creationId xmlns:a16="http://schemas.microsoft.com/office/drawing/2014/main" id="{698D3FD5-E7C8-4C4F-89E5-DD5DEF264059}"/>
              </a:ext>
            </a:extLst>
          </p:cNvPr>
          <p:cNvSpPr txBox="1"/>
          <p:nvPr/>
        </p:nvSpPr>
        <p:spPr>
          <a:xfrm>
            <a:off x="388937" y="1204684"/>
            <a:ext cx="11422637" cy="4862870"/>
          </a:xfrm>
          <a:prstGeom prst="rect">
            <a:avLst/>
          </a:prstGeom>
          <a:noFill/>
        </p:spPr>
        <p:txBody>
          <a:bodyPr wrap="square" rtlCol="0">
            <a:spAutoFit/>
          </a:bodyPr>
          <a:lstStyle/>
          <a:p>
            <a:pPr marL="342900" indent="-342900">
              <a:buFont typeface="Wingdings" panose="05000000000000000000" pitchFamily="2" charset="2"/>
              <a:buChar char="§"/>
            </a:pPr>
            <a:r>
              <a:rPr lang="en-US" sz="2200" b="1" dirty="0">
                <a:solidFill>
                  <a:schemeClr val="bg1">
                    <a:lumMod val="8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Introduction</a:t>
            </a:r>
          </a:p>
          <a:p>
            <a:pPr marL="800100" lvl="1" indent="-342900">
              <a:buFont typeface="Wingdings" panose="05000000000000000000" pitchFamily="2" charset="2"/>
              <a:buChar char="Ø"/>
            </a:pPr>
            <a:r>
              <a:rPr lang="en-US" sz="1600" dirty="0">
                <a:solidFill>
                  <a:schemeClr val="bg1">
                    <a:lumMod val="85000"/>
                  </a:schemeClr>
                </a:solidFill>
              </a:rPr>
              <a:t>Record Linkage (RL)</a:t>
            </a:r>
          </a:p>
          <a:p>
            <a:pPr marL="800100" lvl="1" indent="-342900">
              <a:buFont typeface="Wingdings" panose="05000000000000000000" pitchFamily="2" charset="2"/>
              <a:buChar char="Ø"/>
            </a:pPr>
            <a:r>
              <a:rPr lang="en-US" sz="1600" dirty="0">
                <a:solidFill>
                  <a:schemeClr val="bg1">
                    <a:lumMod val="85000"/>
                  </a:schemeClr>
                </a:solidFill>
              </a:rPr>
              <a:t>Privacy-Preserving Record Linkage (PPRL)</a:t>
            </a:r>
          </a:p>
          <a:p>
            <a:pPr marL="800100" lvl="1" indent="-342900">
              <a:buFont typeface="Wingdings" panose="05000000000000000000" pitchFamily="2" charset="2"/>
              <a:buChar char="Ø"/>
            </a:pPr>
            <a:r>
              <a:rPr lang="en-US" sz="1600" dirty="0">
                <a:solidFill>
                  <a:schemeClr val="bg1">
                    <a:lumMod val="85000"/>
                  </a:schemeClr>
                </a:solidFill>
              </a:rPr>
              <a:t>Motivation of Our Research</a:t>
            </a:r>
          </a:p>
          <a:p>
            <a:pPr marL="800100" lvl="1" indent="-342900">
              <a:buFont typeface="Wingdings" panose="05000000000000000000" pitchFamily="2" charset="2"/>
              <a:buChar char="Ø"/>
            </a:pPr>
            <a:r>
              <a:rPr lang="en-US" sz="1600" dirty="0">
                <a:solidFill>
                  <a:schemeClr val="bg1">
                    <a:lumMod val="85000"/>
                  </a:schemeClr>
                </a:solidFill>
              </a:rPr>
              <a:t>Objectives and Contributions</a:t>
            </a:r>
          </a:p>
          <a:p>
            <a:pPr marL="800100" lvl="1" indent="-342900">
              <a:buFont typeface="Wingdings" panose="05000000000000000000" pitchFamily="2" charset="2"/>
              <a:buChar char="§"/>
            </a:pPr>
            <a:endParaRPr lang="en-US" sz="1200" dirty="0"/>
          </a:p>
          <a:p>
            <a:pPr marL="342900" indent="-342900">
              <a:buFont typeface="Wingdings" panose="05000000000000000000" pitchFamily="2" charset="2"/>
              <a:buChar char="§"/>
            </a:pPr>
            <a:r>
              <a:rPr lang="en-US" sz="2200" dirty="0">
                <a:solidFill>
                  <a:schemeClr val="bg1">
                    <a:lumMod val="8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Conceptual Analysis of PPRL</a:t>
            </a:r>
          </a:p>
          <a:p>
            <a:pPr marL="800100" lvl="1" indent="-342900">
              <a:buFont typeface="Wingdings" panose="05000000000000000000" pitchFamily="2" charset="2"/>
              <a:buChar char="Ø"/>
            </a:pPr>
            <a:r>
              <a:rPr lang="en-US" sz="1600" dirty="0">
                <a:solidFill>
                  <a:schemeClr val="bg1">
                    <a:lumMod val="85000"/>
                  </a:schemeClr>
                </a:solidFill>
              </a:rPr>
              <a:t>A Taxonomy of Privacy Attacks on PPRL</a:t>
            </a:r>
          </a:p>
          <a:p>
            <a:pPr marL="800100" lvl="1" indent="-342900">
              <a:buFont typeface="Wingdings" panose="05000000000000000000" pitchFamily="2" charset="2"/>
              <a:buChar char="Ø"/>
            </a:pPr>
            <a:r>
              <a:rPr lang="en-US" sz="1600" dirty="0">
                <a:solidFill>
                  <a:schemeClr val="bg1">
                    <a:lumMod val="85000"/>
                  </a:schemeClr>
                </a:solidFill>
              </a:rPr>
              <a:t>A Vulnerability Framework for PPRL</a:t>
            </a:r>
          </a:p>
          <a:p>
            <a:pPr marL="342900" indent="-342900">
              <a:buFont typeface="Wingdings" panose="05000000000000000000" pitchFamily="2" charset="2"/>
              <a:buChar char="§"/>
            </a:pPr>
            <a:endParaRPr lang="en-US" sz="1200" dirty="0"/>
          </a:p>
          <a:p>
            <a:pPr marL="342900" indent="-342900">
              <a:buFont typeface="Wingdings" panose="05000000000000000000" pitchFamily="2" charset="2"/>
              <a:buChar char="§"/>
            </a:pPr>
            <a:r>
              <a:rPr lang="en-US" sz="2600" dirty="0">
                <a:solidFill>
                  <a:srgbClr val="002060"/>
                </a:solidFill>
                <a:latin typeface="Open Sans SemiBold" panose="020B0706030804020204" pitchFamily="34" charset="0"/>
                <a:ea typeface="Open Sans SemiBold" panose="020B0706030804020204" pitchFamily="34" charset="0"/>
                <a:cs typeface="Open Sans SemiBold" panose="020B0706030804020204" pitchFamily="34" charset="0"/>
              </a:rPr>
              <a:t>Novel Privacy Attacks on PPRL</a:t>
            </a:r>
          </a:p>
          <a:p>
            <a:pPr marL="800100" lvl="1" indent="-342900">
              <a:buFont typeface="Wingdings" panose="05000000000000000000" pitchFamily="2" charset="2"/>
              <a:buChar char="Ø"/>
            </a:pPr>
            <a:r>
              <a:rPr lang="en-US" sz="2600" dirty="0">
                <a:solidFill>
                  <a:schemeClr val="bg2">
                    <a:lumMod val="90000"/>
                  </a:schemeClr>
                </a:solidFill>
              </a:rPr>
              <a:t>Frequency based Attack on Multiple Dynamic Match-key Encoding</a:t>
            </a:r>
          </a:p>
          <a:p>
            <a:pPr marL="800100" lvl="1" indent="-342900">
              <a:buFont typeface="Wingdings" panose="05000000000000000000" pitchFamily="2" charset="2"/>
              <a:buChar char="Ø"/>
            </a:pPr>
            <a:r>
              <a:rPr lang="en-US" sz="2600" dirty="0">
                <a:solidFill>
                  <a:schemeClr val="bg2">
                    <a:lumMod val="90000"/>
                  </a:schemeClr>
                </a:solidFill>
              </a:rPr>
              <a:t>Pattern-mining based Attack on Bloom Filter Encoding</a:t>
            </a:r>
          </a:p>
          <a:p>
            <a:pPr marL="800100" lvl="1" indent="-342900">
              <a:buFont typeface="Wingdings" panose="05000000000000000000" pitchFamily="2" charset="2"/>
              <a:buChar char="Ø"/>
            </a:pPr>
            <a:r>
              <a:rPr lang="en-US" sz="2600" dirty="0"/>
              <a:t>Graph Matching based Attack on Multiple PPRL Encoding Techniques</a:t>
            </a:r>
          </a:p>
          <a:p>
            <a:endParaRPr lang="en-US" sz="1200" dirty="0">
              <a:solidFill>
                <a:schemeClr val="bg1">
                  <a:lumMod val="85000"/>
                </a:schemeClr>
              </a:solidFill>
            </a:endParaRPr>
          </a:p>
          <a:p>
            <a:pPr marL="342900" indent="-342900">
              <a:buFont typeface="Wingdings" panose="05000000000000000000" pitchFamily="2" charset="2"/>
              <a:buChar char="§"/>
            </a:pPr>
            <a:r>
              <a:rPr lang="en-US" sz="2200" dirty="0">
                <a:solidFill>
                  <a:schemeClr val="bg1">
                    <a:lumMod val="8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Conclusions and Future Work</a:t>
            </a:r>
          </a:p>
        </p:txBody>
      </p:sp>
    </p:spTree>
    <p:extLst>
      <p:ext uri="{BB962C8B-B14F-4D97-AF65-F5344CB8AC3E}">
        <p14:creationId xmlns:p14="http://schemas.microsoft.com/office/powerpoint/2010/main" val="890162224"/>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16" name="Group 15"/>
          <p:cNvGrpSpPr/>
          <p:nvPr/>
        </p:nvGrpSpPr>
        <p:grpSpPr>
          <a:xfrm>
            <a:off x="0" y="0"/>
            <a:ext cx="12192000" cy="1045064"/>
            <a:chOff x="0" y="0"/>
            <a:chExt cx="12192000" cy="1045064"/>
          </a:xfrm>
        </p:grpSpPr>
        <p:sp>
          <p:nvSpPr>
            <p:cNvPr id="17" name="Rectangle 16"/>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38</a:t>
            </a:fld>
            <a:endParaRPr lang="en-US" dirty="0"/>
          </a:p>
        </p:txBody>
      </p:sp>
      <p:sp>
        <p:nvSpPr>
          <p:cNvPr id="13" name="TextBox 12"/>
          <p:cNvSpPr txBox="1"/>
          <p:nvPr/>
        </p:nvSpPr>
        <p:spPr>
          <a:xfrm>
            <a:off x="388937" y="1201761"/>
            <a:ext cx="11422637" cy="4739759"/>
          </a:xfrm>
          <a:prstGeom prst="rect">
            <a:avLst/>
          </a:prstGeom>
          <a:noFill/>
        </p:spPr>
        <p:txBody>
          <a:bodyPr wrap="square" rtlCol="0">
            <a:spAutoFit/>
          </a:bodyPr>
          <a:lstStyle/>
          <a:p>
            <a:pPr marL="342900" indent="-342900">
              <a:buFont typeface="Wingdings" panose="05000000000000000000" pitchFamily="2" charset="2"/>
              <a:buChar char="§"/>
            </a:pPr>
            <a:r>
              <a:rPr lang="en-US" sz="2600" dirty="0"/>
              <a:t>Our proposed graph attack </a:t>
            </a:r>
            <a:r>
              <a:rPr lang="en-US" sz="2600" dirty="0">
                <a:solidFill>
                  <a:srgbClr val="FF0000"/>
                </a:solidFill>
              </a:rPr>
              <a:t>can be applied on any PPRL technique </a:t>
            </a:r>
            <a:r>
              <a:rPr lang="en-US" sz="2600" dirty="0"/>
              <a:t>that calculates approximate similarities between encoded records</a:t>
            </a:r>
          </a:p>
          <a:p>
            <a:pPr marL="342900" indent="-342900">
              <a:buFont typeface="Wingdings" panose="05000000000000000000" pitchFamily="2" charset="2"/>
              <a:buChar char="§"/>
            </a:pPr>
            <a:endParaRPr lang="en-US" sz="1600" dirty="0"/>
          </a:p>
          <a:p>
            <a:pPr marL="342900" indent="-342900">
              <a:buFont typeface="Wingdings" panose="05000000000000000000" pitchFamily="2" charset="2"/>
              <a:buChar char="§"/>
            </a:pPr>
            <a:r>
              <a:rPr lang="en-US" sz="2600" dirty="0"/>
              <a:t>It exploits the calculated similarities between encoded records </a:t>
            </a:r>
            <a:r>
              <a:rPr lang="en-US" sz="2600" dirty="0">
                <a:solidFill>
                  <a:srgbClr val="FF1D1D"/>
                </a:solidFill>
              </a:rPr>
              <a:t>using a graph based matching approach </a:t>
            </a:r>
            <a:r>
              <a:rPr lang="en-US" sz="2600" dirty="0"/>
              <a:t>to reidentify encoded values</a:t>
            </a:r>
          </a:p>
          <a:p>
            <a:endParaRPr lang="en-US" sz="1600" dirty="0"/>
          </a:p>
          <a:p>
            <a:pPr marL="342900" indent="-342900">
              <a:buFont typeface="Wingdings" panose="05000000000000000000" pitchFamily="2" charset="2"/>
              <a:buChar char="§"/>
            </a:pPr>
            <a:r>
              <a:rPr lang="en-US" sz="2600" dirty="0"/>
              <a:t>We assume </a:t>
            </a:r>
            <a:r>
              <a:rPr lang="en-US" sz="2600"/>
              <a:t>that the </a:t>
            </a:r>
            <a:r>
              <a:rPr lang="en-US" sz="2600" dirty="0"/>
              <a:t>adversary has access to an encoded database and a plaintext database, and can guess the encoded attribute combination</a:t>
            </a:r>
          </a:p>
          <a:p>
            <a:endParaRPr lang="en-US" sz="1600" dirty="0"/>
          </a:p>
          <a:p>
            <a:pPr marL="342900" indent="-342900">
              <a:buFont typeface="Wingdings" panose="05000000000000000000" pitchFamily="2" charset="2"/>
              <a:buChar char="§"/>
            </a:pPr>
            <a:r>
              <a:rPr lang="en-US" sz="2600" dirty="0"/>
              <a:t>Our attack consists of three main steps</a:t>
            </a:r>
          </a:p>
          <a:p>
            <a:pPr marL="800100" lvl="1" indent="-342900">
              <a:buFont typeface="Arial" panose="020B0604020202020204" pitchFamily="34" charset="0"/>
              <a:buChar char="•"/>
            </a:pPr>
            <a:r>
              <a:rPr lang="en-US" sz="2400" dirty="0"/>
              <a:t>Similarity graph generation</a:t>
            </a:r>
          </a:p>
          <a:p>
            <a:pPr marL="800100" lvl="1" indent="-342900">
              <a:buFont typeface="Arial" panose="020B0604020202020204" pitchFamily="34" charset="0"/>
              <a:buChar char="•"/>
            </a:pPr>
            <a:r>
              <a:rPr lang="en-US" sz="2400" dirty="0"/>
              <a:t>Node feature generation</a:t>
            </a:r>
          </a:p>
          <a:p>
            <a:pPr marL="800100" lvl="1" indent="-342900">
              <a:buFont typeface="Arial" panose="020B0604020202020204" pitchFamily="34" charset="0"/>
              <a:buChar char="•"/>
            </a:pPr>
            <a:r>
              <a:rPr lang="en-US" sz="2400" dirty="0"/>
              <a:t>Node matching and plaintext reidentification</a:t>
            </a: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20" name="TextBox 19"/>
          <p:cNvSpPr txBox="1"/>
          <p:nvPr/>
        </p:nvSpPr>
        <p:spPr>
          <a:xfrm>
            <a:off x="388937" y="166119"/>
            <a:ext cx="11422637" cy="707886"/>
          </a:xfrm>
          <a:prstGeom prst="rect">
            <a:avLst/>
          </a:prstGeom>
          <a:noFill/>
        </p:spPr>
        <p:txBody>
          <a:bodyPr wrap="square" rtlCol="0">
            <a:spAutoFit/>
          </a:bodyPr>
          <a:lstStyle/>
          <a:p>
            <a:r>
              <a:rPr lang="en-US" sz="40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Graph Matching based Privacy Attack</a:t>
            </a:r>
          </a:p>
        </p:txBody>
      </p:sp>
      <p:sp>
        <p:nvSpPr>
          <p:cNvPr id="14" name="Footer Placeholder 9">
            <a:extLst>
              <a:ext uri="{FF2B5EF4-FFF2-40B4-BE49-F238E27FC236}">
                <a16:creationId xmlns:a16="http://schemas.microsoft.com/office/drawing/2014/main" id="{8BE5AE0B-33FF-49F8-93D8-40E62B0E000C}"/>
              </a:ext>
            </a:extLst>
          </p:cNvPr>
          <p:cNvSpPr>
            <a:spLocks noGrp="1"/>
          </p:cNvSpPr>
          <p:nvPr>
            <p:ph type="ftr" sz="quarter" idx="11"/>
          </p:nvPr>
        </p:nvSpPr>
        <p:spPr>
          <a:xfrm>
            <a:off x="4552950" y="6367697"/>
            <a:ext cx="3086100" cy="365125"/>
          </a:xfrm>
        </p:spPr>
        <p:txBody>
          <a:bodyPr/>
          <a:lstStyle/>
          <a:p>
            <a:r>
              <a:rPr lang="en-US" dirty="0"/>
              <a:t>March 2021</a:t>
            </a:r>
          </a:p>
        </p:txBody>
      </p:sp>
    </p:spTree>
    <p:extLst>
      <p:ext uri="{BB962C8B-B14F-4D97-AF65-F5344CB8AC3E}">
        <p14:creationId xmlns:p14="http://schemas.microsoft.com/office/powerpoint/2010/main" val="413485851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Picture 105">
            <a:extLst>
              <a:ext uri="{FF2B5EF4-FFF2-40B4-BE49-F238E27FC236}">
                <a16:creationId xmlns:a16="http://schemas.microsoft.com/office/drawing/2014/main" id="{9F5A2800-E267-4897-9A51-156D864E23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31" name="Group 30"/>
          <p:cNvGrpSpPr/>
          <p:nvPr/>
        </p:nvGrpSpPr>
        <p:grpSpPr>
          <a:xfrm>
            <a:off x="0" y="0"/>
            <a:ext cx="12192000" cy="1045064"/>
            <a:chOff x="0" y="0"/>
            <a:chExt cx="12192000" cy="1045064"/>
          </a:xfrm>
        </p:grpSpPr>
        <p:sp>
          <p:nvSpPr>
            <p:cNvPr id="32" name="Rectangle 31"/>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39</a:t>
            </a:fld>
            <a:endParaRPr lang="en-US" dirty="0"/>
          </a:p>
        </p:txBody>
      </p:sp>
      <p:sp>
        <p:nvSpPr>
          <p:cNvPr id="49" name="TextBox 48"/>
          <p:cNvSpPr txBox="1"/>
          <p:nvPr/>
        </p:nvSpPr>
        <p:spPr>
          <a:xfrm>
            <a:off x="7706711" y="1282619"/>
            <a:ext cx="4362528" cy="3939540"/>
          </a:xfrm>
          <a:prstGeom prst="rect">
            <a:avLst/>
          </a:prstGeom>
          <a:noFill/>
        </p:spPr>
        <p:txBody>
          <a:bodyPr wrap="square" rtlCol="0">
            <a:spAutoFit/>
          </a:bodyPr>
          <a:lstStyle/>
          <a:p>
            <a:pPr marL="342900" indent="-342900">
              <a:buFont typeface="Wingdings" panose="05000000000000000000" pitchFamily="2" charset="2"/>
              <a:buChar char="§"/>
            </a:pPr>
            <a:r>
              <a:rPr lang="en-US" sz="2500" dirty="0"/>
              <a:t>Two similarity graphs </a:t>
            </a:r>
            <a:r>
              <a:rPr lang="en-US" sz="2500" b="1" dirty="0"/>
              <a:t>G</a:t>
            </a:r>
            <a:r>
              <a:rPr lang="en-US" sz="2500" i="1" baseline="-25000" dirty="0"/>
              <a:t>P</a:t>
            </a:r>
            <a:r>
              <a:rPr lang="en-US" sz="2500" dirty="0"/>
              <a:t> and </a:t>
            </a:r>
            <a:r>
              <a:rPr lang="en-US" sz="2500" b="1" dirty="0"/>
              <a:t>G</a:t>
            </a:r>
            <a:r>
              <a:rPr lang="en-US" sz="2500" i="1" baseline="-25000" dirty="0"/>
              <a:t>E</a:t>
            </a:r>
            <a:r>
              <a:rPr lang="en-US" sz="2500" dirty="0"/>
              <a:t> are generated using corresponding pair-wise similarities between plaintext values and encodings, respectively</a:t>
            </a:r>
          </a:p>
          <a:p>
            <a:endParaRPr lang="en-US" sz="2500" dirty="0"/>
          </a:p>
          <a:p>
            <a:pPr marL="342900" indent="-342900">
              <a:buFont typeface="Wingdings" panose="05000000000000000000" pitchFamily="2" charset="2"/>
              <a:buChar char="§"/>
            </a:pPr>
            <a:r>
              <a:rPr lang="en-US" sz="2500" dirty="0"/>
              <a:t>We use a similarity threshold </a:t>
            </a:r>
            <a:r>
              <a:rPr lang="en-US" sz="2500" b="1" i="1" dirty="0">
                <a:latin typeface="Adobe Fangsong Std R" panose="02020400000000000000" pitchFamily="18" charset="-128"/>
                <a:ea typeface="Adobe Fangsong Std R" panose="02020400000000000000" pitchFamily="18" charset="-128"/>
                <a:cs typeface="Adobe Devanagari" panose="02040503050201020203" pitchFamily="18" charset="0"/>
              </a:rPr>
              <a:t>s</a:t>
            </a:r>
            <a:r>
              <a:rPr lang="en-US" sz="2500" dirty="0"/>
              <a:t>  to limit the number of edges in the graphs</a:t>
            </a:r>
          </a:p>
        </p:txBody>
      </p:sp>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35" name="TextBox 34"/>
          <p:cNvSpPr txBox="1"/>
          <p:nvPr/>
        </p:nvSpPr>
        <p:spPr>
          <a:xfrm>
            <a:off x="388937" y="166119"/>
            <a:ext cx="11422637" cy="707886"/>
          </a:xfrm>
          <a:prstGeom prst="rect">
            <a:avLst/>
          </a:prstGeom>
          <a:noFill/>
        </p:spPr>
        <p:txBody>
          <a:bodyPr wrap="square" rtlCol="0">
            <a:spAutoFit/>
          </a:bodyPr>
          <a:lstStyle/>
          <a:p>
            <a:r>
              <a:rPr lang="en-US" sz="40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Step 1 – Generating Similarity Graphs </a:t>
            </a:r>
          </a:p>
        </p:txBody>
      </p:sp>
      <p:sp>
        <p:nvSpPr>
          <p:cNvPr id="10" name="Flowchart: Magnetic Disk 9">
            <a:extLst>
              <a:ext uri="{FF2B5EF4-FFF2-40B4-BE49-F238E27FC236}">
                <a16:creationId xmlns:a16="http://schemas.microsoft.com/office/drawing/2014/main" id="{931BA879-9ADD-4F3A-AB15-A29EE29BA6FB}"/>
              </a:ext>
            </a:extLst>
          </p:cNvPr>
          <p:cNvSpPr/>
          <p:nvPr/>
        </p:nvSpPr>
        <p:spPr>
          <a:xfrm>
            <a:off x="670021" y="1413292"/>
            <a:ext cx="2033516" cy="1255594"/>
          </a:xfrm>
          <a:prstGeom prst="flowChartMagneticDisk">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638D11F-1C8F-4188-A000-BE8CC984F1CE}"/>
              </a:ext>
            </a:extLst>
          </p:cNvPr>
          <p:cNvSpPr txBox="1"/>
          <p:nvPr/>
        </p:nvSpPr>
        <p:spPr>
          <a:xfrm>
            <a:off x="212529" y="2713482"/>
            <a:ext cx="2948499" cy="461665"/>
          </a:xfrm>
          <a:prstGeom prst="rect">
            <a:avLst/>
          </a:prstGeom>
          <a:noFill/>
        </p:spPr>
        <p:txBody>
          <a:bodyPr wrap="none" rtlCol="0">
            <a:spAutoFit/>
          </a:bodyPr>
          <a:lstStyle/>
          <a:p>
            <a:pPr algn="ctr"/>
            <a:r>
              <a:rPr lang="en-US" sz="2400" b="1" dirty="0">
                <a:latin typeface="Open Sans Semibold" panose="020B0706030804020204" pitchFamily="34" charset="0"/>
                <a:ea typeface="Open Sans Semibold" panose="020B0706030804020204" pitchFamily="34" charset="0"/>
                <a:cs typeface="Open Sans Semibold" panose="020B0706030804020204" pitchFamily="34" charset="0"/>
              </a:rPr>
              <a:t>Plaintext database</a:t>
            </a:r>
          </a:p>
        </p:txBody>
      </p:sp>
      <p:sp>
        <p:nvSpPr>
          <p:cNvPr id="12" name="Flowchart: Magnetic Disk 11">
            <a:extLst>
              <a:ext uri="{FF2B5EF4-FFF2-40B4-BE49-F238E27FC236}">
                <a16:creationId xmlns:a16="http://schemas.microsoft.com/office/drawing/2014/main" id="{B553CF31-23FB-476A-82D3-324F0A2A8B99}"/>
              </a:ext>
            </a:extLst>
          </p:cNvPr>
          <p:cNvSpPr/>
          <p:nvPr/>
        </p:nvSpPr>
        <p:spPr>
          <a:xfrm>
            <a:off x="670022" y="4241279"/>
            <a:ext cx="2033516" cy="1255594"/>
          </a:xfrm>
          <a:prstGeom prst="flowChartMagneticDisk">
            <a:avLst/>
          </a:prstGeom>
          <a:solidFill>
            <a:srgbClr val="FFB9B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53EA41B-E15B-475D-9685-9A3BAAC61E32}"/>
              </a:ext>
            </a:extLst>
          </p:cNvPr>
          <p:cNvSpPr txBox="1"/>
          <p:nvPr/>
        </p:nvSpPr>
        <p:spPr>
          <a:xfrm>
            <a:off x="236702" y="5526513"/>
            <a:ext cx="2900153" cy="461665"/>
          </a:xfrm>
          <a:prstGeom prst="rect">
            <a:avLst/>
          </a:prstGeom>
          <a:noFill/>
        </p:spPr>
        <p:txBody>
          <a:bodyPr wrap="none" rtlCol="0">
            <a:spAutoFit/>
          </a:bodyPr>
          <a:lstStyle/>
          <a:p>
            <a:pPr algn="ctr"/>
            <a:r>
              <a:rPr lang="en-US" sz="2400" b="1" dirty="0">
                <a:latin typeface="Open Sans Semibold" panose="020B0706030804020204" pitchFamily="34" charset="0"/>
                <a:ea typeface="Open Sans Semibold" panose="020B0706030804020204" pitchFamily="34" charset="0"/>
                <a:cs typeface="Open Sans Semibold" panose="020B0706030804020204" pitchFamily="34" charset="0"/>
              </a:rPr>
              <a:t>Encoded database</a:t>
            </a:r>
          </a:p>
        </p:txBody>
      </p:sp>
      <p:grpSp>
        <p:nvGrpSpPr>
          <p:cNvPr id="383" name="Group 382">
            <a:extLst>
              <a:ext uri="{FF2B5EF4-FFF2-40B4-BE49-F238E27FC236}">
                <a16:creationId xmlns:a16="http://schemas.microsoft.com/office/drawing/2014/main" id="{489D6457-62DA-4932-9756-4C9B66C62B0B}"/>
              </a:ext>
            </a:extLst>
          </p:cNvPr>
          <p:cNvGrpSpPr/>
          <p:nvPr/>
        </p:nvGrpSpPr>
        <p:grpSpPr>
          <a:xfrm>
            <a:off x="3537919" y="1218897"/>
            <a:ext cx="4131748" cy="2589599"/>
            <a:chOff x="3537919" y="1218897"/>
            <a:chExt cx="4131748" cy="2589599"/>
          </a:xfrm>
        </p:grpSpPr>
        <p:sp>
          <p:nvSpPr>
            <p:cNvPr id="20" name="Oval 19">
              <a:extLst>
                <a:ext uri="{FF2B5EF4-FFF2-40B4-BE49-F238E27FC236}">
                  <a16:creationId xmlns:a16="http://schemas.microsoft.com/office/drawing/2014/main" id="{63872FCB-1F5E-4805-82F0-6BBF017FC5B5}"/>
                </a:ext>
              </a:extLst>
            </p:cNvPr>
            <p:cNvSpPr/>
            <p:nvPr/>
          </p:nvSpPr>
          <p:spPr>
            <a:xfrm>
              <a:off x="4064439" y="1305703"/>
              <a:ext cx="463407" cy="46340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2D7D267-E364-4EBA-B416-5AF91D0C442F}"/>
                </a:ext>
              </a:extLst>
            </p:cNvPr>
            <p:cNvSpPr/>
            <p:nvPr/>
          </p:nvSpPr>
          <p:spPr>
            <a:xfrm>
              <a:off x="5795557" y="1255459"/>
              <a:ext cx="463407" cy="46340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6451495-8BE2-47D6-8712-9660031E130D}"/>
                </a:ext>
              </a:extLst>
            </p:cNvPr>
            <p:cNvSpPr/>
            <p:nvPr/>
          </p:nvSpPr>
          <p:spPr>
            <a:xfrm>
              <a:off x="4835957" y="2090325"/>
              <a:ext cx="463407" cy="46340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4EA8B84-FE2F-43F0-9225-CED718D5251F}"/>
                </a:ext>
              </a:extLst>
            </p:cNvPr>
            <p:cNvSpPr/>
            <p:nvPr/>
          </p:nvSpPr>
          <p:spPr>
            <a:xfrm>
              <a:off x="6766218" y="1988517"/>
              <a:ext cx="463407" cy="46340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CF6A268-7C6D-4A43-BAF1-4063D2DD3282}"/>
                </a:ext>
              </a:extLst>
            </p:cNvPr>
            <p:cNvSpPr/>
            <p:nvPr/>
          </p:nvSpPr>
          <p:spPr>
            <a:xfrm>
              <a:off x="5830126" y="2828512"/>
              <a:ext cx="463407" cy="46340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CA353DE5-C3DA-400C-91E8-7C0F22C9C7F2}"/>
                </a:ext>
              </a:extLst>
            </p:cNvPr>
            <p:cNvSpPr/>
            <p:nvPr/>
          </p:nvSpPr>
          <p:spPr>
            <a:xfrm>
              <a:off x="3564024" y="2384281"/>
              <a:ext cx="463407" cy="46340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D6754FEE-43BB-41A0-8AE8-C58F2D6B0198}"/>
                </a:ext>
              </a:extLst>
            </p:cNvPr>
            <p:cNvCxnSpPr>
              <a:cxnSpLocks/>
              <a:stCxn id="20" idx="5"/>
              <a:endCxn id="23" idx="1"/>
            </p:cNvCxnSpPr>
            <p:nvPr/>
          </p:nvCxnSpPr>
          <p:spPr>
            <a:xfrm>
              <a:off x="4459982" y="1701246"/>
              <a:ext cx="443839" cy="456943"/>
            </a:xfrm>
            <a:prstGeom prst="line">
              <a:avLst/>
            </a:prstGeom>
            <a:ln w="19050"/>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B3009689-896D-432A-9BF8-F207FDD7D8A2}"/>
                </a:ext>
              </a:extLst>
            </p:cNvPr>
            <p:cNvCxnSpPr>
              <a:cxnSpLocks/>
              <a:stCxn id="21" idx="3"/>
              <a:endCxn id="23" idx="7"/>
            </p:cNvCxnSpPr>
            <p:nvPr/>
          </p:nvCxnSpPr>
          <p:spPr>
            <a:xfrm flipH="1">
              <a:off x="5231500" y="1651002"/>
              <a:ext cx="631921" cy="507187"/>
            </a:xfrm>
            <a:prstGeom prst="line">
              <a:avLst/>
            </a:prstGeom>
            <a:ln w="19050"/>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6905BE82-5387-4110-91E2-A3DB35AA36CF}"/>
                </a:ext>
              </a:extLst>
            </p:cNvPr>
            <p:cNvCxnSpPr>
              <a:cxnSpLocks/>
              <a:stCxn id="57" idx="6"/>
              <a:endCxn id="23" idx="3"/>
            </p:cNvCxnSpPr>
            <p:nvPr/>
          </p:nvCxnSpPr>
          <p:spPr>
            <a:xfrm flipV="1">
              <a:off x="4027431" y="2485868"/>
              <a:ext cx="876390" cy="130117"/>
            </a:xfrm>
            <a:prstGeom prst="line">
              <a:avLst/>
            </a:prstGeom>
            <a:ln w="19050"/>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BFF8A279-8D54-41A9-ADF7-B7D6D5CC0D54}"/>
                </a:ext>
              </a:extLst>
            </p:cNvPr>
            <p:cNvCxnSpPr>
              <a:cxnSpLocks/>
              <a:stCxn id="24" idx="3"/>
              <a:endCxn id="27" idx="6"/>
            </p:cNvCxnSpPr>
            <p:nvPr/>
          </p:nvCxnSpPr>
          <p:spPr>
            <a:xfrm flipH="1">
              <a:off x="6293533" y="2384060"/>
              <a:ext cx="540549" cy="676156"/>
            </a:xfrm>
            <a:prstGeom prst="line">
              <a:avLst/>
            </a:prstGeom>
            <a:ln w="19050"/>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A2592308-0417-4383-A2E5-E06CC37E6065}"/>
                </a:ext>
              </a:extLst>
            </p:cNvPr>
            <p:cNvCxnSpPr>
              <a:cxnSpLocks/>
              <a:stCxn id="23" idx="5"/>
              <a:endCxn id="27" idx="1"/>
            </p:cNvCxnSpPr>
            <p:nvPr/>
          </p:nvCxnSpPr>
          <p:spPr>
            <a:xfrm>
              <a:off x="5231500" y="2485868"/>
              <a:ext cx="666490" cy="410508"/>
            </a:xfrm>
            <a:prstGeom prst="line">
              <a:avLst/>
            </a:prstGeom>
            <a:ln w="19050"/>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6F54BF9F-62E0-4AD5-AB2C-BACCDA05F009}"/>
                </a:ext>
              </a:extLst>
            </p:cNvPr>
            <p:cNvCxnSpPr>
              <a:cxnSpLocks/>
              <a:stCxn id="21" idx="5"/>
              <a:endCxn id="24" idx="1"/>
            </p:cNvCxnSpPr>
            <p:nvPr/>
          </p:nvCxnSpPr>
          <p:spPr>
            <a:xfrm>
              <a:off x="6191100" y="1651002"/>
              <a:ext cx="642982" cy="405379"/>
            </a:xfrm>
            <a:prstGeom prst="line">
              <a:avLst/>
            </a:prstGeom>
            <a:ln w="19050"/>
          </p:spPr>
          <p:style>
            <a:lnRef idx="1">
              <a:schemeClr val="dk1"/>
            </a:lnRef>
            <a:fillRef idx="0">
              <a:schemeClr val="dk1"/>
            </a:fillRef>
            <a:effectRef idx="0">
              <a:schemeClr val="dk1"/>
            </a:effectRef>
            <a:fontRef idx="minor">
              <a:schemeClr val="tx1"/>
            </a:fontRef>
          </p:style>
        </p:cxnSp>
        <p:sp>
          <p:nvSpPr>
            <p:cNvPr id="227" name="Oval 226">
              <a:extLst>
                <a:ext uri="{FF2B5EF4-FFF2-40B4-BE49-F238E27FC236}">
                  <a16:creationId xmlns:a16="http://schemas.microsoft.com/office/drawing/2014/main" id="{AAAB572E-872E-4A6F-B733-F83498CA65A7}"/>
                </a:ext>
              </a:extLst>
            </p:cNvPr>
            <p:cNvSpPr/>
            <p:nvPr/>
          </p:nvSpPr>
          <p:spPr>
            <a:xfrm>
              <a:off x="4781741" y="3345089"/>
              <a:ext cx="463407" cy="46340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8" name="Straight Connector 237">
              <a:extLst>
                <a:ext uri="{FF2B5EF4-FFF2-40B4-BE49-F238E27FC236}">
                  <a16:creationId xmlns:a16="http://schemas.microsoft.com/office/drawing/2014/main" id="{008D6101-215D-45EA-BFB3-6A28E68C72BE}"/>
                </a:ext>
              </a:extLst>
            </p:cNvPr>
            <p:cNvCxnSpPr>
              <a:cxnSpLocks/>
              <a:stCxn id="227" idx="0"/>
              <a:endCxn id="23" idx="4"/>
            </p:cNvCxnSpPr>
            <p:nvPr/>
          </p:nvCxnSpPr>
          <p:spPr>
            <a:xfrm flipV="1">
              <a:off x="5013445" y="2553732"/>
              <a:ext cx="54216" cy="791357"/>
            </a:xfrm>
            <a:prstGeom prst="line">
              <a:avLst/>
            </a:prstGeom>
            <a:ln w="19050"/>
          </p:spPr>
          <p:style>
            <a:lnRef idx="1">
              <a:schemeClr val="dk1"/>
            </a:lnRef>
            <a:fillRef idx="0">
              <a:schemeClr val="dk1"/>
            </a:fillRef>
            <a:effectRef idx="0">
              <a:schemeClr val="dk1"/>
            </a:effectRef>
            <a:fontRef idx="minor">
              <a:schemeClr val="tx1"/>
            </a:fontRef>
          </p:style>
        </p:cxnSp>
        <p:cxnSp>
          <p:nvCxnSpPr>
            <p:cNvPr id="241" name="Straight Connector 240">
              <a:extLst>
                <a:ext uri="{FF2B5EF4-FFF2-40B4-BE49-F238E27FC236}">
                  <a16:creationId xmlns:a16="http://schemas.microsoft.com/office/drawing/2014/main" id="{80FAE33D-301A-475C-B64D-FC3ED750DA37}"/>
                </a:ext>
              </a:extLst>
            </p:cNvPr>
            <p:cNvCxnSpPr>
              <a:cxnSpLocks/>
              <a:stCxn id="227" idx="1"/>
              <a:endCxn id="20" idx="4"/>
            </p:cNvCxnSpPr>
            <p:nvPr/>
          </p:nvCxnSpPr>
          <p:spPr>
            <a:xfrm flipH="1" flipV="1">
              <a:off x="4296143" y="1769110"/>
              <a:ext cx="553462" cy="1643843"/>
            </a:xfrm>
            <a:prstGeom prst="line">
              <a:avLst/>
            </a:prstGeom>
            <a:ln w="19050"/>
          </p:spPr>
          <p:style>
            <a:lnRef idx="1">
              <a:schemeClr val="dk1"/>
            </a:lnRef>
            <a:fillRef idx="0">
              <a:schemeClr val="dk1"/>
            </a:fillRef>
            <a:effectRef idx="0">
              <a:schemeClr val="dk1"/>
            </a:effectRef>
            <a:fontRef idx="minor">
              <a:schemeClr val="tx1"/>
            </a:fontRef>
          </p:style>
        </p:cxnSp>
        <p:cxnSp>
          <p:nvCxnSpPr>
            <p:cNvPr id="280" name="Straight Connector 279">
              <a:extLst>
                <a:ext uri="{FF2B5EF4-FFF2-40B4-BE49-F238E27FC236}">
                  <a16:creationId xmlns:a16="http://schemas.microsoft.com/office/drawing/2014/main" id="{1DD0D4F3-843F-4BA2-A862-DA9F3B2FA389}"/>
                </a:ext>
              </a:extLst>
            </p:cNvPr>
            <p:cNvCxnSpPr>
              <a:cxnSpLocks/>
              <a:stCxn id="24" idx="7"/>
            </p:cNvCxnSpPr>
            <p:nvPr/>
          </p:nvCxnSpPr>
          <p:spPr>
            <a:xfrm flipV="1">
              <a:off x="7161761" y="1599758"/>
              <a:ext cx="231703" cy="456623"/>
            </a:xfrm>
            <a:prstGeom prst="line">
              <a:avLst/>
            </a:prstGeom>
            <a:ln w="19050"/>
          </p:spPr>
          <p:style>
            <a:lnRef idx="1">
              <a:schemeClr val="dk1"/>
            </a:lnRef>
            <a:fillRef idx="0">
              <a:schemeClr val="dk1"/>
            </a:fillRef>
            <a:effectRef idx="0">
              <a:schemeClr val="dk1"/>
            </a:effectRef>
            <a:fontRef idx="minor">
              <a:schemeClr val="tx1"/>
            </a:fontRef>
          </p:style>
        </p:cxnSp>
        <p:cxnSp>
          <p:nvCxnSpPr>
            <p:cNvPr id="283" name="Straight Connector 282">
              <a:extLst>
                <a:ext uri="{FF2B5EF4-FFF2-40B4-BE49-F238E27FC236}">
                  <a16:creationId xmlns:a16="http://schemas.microsoft.com/office/drawing/2014/main" id="{D790000D-87A8-47CA-8938-9604AA6A1C93}"/>
                </a:ext>
              </a:extLst>
            </p:cNvPr>
            <p:cNvCxnSpPr>
              <a:cxnSpLocks/>
              <a:stCxn id="24" idx="5"/>
            </p:cNvCxnSpPr>
            <p:nvPr/>
          </p:nvCxnSpPr>
          <p:spPr>
            <a:xfrm>
              <a:off x="7161761" y="2384060"/>
              <a:ext cx="507906" cy="388030"/>
            </a:xfrm>
            <a:prstGeom prst="line">
              <a:avLst/>
            </a:prstGeom>
            <a:ln w="19050"/>
          </p:spPr>
          <p:style>
            <a:lnRef idx="1">
              <a:schemeClr val="dk1"/>
            </a:lnRef>
            <a:fillRef idx="0">
              <a:schemeClr val="dk1"/>
            </a:fillRef>
            <a:effectRef idx="0">
              <a:schemeClr val="dk1"/>
            </a:effectRef>
            <a:fontRef idx="minor">
              <a:schemeClr val="tx1"/>
            </a:fontRef>
          </p:style>
        </p:cxnSp>
        <p:cxnSp>
          <p:nvCxnSpPr>
            <p:cNvPr id="287" name="Straight Connector 286">
              <a:extLst>
                <a:ext uri="{FF2B5EF4-FFF2-40B4-BE49-F238E27FC236}">
                  <a16:creationId xmlns:a16="http://schemas.microsoft.com/office/drawing/2014/main" id="{69DF284D-0A62-4DD1-936C-E2BF94952B03}"/>
                </a:ext>
              </a:extLst>
            </p:cNvPr>
            <p:cNvCxnSpPr>
              <a:cxnSpLocks/>
              <a:stCxn id="27" idx="5"/>
            </p:cNvCxnSpPr>
            <p:nvPr/>
          </p:nvCxnSpPr>
          <p:spPr>
            <a:xfrm>
              <a:off x="6225669" y="3224055"/>
              <a:ext cx="540549" cy="352738"/>
            </a:xfrm>
            <a:prstGeom prst="line">
              <a:avLst/>
            </a:prstGeom>
            <a:ln w="19050"/>
          </p:spPr>
          <p:style>
            <a:lnRef idx="1">
              <a:schemeClr val="dk1"/>
            </a:lnRef>
            <a:fillRef idx="0">
              <a:schemeClr val="dk1"/>
            </a:fillRef>
            <a:effectRef idx="0">
              <a:schemeClr val="dk1"/>
            </a:effectRef>
            <a:fontRef idx="minor">
              <a:schemeClr val="tx1"/>
            </a:fontRef>
          </p:style>
        </p:cxnSp>
        <p:cxnSp>
          <p:nvCxnSpPr>
            <p:cNvPr id="300" name="Straight Connector 299">
              <a:extLst>
                <a:ext uri="{FF2B5EF4-FFF2-40B4-BE49-F238E27FC236}">
                  <a16:creationId xmlns:a16="http://schemas.microsoft.com/office/drawing/2014/main" id="{581C3B8D-2DB1-4CC9-AC1A-E83707376298}"/>
                </a:ext>
              </a:extLst>
            </p:cNvPr>
            <p:cNvCxnSpPr>
              <a:cxnSpLocks/>
              <a:endCxn id="20" idx="2"/>
            </p:cNvCxnSpPr>
            <p:nvPr/>
          </p:nvCxnSpPr>
          <p:spPr>
            <a:xfrm>
              <a:off x="3537919" y="1471090"/>
              <a:ext cx="526520" cy="66317"/>
            </a:xfrm>
            <a:prstGeom prst="line">
              <a:avLst/>
            </a:prstGeom>
            <a:ln w="19050"/>
          </p:spPr>
          <p:style>
            <a:lnRef idx="1">
              <a:schemeClr val="dk1"/>
            </a:lnRef>
            <a:fillRef idx="0">
              <a:schemeClr val="dk1"/>
            </a:fillRef>
            <a:effectRef idx="0">
              <a:schemeClr val="dk1"/>
            </a:effectRef>
            <a:fontRef idx="minor">
              <a:schemeClr val="tx1"/>
            </a:fontRef>
          </p:style>
        </p:cxnSp>
        <p:sp>
          <p:nvSpPr>
            <p:cNvPr id="307" name="TextBox 306">
              <a:extLst>
                <a:ext uri="{FF2B5EF4-FFF2-40B4-BE49-F238E27FC236}">
                  <a16:creationId xmlns:a16="http://schemas.microsoft.com/office/drawing/2014/main" id="{CBFAC793-A327-4700-A381-1338FDDC9898}"/>
                </a:ext>
              </a:extLst>
            </p:cNvPr>
            <p:cNvSpPr txBox="1"/>
            <p:nvPr/>
          </p:nvSpPr>
          <p:spPr>
            <a:xfrm>
              <a:off x="4645358" y="1621382"/>
              <a:ext cx="593432" cy="369332"/>
            </a:xfrm>
            <a:prstGeom prst="rect">
              <a:avLst/>
            </a:prstGeom>
            <a:noFill/>
          </p:spPr>
          <p:txBody>
            <a:bodyPr wrap="none" rtlCol="0">
              <a:spAutoFit/>
            </a:bodyPr>
            <a:lstStyle/>
            <a:p>
              <a:r>
                <a:rPr lang="en-US" dirty="0"/>
                <a:t>0.95</a:t>
              </a:r>
            </a:p>
          </p:txBody>
        </p:sp>
        <p:sp>
          <p:nvSpPr>
            <p:cNvPr id="309" name="TextBox 308">
              <a:extLst>
                <a:ext uri="{FF2B5EF4-FFF2-40B4-BE49-F238E27FC236}">
                  <a16:creationId xmlns:a16="http://schemas.microsoft.com/office/drawing/2014/main" id="{CB440BD5-B8E9-4434-908A-EDF180EB4D82}"/>
                </a:ext>
              </a:extLst>
            </p:cNvPr>
            <p:cNvSpPr txBox="1"/>
            <p:nvPr/>
          </p:nvSpPr>
          <p:spPr>
            <a:xfrm>
              <a:off x="5505871" y="1844543"/>
              <a:ext cx="616073" cy="369332"/>
            </a:xfrm>
            <a:prstGeom prst="rect">
              <a:avLst/>
            </a:prstGeom>
            <a:noFill/>
          </p:spPr>
          <p:txBody>
            <a:bodyPr wrap="square" rtlCol="0">
              <a:spAutoFit/>
            </a:bodyPr>
            <a:lstStyle/>
            <a:p>
              <a:r>
                <a:rPr lang="en-US" dirty="0"/>
                <a:t>0.64</a:t>
              </a:r>
            </a:p>
          </p:txBody>
        </p:sp>
        <p:sp>
          <p:nvSpPr>
            <p:cNvPr id="311" name="TextBox 310">
              <a:extLst>
                <a:ext uri="{FF2B5EF4-FFF2-40B4-BE49-F238E27FC236}">
                  <a16:creationId xmlns:a16="http://schemas.microsoft.com/office/drawing/2014/main" id="{4AF5A400-B3B6-4ABF-A5E0-6ABD4B80BE2F}"/>
                </a:ext>
              </a:extLst>
            </p:cNvPr>
            <p:cNvSpPr txBox="1"/>
            <p:nvPr/>
          </p:nvSpPr>
          <p:spPr>
            <a:xfrm>
              <a:off x="5013445" y="2875505"/>
              <a:ext cx="593432" cy="369332"/>
            </a:xfrm>
            <a:prstGeom prst="rect">
              <a:avLst/>
            </a:prstGeom>
            <a:noFill/>
          </p:spPr>
          <p:txBody>
            <a:bodyPr wrap="none" rtlCol="0">
              <a:spAutoFit/>
            </a:bodyPr>
            <a:lstStyle/>
            <a:p>
              <a:r>
                <a:rPr lang="en-US" dirty="0"/>
                <a:t>0.91</a:t>
              </a:r>
            </a:p>
          </p:txBody>
        </p:sp>
        <p:sp>
          <p:nvSpPr>
            <p:cNvPr id="313" name="TextBox 312">
              <a:extLst>
                <a:ext uri="{FF2B5EF4-FFF2-40B4-BE49-F238E27FC236}">
                  <a16:creationId xmlns:a16="http://schemas.microsoft.com/office/drawing/2014/main" id="{0252100D-F86F-4937-AA98-44496279F06B}"/>
                </a:ext>
              </a:extLst>
            </p:cNvPr>
            <p:cNvSpPr txBox="1"/>
            <p:nvPr/>
          </p:nvSpPr>
          <p:spPr>
            <a:xfrm>
              <a:off x="3981687" y="2586207"/>
              <a:ext cx="476412" cy="369332"/>
            </a:xfrm>
            <a:prstGeom prst="rect">
              <a:avLst/>
            </a:prstGeom>
            <a:noFill/>
          </p:spPr>
          <p:txBody>
            <a:bodyPr wrap="none" rtlCol="0">
              <a:spAutoFit/>
            </a:bodyPr>
            <a:lstStyle/>
            <a:p>
              <a:r>
                <a:rPr lang="en-US" dirty="0"/>
                <a:t>0.9</a:t>
              </a:r>
            </a:p>
          </p:txBody>
        </p:sp>
        <p:sp>
          <p:nvSpPr>
            <p:cNvPr id="315" name="TextBox 314">
              <a:extLst>
                <a:ext uri="{FF2B5EF4-FFF2-40B4-BE49-F238E27FC236}">
                  <a16:creationId xmlns:a16="http://schemas.microsoft.com/office/drawing/2014/main" id="{CF0A10AB-B1F4-408E-9A0A-988CDC1C6D91}"/>
                </a:ext>
              </a:extLst>
            </p:cNvPr>
            <p:cNvSpPr txBox="1"/>
            <p:nvPr/>
          </p:nvSpPr>
          <p:spPr>
            <a:xfrm>
              <a:off x="6405650" y="1525604"/>
              <a:ext cx="593432" cy="369332"/>
            </a:xfrm>
            <a:prstGeom prst="rect">
              <a:avLst/>
            </a:prstGeom>
            <a:noFill/>
          </p:spPr>
          <p:txBody>
            <a:bodyPr wrap="none" rtlCol="0">
              <a:spAutoFit/>
            </a:bodyPr>
            <a:lstStyle/>
            <a:p>
              <a:r>
                <a:rPr lang="en-US" dirty="0"/>
                <a:t>0.82</a:t>
              </a:r>
            </a:p>
          </p:txBody>
        </p:sp>
        <p:sp>
          <p:nvSpPr>
            <p:cNvPr id="317" name="TextBox 316">
              <a:extLst>
                <a:ext uri="{FF2B5EF4-FFF2-40B4-BE49-F238E27FC236}">
                  <a16:creationId xmlns:a16="http://schemas.microsoft.com/office/drawing/2014/main" id="{A5010908-29E0-40AE-AF85-CEAE1DDB3A19}"/>
                </a:ext>
              </a:extLst>
            </p:cNvPr>
            <p:cNvSpPr txBox="1"/>
            <p:nvPr/>
          </p:nvSpPr>
          <p:spPr>
            <a:xfrm>
              <a:off x="6550669" y="2630149"/>
              <a:ext cx="593432" cy="369332"/>
            </a:xfrm>
            <a:prstGeom prst="rect">
              <a:avLst/>
            </a:prstGeom>
            <a:noFill/>
          </p:spPr>
          <p:txBody>
            <a:bodyPr wrap="none" rtlCol="0">
              <a:spAutoFit/>
            </a:bodyPr>
            <a:lstStyle/>
            <a:p>
              <a:r>
                <a:rPr lang="en-US" dirty="0"/>
                <a:t>0.71</a:t>
              </a:r>
            </a:p>
          </p:txBody>
        </p:sp>
        <p:sp>
          <p:nvSpPr>
            <p:cNvPr id="319" name="TextBox 318">
              <a:extLst>
                <a:ext uri="{FF2B5EF4-FFF2-40B4-BE49-F238E27FC236}">
                  <a16:creationId xmlns:a16="http://schemas.microsoft.com/office/drawing/2014/main" id="{5D979FD6-23C3-4D11-A69D-A2F890728EA3}"/>
                </a:ext>
              </a:extLst>
            </p:cNvPr>
            <p:cNvSpPr txBox="1"/>
            <p:nvPr/>
          </p:nvSpPr>
          <p:spPr>
            <a:xfrm>
              <a:off x="5524253" y="2396538"/>
              <a:ext cx="593432" cy="369332"/>
            </a:xfrm>
            <a:prstGeom prst="rect">
              <a:avLst/>
            </a:prstGeom>
            <a:noFill/>
          </p:spPr>
          <p:txBody>
            <a:bodyPr wrap="none" rtlCol="0">
              <a:spAutoFit/>
            </a:bodyPr>
            <a:lstStyle/>
            <a:p>
              <a:r>
                <a:rPr lang="en-US" dirty="0"/>
                <a:t>0.81</a:t>
              </a:r>
            </a:p>
          </p:txBody>
        </p:sp>
        <p:sp>
          <p:nvSpPr>
            <p:cNvPr id="321" name="TextBox 320">
              <a:extLst>
                <a:ext uri="{FF2B5EF4-FFF2-40B4-BE49-F238E27FC236}">
                  <a16:creationId xmlns:a16="http://schemas.microsoft.com/office/drawing/2014/main" id="{4F455B98-7EBA-4FDA-B172-3B50CCA92B40}"/>
                </a:ext>
              </a:extLst>
            </p:cNvPr>
            <p:cNvSpPr txBox="1"/>
            <p:nvPr/>
          </p:nvSpPr>
          <p:spPr>
            <a:xfrm>
              <a:off x="3868977" y="2035836"/>
              <a:ext cx="593432" cy="369332"/>
            </a:xfrm>
            <a:prstGeom prst="rect">
              <a:avLst/>
            </a:prstGeom>
            <a:noFill/>
          </p:spPr>
          <p:txBody>
            <a:bodyPr wrap="none" rtlCol="0">
              <a:spAutoFit/>
            </a:bodyPr>
            <a:lstStyle/>
            <a:p>
              <a:r>
                <a:rPr lang="en-US" dirty="0"/>
                <a:t>0.56</a:t>
              </a:r>
            </a:p>
          </p:txBody>
        </p:sp>
        <p:sp>
          <p:nvSpPr>
            <p:cNvPr id="355" name="TextBox 354">
              <a:extLst>
                <a:ext uri="{FF2B5EF4-FFF2-40B4-BE49-F238E27FC236}">
                  <a16:creationId xmlns:a16="http://schemas.microsoft.com/office/drawing/2014/main" id="{126B9359-841C-4BE4-B682-F10C3DDEF90C}"/>
                </a:ext>
              </a:extLst>
            </p:cNvPr>
            <p:cNvSpPr txBox="1"/>
            <p:nvPr/>
          </p:nvSpPr>
          <p:spPr>
            <a:xfrm>
              <a:off x="4091842" y="1270008"/>
              <a:ext cx="434734" cy="461665"/>
            </a:xfrm>
            <a:prstGeom prst="rect">
              <a:avLst/>
            </a:prstGeom>
            <a:noFill/>
          </p:spPr>
          <p:txBody>
            <a:bodyPr wrap="none" rtlCol="0">
              <a:spAutoFit/>
            </a:bodyPr>
            <a:lstStyle/>
            <a:p>
              <a:r>
                <a:rPr lang="en-US" sz="2400" b="1" dirty="0"/>
                <a:t>v</a:t>
              </a:r>
              <a:r>
                <a:rPr lang="en-US" sz="2400" b="1" baseline="-25000" dirty="0"/>
                <a:t>1</a:t>
              </a:r>
            </a:p>
          </p:txBody>
        </p:sp>
        <p:sp>
          <p:nvSpPr>
            <p:cNvPr id="357" name="TextBox 356">
              <a:extLst>
                <a:ext uri="{FF2B5EF4-FFF2-40B4-BE49-F238E27FC236}">
                  <a16:creationId xmlns:a16="http://schemas.microsoft.com/office/drawing/2014/main" id="{C7E7AC45-D87E-4B06-87DF-EA84654EA661}"/>
                </a:ext>
              </a:extLst>
            </p:cNvPr>
            <p:cNvSpPr txBox="1"/>
            <p:nvPr/>
          </p:nvSpPr>
          <p:spPr>
            <a:xfrm>
              <a:off x="3594034" y="2351636"/>
              <a:ext cx="434734" cy="461665"/>
            </a:xfrm>
            <a:prstGeom prst="rect">
              <a:avLst/>
            </a:prstGeom>
            <a:noFill/>
          </p:spPr>
          <p:txBody>
            <a:bodyPr wrap="none" rtlCol="0">
              <a:spAutoFit/>
            </a:bodyPr>
            <a:lstStyle/>
            <a:p>
              <a:r>
                <a:rPr lang="en-US" sz="2400" b="1" dirty="0"/>
                <a:t>v</a:t>
              </a:r>
              <a:r>
                <a:rPr lang="en-US" sz="2400" b="1" baseline="-25000" dirty="0"/>
                <a:t>2</a:t>
              </a:r>
            </a:p>
          </p:txBody>
        </p:sp>
        <p:sp>
          <p:nvSpPr>
            <p:cNvPr id="359" name="TextBox 358">
              <a:extLst>
                <a:ext uri="{FF2B5EF4-FFF2-40B4-BE49-F238E27FC236}">
                  <a16:creationId xmlns:a16="http://schemas.microsoft.com/office/drawing/2014/main" id="{FBB4602D-A911-486B-99DD-C151D266CD5F}"/>
                </a:ext>
              </a:extLst>
            </p:cNvPr>
            <p:cNvSpPr txBox="1"/>
            <p:nvPr/>
          </p:nvSpPr>
          <p:spPr>
            <a:xfrm>
              <a:off x="4853610" y="2061916"/>
              <a:ext cx="434734" cy="461665"/>
            </a:xfrm>
            <a:prstGeom prst="rect">
              <a:avLst/>
            </a:prstGeom>
            <a:noFill/>
          </p:spPr>
          <p:txBody>
            <a:bodyPr wrap="none" rtlCol="0">
              <a:spAutoFit/>
            </a:bodyPr>
            <a:lstStyle/>
            <a:p>
              <a:r>
                <a:rPr lang="en-US" sz="2400" b="1" dirty="0"/>
                <a:t>v</a:t>
              </a:r>
              <a:r>
                <a:rPr lang="en-US" sz="2400" b="1" baseline="-25000" dirty="0"/>
                <a:t>3</a:t>
              </a:r>
            </a:p>
          </p:txBody>
        </p:sp>
        <p:sp>
          <p:nvSpPr>
            <p:cNvPr id="361" name="TextBox 360">
              <a:extLst>
                <a:ext uri="{FF2B5EF4-FFF2-40B4-BE49-F238E27FC236}">
                  <a16:creationId xmlns:a16="http://schemas.microsoft.com/office/drawing/2014/main" id="{3D740FDC-8BE1-46B7-9543-C161160CFB41}"/>
                </a:ext>
              </a:extLst>
            </p:cNvPr>
            <p:cNvSpPr txBox="1"/>
            <p:nvPr/>
          </p:nvSpPr>
          <p:spPr>
            <a:xfrm>
              <a:off x="4810414" y="3308848"/>
              <a:ext cx="434734" cy="461665"/>
            </a:xfrm>
            <a:prstGeom prst="rect">
              <a:avLst/>
            </a:prstGeom>
            <a:noFill/>
          </p:spPr>
          <p:txBody>
            <a:bodyPr wrap="none" rtlCol="0">
              <a:spAutoFit/>
            </a:bodyPr>
            <a:lstStyle/>
            <a:p>
              <a:r>
                <a:rPr lang="en-US" sz="2400" b="1" dirty="0"/>
                <a:t>v</a:t>
              </a:r>
              <a:r>
                <a:rPr lang="en-US" sz="2400" b="1" baseline="-25000" dirty="0"/>
                <a:t>4</a:t>
              </a:r>
            </a:p>
          </p:txBody>
        </p:sp>
        <p:sp>
          <p:nvSpPr>
            <p:cNvPr id="363" name="TextBox 362">
              <a:extLst>
                <a:ext uri="{FF2B5EF4-FFF2-40B4-BE49-F238E27FC236}">
                  <a16:creationId xmlns:a16="http://schemas.microsoft.com/office/drawing/2014/main" id="{BC9042C4-B35A-42DE-A66A-8F37B2661E2B}"/>
                </a:ext>
              </a:extLst>
            </p:cNvPr>
            <p:cNvSpPr txBox="1"/>
            <p:nvPr/>
          </p:nvSpPr>
          <p:spPr>
            <a:xfrm>
              <a:off x="5855653" y="2800957"/>
              <a:ext cx="434734" cy="461665"/>
            </a:xfrm>
            <a:prstGeom prst="rect">
              <a:avLst/>
            </a:prstGeom>
            <a:noFill/>
          </p:spPr>
          <p:txBody>
            <a:bodyPr wrap="none" rtlCol="0">
              <a:spAutoFit/>
            </a:bodyPr>
            <a:lstStyle/>
            <a:p>
              <a:r>
                <a:rPr lang="en-US" sz="2400" b="1" dirty="0"/>
                <a:t>v</a:t>
              </a:r>
              <a:r>
                <a:rPr lang="en-US" sz="2400" b="1" baseline="-25000" dirty="0"/>
                <a:t>5</a:t>
              </a:r>
            </a:p>
          </p:txBody>
        </p:sp>
        <p:sp>
          <p:nvSpPr>
            <p:cNvPr id="365" name="TextBox 364">
              <a:extLst>
                <a:ext uri="{FF2B5EF4-FFF2-40B4-BE49-F238E27FC236}">
                  <a16:creationId xmlns:a16="http://schemas.microsoft.com/office/drawing/2014/main" id="{37E4938A-68D5-407A-A84D-9D913711866C}"/>
                </a:ext>
              </a:extLst>
            </p:cNvPr>
            <p:cNvSpPr txBox="1"/>
            <p:nvPr/>
          </p:nvSpPr>
          <p:spPr>
            <a:xfrm>
              <a:off x="5826921" y="1218897"/>
              <a:ext cx="434734" cy="461665"/>
            </a:xfrm>
            <a:prstGeom prst="rect">
              <a:avLst/>
            </a:prstGeom>
            <a:noFill/>
          </p:spPr>
          <p:txBody>
            <a:bodyPr wrap="none" rtlCol="0">
              <a:spAutoFit/>
            </a:bodyPr>
            <a:lstStyle/>
            <a:p>
              <a:r>
                <a:rPr lang="en-US" sz="2400" b="1" dirty="0"/>
                <a:t>v</a:t>
              </a:r>
              <a:r>
                <a:rPr lang="en-US" sz="2400" b="1" baseline="-25000" dirty="0"/>
                <a:t>6</a:t>
              </a:r>
            </a:p>
          </p:txBody>
        </p:sp>
        <p:sp>
          <p:nvSpPr>
            <p:cNvPr id="367" name="TextBox 366">
              <a:extLst>
                <a:ext uri="{FF2B5EF4-FFF2-40B4-BE49-F238E27FC236}">
                  <a16:creationId xmlns:a16="http://schemas.microsoft.com/office/drawing/2014/main" id="{8C4CC32F-0843-4810-87F4-3CB79076F1C4}"/>
                </a:ext>
              </a:extLst>
            </p:cNvPr>
            <p:cNvSpPr txBox="1"/>
            <p:nvPr/>
          </p:nvSpPr>
          <p:spPr>
            <a:xfrm>
              <a:off x="6798778" y="1969970"/>
              <a:ext cx="434734" cy="461665"/>
            </a:xfrm>
            <a:prstGeom prst="rect">
              <a:avLst/>
            </a:prstGeom>
            <a:noFill/>
          </p:spPr>
          <p:txBody>
            <a:bodyPr wrap="none" rtlCol="0">
              <a:spAutoFit/>
            </a:bodyPr>
            <a:lstStyle/>
            <a:p>
              <a:r>
                <a:rPr lang="en-US" sz="2400" b="1" dirty="0"/>
                <a:t>v</a:t>
              </a:r>
              <a:r>
                <a:rPr lang="en-US" sz="2400" b="1" baseline="-25000" dirty="0"/>
                <a:t>7</a:t>
              </a:r>
            </a:p>
          </p:txBody>
        </p:sp>
      </p:grpSp>
      <p:grpSp>
        <p:nvGrpSpPr>
          <p:cNvPr id="382" name="Group 381">
            <a:extLst>
              <a:ext uri="{FF2B5EF4-FFF2-40B4-BE49-F238E27FC236}">
                <a16:creationId xmlns:a16="http://schemas.microsoft.com/office/drawing/2014/main" id="{AD0DA900-A716-4E55-8CBA-710E2EF10A91}"/>
              </a:ext>
            </a:extLst>
          </p:cNvPr>
          <p:cNvGrpSpPr/>
          <p:nvPr/>
        </p:nvGrpSpPr>
        <p:grpSpPr>
          <a:xfrm>
            <a:off x="3311473" y="3929205"/>
            <a:ext cx="4645515" cy="2737595"/>
            <a:chOff x="3180847" y="3929205"/>
            <a:chExt cx="4645515" cy="2737595"/>
          </a:xfrm>
        </p:grpSpPr>
        <p:sp>
          <p:nvSpPr>
            <p:cNvPr id="196" name="Oval 195">
              <a:extLst>
                <a:ext uri="{FF2B5EF4-FFF2-40B4-BE49-F238E27FC236}">
                  <a16:creationId xmlns:a16="http://schemas.microsoft.com/office/drawing/2014/main" id="{DF527B91-4CB6-47D3-9E8A-54979D3A9318}"/>
                </a:ext>
              </a:extLst>
            </p:cNvPr>
            <p:cNvSpPr/>
            <p:nvPr/>
          </p:nvSpPr>
          <p:spPr>
            <a:xfrm>
              <a:off x="3735690" y="3955201"/>
              <a:ext cx="463407" cy="463407"/>
            </a:xfrm>
            <a:prstGeom prst="ellipse">
              <a:avLst/>
            </a:prstGeom>
            <a:solidFill>
              <a:srgbClr val="FFB9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FDEBE129-C3EF-4AD6-8AE1-61AC61892C43}"/>
                </a:ext>
              </a:extLst>
            </p:cNvPr>
            <p:cNvSpPr/>
            <p:nvPr/>
          </p:nvSpPr>
          <p:spPr>
            <a:xfrm>
              <a:off x="5923944" y="3961811"/>
              <a:ext cx="463407" cy="463407"/>
            </a:xfrm>
            <a:prstGeom prst="ellipse">
              <a:avLst/>
            </a:prstGeom>
            <a:solidFill>
              <a:srgbClr val="FFB9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7A5262B7-46F2-4713-BF4E-A021D8D386F4}"/>
                </a:ext>
              </a:extLst>
            </p:cNvPr>
            <p:cNvSpPr/>
            <p:nvPr/>
          </p:nvSpPr>
          <p:spPr>
            <a:xfrm>
              <a:off x="4748623" y="4809802"/>
              <a:ext cx="463407" cy="463407"/>
            </a:xfrm>
            <a:prstGeom prst="ellipse">
              <a:avLst/>
            </a:prstGeom>
            <a:solidFill>
              <a:srgbClr val="FFB9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DFDF5A2A-93FB-4043-80D2-68D80E13D7EF}"/>
                </a:ext>
              </a:extLst>
            </p:cNvPr>
            <p:cNvSpPr/>
            <p:nvPr/>
          </p:nvSpPr>
          <p:spPr>
            <a:xfrm>
              <a:off x="6907954" y="5011330"/>
              <a:ext cx="463407" cy="463407"/>
            </a:xfrm>
            <a:prstGeom prst="ellipse">
              <a:avLst/>
            </a:prstGeom>
            <a:solidFill>
              <a:srgbClr val="FFB9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0" name="Oval 199">
              <a:extLst>
                <a:ext uri="{FF2B5EF4-FFF2-40B4-BE49-F238E27FC236}">
                  <a16:creationId xmlns:a16="http://schemas.microsoft.com/office/drawing/2014/main" id="{BBCB5BCD-0043-4F95-81F9-B9CC48F5CF61}"/>
                </a:ext>
              </a:extLst>
            </p:cNvPr>
            <p:cNvSpPr/>
            <p:nvPr/>
          </p:nvSpPr>
          <p:spPr>
            <a:xfrm>
              <a:off x="5819966" y="5654492"/>
              <a:ext cx="463407" cy="463407"/>
            </a:xfrm>
            <a:prstGeom prst="ellipse">
              <a:avLst/>
            </a:prstGeom>
            <a:solidFill>
              <a:srgbClr val="FFB9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0A30AA69-CBAB-4557-B9DB-A3AB48EAD78E}"/>
                </a:ext>
              </a:extLst>
            </p:cNvPr>
            <p:cNvSpPr/>
            <p:nvPr/>
          </p:nvSpPr>
          <p:spPr>
            <a:xfrm>
              <a:off x="3348917" y="5474737"/>
              <a:ext cx="463407" cy="463407"/>
            </a:xfrm>
            <a:prstGeom prst="ellipse">
              <a:avLst/>
            </a:prstGeom>
            <a:solidFill>
              <a:srgbClr val="FFB9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2" name="Straight Connector 201">
              <a:extLst>
                <a:ext uri="{FF2B5EF4-FFF2-40B4-BE49-F238E27FC236}">
                  <a16:creationId xmlns:a16="http://schemas.microsoft.com/office/drawing/2014/main" id="{6B4A0A55-12FC-4697-ADBC-20EE78ECC908}"/>
                </a:ext>
              </a:extLst>
            </p:cNvPr>
            <p:cNvCxnSpPr>
              <a:cxnSpLocks/>
              <a:stCxn id="196" idx="5"/>
              <a:endCxn id="198" idx="1"/>
            </p:cNvCxnSpPr>
            <p:nvPr/>
          </p:nvCxnSpPr>
          <p:spPr>
            <a:xfrm>
              <a:off x="4131233" y="4350744"/>
              <a:ext cx="685254" cy="526922"/>
            </a:xfrm>
            <a:prstGeom prst="line">
              <a:avLst/>
            </a:prstGeom>
            <a:ln w="19050"/>
          </p:spPr>
          <p:style>
            <a:lnRef idx="1">
              <a:schemeClr val="dk1"/>
            </a:lnRef>
            <a:fillRef idx="0">
              <a:schemeClr val="dk1"/>
            </a:fillRef>
            <a:effectRef idx="0">
              <a:schemeClr val="dk1"/>
            </a:effectRef>
            <a:fontRef idx="minor">
              <a:schemeClr val="tx1"/>
            </a:fontRef>
          </p:style>
        </p:cxnSp>
        <p:cxnSp>
          <p:nvCxnSpPr>
            <p:cNvPr id="203" name="Straight Connector 202">
              <a:extLst>
                <a:ext uri="{FF2B5EF4-FFF2-40B4-BE49-F238E27FC236}">
                  <a16:creationId xmlns:a16="http://schemas.microsoft.com/office/drawing/2014/main" id="{AE33AF4D-373F-4B74-A7D3-3E0FBA2BDC25}"/>
                </a:ext>
              </a:extLst>
            </p:cNvPr>
            <p:cNvCxnSpPr>
              <a:cxnSpLocks/>
              <a:stCxn id="197" idx="3"/>
              <a:endCxn id="198" idx="7"/>
            </p:cNvCxnSpPr>
            <p:nvPr/>
          </p:nvCxnSpPr>
          <p:spPr>
            <a:xfrm flipH="1">
              <a:off x="5144166" y="4357354"/>
              <a:ext cx="847642" cy="520312"/>
            </a:xfrm>
            <a:prstGeom prst="line">
              <a:avLst/>
            </a:prstGeom>
            <a:ln w="19050"/>
          </p:spPr>
          <p:style>
            <a:lnRef idx="1">
              <a:schemeClr val="dk1"/>
            </a:lnRef>
            <a:fillRef idx="0">
              <a:schemeClr val="dk1"/>
            </a:fillRef>
            <a:effectRef idx="0">
              <a:schemeClr val="dk1"/>
            </a:effectRef>
            <a:fontRef idx="minor">
              <a:schemeClr val="tx1"/>
            </a:fontRef>
          </p:style>
        </p:cxnSp>
        <p:cxnSp>
          <p:nvCxnSpPr>
            <p:cNvPr id="204" name="Straight Connector 203">
              <a:extLst>
                <a:ext uri="{FF2B5EF4-FFF2-40B4-BE49-F238E27FC236}">
                  <a16:creationId xmlns:a16="http://schemas.microsoft.com/office/drawing/2014/main" id="{21086C46-3943-4F4D-BAEE-EEA5ACFBD913}"/>
                </a:ext>
              </a:extLst>
            </p:cNvPr>
            <p:cNvCxnSpPr>
              <a:cxnSpLocks/>
              <a:stCxn id="201" idx="7"/>
              <a:endCxn id="198" idx="3"/>
            </p:cNvCxnSpPr>
            <p:nvPr/>
          </p:nvCxnSpPr>
          <p:spPr>
            <a:xfrm flipV="1">
              <a:off x="3744460" y="5205345"/>
              <a:ext cx="1072027" cy="337256"/>
            </a:xfrm>
            <a:prstGeom prst="line">
              <a:avLst/>
            </a:prstGeom>
            <a:ln w="19050"/>
          </p:spPr>
          <p:style>
            <a:lnRef idx="1">
              <a:schemeClr val="dk1"/>
            </a:lnRef>
            <a:fillRef idx="0">
              <a:schemeClr val="dk1"/>
            </a:fillRef>
            <a:effectRef idx="0">
              <a:schemeClr val="dk1"/>
            </a:effectRef>
            <a:fontRef idx="minor">
              <a:schemeClr val="tx1"/>
            </a:fontRef>
          </p:style>
        </p:cxnSp>
        <p:cxnSp>
          <p:nvCxnSpPr>
            <p:cNvPr id="205" name="Straight Connector 204">
              <a:extLst>
                <a:ext uri="{FF2B5EF4-FFF2-40B4-BE49-F238E27FC236}">
                  <a16:creationId xmlns:a16="http://schemas.microsoft.com/office/drawing/2014/main" id="{57B6DA93-51D0-4E85-B3A8-D26C1E36025A}"/>
                </a:ext>
              </a:extLst>
            </p:cNvPr>
            <p:cNvCxnSpPr>
              <a:cxnSpLocks/>
              <a:stCxn id="199" idx="3"/>
              <a:endCxn id="200" idx="6"/>
            </p:cNvCxnSpPr>
            <p:nvPr/>
          </p:nvCxnSpPr>
          <p:spPr>
            <a:xfrm flipH="1">
              <a:off x="6283373" y="5406873"/>
              <a:ext cx="692445" cy="479323"/>
            </a:xfrm>
            <a:prstGeom prst="line">
              <a:avLst/>
            </a:prstGeom>
            <a:ln w="19050"/>
          </p:spPr>
          <p:style>
            <a:lnRef idx="1">
              <a:schemeClr val="dk1"/>
            </a:lnRef>
            <a:fillRef idx="0">
              <a:schemeClr val="dk1"/>
            </a:fillRef>
            <a:effectRef idx="0">
              <a:schemeClr val="dk1"/>
            </a:effectRef>
            <a:fontRef idx="minor">
              <a:schemeClr val="tx1"/>
            </a:fontRef>
          </p:style>
        </p:cxnSp>
        <p:cxnSp>
          <p:nvCxnSpPr>
            <p:cNvPr id="206" name="Straight Connector 205">
              <a:extLst>
                <a:ext uri="{FF2B5EF4-FFF2-40B4-BE49-F238E27FC236}">
                  <a16:creationId xmlns:a16="http://schemas.microsoft.com/office/drawing/2014/main" id="{1ED55CF1-2CAE-4DFC-85FE-B51F90EAA766}"/>
                </a:ext>
              </a:extLst>
            </p:cNvPr>
            <p:cNvCxnSpPr>
              <a:cxnSpLocks/>
              <a:stCxn id="198" idx="5"/>
              <a:endCxn id="200" idx="1"/>
            </p:cNvCxnSpPr>
            <p:nvPr/>
          </p:nvCxnSpPr>
          <p:spPr>
            <a:xfrm>
              <a:off x="5144166" y="5205345"/>
              <a:ext cx="743664" cy="517011"/>
            </a:xfrm>
            <a:prstGeom prst="line">
              <a:avLst/>
            </a:prstGeom>
            <a:ln w="19050"/>
          </p:spPr>
          <p:style>
            <a:lnRef idx="1">
              <a:schemeClr val="dk1"/>
            </a:lnRef>
            <a:fillRef idx="0">
              <a:schemeClr val="dk1"/>
            </a:fillRef>
            <a:effectRef idx="0">
              <a:schemeClr val="dk1"/>
            </a:effectRef>
            <a:fontRef idx="minor">
              <a:schemeClr val="tx1"/>
            </a:fontRef>
          </p:style>
        </p:cxnSp>
        <p:cxnSp>
          <p:nvCxnSpPr>
            <p:cNvPr id="207" name="Straight Connector 206">
              <a:extLst>
                <a:ext uri="{FF2B5EF4-FFF2-40B4-BE49-F238E27FC236}">
                  <a16:creationId xmlns:a16="http://schemas.microsoft.com/office/drawing/2014/main" id="{1AC6E959-A1B5-486A-8BCE-3495FE11B6BD}"/>
                </a:ext>
              </a:extLst>
            </p:cNvPr>
            <p:cNvCxnSpPr>
              <a:cxnSpLocks/>
              <a:stCxn id="197" idx="5"/>
              <a:endCxn id="199" idx="1"/>
            </p:cNvCxnSpPr>
            <p:nvPr/>
          </p:nvCxnSpPr>
          <p:spPr>
            <a:xfrm>
              <a:off x="6319487" y="4357354"/>
              <a:ext cx="656331" cy="721840"/>
            </a:xfrm>
            <a:prstGeom prst="line">
              <a:avLst/>
            </a:prstGeom>
            <a:ln w="19050"/>
          </p:spPr>
          <p:style>
            <a:lnRef idx="1">
              <a:schemeClr val="dk1"/>
            </a:lnRef>
            <a:fillRef idx="0">
              <a:schemeClr val="dk1"/>
            </a:fillRef>
            <a:effectRef idx="0">
              <a:schemeClr val="dk1"/>
            </a:effectRef>
            <a:fontRef idx="minor">
              <a:schemeClr val="tx1"/>
            </a:fontRef>
          </p:style>
        </p:cxnSp>
        <p:sp>
          <p:nvSpPr>
            <p:cNvPr id="251" name="Oval 250">
              <a:extLst>
                <a:ext uri="{FF2B5EF4-FFF2-40B4-BE49-F238E27FC236}">
                  <a16:creationId xmlns:a16="http://schemas.microsoft.com/office/drawing/2014/main" id="{CFD84DDE-03C3-4931-8FE0-16AF056EA020}"/>
                </a:ext>
              </a:extLst>
            </p:cNvPr>
            <p:cNvSpPr/>
            <p:nvPr/>
          </p:nvSpPr>
          <p:spPr>
            <a:xfrm>
              <a:off x="4672117" y="6203393"/>
              <a:ext cx="463407" cy="463407"/>
            </a:xfrm>
            <a:prstGeom prst="ellipse">
              <a:avLst/>
            </a:prstGeom>
            <a:solidFill>
              <a:srgbClr val="FFB9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3" name="Straight Connector 252">
              <a:extLst>
                <a:ext uri="{FF2B5EF4-FFF2-40B4-BE49-F238E27FC236}">
                  <a16:creationId xmlns:a16="http://schemas.microsoft.com/office/drawing/2014/main" id="{E045361B-2C2E-47E4-B130-F62EE4485A66}"/>
                </a:ext>
              </a:extLst>
            </p:cNvPr>
            <p:cNvCxnSpPr>
              <a:cxnSpLocks/>
              <a:stCxn id="251" idx="0"/>
              <a:endCxn id="198" idx="4"/>
            </p:cNvCxnSpPr>
            <p:nvPr/>
          </p:nvCxnSpPr>
          <p:spPr>
            <a:xfrm flipV="1">
              <a:off x="4903821" y="5273209"/>
              <a:ext cx="76506" cy="930184"/>
            </a:xfrm>
            <a:prstGeom prst="line">
              <a:avLst/>
            </a:prstGeom>
            <a:ln w="19050"/>
          </p:spPr>
          <p:style>
            <a:lnRef idx="1">
              <a:schemeClr val="dk1"/>
            </a:lnRef>
            <a:fillRef idx="0">
              <a:schemeClr val="dk1"/>
            </a:fillRef>
            <a:effectRef idx="0">
              <a:schemeClr val="dk1"/>
            </a:effectRef>
            <a:fontRef idx="minor">
              <a:schemeClr val="tx1"/>
            </a:fontRef>
          </p:style>
        </p:cxnSp>
        <p:cxnSp>
          <p:nvCxnSpPr>
            <p:cNvPr id="264" name="Straight Connector 263">
              <a:extLst>
                <a:ext uri="{FF2B5EF4-FFF2-40B4-BE49-F238E27FC236}">
                  <a16:creationId xmlns:a16="http://schemas.microsoft.com/office/drawing/2014/main" id="{DA97A3F2-9FAF-4EA6-BBFB-B4681DD90FF9}"/>
                </a:ext>
              </a:extLst>
            </p:cNvPr>
            <p:cNvCxnSpPr>
              <a:cxnSpLocks/>
              <a:stCxn id="251" idx="7"/>
              <a:endCxn id="197" idx="4"/>
            </p:cNvCxnSpPr>
            <p:nvPr/>
          </p:nvCxnSpPr>
          <p:spPr>
            <a:xfrm flipV="1">
              <a:off x="5067660" y="4425218"/>
              <a:ext cx="1087988" cy="1846039"/>
            </a:xfrm>
            <a:prstGeom prst="line">
              <a:avLst/>
            </a:prstGeom>
            <a:ln w="19050"/>
          </p:spPr>
          <p:style>
            <a:lnRef idx="1">
              <a:schemeClr val="dk1"/>
            </a:lnRef>
            <a:fillRef idx="0">
              <a:schemeClr val="dk1"/>
            </a:fillRef>
            <a:effectRef idx="0">
              <a:schemeClr val="dk1"/>
            </a:effectRef>
            <a:fontRef idx="minor">
              <a:schemeClr val="tx1"/>
            </a:fontRef>
          </p:style>
        </p:cxnSp>
        <p:cxnSp>
          <p:nvCxnSpPr>
            <p:cNvPr id="268" name="Straight Connector 267">
              <a:extLst>
                <a:ext uri="{FF2B5EF4-FFF2-40B4-BE49-F238E27FC236}">
                  <a16:creationId xmlns:a16="http://schemas.microsoft.com/office/drawing/2014/main" id="{BD91A32E-2D18-4799-BCB7-0E225074492F}"/>
                </a:ext>
              </a:extLst>
            </p:cNvPr>
            <p:cNvCxnSpPr>
              <a:cxnSpLocks/>
              <a:stCxn id="200" idx="5"/>
            </p:cNvCxnSpPr>
            <p:nvPr/>
          </p:nvCxnSpPr>
          <p:spPr>
            <a:xfrm>
              <a:off x="6215509" y="6050035"/>
              <a:ext cx="649536" cy="488877"/>
            </a:xfrm>
            <a:prstGeom prst="line">
              <a:avLst/>
            </a:prstGeom>
            <a:ln w="19050"/>
          </p:spPr>
          <p:style>
            <a:lnRef idx="1">
              <a:schemeClr val="dk1"/>
            </a:lnRef>
            <a:fillRef idx="0">
              <a:schemeClr val="dk1"/>
            </a:fillRef>
            <a:effectRef idx="0">
              <a:schemeClr val="dk1"/>
            </a:effectRef>
            <a:fontRef idx="minor">
              <a:schemeClr val="tx1"/>
            </a:fontRef>
          </p:style>
        </p:cxnSp>
        <p:cxnSp>
          <p:nvCxnSpPr>
            <p:cNvPr id="271" name="Straight Connector 270">
              <a:extLst>
                <a:ext uri="{FF2B5EF4-FFF2-40B4-BE49-F238E27FC236}">
                  <a16:creationId xmlns:a16="http://schemas.microsoft.com/office/drawing/2014/main" id="{C48519FD-4F77-442C-B7F5-5ADB6F60AA9D}"/>
                </a:ext>
              </a:extLst>
            </p:cNvPr>
            <p:cNvCxnSpPr>
              <a:cxnSpLocks/>
              <a:stCxn id="199" idx="7"/>
            </p:cNvCxnSpPr>
            <p:nvPr/>
          </p:nvCxnSpPr>
          <p:spPr>
            <a:xfrm flipV="1">
              <a:off x="7303497" y="4562182"/>
              <a:ext cx="324575" cy="517012"/>
            </a:xfrm>
            <a:prstGeom prst="line">
              <a:avLst/>
            </a:prstGeom>
            <a:ln w="19050"/>
          </p:spPr>
          <p:style>
            <a:lnRef idx="1">
              <a:schemeClr val="dk1"/>
            </a:lnRef>
            <a:fillRef idx="0">
              <a:schemeClr val="dk1"/>
            </a:fillRef>
            <a:effectRef idx="0">
              <a:schemeClr val="dk1"/>
            </a:effectRef>
            <a:fontRef idx="minor">
              <a:schemeClr val="tx1"/>
            </a:fontRef>
          </p:style>
        </p:cxnSp>
        <p:cxnSp>
          <p:nvCxnSpPr>
            <p:cNvPr id="274" name="Straight Connector 273">
              <a:extLst>
                <a:ext uri="{FF2B5EF4-FFF2-40B4-BE49-F238E27FC236}">
                  <a16:creationId xmlns:a16="http://schemas.microsoft.com/office/drawing/2014/main" id="{93D57E0B-1F28-4AE4-8A82-59A54E966384}"/>
                </a:ext>
              </a:extLst>
            </p:cNvPr>
            <p:cNvCxnSpPr>
              <a:cxnSpLocks/>
              <a:stCxn id="199" idx="5"/>
            </p:cNvCxnSpPr>
            <p:nvPr/>
          </p:nvCxnSpPr>
          <p:spPr>
            <a:xfrm>
              <a:off x="7303497" y="5406873"/>
              <a:ext cx="522865" cy="337257"/>
            </a:xfrm>
            <a:prstGeom prst="line">
              <a:avLst/>
            </a:prstGeom>
            <a:ln w="19050"/>
          </p:spPr>
          <p:style>
            <a:lnRef idx="1">
              <a:schemeClr val="dk1"/>
            </a:lnRef>
            <a:fillRef idx="0">
              <a:schemeClr val="dk1"/>
            </a:fillRef>
            <a:effectRef idx="0">
              <a:schemeClr val="dk1"/>
            </a:effectRef>
            <a:fontRef idx="minor">
              <a:schemeClr val="tx1"/>
            </a:fontRef>
          </p:style>
        </p:cxnSp>
        <p:cxnSp>
          <p:nvCxnSpPr>
            <p:cNvPr id="277" name="Straight Connector 276">
              <a:extLst>
                <a:ext uri="{FF2B5EF4-FFF2-40B4-BE49-F238E27FC236}">
                  <a16:creationId xmlns:a16="http://schemas.microsoft.com/office/drawing/2014/main" id="{9A3256F8-73B9-437B-BEE3-0785557D7D5B}"/>
                </a:ext>
              </a:extLst>
            </p:cNvPr>
            <p:cNvCxnSpPr>
              <a:cxnSpLocks/>
              <a:stCxn id="201" idx="0"/>
              <a:endCxn id="196" idx="3"/>
            </p:cNvCxnSpPr>
            <p:nvPr/>
          </p:nvCxnSpPr>
          <p:spPr>
            <a:xfrm flipV="1">
              <a:off x="3580621" y="4350744"/>
              <a:ext cx="222933" cy="1123993"/>
            </a:xfrm>
            <a:prstGeom prst="line">
              <a:avLst/>
            </a:prstGeom>
            <a:ln w="19050"/>
          </p:spPr>
          <p:style>
            <a:lnRef idx="1">
              <a:schemeClr val="dk1"/>
            </a:lnRef>
            <a:fillRef idx="0">
              <a:schemeClr val="dk1"/>
            </a:fillRef>
            <a:effectRef idx="0">
              <a:schemeClr val="dk1"/>
            </a:effectRef>
            <a:fontRef idx="minor">
              <a:schemeClr val="tx1"/>
            </a:fontRef>
          </p:style>
        </p:cxnSp>
        <p:cxnSp>
          <p:nvCxnSpPr>
            <p:cNvPr id="290" name="Straight Connector 289">
              <a:extLst>
                <a:ext uri="{FF2B5EF4-FFF2-40B4-BE49-F238E27FC236}">
                  <a16:creationId xmlns:a16="http://schemas.microsoft.com/office/drawing/2014/main" id="{037114E3-47EA-447E-B978-B9862389BB3E}"/>
                </a:ext>
              </a:extLst>
            </p:cNvPr>
            <p:cNvCxnSpPr>
              <a:cxnSpLocks/>
              <a:stCxn id="251" idx="1"/>
              <a:endCxn id="196" idx="4"/>
            </p:cNvCxnSpPr>
            <p:nvPr/>
          </p:nvCxnSpPr>
          <p:spPr>
            <a:xfrm flipH="1" flipV="1">
              <a:off x="3967394" y="4418608"/>
              <a:ext cx="772587" cy="1852649"/>
            </a:xfrm>
            <a:prstGeom prst="line">
              <a:avLst/>
            </a:prstGeom>
            <a:ln w="19050"/>
          </p:spPr>
          <p:style>
            <a:lnRef idx="1">
              <a:schemeClr val="dk1"/>
            </a:lnRef>
            <a:fillRef idx="0">
              <a:schemeClr val="dk1"/>
            </a:fillRef>
            <a:effectRef idx="0">
              <a:schemeClr val="dk1"/>
            </a:effectRef>
            <a:fontRef idx="minor">
              <a:schemeClr val="tx1"/>
            </a:fontRef>
          </p:style>
        </p:cxnSp>
        <p:cxnSp>
          <p:nvCxnSpPr>
            <p:cNvPr id="294" name="Straight Connector 293">
              <a:extLst>
                <a:ext uri="{FF2B5EF4-FFF2-40B4-BE49-F238E27FC236}">
                  <a16:creationId xmlns:a16="http://schemas.microsoft.com/office/drawing/2014/main" id="{EC56C6AF-0F3C-4AD0-A69F-0BE53EC7C354}"/>
                </a:ext>
              </a:extLst>
            </p:cNvPr>
            <p:cNvCxnSpPr>
              <a:cxnSpLocks/>
              <a:stCxn id="201" idx="4"/>
            </p:cNvCxnSpPr>
            <p:nvPr/>
          </p:nvCxnSpPr>
          <p:spPr>
            <a:xfrm>
              <a:off x="3580621" y="5938144"/>
              <a:ext cx="43947" cy="418205"/>
            </a:xfrm>
            <a:prstGeom prst="line">
              <a:avLst/>
            </a:prstGeom>
            <a:ln w="19050"/>
          </p:spPr>
          <p:style>
            <a:lnRef idx="1">
              <a:schemeClr val="dk1"/>
            </a:lnRef>
            <a:fillRef idx="0">
              <a:schemeClr val="dk1"/>
            </a:fillRef>
            <a:effectRef idx="0">
              <a:schemeClr val="dk1"/>
            </a:effectRef>
            <a:fontRef idx="minor">
              <a:schemeClr val="tx1"/>
            </a:fontRef>
          </p:style>
        </p:cxnSp>
        <p:cxnSp>
          <p:nvCxnSpPr>
            <p:cNvPr id="297" name="Straight Connector 296">
              <a:extLst>
                <a:ext uri="{FF2B5EF4-FFF2-40B4-BE49-F238E27FC236}">
                  <a16:creationId xmlns:a16="http://schemas.microsoft.com/office/drawing/2014/main" id="{47F7199A-9707-44CD-ADCE-EFE615061016}"/>
                </a:ext>
              </a:extLst>
            </p:cNvPr>
            <p:cNvCxnSpPr>
              <a:cxnSpLocks/>
              <a:endCxn id="196" idx="2"/>
            </p:cNvCxnSpPr>
            <p:nvPr/>
          </p:nvCxnSpPr>
          <p:spPr>
            <a:xfrm>
              <a:off x="3407304" y="4164457"/>
              <a:ext cx="328386" cy="22448"/>
            </a:xfrm>
            <a:prstGeom prst="line">
              <a:avLst/>
            </a:prstGeom>
            <a:ln w="19050"/>
          </p:spPr>
          <p:style>
            <a:lnRef idx="1">
              <a:schemeClr val="dk1"/>
            </a:lnRef>
            <a:fillRef idx="0">
              <a:schemeClr val="dk1"/>
            </a:fillRef>
            <a:effectRef idx="0">
              <a:schemeClr val="dk1"/>
            </a:effectRef>
            <a:fontRef idx="minor">
              <a:schemeClr val="tx1"/>
            </a:fontRef>
          </p:style>
        </p:cxnSp>
        <p:sp>
          <p:nvSpPr>
            <p:cNvPr id="333" name="TextBox 332">
              <a:extLst>
                <a:ext uri="{FF2B5EF4-FFF2-40B4-BE49-F238E27FC236}">
                  <a16:creationId xmlns:a16="http://schemas.microsoft.com/office/drawing/2014/main" id="{CE304999-347C-4808-BFCF-9F5758E8BA26}"/>
                </a:ext>
              </a:extLst>
            </p:cNvPr>
            <p:cNvSpPr txBox="1"/>
            <p:nvPr/>
          </p:nvSpPr>
          <p:spPr>
            <a:xfrm>
              <a:off x="4393479" y="4271166"/>
              <a:ext cx="593432" cy="369332"/>
            </a:xfrm>
            <a:prstGeom prst="rect">
              <a:avLst/>
            </a:prstGeom>
            <a:noFill/>
          </p:spPr>
          <p:txBody>
            <a:bodyPr wrap="none" rtlCol="0">
              <a:spAutoFit/>
            </a:bodyPr>
            <a:lstStyle/>
            <a:p>
              <a:r>
                <a:rPr lang="en-US" dirty="0"/>
                <a:t>0.96</a:t>
              </a:r>
            </a:p>
          </p:txBody>
        </p:sp>
        <p:sp>
          <p:nvSpPr>
            <p:cNvPr id="335" name="TextBox 334">
              <a:extLst>
                <a:ext uri="{FF2B5EF4-FFF2-40B4-BE49-F238E27FC236}">
                  <a16:creationId xmlns:a16="http://schemas.microsoft.com/office/drawing/2014/main" id="{F38B7FD7-2CD0-44CE-824B-8B4461C5906E}"/>
                </a:ext>
              </a:extLst>
            </p:cNvPr>
            <p:cNvSpPr txBox="1"/>
            <p:nvPr/>
          </p:nvSpPr>
          <p:spPr>
            <a:xfrm>
              <a:off x="5210321" y="4262045"/>
              <a:ext cx="616073" cy="369332"/>
            </a:xfrm>
            <a:prstGeom prst="rect">
              <a:avLst/>
            </a:prstGeom>
            <a:noFill/>
          </p:spPr>
          <p:txBody>
            <a:bodyPr wrap="square" rtlCol="0">
              <a:spAutoFit/>
            </a:bodyPr>
            <a:lstStyle/>
            <a:p>
              <a:r>
                <a:rPr lang="en-US" dirty="0"/>
                <a:t>0.7</a:t>
              </a:r>
            </a:p>
          </p:txBody>
        </p:sp>
        <p:sp>
          <p:nvSpPr>
            <p:cNvPr id="337" name="TextBox 336">
              <a:extLst>
                <a:ext uri="{FF2B5EF4-FFF2-40B4-BE49-F238E27FC236}">
                  <a16:creationId xmlns:a16="http://schemas.microsoft.com/office/drawing/2014/main" id="{91BE2021-1046-4822-86EF-A24D61390122}"/>
                </a:ext>
              </a:extLst>
            </p:cNvPr>
            <p:cNvSpPr txBox="1"/>
            <p:nvPr/>
          </p:nvSpPr>
          <p:spPr>
            <a:xfrm>
              <a:off x="5820969" y="4840381"/>
              <a:ext cx="593432" cy="369332"/>
            </a:xfrm>
            <a:prstGeom prst="rect">
              <a:avLst/>
            </a:prstGeom>
            <a:noFill/>
          </p:spPr>
          <p:txBody>
            <a:bodyPr wrap="none" rtlCol="0">
              <a:spAutoFit/>
            </a:bodyPr>
            <a:lstStyle/>
            <a:p>
              <a:r>
                <a:rPr lang="en-US" dirty="0"/>
                <a:t>0.63</a:t>
              </a:r>
            </a:p>
          </p:txBody>
        </p:sp>
        <p:sp>
          <p:nvSpPr>
            <p:cNvPr id="339" name="TextBox 338">
              <a:extLst>
                <a:ext uri="{FF2B5EF4-FFF2-40B4-BE49-F238E27FC236}">
                  <a16:creationId xmlns:a16="http://schemas.microsoft.com/office/drawing/2014/main" id="{C0DDFB9C-19C4-4380-892C-A6BAB7958F31}"/>
                </a:ext>
              </a:extLst>
            </p:cNvPr>
            <p:cNvSpPr txBox="1"/>
            <p:nvPr/>
          </p:nvSpPr>
          <p:spPr>
            <a:xfrm>
              <a:off x="3859074" y="5425339"/>
              <a:ext cx="593432" cy="369332"/>
            </a:xfrm>
            <a:prstGeom prst="rect">
              <a:avLst/>
            </a:prstGeom>
            <a:noFill/>
          </p:spPr>
          <p:txBody>
            <a:bodyPr wrap="none" rtlCol="0">
              <a:spAutoFit/>
            </a:bodyPr>
            <a:lstStyle/>
            <a:p>
              <a:r>
                <a:rPr lang="en-US" dirty="0"/>
                <a:t>0.92</a:t>
              </a:r>
            </a:p>
          </p:txBody>
        </p:sp>
        <p:sp>
          <p:nvSpPr>
            <p:cNvPr id="341" name="TextBox 340">
              <a:extLst>
                <a:ext uri="{FF2B5EF4-FFF2-40B4-BE49-F238E27FC236}">
                  <a16:creationId xmlns:a16="http://schemas.microsoft.com/office/drawing/2014/main" id="{45DDAEBD-06E3-4907-8FBB-46B76FF0033D}"/>
                </a:ext>
              </a:extLst>
            </p:cNvPr>
            <p:cNvSpPr txBox="1"/>
            <p:nvPr/>
          </p:nvSpPr>
          <p:spPr>
            <a:xfrm>
              <a:off x="6470335" y="4321832"/>
              <a:ext cx="593432" cy="369332"/>
            </a:xfrm>
            <a:prstGeom prst="rect">
              <a:avLst/>
            </a:prstGeom>
            <a:noFill/>
          </p:spPr>
          <p:txBody>
            <a:bodyPr wrap="none" rtlCol="0">
              <a:spAutoFit/>
            </a:bodyPr>
            <a:lstStyle/>
            <a:p>
              <a:r>
                <a:rPr lang="en-US" dirty="0"/>
                <a:t>0.85</a:t>
              </a:r>
            </a:p>
          </p:txBody>
        </p:sp>
        <p:sp>
          <p:nvSpPr>
            <p:cNvPr id="343" name="TextBox 342">
              <a:extLst>
                <a:ext uri="{FF2B5EF4-FFF2-40B4-BE49-F238E27FC236}">
                  <a16:creationId xmlns:a16="http://schemas.microsoft.com/office/drawing/2014/main" id="{A19A1142-593C-47C3-B873-78A2F68961DC}"/>
                </a:ext>
              </a:extLst>
            </p:cNvPr>
            <p:cNvSpPr txBox="1"/>
            <p:nvPr/>
          </p:nvSpPr>
          <p:spPr>
            <a:xfrm>
              <a:off x="6568329" y="5568812"/>
              <a:ext cx="593432" cy="369332"/>
            </a:xfrm>
            <a:prstGeom prst="rect">
              <a:avLst/>
            </a:prstGeom>
            <a:noFill/>
          </p:spPr>
          <p:txBody>
            <a:bodyPr wrap="none" rtlCol="0">
              <a:spAutoFit/>
            </a:bodyPr>
            <a:lstStyle/>
            <a:p>
              <a:r>
                <a:rPr lang="en-US" dirty="0"/>
                <a:t>0.75</a:t>
              </a:r>
            </a:p>
          </p:txBody>
        </p:sp>
        <p:sp>
          <p:nvSpPr>
            <p:cNvPr id="345" name="TextBox 344">
              <a:extLst>
                <a:ext uri="{FF2B5EF4-FFF2-40B4-BE49-F238E27FC236}">
                  <a16:creationId xmlns:a16="http://schemas.microsoft.com/office/drawing/2014/main" id="{A07C25F7-476A-4064-9470-9FB7D0F732A3}"/>
                </a:ext>
              </a:extLst>
            </p:cNvPr>
            <p:cNvSpPr txBox="1"/>
            <p:nvPr/>
          </p:nvSpPr>
          <p:spPr>
            <a:xfrm>
              <a:off x="5683172" y="5316468"/>
              <a:ext cx="593432" cy="369332"/>
            </a:xfrm>
            <a:prstGeom prst="rect">
              <a:avLst/>
            </a:prstGeom>
            <a:noFill/>
          </p:spPr>
          <p:txBody>
            <a:bodyPr wrap="none" rtlCol="0">
              <a:spAutoFit/>
            </a:bodyPr>
            <a:lstStyle/>
            <a:p>
              <a:r>
                <a:rPr lang="en-US" dirty="0"/>
                <a:t>0.81</a:t>
              </a:r>
            </a:p>
          </p:txBody>
        </p:sp>
        <p:sp>
          <p:nvSpPr>
            <p:cNvPr id="347" name="TextBox 346">
              <a:extLst>
                <a:ext uri="{FF2B5EF4-FFF2-40B4-BE49-F238E27FC236}">
                  <a16:creationId xmlns:a16="http://schemas.microsoft.com/office/drawing/2014/main" id="{310F230B-CDA7-457A-B8F8-60CBA5BEB82B}"/>
                </a:ext>
              </a:extLst>
            </p:cNvPr>
            <p:cNvSpPr txBox="1"/>
            <p:nvPr/>
          </p:nvSpPr>
          <p:spPr>
            <a:xfrm>
              <a:off x="3725302" y="4797983"/>
              <a:ext cx="476412" cy="369332"/>
            </a:xfrm>
            <a:prstGeom prst="rect">
              <a:avLst/>
            </a:prstGeom>
            <a:noFill/>
          </p:spPr>
          <p:txBody>
            <a:bodyPr wrap="none" rtlCol="0">
              <a:spAutoFit/>
            </a:bodyPr>
            <a:lstStyle/>
            <a:p>
              <a:r>
                <a:rPr lang="en-US" dirty="0"/>
                <a:t>0.6</a:t>
              </a:r>
            </a:p>
          </p:txBody>
        </p:sp>
        <p:sp>
          <p:nvSpPr>
            <p:cNvPr id="351" name="TextBox 350">
              <a:extLst>
                <a:ext uri="{FF2B5EF4-FFF2-40B4-BE49-F238E27FC236}">
                  <a16:creationId xmlns:a16="http://schemas.microsoft.com/office/drawing/2014/main" id="{56FC019B-F774-4C4F-9E84-DA3FF117F196}"/>
                </a:ext>
              </a:extLst>
            </p:cNvPr>
            <p:cNvSpPr txBox="1"/>
            <p:nvPr/>
          </p:nvSpPr>
          <p:spPr>
            <a:xfrm>
              <a:off x="3180847" y="4451639"/>
              <a:ext cx="593432" cy="369332"/>
            </a:xfrm>
            <a:prstGeom prst="rect">
              <a:avLst/>
            </a:prstGeom>
            <a:noFill/>
          </p:spPr>
          <p:txBody>
            <a:bodyPr wrap="none" rtlCol="0">
              <a:spAutoFit/>
            </a:bodyPr>
            <a:lstStyle/>
            <a:p>
              <a:r>
                <a:rPr lang="en-US" dirty="0"/>
                <a:t>0.79</a:t>
              </a:r>
            </a:p>
          </p:txBody>
        </p:sp>
        <p:sp>
          <p:nvSpPr>
            <p:cNvPr id="353" name="TextBox 352">
              <a:extLst>
                <a:ext uri="{FF2B5EF4-FFF2-40B4-BE49-F238E27FC236}">
                  <a16:creationId xmlns:a16="http://schemas.microsoft.com/office/drawing/2014/main" id="{1CC579F0-8BBB-42F8-83FD-C5DF6365ECAD}"/>
                </a:ext>
              </a:extLst>
            </p:cNvPr>
            <p:cNvSpPr txBox="1"/>
            <p:nvPr/>
          </p:nvSpPr>
          <p:spPr>
            <a:xfrm>
              <a:off x="4534774" y="5337032"/>
              <a:ext cx="476412" cy="369332"/>
            </a:xfrm>
            <a:prstGeom prst="rect">
              <a:avLst/>
            </a:prstGeom>
            <a:noFill/>
          </p:spPr>
          <p:txBody>
            <a:bodyPr wrap="none" rtlCol="0">
              <a:spAutoFit/>
            </a:bodyPr>
            <a:lstStyle/>
            <a:p>
              <a:r>
                <a:rPr lang="en-US" dirty="0"/>
                <a:t>0.9</a:t>
              </a:r>
            </a:p>
          </p:txBody>
        </p:sp>
        <p:sp>
          <p:nvSpPr>
            <p:cNvPr id="369" name="TextBox 368">
              <a:extLst>
                <a:ext uri="{FF2B5EF4-FFF2-40B4-BE49-F238E27FC236}">
                  <a16:creationId xmlns:a16="http://schemas.microsoft.com/office/drawing/2014/main" id="{4640660E-B743-48CC-8C6F-D4C78B77A33E}"/>
                </a:ext>
              </a:extLst>
            </p:cNvPr>
            <p:cNvSpPr txBox="1"/>
            <p:nvPr/>
          </p:nvSpPr>
          <p:spPr>
            <a:xfrm>
              <a:off x="4767240" y="4777400"/>
              <a:ext cx="453970" cy="461665"/>
            </a:xfrm>
            <a:prstGeom prst="rect">
              <a:avLst/>
            </a:prstGeom>
            <a:noFill/>
          </p:spPr>
          <p:txBody>
            <a:bodyPr wrap="none" rtlCol="0">
              <a:spAutoFit/>
            </a:bodyPr>
            <a:lstStyle/>
            <a:p>
              <a:r>
                <a:rPr lang="en-US" sz="2400" b="1" dirty="0"/>
                <a:t>u</a:t>
              </a:r>
              <a:r>
                <a:rPr lang="en-US" sz="2400" b="1" baseline="-25000" dirty="0"/>
                <a:t>4</a:t>
              </a:r>
            </a:p>
          </p:txBody>
        </p:sp>
        <p:sp>
          <p:nvSpPr>
            <p:cNvPr id="371" name="TextBox 370">
              <a:extLst>
                <a:ext uri="{FF2B5EF4-FFF2-40B4-BE49-F238E27FC236}">
                  <a16:creationId xmlns:a16="http://schemas.microsoft.com/office/drawing/2014/main" id="{EBA39971-F8A8-47DB-B1E5-5CCE5F79EF18}"/>
                </a:ext>
              </a:extLst>
            </p:cNvPr>
            <p:cNvSpPr txBox="1"/>
            <p:nvPr/>
          </p:nvSpPr>
          <p:spPr>
            <a:xfrm>
              <a:off x="5934666" y="3929621"/>
              <a:ext cx="453970" cy="461665"/>
            </a:xfrm>
            <a:prstGeom prst="rect">
              <a:avLst/>
            </a:prstGeom>
            <a:noFill/>
          </p:spPr>
          <p:txBody>
            <a:bodyPr wrap="none" rtlCol="0">
              <a:spAutoFit/>
            </a:bodyPr>
            <a:lstStyle/>
            <a:p>
              <a:r>
                <a:rPr lang="en-US" sz="2400" b="1" dirty="0"/>
                <a:t>u</a:t>
              </a:r>
              <a:r>
                <a:rPr lang="en-US" sz="2400" b="1" baseline="-25000" dirty="0"/>
                <a:t>2</a:t>
              </a:r>
            </a:p>
          </p:txBody>
        </p:sp>
        <p:sp>
          <p:nvSpPr>
            <p:cNvPr id="373" name="TextBox 372">
              <a:extLst>
                <a:ext uri="{FF2B5EF4-FFF2-40B4-BE49-F238E27FC236}">
                  <a16:creationId xmlns:a16="http://schemas.microsoft.com/office/drawing/2014/main" id="{0BD179F2-76C3-47A1-8352-67B866FFD165}"/>
                </a:ext>
              </a:extLst>
            </p:cNvPr>
            <p:cNvSpPr txBox="1"/>
            <p:nvPr/>
          </p:nvSpPr>
          <p:spPr>
            <a:xfrm>
              <a:off x="3742468" y="3929205"/>
              <a:ext cx="453970" cy="461665"/>
            </a:xfrm>
            <a:prstGeom prst="rect">
              <a:avLst/>
            </a:prstGeom>
            <a:noFill/>
          </p:spPr>
          <p:txBody>
            <a:bodyPr wrap="none" rtlCol="0">
              <a:spAutoFit/>
            </a:bodyPr>
            <a:lstStyle/>
            <a:p>
              <a:r>
                <a:rPr lang="en-US" sz="2400" b="1" dirty="0"/>
                <a:t>u</a:t>
              </a:r>
              <a:r>
                <a:rPr lang="en-US" sz="2400" b="1" baseline="-25000" dirty="0"/>
                <a:t>3</a:t>
              </a:r>
            </a:p>
          </p:txBody>
        </p:sp>
        <p:sp>
          <p:nvSpPr>
            <p:cNvPr id="375" name="TextBox 374">
              <a:extLst>
                <a:ext uri="{FF2B5EF4-FFF2-40B4-BE49-F238E27FC236}">
                  <a16:creationId xmlns:a16="http://schemas.microsoft.com/office/drawing/2014/main" id="{4A640839-F637-4156-937F-6A4E03F365A3}"/>
                </a:ext>
              </a:extLst>
            </p:cNvPr>
            <p:cNvSpPr txBox="1"/>
            <p:nvPr/>
          </p:nvSpPr>
          <p:spPr>
            <a:xfrm>
              <a:off x="3365123" y="5453007"/>
              <a:ext cx="453970" cy="461665"/>
            </a:xfrm>
            <a:prstGeom prst="rect">
              <a:avLst/>
            </a:prstGeom>
            <a:noFill/>
          </p:spPr>
          <p:txBody>
            <a:bodyPr wrap="none" rtlCol="0">
              <a:spAutoFit/>
            </a:bodyPr>
            <a:lstStyle/>
            <a:p>
              <a:r>
                <a:rPr lang="en-US" sz="2400" b="1" dirty="0"/>
                <a:t>u</a:t>
              </a:r>
              <a:r>
                <a:rPr lang="en-US" sz="2400" b="1" baseline="-25000" dirty="0"/>
                <a:t>5</a:t>
              </a:r>
            </a:p>
          </p:txBody>
        </p:sp>
        <p:sp>
          <p:nvSpPr>
            <p:cNvPr id="377" name="TextBox 376">
              <a:extLst>
                <a:ext uri="{FF2B5EF4-FFF2-40B4-BE49-F238E27FC236}">
                  <a16:creationId xmlns:a16="http://schemas.microsoft.com/office/drawing/2014/main" id="{0CC6482E-3CB6-4C5E-A76D-EE849BE0D760}"/>
                </a:ext>
              </a:extLst>
            </p:cNvPr>
            <p:cNvSpPr txBox="1"/>
            <p:nvPr/>
          </p:nvSpPr>
          <p:spPr>
            <a:xfrm>
              <a:off x="4703246" y="6163473"/>
              <a:ext cx="453970" cy="461665"/>
            </a:xfrm>
            <a:prstGeom prst="rect">
              <a:avLst/>
            </a:prstGeom>
            <a:noFill/>
          </p:spPr>
          <p:txBody>
            <a:bodyPr wrap="none" rtlCol="0">
              <a:spAutoFit/>
            </a:bodyPr>
            <a:lstStyle/>
            <a:p>
              <a:r>
                <a:rPr lang="en-US" sz="2400" b="1" dirty="0"/>
                <a:t>u</a:t>
              </a:r>
              <a:r>
                <a:rPr lang="en-US" sz="2400" b="1" baseline="-25000" dirty="0"/>
                <a:t>1</a:t>
              </a:r>
            </a:p>
          </p:txBody>
        </p:sp>
        <p:sp>
          <p:nvSpPr>
            <p:cNvPr id="379" name="TextBox 378">
              <a:extLst>
                <a:ext uri="{FF2B5EF4-FFF2-40B4-BE49-F238E27FC236}">
                  <a16:creationId xmlns:a16="http://schemas.microsoft.com/office/drawing/2014/main" id="{6994C4FA-5079-4925-AE36-F9261ACADB90}"/>
                </a:ext>
              </a:extLst>
            </p:cNvPr>
            <p:cNvSpPr txBox="1"/>
            <p:nvPr/>
          </p:nvSpPr>
          <p:spPr>
            <a:xfrm>
              <a:off x="5835863" y="5622571"/>
              <a:ext cx="453970" cy="461665"/>
            </a:xfrm>
            <a:prstGeom prst="rect">
              <a:avLst/>
            </a:prstGeom>
            <a:noFill/>
          </p:spPr>
          <p:txBody>
            <a:bodyPr wrap="none" rtlCol="0">
              <a:spAutoFit/>
            </a:bodyPr>
            <a:lstStyle/>
            <a:p>
              <a:r>
                <a:rPr lang="en-US" sz="2400" b="1" dirty="0"/>
                <a:t>u</a:t>
              </a:r>
              <a:r>
                <a:rPr lang="en-US" sz="2400" b="1" baseline="-25000" dirty="0"/>
                <a:t>6</a:t>
              </a:r>
            </a:p>
          </p:txBody>
        </p:sp>
        <p:sp>
          <p:nvSpPr>
            <p:cNvPr id="381" name="TextBox 380">
              <a:extLst>
                <a:ext uri="{FF2B5EF4-FFF2-40B4-BE49-F238E27FC236}">
                  <a16:creationId xmlns:a16="http://schemas.microsoft.com/office/drawing/2014/main" id="{EB9BE74B-AA74-4F22-B43E-A71609A7DDA8}"/>
                </a:ext>
              </a:extLst>
            </p:cNvPr>
            <p:cNvSpPr txBox="1"/>
            <p:nvPr/>
          </p:nvSpPr>
          <p:spPr>
            <a:xfrm>
              <a:off x="6934776" y="4974512"/>
              <a:ext cx="453970" cy="461665"/>
            </a:xfrm>
            <a:prstGeom prst="rect">
              <a:avLst/>
            </a:prstGeom>
            <a:noFill/>
          </p:spPr>
          <p:txBody>
            <a:bodyPr wrap="none" rtlCol="0">
              <a:spAutoFit/>
            </a:bodyPr>
            <a:lstStyle/>
            <a:p>
              <a:r>
                <a:rPr lang="en-US" sz="2400" b="1" dirty="0"/>
                <a:t>u</a:t>
              </a:r>
              <a:r>
                <a:rPr lang="en-US" sz="2400" b="1" baseline="-25000" dirty="0"/>
                <a:t>7</a:t>
              </a:r>
            </a:p>
          </p:txBody>
        </p:sp>
      </p:grpSp>
      <p:grpSp>
        <p:nvGrpSpPr>
          <p:cNvPr id="4" name="Group 3">
            <a:extLst>
              <a:ext uri="{FF2B5EF4-FFF2-40B4-BE49-F238E27FC236}">
                <a16:creationId xmlns:a16="http://schemas.microsoft.com/office/drawing/2014/main" id="{80AC7969-8463-4F4E-B09D-95F7E21CE185}"/>
              </a:ext>
            </a:extLst>
          </p:cNvPr>
          <p:cNvGrpSpPr/>
          <p:nvPr/>
        </p:nvGrpSpPr>
        <p:grpSpPr>
          <a:xfrm>
            <a:off x="3707284" y="3022557"/>
            <a:ext cx="629420" cy="636996"/>
            <a:chOff x="3707284" y="3022557"/>
            <a:chExt cx="629420" cy="636996"/>
          </a:xfrm>
        </p:grpSpPr>
        <p:sp>
          <p:nvSpPr>
            <p:cNvPr id="385" name="TextBox 384">
              <a:extLst>
                <a:ext uri="{FF2B5EF4-FFF2-40B4-BE49-F238E27FC236}">
                  <a16:creationId xmlns:a16="http://schemas.microsoft.com/office/drawing/2014/main" id="{8C5DFE72-F038-425B-8353-EDB70CB285FD}"/>
                </a:ext>
              </a:extLst>
            </p:cNvPr>
            <p:cNvSpPr txBox="1"/>
            <p:nvPr/>
          </p:nvSpPr>
          <p:spPr>
            <a:xfrm>
              <a:off x="3707284" y="3022557"/>
              <a:ext cx="445956" cy="584775"/>
            </a:xfrm>
            <a:prstGeom prst="rect">
              <a:avLst/>
            </a:prstGeom>
            <a:noFill/>
          </p:spPr>
          <p:txBody>
            <a:bodyPr wrap="none" rtlCol="0">
              <a:spAutoFit/>
            </a:bodyPr>
            <a:lstStyle/>
            <a:p>
              <a:r>
                <a:rPr lang="en-US" sz="3200" b="1" dirty="0"/>
                <a:t>G</a:t>
              </a:r>
            </a:p>
          </p:txBody>
        </p:sp>
        <p:sp>
          <p:nvSpPr>
            <p:cNvPr id="387" name="TextBox 386">
              <a:extLst>
                <a:ext uri="{FF2B5EF4-FFF2-40B4-BE49-F238E27FC236}">
                  <a16:creationId xmlns:a16="http://schemas.microsoft.com/office/drawing/2014/main" id="{CC9BB94D-38FA-48C2-9EE6-A0CDE6EBD624}"/>
                </a:ext>
              </a:extLst>
            </p:cNvPr>
            <p:cNvSpPr txBox="1"/>
            <p:nvPr/>
          </p:nvSpPr>
          <p:spPr>
            <a:xfrm>
              <a:off x="3993340" y="3197888"/>
              <a:ext cx="343364" cy="461665"/>
            </a:xfrm>
            <a:prstGeom prst="rect">
              <a:avLst/>
            </a:prstGeom>
            <a:noFill/>
          </p:spPr>
          <p:txBody>
            <a:bodyPr wrap="none" rtlCol="0">
              <a:spAutoFit/>
            </a:bodyPr>
            <a:lstStyle/>
            <a:p>
              <a:r>
                <a:rPr lang="en-US" sz="2400" i="1" dirty="0"/>
                <a:t>P</a:t>
              </a:r>
            </a:p>
          </p:txBody>
        </p:sp>
      </p:grpSp>
      <p:grpSp>
        <p:nvGrpSpPr>
          <p:cNvPr id="5" name="Group 4">
            <a:extLst>
              <a:ext uri="{FF2B5EF4-FFF2-40B4-BE49-F238E27FC236}">
                <a16:creationId xmlns:a16="http://schemas.microsoft.com/office/drawing/2014/main" id="{27CC63A1-A309-4E46-92D7-D3621B9F121D}"/>
              </a:ext>
            </a:extLst>
          </p:cNvPr>
          <p:cNvGrpSpPr/>
          <p:nvPr/>
        </p:nvGrpSpPr>
        <p:grpSpPr>
          <a:xfrm>
            <a:off x="3784223" y="6087148"/>
            <a:ext cx="621404" cy="636996"/>
            <a:chOff x="3784223" y="6087148"/>
            <a:chExt cx="621404" cy="636996"/>
          </a:xfrm>
        </p:grpSpPr>
        <p:sp>
          <p:nvSpPr>
            <p:cNvPr id="389" name="TextBox 388">
              <a:extLst>
                <a:ext uri="{FF2B5EF4-FFF2-40B4-BE49-F238E27FC236}">
                  <a16:creationId xmlns:a16="http://schemas.microsoft.com/office/drawing/2014/main" id="{D0E56E1A-EB53-410F-AC3B-C3537E965D7C}"/>
                </a:ext>
              </a:extLst>
            </p:cNvPr>
            <p:cNvSpPr txBox="1"/>
            <p:nvPr/>
          </p:nvSpPr>
          <p:spPr>
            <a:xfrm>
              <a:off x="3784223" y="6087148"/>
              <a:ext cx="445956" cy="584775"/>
            </a:xfrm>
            <a:prstGeom prst="rect">
              <a:avLst/>
            </a:prstGeom>
            <a:noFill/>
          </p:spPr>
          <p:txBody>
            <a:bodyPr wrap="none" rtlCol="0">
              <a:spAutoFit/>
            </a:bodyPr>
            <a:lstStyle/>
            <a:p>
              <a:r>
                <a:rPr lang="en-US" sz="3200" b="1" dirty="0"/>
                <a:t>G</a:t>
              </a:r>
            </a:p>
          </p:txBody>
        </p:sp>
        <p:sp>
          <p:nvSpPr>
            <p:cNvPr id="391" name="TextBox 390">
              <a:extLst>
                <a:ext uri="{FF2B5EF4-FFF2-40B4-BE49-F238E27FC236}">
                  <a16:creationId xmlns:a16="http://schemas.microsoft.com/office/drawing/2014/main" id="{CA0634BD-378A-4AC1-A1F6-2C89DCB7929D}"/>
                </a:ext>
              </a:extLst>
            </p:cNvPr>
            <p:cNvSpPr txBox="1"/>
            <p:nvPr/>
          </p:nvSpPr>
          <p:spPr>
            <a:xfrm>
              <a:off x="4070279" y="6262479"/>
              <a:ext cx="335348" cy="461665"/>
            </a:xfrm>
            <a:prstGeom prst="rect">
              <a:avLst/>
            </a:prstGeom>
            <a:noFill/>
          </p:spPr>
          <p:txBody>
            <a:bodyPr wrap="none" rtlCol="0">
              <a:spAutoFit/>
            </a:bodyPr>
            <a:lstStyle/>
            <a:p>
              <a:r>
                <a:rPr lang="en-US" sz="2400" i="1" dirty="0"/>
                <a:t>E</a:t>
              </a:r>
            </a:p>
          </p:txBody>
        </p:sp>
      </p:grpSp>
      <p:sp>
        <p:nvSpPr>
          <p:cNvPr id="2" name="Arrow: Right 1">
            <a:extLst>
              <a:ext uri="{FF2B5EF4-FFF2-40B4-BE49-F238E27FC236}">
                <a16:creationId xmlns:a16="http://schemas.microsoft.com/office/drawing/2014/main" id="{9A9E8018-23C7-4DEE-9D26-EB7B87BEF0F9}"/>
              </a:ext>
            </a:extLst>
          </p:cNvPr>
          <p:cNvSpPr/>
          <p:nvPr/>
        </p:nvSpPr>
        <p:spPr>
          <a:xfrm>
            <a:off x="2876833" y="1900065"/>
            <a:ext cx="570655" cy="375179"/>
          </a:xfrm>
          <a:prstGeom prst="rightArrow">
            <a:avLst>
              <a:gd name="adj1" fmla="val 50000"/>
              <a:gd name="adj2" fmla="val 6951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Right 2">
            <a:extLst>
              <a:ext uri="{FF2B5EF4-FFF2-40B4-BE49-F238E27FC236}">
                <a16:creationId xmlns:a16="http://schemas.microsoft.com/office/drawing/2014/main" id="{33A31371-514F-4483-894B-EC98A32FC49B}"/>
              </a:ext>
            </a:extLst>
          </p:cNvPr>
          <p:cNvSpPr/>
          <p:nvPr/>
        </p:nvSpPr>
        <p:spPr>
          <a:xfrm>
            <a:off x="2868079" y="4739542"/>
            <a:ext cx="570655" cy="375179"/>
          </a:xfrm>
          <a:prstGeom prst="rightArrow">
            <a:avLst>
              <a:gd name="adj1" fmla="val 50000"/>
              <a:gd name="adj2" fmla="val 6951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0" name="Group 99">
            <a:extLst>
              <a:ext uri="{FF2B5EF4-FFF2-40B4-BE49-F238E27FC236}">
                <a16:creationId xmlns:a16="http://schemas.microsoft.com/office/drawing/2014/main" id="{806B2074-8575-420E-A567-C27A717D0E2B}"/>
              </a:ext>
            </a:extLst>
          </p:cNvPr>
          <p:cNvGrpSpPr/>
          <p:nvPr/>
        </p:nvGrpSpPr>
        <p:grpSpPr>
          <a:xfrm>
            <a:off x="1403029" y="1904595"/>
            <a:ext cx="571037" cy="591942"/>
            <a:chOff x="1386935" y="1391811"/>
            <a:chExt cx="571037" cy="591942"/>
          </a:xfrm>
        </p:grpSpPr>
        <p:sp>
          <p:nvSpPr>
            <p:cNvPr id="101" name="TextBox 100">
              <a:extLst>
                <a:ext uri="{FF2B5EF4-FFF2-40B4-BE49-F238E27FC236}">
                  <a16:creationId xmlns:a16="http://schemas.microsoft.com/office/drawing/2014/main" id="{80523AD5-C666-4BAC-83C0-AC117F27AA7A}"/>
                </a:ext>
              </a:extLst>
            </p:cNvPr>
            <p:cNvSpPr txBox="1"/>
            <p:nvPr/>
          </p:nvSpPr>
          <p:spPr>
            <a:xfrm>
              <a:off x="1638654" y="1391811"/>
              <a:ext cx="319318" cy="400110"/>
            </a:xfrm>
            <a:prstGeom prst="rect">
              <a:avLst/>
            </a:prstGeom>
            <a:noFill/>
          </p:spPr>
          <p:txBody>
            <a:bodyPr wrap="none" rtlCol="0">
              <a:spAutoFit/>
            </a:bodyPr>
            <a:lstStyle/>
            <a:p>
              <a:r>
                <a:rPr lang="en-US" sz="2000" i="1" dirty="0"/>
                <a:t>p</a:t>
              </a:r>
            </a:p>
          </p:txBody>
        </p:sp>
        <p:sp>
          <p:nvSpPr>
            <p:cNvPr id="102" name="TextBox 101">
              <a:extLst>
                <a:ext uri="{FF2B5EF4-FFF2-40B4-BE49-F238E27FC236}">
                  <a16:creationId xmlns:a16="http://schemas.microsoft.com/office/drawing/2014/main" id="{A6DDE431-3E51-4DA7-B844-AACCD2F930FC}"/>
                </a:ext>
              </a:extLst>
            </p:cNvPr>
            <p:cNvSpPr txBox="1"/>
            <p:nvPr/>
          </p:nvSpPr>
          <p:spPr>
            <a:xfrm>
              <a:off x="1386935" y="1460533"/>
              <a:ext cx="410690" cy="523220"/>
            </a:xfrm>
            <a:prstGeom prst="rect">
              <a:avLst/>
            </a:prstGeom>
            <a:noFill/>
          </p:spPr>
          <p:txBody>
            <a:bodyPr wrap="none" rtlCol="0">
              <a:spAutoFit/>
            </a:bodyPr>
            <a:lstStyle/>
            <a:p>
              <a:r>
                <a:rPr lang="en-US" sz="2800" b="1" dirty="0"/>
                <a:t>D</a:t>
              </a:r>
            </a:p>
          </p:txBody>
        </p:sp>
      </p:grpSp>
      <p:grpSp>
        <p:nvGrpSpPr>
          <p:cNvPr id="103" name="Group 102">
            <a:extLst>
              <a:ext uri="{FF2B5EF4-FFF2-40B4-BE49-F238E27FC236}">
                <a16:creationId xmlns:a16="http://schemas.microsoft.com/office/drawing/2014/main" id="{A9984081-C52E-4799-B806-B48368FF9261}"/>
              </a:ext>
            </a:extLst>
          </p:cNvPr>
          <p:cNvGrpSpPr/>
          <p:nvPr/>
        </p:nvGrpSpPr>
        <p:grpSpPr>
          <a:xfrm>
            <a:off x="1369229" y="4742578"/>
            <a:ext cx="558213" cy="591942"/>
            <a:chOff x="1386935" y="1391811"/>
            <a:chExt cx="558213" cy="591942"/>
          </a:xfrm>
        </p:grpSpPr>
        <p:sp>
          <p:nvSpPr>
            <p:cNvPr id="104" name="TextBox 103">
              <a:extLst>
                <a:ext uri="{FF2B5EF4-FFF2-40B4-BE49-F238E27FC236}">
                  <a16:creationId xmlns:a16="http://schemas.microsoft.com/office/drawing/2014/main" id="{0809626B-5442-453A-BE6B-9F9CA2140624}"/>
                </a:ext>
              </a:extLst>
            </p:cNvPr>
            <p:cNvSpPr txBox="1"/>
            <p:nvPr/>
          </p:nvSpPr>
          <p:spPr>
            <a:xfrm>
              <a:off x="1638654" y="1391811"/>
              <a:ext cx="306494" cy="400110"/>
            </a:xfrm>
            <a:prstGeom prst="rect">
              <a:avLst/>
            </a:prstGeom>
            <a:noFill/>
          </p:spPr>
          <p:txBody>
            <a:bodyPr wrap="none" rtlCol="0">
              <a:spAutoFit/>
            </a:bodyPr>
            <a:lstStyle/>
            <a:p>
              <a:r>
                <a:rPr lang="en-US" sz="2000" i="1" dirty="0"/>
                <a:t>e</a:t>
              </a:r>
            </a:p>
          </p:txBody>
        </p:sp>
        <p:sp>
          <p:nvSpPr>
            <p:cNvPr id="105" name="TextBox 104">
              <a:extLst>
                <a:ext uri="{FF2B5EF4-FFF2-40B4-BE49-F238E27FC236}">
                  <a16:creationId xmlns:a16="http://schemas.microsoft.com/office/drawing/2014/main" id="{C1720841-6529-4718-9D20-83801D386C77}"/>
                </a:ext>
              </a:extLst>
            </p:cNvPr>
            <p:cNvSpPr txBox="1"/>
            <p:nvPr/>
          </p:nvSpPr>
          <p:spPr>
            <a:xfrm>
              <a:off x="1386935" y="1460533"/>
              <a:ext cx="410690" cy="523220"/>
            </a:xfrm>
            <a:prstGeom prst="rect">
              <a:avLst/>
            </a:prstGeom>
            <a:noFill/>
          </p:spPr>
          <p:txBody>
            <a:bodyPr wrap="none" rtlCol="0">
              <a:spAutoFit/>
            </a:bodyPr>
            <a:lstStyle/>
            <a:p>
              <a:r>
                <a:rPr lang="en-US" sz="2800" b="1" dirty="0"/>
                <a:t>D</a:t>
              </a:r>
            </a:p>
          </p:txBody>
        </p:sp>
      </p:grpSp>
    </p:spTree>
    <p:extLst>
      <p:ext uri="{BB962C8B-B14F-4D97-AF65-F5344CB8AC3E}">
        <p14:creationId xmlns:p14="http://schemas.microsoft.com/office/powerpoint/2010/main" val="18339570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383"/>
                                        </p:tgtEl>
                                        <p:attrNameLst>
                                          <p:attrName>style.visibility</p:attrName>
                                        </p:attrNameLst>
                                      </p:cBhvr>
                                      <p:to>
                                        <p:strVal val="visible"/>
                                      </p:to>
                                    </p:set>
                                    <p:animEffect transition="in" filter="fade">
                                      <p:cBhvr>
                                        <p:cTn id="11" dur="500"/>
                                        <p:tgtEl>
                                          <p:spTgt spid="383"/>
                                        </p:tgtEl>
                                      </p:cBhvr>
                                    </p:animEffect>
                                  </p:childTnLst>
                                </p:cTn>
                              </p:par>
                              <p:par>
                                <p:cTn id="12" presetID="10"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par>
                          <p:cTn id="15" fill="hold">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250"/>
                                        <p:tgtEl>
                                          <p:spTgt spid="3"/>
                                        </p:tgtEl>
                                      </p:cBhvr>
                                    </p:animEffect>
                                  </p:childTnLst>
                                </p:cTn>
                              </p:par>
                              <p:par>
                                <p:cTn id="19" presetID="10" presetClass="entr" presetSubtype="0" fill="hold" nodeType="withEffect">
                                  <p:stCondLst>
                                    <p:cond delay="0"/>
                                  </p:stCondLst>
                                  <p:childTnLst>
                                    <p:set>
                                      <p:cBhvr>
                                        <p:cTn id="20" dur="1" fill="hold">
                                          <p:stCondLst>
                                            <p:cond delay="0"/>
                                          </p:stCondLst>
                                        </p:cTn>
                                        <p:tgtEl>
                                          <p:spTgt spid="382"/>
                                        </p:tgtEl>
                                        <p:attrNameLst>
                                          <p:attrName>style.visibility</p:attrName>
                                        </p:attrNameLst>
                                      </p:cBhvr>
                                      <p:to>
                                        <p:strVal val="visible"/>
                                      </p:to>
                                    </p:set>
                                    <p:animEffect transition="in" filter="fade">
                                      <p:cBhvr>
                                        <p:cTn id="21" dur="500"/>
                                        <p:tgtEl>
                                          <p:spTgt spid="382"/>
                                        </p:tgtEl>
                                      </p:cBhvr>
                                    </p:animEffect>
                                  </p:childTnLst>
                                </p:cTn>
                              </p:par>
                              <p:par>
                                <p:cTn id="22" presetID="10"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58" name="Group 57"/>
          <p:cNvGrpSpPr/>
          <p:nvPr/>
        </p:nvGrpSpPr>
        <p:grpSpPr>
          <a:xfrm>
            <a:off x="0" y="0"/>
            <a:ext cx="12192000" cy="1045064"/>
            <a:chOff x="0" y="0"/>
            <a:chExt cx="12192000" cy="1045064"/>
          </a:xfrm>
        </p:grpSpPr>
        <p:sp>
          <p:nvSpPr>
            <p:cNvPr id="59" name="Rectangle 58"/>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4</a:t>
            </a:fld>
            <a:endParaRPr lang="en-US" dirty="0"/>
          </a:p>
        </p:txBody>
      </p:sp>
      <p:sp>
        <p:nvSpPr>
          <p:cNvPr id="13" name="TextBox 12"/>
          <p:cNvSpPr txBox="1"/>
          <p:nvPr/>
        </p:nvSpPr>
        <p:spPr>
          <a:xfrm>
            <a:off x="657225" y="1290208"/>
            <a:ext cx="6277548" cy="1569660"/>
          </a:xfrm>
          <a:prstGeom prst="rect">
            <a:avLst/>
          </a:prstGeom>
          <a:noFill/>
        </p:spPr>
        <p:txBody>
          <a:bodyPr wrap="square" rtlCol="0">
            <a:spAutoFit/>
          </a:bodyPr>
          <a:lstStyle/>
          <a:p>
            <a:pPr marL="457200" indent="-457200">
              <a:buFont typeface="Wingdings" panose="05000000000000000000" pitchFamily="2" charset="2"/>
              <a:buChar char="§"/>
            </a:pPr>
            <a:r>
              <a:rPr lang="en-US" sz="2400" dirty="0">
                <a:solidFill>
                  <a:srgbClr val="FF0000"/>
                </a:solidFill>
              </a:rPr>
              <a:t>Record linkage </a:t>
            </a:r>
            <a:r>
              <a:rPr lang="en-US" sz="2400" dirty="0"/>
              <a:t>is the process of identifying and linking records that belong to the same real-world entity either within the same data source or across different data sources</a:t>
            </a:r>
          </a:p>
        </p:txBody>
      </p:sp>
      <p:pic>
        <p:nvPicPr>
          <p:cNvPr id="57" name="Picture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62" name="TextBox 61"/>
          <p:cNvSpPr txBox="1"/>
          <p:nvPr/>
        </p:nvSpPr>
        <p:spPr>
          <a:xfrm>
            <a:off x="388937" y="166119"/>
            <a:ext cx="11803063" cy="677108"/>
          </a:xfrm>
          <a:prstGeom prst="rect">
            <a:avLst/>
          </a:prstGeom>
          <a:noFill/>
        </p:spPr>
        <p:txBody>
          <a:bodyPr wrap="square" rtlCol="0">
            <a:spAutoFit/>
          </a:bodyPr>
          <a:lstStyle/>
          <a:p>
            <a:r>
              <a:rPr lang="en-US" sz="38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Record Linkage (RL)</a:t>
            </a:r>
          </a:p>
        </p:txBody>
      </p:sp>
      <p:sp>
        <p:nvSpPr>
          <p:cNvPr id="64" name="Footer Placeholder 9">
            <a:extLst>
              <a:ext uri="{FF2B5EF4-FFF2-40B4-BE49-F238E27FC236}">
                <a16:creationId xmlns:a16="http://schemas.microsoft.com/office/drawing/2014/main" id="{3E43D570-3AA2-4BA3-8D11-131BFE052D99}"/>
              </a:ext>
            </a:extLst>
          </p:cNvPr>
          <p:cNvSpPr>
            <a:spLocks noGrp="1"/>
          </p:cNvSpPr>
          <p:nvPr>
            <p:ph type="ftr" sz="quarter" idx="11"/>
          </p:nvPr>
        </p:nvSpPr>
        <p:spPr>
          <a:xfrm>
            <a:off x="4552950" y="6367697"/>
            <a:ext cx="3086100" cy="365125"/>
          </a:xfrm>
        </p:spPr>
        <p:txBody>
          <a:bodyPr/>
          <a:lstStyle/>
          <a:p>
            <a:r>
              <a:rPr lang="en-US" dirty="0"/>
              <a:t>March 2021</a:t>
            </a:r>
          </a:p>
        </p:txBody>
      </p:sp>
      <p:sp>
        <p:nvSpPr>
          <p:cNvPr id="65" name="TextBox 64">
            <a:extLst>
              <a:ext uri="{FF2B5EF4-FFF2-40B4-BE49-F238E27FC236}">
                <a16:creationId xmlns:a16="http://schemas.microsoft.com/office/drawing/2014/main" id="{E5AC9620-2495-452B-8EFB-057D65A7A572}"/>
              </a:ext>
            </a:extLst>
          </p:cNvPr>
          <p:cNvSpPr txBox="1"/>
          <p:nvPr/>
        </p:nvSpPr>
        <p:spPr>
          <a:xfrm>
            <a:off x="765967" y="4281135"/>
            <a:ext cx="10635457" cy="1938992"/>
          </a:xfrm>
          <a:prstGeom prst="rect">
            <a:avLst/>
          </a:prstGeom>
          <a:noFill/>
        </p:spPr>
        <p:txBody>
          <a:bodyPr wrap="square" rtlCol="0">
            <a:spAutoFit/>
          </a:bodyPr>
          <a:lstStyle/>
          <a:p>
            <a:pPr marL="548640" lvl="1" indent="-457200">
              <a:buFont typeface="Arial" panose="020B0604020202020204" pitchFamily="34" charset="0"/>
              <a:buChar char="•"/>
            </a:pPr>
            <a:r>
              <a:rPr lang="en-US" sz="2400" dirty="0"/>
              <a:t>Because of the </a:t>
            </a:r>
            <a:r>
              <a:rPr lang="en-US" sz="2400" dirty="0">
                <a:solidFill>
                  <a:srgbClr val="FF0000"/>
                </a:solidFill>
              </a:rPr>
              <a:t>lack of unique entity identifiers</a:t>
            </a:r>
            <a:r>
              <a:rPr lang="en-US" sz="2400" dirty="0"/>
              <a:t>, linking of records is often based on personal identifying information such as names, addresses, and dates of birth (also called quasi-identifiers (QIDs))</a:t>
            </a:r>
            <a:endParaRPr lang="en-US" sz="1200" dirty="0"/>
          </a:p>
          <a:p>
            <a:pPr marL="548640" indent="-457200">
              <a:buFont typeface="Arial" panose="020B0604020202020204" pitchFamily="34" charset="0"/>
              <a:buChar char="•"/>
            </a:pPr>
            <a:r>
              <a:rPr lang="en-US" sz="2400" dirty="0"/>
              <a:t>When databases are linked across </a:t>
            </a:r>
            <a:r>
              <a:rPr lang="en-US" sz="2400" dirty="0" err="1"/>
              <a:t>organisations</a:t>
            </a:r>
            <a:r>
              <a:rPr lang="en-US" sz="2400" dirty="0"/>
              <a:t>, it is crucial to ensure privacy and confidentiality</a:t>
            </a:r>
          </a:p>
        </p:txBody>
      </p:sp>
      <p:sp>
        <p:nvSpPr>
          <p:cNvPr id="66" name="TextBox 65">
            <a:extLst>
              <a:ext uri="{FF2B5EF4-FFF2-40B4-BE49-F238E27FC236}">
                <a16:creationId xmlns:a16="http://schemas.microsoft.com/office/drawing/2014/main" id="{160124B2-3B5D-4055-BD63-23B62AD720C7}"/>
              </a:ext>
            </a:extLst>
          </p:cNvPr>
          <p:cNvSpPr txBox="1"/>
          <p:nvPr/>
        </p:nvSpPr>
        <p:spPr>
          <a:xfrm>
            <a:off x="838200" y="3814601"/>
            <a:ext cx="3714750" cy="461665"/>
          </a:xfrm>
          <a:prstGeom prst="rect">
            <a:avLst/>
          </a:prstGeom>
          <a:noFill/>
        </p:spPr>
        <p:txBody>
          <a:bodyPr wrap="square" rtlCol="0">
            <a:spAutoFit/>
          </a:bodyPr>
          <a:lstStyle/>
          <a:p>
            <a:r>
              <a:rPr lang="en-US" sz="2400" dirty="0">
                <a:latin typeface="Open Sans Semibold" panose="020B0706030804020204" pitchFamily="34" charset="0"/>
                <a:ea typeface="Open Sans Semibold" panose="020B0706030804020204" pitchFamily="34" charset="0"/>
                <a:cs typeface="Open Sans Semibold" panose="020B0706030804020204" pitchFamily="34" charset="0"/>
              </a:rPr>
              <a:t>Challenges</a:t>
            </a:r>
            <a:endParaRPr lang="en-US" sz="2800"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67" name="Rounded Rectangle 22">
            <a:extLst>
              <a:ext uri="{FF2B5EF4-FFF2-40B4-BE49-F238E27FC236}">
                <a16:creationId xmlns:a16="http://schemas.microsoft.com/office/drawing/2014/main" id="{9F517AD1-D9CE-4F0C-A081-3F6D654A19B9}"/>
              </a:ext>
            </a:extLst>
          </p:cNvPr>
          <p:cNvSpPr/>
          <p:nvPr/>
        </p:nvSpPr>
        <p:spPr>
          <a:xfrm>
            <a:off x="704850" y="3768086"/>
            <a:ext cx="10973374" cy="2468946"/>
          </a:xfrm>
          <a:prstGeom prst="roundRect">
            <a:avLst>
              <a:gd name="adj" fmla="val 12558"/>
            </a:avLst>
          </a:prstGeom>
          <a:noFill/>
          <a:ln w="57150">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475F0594-A87A-4BDA-BA03-F2CE7DB3A67C}"/>
              </a:ext>
            </a:extLst>
          </p:cNvPr>
          <p:cNvGrpSpPr/>
          <p:nvPr/>
        </p:nvGrpSpPr>
        <p:grpSpPr>
          <a:xfrm>
            <a:off x="7258425" y="1610373"/>
            <a:ext cx="1713579" cy="1653738"/>
            <a:chOff x="484026" y="1308589"/>
            <a:chExt cx="2079947" cy="2007311"/>
          </a:xfrm>
        </p:grpSpPr>
        <p:sp>
          <p:nvSpPr>
            <p:cNvPr id="69" name="Flowchart: Magnetic Disk 68">
              <a:extLst>
                <a:ext uri="{FF2B5EF4-FFF2-40B4-BE49-F238E27FC236}">
                  <a16:creationId xmlns:a16="http://schemas.microsoft.com/office/drawing/2014/main" id="{D4DD5F8B-D26D-43BD-8228-EEEDEA6D66D3}"/>
                </a:ext>
              </a:extLst>
            </p:cNvPr>
            <p:cNvSpPr/>
            <p:nvPr/>
          </p:nvSpPr>
          <p:spPr>
            <a:xfrm>
              <a:off x="484026" y="1308589"/>
              <a:ext cx="2079947" cy="2007311"/>
            </a:xfrm>
            <a:prstGeom prst="flowChartMagneticDisk">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69">
              <a:extLst>
                <a:ext uri="{FF2B5EF4-FFF2-40B4-BE49-F238E27FC236}">
                  <a16:creationId xmlns:a16="http://schemas.microsoft.com/office/drawing/2014/main" id="{B89FB279-D4DC-4C25-9A5E-3C56424C261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04253" y="2132293"/>
              <a:ext cx="439492" cy="1032458"/>
            </a:xfrm>
            <a:prstGeom prst="rect">
              <a:avLst/>
            </a:prstGeom>
          </p:spPr>
        </p:pic>
        <p:pic>
          <p:nvPicPr>
            <p:cNvPr id="80" name="Picture 79">
              <a:extLst>
                <a:ext uri="{FF2B5EF4-FFF2-40B4-BE49-F238E27FC236}">
                  <a16:creationId xmlns:a16="http://schemas.microsoft.com/office/drawing/2014/main" id="{27962318-6C10-41A4-A9D7-E9F3F1BE233A}"/>
                </a:ext>
              </a:extLst>
            </p:cNvPr>
            <p:cNvPicPr>
              <a:picLocks noChangeAspect="1"/>
            </p:cNvPicPr>
            <p:nvPr/>
          </p:nvPicPr>
          <p:blipFill rotWithShape="1">
            <a:blip r:embed="rId6" cstate="print">
              <a:duotone>
                <a:schemeClr val="accent6">
                  <a:shade val="45000"/>
                  <a:satMod val="135000"/>
                </a:schemeClr>
                <a:prstClr val="white"/>
              </a:duotone>
              <a:extLst>
                <a:ext uri="{28A0092B-C50C-407E-A947-70E740481C1C}">
                  <a14:useLocalDpi xmlns:a14="http://schemas.microsoft.com/office/drawing/2010/main" val="0"/>
                </a:ext>
              </a:extLst>
            </a:blip>
            <a:srcRect l="27770" r="29870"/>
            <a:stretch/>
          </p:blipFill>
          <p:spPr>
            <a:xfrm>
              <a:off x="678637" y="1995501"/>
              <a:ext cx="495300" cy="1169250"/>
            </a:xfrm>
            <a:prstGeom prst="rect">
              <a:avLst/>
            </a:prstGeom>
          </p:spPr>
        </p:pic>
        <p:pic>
          <p:nvPicPr>
            <p:cNvPr id="83" name="Picture 82">
              <a:extLst>
                <a:ext uri="{FF2B5EF4-FFF2-40B4-BE49-F238E27FC236}">
                  <a16:creationId xmlns:a16="http://schemas.microsoft.com/office/drawing/2014/main" id="{D0C79DBD-E817-49DE-8003-D8A2551E92B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7770" r="29870"/>
            <a:stretch/>
          </p:blipFill>
          <p:spPr>
            <a:xfrm>
              <a:off x="1874061" y="1995501"/>
              <a:ext cx="495300" cy="1169250"/>
            </a:xfrm>
            <a:prstGeom prst="rect">
              <a:avLst/>
            </a:prstGeom>
          </p:spPr>
        </p:pic>
      </p:grpSp>
      <p:grpSp>
        <p:nvGrpSpPr>
          <p:cNvPr id="90" name="Group 89">
            <a:extLst>
              <a:ext uri="{FF2B5EF4-FFF2-40B4-BE49-F238E27FC236}">
                <a16:creationId xmlns:a16="http://schemas.microsoft.com/office/drawing/2014/main" id="{73E2CAB5-B47E-4CB0-A336-2B23AA3159CA}"/>
              </a:ext>
            </a:extLst>
          </p:cNvPr>
          <p:cNvGrpSpPr/>
          <p:nvPr/>
        </p:nvGrpSpPr>
        <p:grpSpPr>
          <a:xfrm>
            <a:off x="10152271" y="1604634"/>
            <a:ext cx="1713580" cy="1653739"/>
            <a:chOff x="484026" y="1308589"/>
            <a:chExt cx="2079947" cy="2007311"/>
          </a:xfrm>
        </p:grpSpPr>
        <p:sp>
          <p:nvSpPr>
            <p:cNvPr id="91" name="Flowchart: Magnetic Disk 90">
              <a:extLst>
                <a:ext uri="{FF2B5EF4-FFF2-40B4-BE49-F238E27FC236}">
                  <a16:creationId xmlns:a16="http://schemas.microsoft.com/office/drawing/2014/main" id="{2DEF3AA0-DB0D-4297-8AC2-DC307BF6A130}"/>
                </a:ext>
              </a:extLst>
            </p:cNvPr>
            <p:cNvSpPr/>
            <p:nvPr/>
          </p:nvSpPr>
          <p:spPr>
            <a:xfrm>
              <a:off x="484026" y="1308589"/>
              <a:ext cx="2079947" cy="2007311"/>
            </a:xfrm>
            <a:prstGeom prst="flowChartMagneticDisk">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 name="Picture 91">
              <a:extLst>
                <a:ext uri="{FF2B5EF4-FFF2-40B4-BE49-F238E27FC236}">
                  <a16:creationId xmlns:a16="http://schemas.microsoft.com/office/drawing/2014/main" id="{4EBBF70B-5B41-47C0-A636-FF5A9A2E253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8641" y="2076603"/>
              <a:ext cx="439492" cy="1032458"/>
            </a:xfrm>
            <a:prstGeom prst="rect">
              <a:avLst/>
            </a:prstGeom>
          </p:spPr>
        </p:pic>
        <p:pic>
          <p:nvPicPr>
            <p:cNvPr id="93" name="Picture 92">
              <a:extLst>
                <a:ext uri="{FF2B5EF4-FFF2-40B4-BE49-F238E27FC236}">
                  <a16:creationId xmlns:a16="http://schemas.microsoft.com/office/drawing/2014/main" id="{C27E896B-6F9A-45EA-B395-0120BD1D4302}"/>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7770" r="29870"/>
            <a:stretch/>
          </p:blipFill>
          <p:spPr>
            <a:xfrm>
              <a:off x="1269301" y="2108084"/>
              <a:ext cx="495299" cy="1169250"/>
            </a:xfrm>
            <a:prstGeom prst="rect">
              <a:avLst/>
            </a:prstGeom>
          </p:spPr>
        </p:pic>
        <p:pic>
          <p:nvPicPr>
            <p:cNvPr id="94" name="Picture 93">
              <a:extLst>
                <a:ext uri="{FF2B5EF4-FFF2-40B4-BE49-F238E27FC236}">
                  <a16:creationId xmlns:a16="http://schemas.microsoft.com/office/drawing/2014/main" id="{397178B4-0376-4456-975A-A6FE11C6CFAF}"/>
                </a:ext>
              </a:extLst>
            </p:cNvPr>
            <p:cNvPicPr>
              <a:picLocks noChangeAspect="1"/>
            </p:cNvPicPr>
            <p:nvPr/>
          </p:nvPicPr>
          <p:blipFill rotWithShape="1">
            <a:blip r:embed="rId6" cstate="print">
              <a:duotone>
                <a:schemeClr val="accent6">
                  <a:shade val="45000"/>
                  <a:satMod val="135000"/>
                </a:schemeClr>
                <a:prstClr val="white"/>
              </a:duotone>
              <a:extLst>
                <a:ext uri="{28A0092B-C50C-407E-A947-70E740481C1C}">
                  <a14:useLocalDpi xmlns:a14="http://schemas.microsoft.com/office/drawing/2010/main" val="0"/>
                </a:ext>
              </a:extLst>
            </a:blip>
            <a:srcRect l="27770" r="29870"/>
            <a:stretch/>
          </p:blipFill>
          <p:spPr>
            <a:xfrm>
              <a:off x="1874061" y="1995501"/>
              <a:ext cx="495300" cy="1169250"/>
            </a:xfrm>
            <a:prstGeom prst="rect">
              <a:avLst/>
            </a:prstGeom>
          </p:spPr>
        </p:pic>
      </p:grpSp>
      <p:grpSp>
        <p:nvGrpSpPr>
          <p:cNvPr id="95" name="Group 94">
            <a:extLst>
              <a:ext uri="{FF2B5EF4-FFF2-40B4-BE49-F238E27FC236}">
                <a16:creationId xmlns:a16="http://schemas.microsoft.com/office/drawing/2014/main" id="{E1EC7D39-ED45-41EE-A88E-A2E4A87B2394}"/>
              </a:ext>
            </a:extLst>
          </p:cNvPr>
          <p:cNvGrpSpPr/>
          <p:nvPr/>
        </p:nvGrpSpPr>
        <p:grpSpPr>
          <a:xfrm>
            <a:off x="7823036" y="3171911"/>
            <a:ext cx="592382" cy="614463"/>
            <a:chOff x="1415005" y="1186983"/>
            <a:chExt cx="592382" cy="614463"/>
          </a:xfrm>
        </p:grpSpPr>
        <p:sp>
          <p:nvSpPr>
            <p:cNvPr id="96" name="TextBox 95">
              <a:extLst>
                <a:ext uri="{FF2B5EF4-FFF2-40B4-BE49-F238E27FC236}">
                  <a16:creationId xmlns:a16="http://schemas.microsoft.com/office/drawing/2014/main" id="{82329BDD-6DAF-4777-9B70-AA50F29FB279}"/>
                </a:ext>
              </a:extLst>
            </p:cNvPr>
            <p:cNvSpPr txBox="1"/>
            <p:nvPr/>
          </p:nvSpPr>
          <p:spPr>
            <a:xfrm>
              <a:off x="1667229" y="1401336"/>
              <a:ext cx="340158" cy="400110"/>
            </a:xfrm>
            <a:prstGeom prst="rect">
              <a:avLst/>
            </a:prstGeom>
            <a:noFill/>
          </p:spPr>
          <p:txBody>
            <a:bodyPr wrap="none" rtlCol="0">
              <a:spAutoFit/>
            </a:bodyPr>
            <a:lstStyle/>
            <a:p>
              <a:r>
                <a:rPr lang="en-US" sz="2000" b="1" i="1" dirty="0"/>
                <a:t>A</a:t>
              </a:r>
            </a:p>
          </p:txBody>
        </p:sp>
        <p:sp>
          <p:nvSpPr>
            <p:cNvPr id="97" name="TextBox 96">
              <a:extLst>
                <a:ext uri="{FF2B5EF4-FFF2-40B4-BE49-F238E27FC236}">
                  <a16:creationId xmlns:a16="http://schemas.microsoft.com/office/drawing/2014/main" id="{81673F18-3949-45CF-AC30-A1982126FF31}"/>
                </a:ext>
              </a:extLst>
            </p:cNvPr>
            <p:cNvSpPr txBox="1"/>
            <p:nvPr/>
          </p:nvSpPr>
          <p:spPr>
            <a:xfrm>
              <a:off x="1415005" y="1186983"/>
              <a:ext cx="442750" cy="584775"/>
            </a:xfrm>
            <a:prstGeom prst="rect">
              <a:avLst/>
            </a:prstGeom>
            <a:noFill/>
          </p:spPr>
          <p:txBody>
            <a:bodyPr wrap="none" rtlCol="0">
              <a:spAutoFit/>
            </a:bodyPr>
            <a:lstStyle/>
            <a:p>
              <a:r>
                <a:rPr lang="en-US" sz="3200" b="1" dirty="0"/>
                <a:t>D</a:t>
              </a:r>
            </a:p>
          </p:txBody>
        </p:sp>
      </p:grpSp>
      <p:grpSp>
        <p:nvGrpSpPr>
          <p:cNvPr id="98" name="Group 97">
            <a:extLst>
              <a:ext uri="{FF2B5EF4-FFF2-40B4-BE49-F238E27FC236}">
                <a16:creationId xmlns:a16="http://schemas.microsoft.com/office/drawing/2014/main" id="{320B7AA4-1558-4A86-9396-49F7449D0D5A}"/>
              </a:ext>
            </a:extLst>
          </p:cNvPr>
          <p:cNvGrpSpPr/>
          <p:nvPr/>
        </p:nvGrpSpPr>
        <p:grpSpPr>
          <a:xfrm>
            <a:off x="10784009" y="3155812"/>
            <a:ext cx="606729" cy="618963"/>
            <a:chOff x="1415005" y="3001067"/>
            <a:chExt cx="606729" cy="618963"/>
          </a:xfrm>
        </p:grpSpPr>
        <p:sp>
          <p:nvSpPr>
            <p:cNvPr id="99" name="TextBox 98">
              <a:extLst>
                <a:ext uri="{FF2B5EF4-FFF2-40B4-BE49-F238E27FC236}">
                  <a16:creationId xmlns:a16="http://schemas.microsoft.com/office/drawing/2014/main" id="{E7611764-26CB-4CD0-AF00-A2C824663373}"/>
                </a:ext>
              </a:extLst>
            </p:cNvPr>
            <p:cNvSpPr txBox="1"/>
            <p:nvPr/>
          </p:nvSpPr>
          <p:spPr>
            <a:xfrm>
              <a:off x="1415005" y="3001067"/>
              <a:ext cx="442750" cy="584775"/>
            </a:xfrm>
            <a:prstGeom prst="rect">
              <a:avLst/>
            </a:prstGeom>
            <a:noFill/>
          </p:spPr>
          <p:txBody>
            <a:bodyPr wrap="none" rtlCol="0">
              <a:spAutoFit/>
            </a:bodyPr>
            <a:lstStyle/>
            <a:p>
              <a:r>
                <a:rPr lang="en-US" sz="3200" b="1" dirty="0"/>
                <a:t>D</a:t>
              </a:r>
            </a:p>
          </p:txBody>
        </p:sp>
        <p:sp>
          <p:nvSpPr>
            <p:cNvPr id="100" name="TextBox 99">
              <a:extLst>
                <a:ext uri="{FF2B5EF4-FFF2-40B4-BE49-F238E27FC236}">
                  <a16:creationId xmlns:a16="http://schemas.microsoft.com/office/drawing/2014/main" id="{C784D689-6C91-4219-B98C-5EC74C6C0AC0}"/>
                </a:ext>
              </a:extLst>
            </p:cNvPr>
            <p:cNvSpPr txBox="1"/>
            <p:nvPr/>
          </p:nvSpPr>
          <p:spPr>
            <a:xfrm>
              <a:off x="1681576" y="3219920"/>
              <a:ext cx="340158" cy="400110"/>
            </a:xfrm>
            <a:prstGeom prst="rect">
              <a:avLst/>
            </a:prstGeom>
            <a:noFill/>
          </p:spPr>
          <p:txBody>
            <a:bodyPr wrap="none" rtlCol="0">
              <a:spAutoFit/>
            </a:bodyPr>
            <a:lstStyle/>
            <a:p>
              <a:r>
                <a:rPr lang="en-US" sz="2000" b="1" i="1" dirty="0"/>
                <a:t>B</a:t>
              </a:r>
            </a:p>
          </p:txBody>
        </p:sp>
      </p:grpSp>
      <p:grpSp>
        <p:nvGrpSpPr>
          <p:cNvPr id="6" name="Group 5">
            <a:extLst>
              <a:ext uri="{FF2B5EF4-FFF2-40B4-BE49-F238E27FC236}">
                <a16:creationId xmlns:a16="http://schemas.microsoft.com/office/drawing/2014/main" id="{5303573A-A59A-4C23-8983-50D2ED216687}"/>
              </a:ext>
            </a:extLst>
          </p:cNvPr>
          <p:cNvGrpSpPr/>
          <p:nvPr/>
        </p:nvGrpSpPr>
        <p:grpSpPr>
          <a:xfrm>
            <a:off x="8020872" y="1325175"/>
            <a:ext cx="2583270" cy="809997"/>
            <a:chOff x="8020872" y="1325175"/>
            <a:chExt cx="2583270" cy="809997"/>
          </a:xfrm>
        </p:grpSpPr>
        <p:sp>
          <p:nvSpPr>
            <p:cNvPr id="2" name="Arrow: Down 1">
              <a:extLst>
                <a:ext uri="{FF2B5EF4-FFF2-40B4-BE49-F238E27FC236}">
                  <a16:creationId xmlns:a16="http://schemas.microsoft.com/office/drawing/2014/main" id="{DAFFC0D2-2401-4907-AC65-255506E4D46F}"/>
                </a:ext>
              </a:extLst>
            </p:cNvPr>
            <p:cNvSpPr/>
            <p:nvPr/>
          </p:nvSpPr>
          <p:spPr>
            <a:xfrm>
              <a:off x="8020872" y="1347763"/>
              <a:ext cx="220994" cy="78740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1" name="Arrow: Down 100">
              <a:extLst>
                <a:ext uri="{FF2B5EF4-FFF2-40B4-BE49-F238E27FC236}">
                  <a16:creationId xmlns:a16="http://schemas.microsoft.com/office/drawing/2014/main" id="{BC03D4CC-6CB0-4C7A-94A7-62C2BBC584B2}"/>
                </a:ext>
              </a:extLst>
            </p:cNvPr>
            <p:cNvSpPr/>
            <p:nvPr/>
          </p:nvSpPr>
          <p:spPr>
            <a:xfrm>
              <a:off x="10383148" y="1347763"/>
              <a:ext cx="220994" cy="78740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id="{7087E406-E0A5-4C03-A7EE-AC4D54B79275}"/>
                </a:ext>
              </a:extLst>
            </p:cNvPr>
            <p:cNvSpPr/>
            <p:nvPr/>
          </p:nvSpPr>
          <p:spPr>
            <a:xfrm>
              <a:off x="8075261" y="1325175"/>
              <a:ext cx="2474358" cy="10905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sp>
        <p:nvSpPr>
          <p:cNvPr id="102" name="TextBox 101">
            <a:extLst>
              <a:ext uri="{FF2B5EF4-FFF2-40B4-BE49-F238E27FC236}">
                <a16:creationId xmlns:a16="http://schemas.microsoft.com/office/drawing/2014/main" id="{C6E34176-B5CC-4729-A8B4-E0DE83929903}"/>
              </a:ext>
            </a:extLst>
          </p:cNvPr>
          <p:cNvSpPr txBox="1"/>
          <p:nvPr/>
        </p:nvSpPr>
        <p:spPr>
          <a:xfrm>
            <a:off x="8972004" y="1371632"/>
            <a:ext cx="795089" cy="369332"/>
          </a:xfrm>
          <a:prstGeom prst="rect">
            <a:avLst/>
          </a:prstGeom>
          <a:noFill/>
        </p:spPr>
        <p:txBody>
          <a:bodyPr wrap="none" rtlCol="0">
            <a:spAutoFit/>
          </a:bodyPr>
          <a:lstStyle/>
          <a:p>
            <a:r>
              <a:rPr lang="en-US" b="1" dirty="0"/>
              <a:t>Match</a:t>
            </a:r>
          </a:p>
        </p:txBody>
      </p:sp>
    </p:spTree>
    <p:extLst>
      <p:ext uri="{BB962C8B-B14F-4D97-AF65-F5344CB8AC3E}">
        <p14:creationId xmlns:p14="http://schemas.microsoft.com/office/powerpoint/2010/main" val="32781296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
                                        </p:tgtEl>
                                        <p:attrNameLst>
                                          <p:attrName>style.visibility</p:attrName>
                                        </p:attrNameLst>
                                      </p:cBhvr>
                                      <p:to>
                                        <p:strVal val="visible"/>
                                      </p:to>
                                    </p:set>
                                    <p:animEffect transition="in" filter="fade">
                                      <p:cBhvr>
                                        <p:cTn id="11"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 name="Picture 90">
            <a:extLst>
              <a:ext uri="{FF2B5EF4-FFF2-40B4-BE49-F238E27FC236}">
                <a16:creationId xmlns:a16="http://schemas.microsoft.com/office/drawing/2014/main" id="{E4116EAD-E1EE-43D0-B272-1999D03735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31" name="Group 30"/>
          <p:cNvGrpSpPr/>
          <p:nvPr/>
        </p:nvGrpSpPr>
        <p:grpSpPr>
          <a:xfrm>
            <a:off x="0" y="0"/>
            <a:ext cx="12192000" cy="1045064"/>
            <a:chOff x="0" y="0"/>
            <a:chExt cx="12192000" cy="1045064"/>
          </a:xfrm>
        </p:grpSpPr>
        <p:sp>
          <p:nvSpPr>
            <p:cNvPr id="32" name="Rectangle 31"/>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40</a:t>
            </a:fld>
            <a:endParaRPr lang="en-US" dirty="0"/>
          </a:p>
        </p:txBody>
      </p:sp>
      <p:sp>
        <p:nvSpPr>
          <p:cNvPr id="49" name="TextBox 48"/>
          <p:cNvSpPr txBox="1"/>
          <p:nvPr/>
        </p:nvSpPr>
        <p:spPr>
          <a:xfrm>
            <a:off x="5381853" y="1340654"/>
            <a:ext cx="6595288" cy="4708981"/>
          </a:xfrm>
          <a:prstGeom prst="rect">
            <a:avLst/>
          </a:prstGeom>
          <a:noFill/>
        </p:spPr>
        <p:txBody>
          <a:bodyPr wrap="square" rtlCol="0">
            <a:spAutoFit/>
          </a:bodyPr>
          <a:lstStyle/>
          <a:p>
            <a:r>
              <a:rPr lang="en-US" sz="2500" dirty="0"/>
              <a:t>For each node in both graphs we calculate a set of (</a:t>
            </a:r>
            <a:r>
              <a:rPr lang="en-US" sz="2500" dirty="0" err="1"/>
              <a:t>normalised</a:t>
            </a:r>
            <a:r>
              <a:rPr lang="en-US" sz="2500" dirty="0"/>
              <a:t>) features, including:</a:t>
            </a:r>
          </a:p>
          <a:p>
            <a:pPr marL="800100" lvl="1" indent="-342900">
              <a:buFont typeface="Wingdings" panose="05000000000000000000" pitchFamily="2" charset="2"/>
              <a:buChar char="§"/>
            </a:pPr>
            <a:r>
              <a:rPr lang="en-US" sz="2500" dirty="0"/>
              <a:t>Node frequency</a:t>
            </a:r>
          </a:p>
          <a:p>
            <a:pPr marL="800100" lvl="1" indent="-342900">
              <a:buFont typeface="Wingdings" panose="05000000000000000000" pitchFamily="2" charset="2"/>
              <a:buChar char="§"/>
            </a:pPr>
            <a:r>
              <a:rPr lang="en-US" sz="2500" dirty="0"/>
              <a:t>Node length</a:t>
            </a:r>
          </a:p>
          <a:p>
            <a:pPr marL="800100" lvl="1" indent="-342900">
              <a:buFont typeface="Wingdings" panose="05000000000000000000" pitchFamily="2" charset="2"/>
              <a:buChar char="§"/>
            </a:pPr>
            <a:r>
              <a:rPr lang="en-US" sz="2500" dirty="0"/>
              <a:t>Degree of the node </a:t>
            </a:r>
          </a:p>
          <a:p>
            <a:pPr marL="800100" lvl="1" indent="-342900">
              <a:buFont typeface="Wingdings" panose="05000000000000000000" pitchFamily="2" charset="2"/>
              <a:buChar char="§"/>
            </a:pPr>
            <a:r>
              <a:rPr lang="en-US" sz="2500" dirty="0"/>
              <a:t>Minimum, maximum, average, standard deviation of edge similarities</a:t>
            </a:r>
          </a:p>
          <a:p>
            <a:pPr marL="800100" lvl="1" indent="-342900">
              <a:buFont typeface="Wingdings" panose="05000000000000000000" pitchFamily="2" charset="2"/>
              <a:buChar char="§"/>
            </a:pPr>
            <a:r>
              <a:rPr lang="en-US" sz="2500" dirty="0"/>
              <a:t>Egonet degree</a:t>
            </a:r>
          </a:p>
          <a:p>
            <a:pPr marL="800100" lvl="1" indent="-342900">
              <a:buFont typeface="Wingdings" panose="05000000000000000000" pitchFamily="2" charset="2"/>
              <a:buChar char="§"/>
            </a:pPr>
            <a:r>
              <a:rPr lang="en-US" sz="2500" dirty="0"/>
              <a:t>Egonet density</a:t>
            </a:r>
          </a:p>
          <a:p>
            <a:pPr marL="800100" lvl="1" indent="-342900">
              <a:buFont typeface="Wingdings" panose="05000000000000000000" pitchFamily="2" charset="2"/>
              <a:buChar char="§"/>
            </a:pPr>
            <a:r>
              <a:rPr lang="en-US" sz="2500" dirty="0"/>
              <a:t>Centrality features</a:t>
            </a:r>
          </a:p>
          <a:p>
            <a:pPr marL="800100" lvl="1" indent="-342900">
              <a:buFont typeface="Wingdings" panose="05000000000000000000" pitchFamily="2" charset="2"/>
              <a:buChar char="§"/>
            </a:pPr>
            <a:r>
              <a:rPr lang="en-US" sz="2500" dirty="0"/>
              <a:t>Degree distributions of one-hop and     two-hop </a:t>
            </a:r>
            <a:r>
              <a:rPr lang="en-US" sz="2500" dirty="0" err="1"/>
              <a:t>neighbours</a:t>
            </a:r>
            <a:endParaRPr lang="en-US" sz="2500" dirty="0"/>
          </a:p>
        </p:txBody>
      </p:sp>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35" name="TextBox 34"/>
          <p:cNvSpPr txBox="1"/>
          <p:nvPr/>
        </p:nvSpPr>
        <p:spPr>
          <a:xfrm>
            <a:off x="388937" y="166119"/>
            <a:ext cx="11422637" cy="707886"/>
          </a:xfrm>
          <a:prstGeom prst="rect">
            <a:avLst/>
          </a:prstGeom>
          <a:noFill/>
        </p:spPr>
        <p:txBody>
          <a:bodyPr wrap="square" rtlCol="0">
            <a:spAutoFit/>
          </a:bodyPr>
          <a:lstStyle/>
          <a:p>
            <a:r>
              <a:rPr lang="en-US" sz="40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Step 2 – Node Feature Generation</a:t>
            </a:r>
          </a:p>
        </p:txBody>
      </p:sp>
      <p:sp>
        <p:nvSpPr>
          <p:cNvPr id="36" name="Footer Placeholder 9">
            <a:extLst>
              <a:ext uri="{FF2B5EF4-FFF2-40B4-BE49-F238E27FC236}">
                <a16:creationId xmlns:a16="http://schemas.microsoft.com/office/drawing/2014/main" id="{80363206-CFDA-44E4-A502-43B88CBBFEE1}"/>
              </a:ext>
            </a:extLst>
          </p:cNvPr>
          <p:cNvSpPr>
            <a:spLocks noGrp="1"/>
          </p:cNvSpPr>
          <p:nvPr>
            <p:ph type="ftr" sz="quarter" idx="11"/>
          </p:nvPr>
        </p:nvSpPr>
        <p:spPr>
          <a:xfrm>
            <a:off x="4552950" y="6367697"/>
            <a:ext cx="3086100" cy="365125"/>
          </a:xfrm>
        </p:spPr>
        <p:txBody>
          <a:bodyPr/>
          <a:lstStyle/>
          <a:p>
            <a:r>
              <a:rPr lang="en-US" dirty="0"/>
              <a:t>March 2021</a:t>
            </a:r>
          </a:p>
        </p:txBody>
      </p:sp>
      <p:grpSp>
        <p:nvGrpSpPr>
          <p:cNvPr id="51" name="Group 50">
            <a:extLst>
              <a:ext uri="{FF2B5EF4-FFF2-40B4-BE49-F238E27FC236}">
                <a16:creationId xmlns:a16="http://schemas.microsoft.com/office/drawing/2014/main" id="{25C81D07-5D48-442E-8ABC-2F34E939394C}"/>
              </a:ext>
            </a:extLst>
          </p:cNvPr>
          <p:cNvGrpSpPr/>
          <p:nvPr/>
        </p:nvGrpSpPr>
        <p:grpSpPr>
          <a:xfrm>
            <a:off x="423159" y="1087361"/>
            <a:ext cx="4495899" cy="2501196"/>
            <a:chOff x="3135414" y="3929205"/>
            <a:chExt cx="4690948" cy="2609707"/>
          </a:xfrm>
        </p:grpSpPr>
        <p:sp>
          <p:nvSpPr>
            <p:cNvPr id="52" name="Oval 51">
              <a:extLst>
                <a:ext uri="{FF2B5EF4-FFF2-40B4-BE49-F238E27FC236}">
                  <a16:creationId xmlns:a16="http://schemas.microsoft.com/office/drawing/2014/main" id="{7FF5E0DA-ECAA-4EF4-B23C-37ABF51F7111}"/>
                </a:ext>
              </a:extLst>
            </p:cNvPr>
            <p:cNvSpPr/>
            <p:nvPr/>
          </p:nvSpPr>
          <p:spPr>
            <a:xfrm>
              <a:off x="3735690" y="3955201"/>
              <a:ext cx="463407" cy="463407"/>
            </a:xfrm>
            <a:prstGeom prst="ellipse">
              <a:avLst/>
            </a:prstGeom>
            <a:solidFill>
              <a:srgbClr val="FFB9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064E987-D005-4379-A419-9ACCD5F8E629}"/>
                </a:ext>
              </a:extLst>
            </p:cNvPr>
            <p:cNvSpPr/>
            <p:nvPr/>
          </p:nvSpPr>
          <p:spPr>
            <a:xfrm>
              <a:off x="5923944" y="3961811"/>
              <a:ext cx="463407" cy="463407"/>
            </a:xfrm>
            <a:prstGeom prst="ellipse">
              <a:avLst/>
            </a:prstGeom>
            <a:solidFill>
              <a:srgbClr val="FFB9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0499EC83-5373-4D41-8ED2-E3A5D4ACCA61}"/>
                </a:ext>
              </a:extLst>
            </p:cNvPr>
            <p:cNvSpPr/>
            <p:nvPr/>
          </p:nvSpPr>
          <p:spPr>
            <a:xfrm>
              <a:off x="4748623" y="4809802"/>
              <a:ext cx="463407" cy="463407"/>
            </a:xfrm>
            <a:prstGeom prst="ellipse">
              <a:avLst/>
            </a:prstGeom>
            <a:solidFill>
              <a:srgbClr val="FFB9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38552101-78C1-4769-99FE-A2BF1F47ECD0}"/>
                </a:ext>
              </a:extLst>
            </p:cNvPr>
            <p:cNvSpPr/>
            <p:nvPr/>
          </p:nvSpPr>
          <p:spPr>
            <a:xfrm>
              <a:off x="6907954" y="5011330"/>
              <a:ext cx="463407" cy="463407"/>
            </a:xfrm>
            <a:prstGeom prst="ellipse">
              <a:avLst/>
            </a:prstGeom>
            <a:solidFill>
              <a:srgbClr val="FFB9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074203DD-6217-43AC-BAB4-0F9B8CC9C3FC}"/>
                </a:ext>
              </a:extLst>
            </p:cNvPr>
            <p:cNvSpPr/>
            <p:nvPr/>
          </p:nvSpPr>
          <p:spPr>
            <a:xfrm>
              <a:off x="5819966" y="5654492"/>
              <a:ext cx="463407" cy="463407"/>
            </a:xfrm>
            <a:prstGeom prst="ellipse">
              <a:avLst/>
            </a:prstGeom>
            <a:solidFill>
              <a:srgbClr val="FFB9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A5057444-2AE0-43CB-AD01-037614B73B9B}"/>
                </a:ext>
              </a:extLst>
            </p:cNvPr>
            <p:cNvSpPr/>
            <p:nvPr/>
          </p:nvSpPr>
          <p:spPr>
            <a:xfrm>
              <a:off x="3348917" y="5474737"/>
              <a:ext cx="463407" cy="463407"/>
            </a:xfrm>
            <a:prstGeom prst="ellipse">
              <a:avLst/>
            </a:prstGeom>
            <a:solidFill>
              <a:srgbClr val="FFB9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5E5B028C-901F-4979-8822-7EB5B899C427}"/>
                </a:ext>
              </a:extLst>
            </p:cNvPr>
            <p:cNvCxnSpPr>
              <a:cxnSpLocks/>
              <a:stCxn id="52" idx="5"/>
              <a:endCxn id="54" idx="1"/>
            </p:cNvCxnSpPr>
            <p:nvPr/>
          </p:nvCxnSpPr>
          <p:spPr>
            <a:xfrm>
              <a:off x="4131233" y="4350744"/>
              <a:ext cx="685254" cy="526922"/>
            </a:xfrm>
            <a:prstGeom prst="line">
              <a:avLst/>
            </a:prstGeom>
            <a:ln w="19050"/>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4DFED372-C788-4105-A194-A3CFA562755B}"/>
                </a:ext>
              </a:extLst>
            </p:cNvPr>
            <p:cNvCxnSpPr>
              <a:cxnSpLocks/>
              <a:stCxn id="53" idx="3"/>
              <a:endCxn id="54" idx="7"/>
            </p:cNvCxnSpPr>
            <p:nvPr/>
          </p:nvCxnSpPr>
          <p:spPr>
            <a:xfrm flipH="1">
              <a:off x="5144166" y="4357354"/>
              <a:ext cx="847642" cy="520312"/>
            </a:xfrm>
            <a:prstGeom prst="line">
              <a:avLst/>
            </a:prstGeom>
            <a:ln w="19050"/>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F47F9931-BC52-409A-9DD1-C3CC6A389F1B}"/>
                </a:ext>
              </a:extLst>
            </p:cNvPr>
            <p:cNvCxnSpPr>
              <a:cxnSpLocks/>
              <a:stCxn id="57" idx="7"/>
              <a:endCxn id="54" idx="3"/>
            </p:cNvCxnSpPr>
            <p:nvPr/>
          </p:nvCxnSpPr>
          <p:spPr>
            <a:xfrm flipV="1">
              <a:off x="3744460" y="5205345"/>
              <a:ext cx="1072027" cy="337256"/>
            </a:xfrm>
            <a:prstGeom prst="line">
              <a:avLst/>
            </a:prstGeom>
            <a:ln w="19050"/>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76EFB2B0-93A8-462E-B412-87C5A0B142B3}"/>
                </a:ext>
              </a:extLst>
            </p:cNvPr>
            <p:cNvCxnSpPr>
              <a:cxnSpLocks/>
              <a:stCxn id="55" idx="3"/>
              <a:endCxn id="56" idx="6"/>
            </p:cNvCxnSpPr>
            <p:nvPr/>
          </p:nvCxnSpPr>
          <p:spPr>
            <a:xfrm flipH="1">
              <a:off x="6283373" y="5406873"/>
              <a:ext cx="692445" cy="479323"/>
            </a:xfrm>
            <a:prstGeom prst="line">
              <a:avLst/>
            </a:prstGeom>
            <a:ln w="19050"/>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0ABBA47F-AB21-4046-A5EF-76CCBFF2926C}"/>
                </a:ext>
              </a:extLst>
            </p:cNvPr>
            <p:cNvCxnSpPr>
              <a:cxnSpLocks/>
              <a:stCxn id="54" idx="5"/>
              <a:endCxn id="56" idx="1"/>
            </p:cNvCxnSpPr>
            <p:nvPr/>
          </p:nvCxnSpPr>
          <p:spPr>
            <a:xfrm>
              <a:off x="5144166" y="5205345"/>
              <a:ext cx="743664" cy="517011"/>
            </a:xfrm>
            <a:prstGeom prst="line">
              <a:avLst/>
            </a:prstGeom>
            <a:ln w="19050"/>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3BA3075D-6C39-4BB4-A751-C1F2D56BA414}"/>
                </a:ext>
              </a:extLst>
            </p:cNvPr>
            <p:cNvCxnSpPr>
              <a:cxnSpLocks/>
              <a:stCxn id="53" idx="5"/>
              <a:endCxn id="55" idx="1"/>
            </p:cNvCxnSpPr>
            <p:nvPr/>
          </p:nvCxnSpPr>
          <p:spPr>
            <a:xfrm>
              <a:off x="6319487" y="4357354"/>
              <a:ext cx="656331" cy="721840"/>
            </a:xfrm>
            <a:prstGeom prst="line">
              <a:avLst/>
            </a:prstGeom>
            <a:ln w="19050"/>
          </p:spPr>
          <p:style>
            <a:lnRef idx="1">
              <a:schemeClr val="dk1"/>
            </a:lnRef>
            <a:fillRef idx="0">
              <a:schemeClr val="dk1"/>
            </a:fillRef>
            <a:effectRef idx="0">
              <a:schemeClr val="dk1"/>
            </a:effectRef>
            <a:fontRef idx="minor">
              <a:schemeClr val="tx1"/>
            </a:fontRef>
          </p:style>
        </p:cxnSp>
        <p:sp>
          <p:nvSpPr>
            <p:cNvPr id="64" name="Oval 63">
              <a:extLst>
                <a:ext uri="{FF2B5EF4-FFF2-40B4-BE49-F238E27FC236}">
                  <a16:creationId xmlns:a16="http://schemas.microsoft.com/office/drawing/2014/main" id="{163E9A56-EDC2-4F8B-B07C-80B9C3C6859A}"/>
                </a:ext>
              </a:extLst>
            </p:cNvPr>
            <p:cNvSpPr/>
            <p:nvPr/>
          </p:nvSpPr>
          <p:spPr>
            <a:xfrm>
              <a:off x="4638630" y="6055893"/>
              <a:ext cx="463407" cy="463407"/>
            </a:xfrm>
            <a:prstGeom prst="ellipse">
              <a:avLst/>
            </a:prstGeom>
            <a:solidFill>
              <a:srgbClr val="FFB9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596F0CEC-2601-4F30-87CA-EFDF9439DAC9}"/>
                </a:ext>
              </a:extLst>
            </p:cNvPr>
            <p:cNvCxnSpPr>
              <a:cxnSpLocks/>
              <a:stCxn id="64" idx="0"/>
              <a:endCxn id="54" idx="4"/>
            </p:cNvCxnSpPr>
            <p:nvPr/>
          </p:nvCxnSpPr>
          <p:spPr>
            <a:xfrm flipV="1">
              <a:off x="4870334" y="5273209"/>
              <a:ext cx="109993" cy="782684"/>
            </a:xfrm>
            <a:prstGeom prst="line">
              <a:avLst/>
            </a:prstGeom>
            <a:ln w="19050"/>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7F09F134-3175-47A5-88B2-8BFC5E086FEA}"/>
                </a:ext>
              </a:extLst>
            </p:cNvPr>
            <p:cNvCxnSpPr>
              <a:cxnSpLocks/>
              <a:stCxn id="64" idx="7"/>
              <a:endCxn id="53" idx="4"/>
            </p:cNvCxnSpPr>
            <p:nvPr/>
          </p:nvCxnSpPr>
          <p:spPr>
            <a:xfrm flipV="1">
              <a:off x="5034173" y="4425218"/>
              <a:ext cx="1121475" cy="1698539"/>
            </a:xfrm>
            <a:prstGeom prst="line">
              <a:avLst/>
            </a:prstGeom>
            <a:ln w="19050"/>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0EA1C6BB-F4E0-4FBF-8EF1-AED9E4E9FB4D}"/>
                </a:ext>
              </a:extLst>
            </p:cNvPr>
            <p:cNvCxnSpPr>
              <a:cxnSpLocks/>
              <a:stCxn id="56" idx="5"/>
            </p:cNvCxnSpPr>
            <p:nvPr/>
          </p:nvCxnSpPr>
          <p:spPr>
            <a:xfrm>
              <a:off x="6215509" y="6050035"/>
              <a:ext cx="649536" cy="488877"/>
            </a:xfrm>
            <a:prstGeom prst="line">
              <a:avLst/>
            </a:prstGeom>
            <a:ln w="19050"/>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C8B66338-D89E-48AC-902A-7BEBBE6753B9}"/>
                </a:ext>
              </a:extLst>
            </p:cNvPr>
            <p:cNvCxnSpPr>
              <a:cxnSpLocks/>
              <a:stCxn id="55" idx="7"/>
            </p:cNvCxnSpPr>
            <p:nvPr/>
          </p:nvCxnSpPr>
          <p:spPr>
            <a:xfrm flipV="1">
              <a:off x="7303497" y="4562182"/>
              <a:ext cx="324575" cy="517012"/>
            </a:xfrm>
            <a:prstGeom prst="line">
              <a:avLst/>
            </a:prstGeom>
            <a:ln w="19050"/>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A447998A-48D8-4E13-9563-CC01372CFACC}"/>
                </a:ext>
              </a:extLst>
            </p:cNvPr>
            <p:cNvCxnSpPr>
              <a:cxnSpLocks/>
              <a:stCxn id="55" idx="5"/>
            </p:cNvCxnSpPr>
            <p:nvPr/>
          </p:nvCxnSpPr>
          <p:spPr>
            <a:xfrm>
              <a:off x="7303497" y="5406873"/>
              <a:ext cx="522865" cy="337257"/>
            </a:xfrm>
            <a:prstGeom prst="line">
              <a:avLst/>
            </a:prstGeom>
            <a:ln w="19050"/>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A7BF55EC-99F6-4B54-B1B9-E04A1C8EFEFF}"/>
                </a:ext>
              </a:extLst>
            </p:cNvPr>
            <p:cNvCxnSpPr>
              <a:cxnSpLocks/>
              <a:stCxn id="57" idx="0"/>
              <a:endCxn id="52" idx="3"/>
            </p:cNvCxnSpPr>
            <p:nvPr/>
          </p:nvCxnSpPr>
          <p:spPr>
            <a:xfrm flipV="1">
              <a:off x="3580621" y="4350744"/>
              <a:ext cx="222933" cy="1123993"/>
            </a:xfrm>
            <a:prstGeom prst="line">
              <a:avLst/>
            </a:prstGeom>
            <a:ln w="19050"/>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0A769794-6588-48CD-AA0A-4859763F18BB}"/>
                </a:ext>
              </a:extLst>
            </p:cNvPr>
            <p:cNvCxnSpPr>
              <a:cxnSpLocks/>
              <a:stCxn id="64" idx="1"/>
              <a:endCxn id="52" idx="4"/>
            </p:cNvCxnSpPr>
            <p:nvPr/>
          </p:nvCxnSpPr>
          <p:spPr>
            <a:xfrm flipH="1" flipV="1">
              <a:off x="3967394" y="4418608"/>
              <a:ext cx="739100" cy="1705149"/>
            </a:xfrm>
            <a:prstGeom prst="line">
              <a:avLst/>
            </a:prstGeom>
            <a:ln w="19050"/>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F41112E2-9BC5-4C50-8C32-5447A3603F59}"/>
                </a:ext>
              </a:extLst>
            </p:cNvPr>
            <p:cNvCxnSpPr>
              <a:cxnSpLocks/>
              <a:stCxn id="57" idx="4"/>
            </p:cNvCxnSpPr>
            <p:nvPr/>
          </p:nvCxnSpPr>
          <p:spPr>
            <a:xfrm>
              <a:off x="3580621" y="5938144"/>
              <a:ext cx="43947" cy="418205"/>
            </a:xfrm>
            <a:prstGeom prst="line">
              <a:avLst/>
            </a:prstGeom>
            <a:ln w="19050"/>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5C5C39F7-4BF0-4A65-B472-08878749DDF8}"/>
                </a:ext>
              </a:extLst>
            </p:cNvPr>
            <p:cNvCxnSpPr>
              <a:cxnSpLocks/>
              <a:endCxn id="52" idx="2"/>
            </p:cNvCxnSpPr>
            <p:nvPr/>
          </p:nvCxnSpPr>
          <p:spPr>
            <a:xfrm>
              <a:off x="3407304" y="4164457"/>
              <a:ext cx="328386" cy="22448"/>
            </a:xfrm>
            <a:prstGeom prst="line">
              <a:avLst/>
            </a:prstGeom>
            <a:ln w="19050"/>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19D7BE3A-4020-4F5D-AF42-F33490E1E3DC}"/>
                </a:ext>
              </a:extLst>
            </p:cNvPr>
            <p:cNvSpPr txBox="1"/>
            <p:nvPr/>
          </p:nvSpPr>
          <p:spPr>
            <a:xfrm>
              <a:off x="4393479" y="4271166"/>
              <a:ext cx="593432" cy="369332"/>
            </a:xfrm>
            <a:prstGeom prst="rect">
              <a:avLst/>
            </a:prstGeom>
            <a:noFill/>
          </p:spPr>
          <p:txBody>
            <a:bodyPr wrap="none" rtlCol="0">
              <a:spAutoFit/>
            </a:bodyPr>
            <a:lstStyle/>
            <a:p>
              <a:r>
                <a:rPr lang="en-US" dirty="0"/>
                <a:t>0.96</a:t>
              </a:r>
            </a:p>
          </p:txBody>
        </p:sp>
        <p:sp>
          <p:nvSpPr>
            <p:cNvPr id="75" name="TextBox 74">
              <a:extLst>
                <a:ext uri="{FF2B5EF4-FFF2-40B4-BE49-F238E27FC236}">
                  <a16:creationId xmlns:a16="http://schemas.microsoft.com/office/drawing/2014/main" id="{6B4E09DB-E579-4A47-B65A-10D1FA7B0D64}"/>
                </a:ext>
              </a:extLst>
            </p:cNvPr>
            <p:cNvSpPr txBox="1"/>
            <p:nvPr/>
          </p:nvSpPr>
          <p:spPr>
            <a:xfrm>
              <a:off x="5210321" y="4262045"/>
              <a:ext cx="616073" cy="369332"/>
            </a:xfrm>
            <a:prstGeom prst="rect">
              <a:avLst/>
            </a:prstGeom>
            <a:noFill/>
          </p:spPr>
          <p:txBody>
            <a:bodyPr wrap="square" rtlCol="0">
              <a:spAutoFit/>
            </a:bodyPr>
            <a:lstStyle/>
            <a:p>
              <a:r>
                <a:rPr lang="en-US" dirty="0"/>
                <a:t>0.7</a:t>
              </a:r>
            </a:p>
          </p:txBody>
        </p:sp>
        <p:sp>
          <p:nvSpPr>
            <p:cNvPr id="76" name="TextBox 75">
              <a:extLst>
                <a:ext uri="{FF2B5EF4-FFF2-40B4-BE49-F238E27FC236}">
                  <a16:creationId xmlns:a16="http://schemas.microsoft.com/office/drawing/2014/main" id="{9FAA1883-B855-4FC7-B49E-7E5F9B9292E5}"/>
                </a:ext>
              </a:extLst>
            </p:cNvPr>
            <p:cNvSpPr txBox="1"/>
            <p:nvPr/>
          </p:nvSpPr>
          <p:spPr>
            <a:xfrm>
              <a:off x="5866400" y="4734376"/>
              <a:ext cx="593432" cy="369332"/>
            </a:xfrm>
            <a:prstGeom prst="rect">
              <a:avLst/>
            </a:prstGeom>
            <a:noFill/>
          </p:spPr>
          <p:txBody>
            <a:bodyPr wrap="none" rtlCol="0">
              <a:spAutoFit/>
            </a:bodyPr>
            <a:lstStyle/>
            <a:p>
              <a:r>
                <a:rPr lang="en-US" dirty="0"/>
                <a:t>0.63</a:t>
              </a:r>
            </a:p>
          </p:txBody>
        </p:sp>
        <p:sp>
          <p:nvSpPr>
            <p:cNvPr id="77" name="TextBox 76">
              <a:extLst>
                <a:ext uri="{FF2B5EF4-FFF2-40B4-BE49-F238E27FC236}">
                  <a16:creationId xmlns:a16="http://schemas.microsoft.com/office/drawing/2014/main" id="{B2E46C45-6A3E-4052-BDFB-2B48F851E182}"/>
                </a:ext>
              </a:extLst>
            </p:cNvPr>
            <p:cNvSpPr txBox="1"/>
            <p:nvPr/>
          </p:nvSpPr>
          <p:spPr>
            <a:xfrm>
              <a:off x="3859074" y="5425339"/>
              <a:ext cx="593432" cy="369332"/>
            </a:xfrm>
            <a:prstGeom prst="rect">
              <a:avLst/>
            </a:prstGeom>
            <a:noFill/>
          </p:spPr>
          <p:txBody>
            <a:bodyPr wrap="none" rtlCol="0">
              <a:spAutoFit/>
            </a:bodyPr>
            <a:lstStyle/>
            <a:p>
              <a:r>
                <a:rPr lang="en-US" dirty="0"/>
                <a:t>0.92</a:t>
              </a:r>
            </a:p>
          </p:txBody>
        </p:sp>
        <p:sp>
          <p:nvSpPr>
            <p:cNvPr id="78" name="TextBox 77">
              <a:extLst>
                <a:ext uri="{FF2B5EF4-FFF2-40B4-BE49-F238E27FC236}">
                  <a16:creationId xmlns:a16="http://schemas.microsoft.com/office/drawing/2014/main" id="{594A7771-0B1D-4C22-811E-8FA6DEAD0576}"/>
                </a:ext>
              </a:extLst>
            </p:cNvPr>
            <p:cNvSpPr txBox="1"/>
            <p:nvPr/>
          </p:nvSpPr>
          <p:spPr>
            <a:xfrm>
              <a:off x="6470335" y="4321832"/>
              <a:ext cx="593432" cy="369332"/>
            </a:xfrm>
            <a:prstGeom prst="rect">
              <a:avLst/>
            </a:prstGeom>
            <a:noFill/>
          </p:spPr>
          <p:txBody>
            <a:bodyPr wrap="none" rtlCol="0">
              <a:spAutoFit/>
            </a:bodyPr>
            <a:lstStyle/>
            <a:p>
              <a:r>
                <a:rPr lang="en-US" dirty="0"/>
                <a:t>0.85</a:t>
              </a:r>
            </a:p>
          </p:txBody>
        </p:sp>
        <p:sp>
          <p:nvSpPr>
            <p:cNvPr id="79" name="TextBox 78">
              <a:extLst>
                <a:ext uri="{FF2B5EF4-FFF2-40B4-BE49-F238E27FC236}">
                  <a16:creationId xmlns:a16="http://schemas.microsoft.com/office/drawing/2014/main" id="{37CADAC6-6B6F-4AA7-A184-96204AD786D7}"/>
                </a:ext>
              </a:extLst>
            </p:cNvPr>
            <p:cNvSpPr txBox="1"/>
            <p:nvPr/>
          </p:nvSpPr>
          <p:spPr>
            <a:xfrm>
              <a:off x="6568329" y="5568812"/>
              <a:ext cx="593432" cy="369332"/>
            </a:xfrm>
            <a:prstGeom prst="rect">
              <a:avLst/>
            </a:prstGeom>
            <a:noFill/>
          </p:spPr>
          <p:txBody>
            <a:bodyPr wrap="none" rtlCol="0">
              <a:spAutoFit/>
            </a:bodyPr>
            <a:lstStyle/>
            <a:p>
              <a:r>
                <a:rPr lang="en-US" dirty="0"/>
                <a:t>0.75</a:t>
              </a:r>
            </a:p>
          </p:txBody>
        </p:sp>
        <p:sp>
          <p:nvSpPr>
            <p:cNvPr id="80" name="TextBox 79">
              <a:extLst>
                <a:ext uri="{FF2B5EF4-FFF2-40B4-BE49-F238E27FC236}">
                  <a16:creationId xmlns:a16="http://schemas.microsoft.com/office/drawing/2014/main" id="{6E7D214E-2924-4288-93B0-B3D39C2B988E}"/>
                </a:ext>
              </a:extLst>
            </p:cNvPr>
            <p:cNvSpPr txBox="1"/>
            <p:nvPr/>
          </p:nvSpPr>
          <p:spPr>
            <a:xfrm>
              <a:off x="5592310" y="5255893"/>
              <a:ext cx="593432" cy="369332"/>
            </a:xfrm>
            <a:prstGeom prst="rect">
              <a:avLst/>
            </a:prstGeom>
            <a:noFill/>
          </p:spPr>
          <p:txBody>
            <a:bodyPr wrap="none" rtlCol="0">
              <a:spAutoFit/>
            </a:bodyPr>
            <a:lstStyle/>
            <a:p>
              <a:r>
                <a:rPr lang="en-US" dirty="0"/>
                <a:t>0.81</a:t>
              </a:r>
            </a:p>
          </p:txBody>
        </p:sp>
        <p:sp>
          <p:nvSpPr>
            <p:cNvPr id="81" name="TextBox 80">
              <a:extLst>
                <a:ext uri="{FF2B5EF4-FFF2-40B4-BE49-F238E27FC236}">
                  <a16:creationId xmlns:a16="http://schemas.microsoft.com/office/drawing/2014/main" id="{EBE5758B-881A-458A-B112-B24527AFCDFC}"/>
                </a:ext>
              </a:extLst>
            </p:cNvPr>
            <p:cNvSpPr txBox="1"/>
            <p:nvPr/>
          </p:nvSpPr>
          <p:spPr>
            <a:xfrm>
              <a:off x="3725302" y="4797983"/>
              <a:ext cx="476412" cy="369332"/>
            </a:xfrm>
            <a:prstGeom prst="rect">
              <a:avLst/>
            </a:prstGeom>
            <a:noFill/>
          </p:spPr>
          <p:txBody>
            <a:bodyPr wrap="none" rtlCol="0">
              <a:spAutoFit/>
            </a:bodyPr>
            <a:lstStyle/>
            <a:p>
              <a:r>
                <a:rPr lang="en-US" dirty="0"/>
                <a:t>0.6</a:t>
              </a:r>
            </a:p>
          </p:txBody>
        </p:sp>
        <p:sp>
          <p:nvSpPr>
            <p:cNvPr id="82" name="TextBox 81">
              <a:extLst>
                <a:ext uri="{FF2B5EF4-FFF2-40B4-BE49-F238E27FC236}">
                  <a16:creationId xmlns:a16="http://schemas.microsoft.com/office/drawing/2014/main" id="{7B92B790-050F-420A-837C-82FD8E80CAE3}"/>
                </a:ext>
              </a:extLst>
            </p:cNvPr>
            <p:cNvSpPr txBox="1"/>
            <p:nvPr/>
          </p:nvSpPr>
          <p:spPr>
            <a:xfrm>
              <a:off x="3135414" y="4697270"/>
              <a:ext cx="593432" cy="369332"/>
            </a:xfrm>
            <a:prstGeom prst="rect">
              <a:avLst/>
            </a:prstGeom>
            <a:noFill/>
          </p:spPr>
          <p:txBody>
            <a:bodyPr wrap="none" rtlCol="0">
              <a:spAutoFit/>
            </a:bodyPr>
            <a:lstStyle/>
            <a:p>
              <a:r>
                <a:rPr lang="en-US" dirty="0"/>
                <a:t>0.79</a:t>
              </a:r>
            </a:p>
          </p:txBody>
        </p:sp>
        <p:sp>
          <p:nvSpPr>
            <p:cNvPr id="83" name="TextBox 82">
              <a:extLst>
                <a:ext uri="{FF2B5EF4-FFF2-40B4-BE49-F238E27FC236}">
                  <a16:creationId xmlns:a16="http://schemas.microsoft.com/office/drawing/2014/main" id="{C18150D3-26A8-4F6B-9E2D-5D339FC17215}"/>
                </a:ext>
              </a:extLst>
            </p:cNvPr>
            <p:cNvSpPr txBox="1"/>
            <p:nvPr/>
          </p:nvSpPr>
          <p:spPr>
            <a:xfrm>
              <a:off x="4504486" y="5337032"/>
              <a:ext cx="476412" cy="369332"/>
            </a:xfrm>
            <a:prstGeom prst="rect">
              <a:avLst/>
            </a:prstGeom>
            <a:noFill/>
          </p:spPr>
          <p:txBody>
            <a:bodyPr wrap="none" rtlCol="0">
              <a:spAutoFit/>
            </a:bodyPr>
            <a:lstStyle/>
            <a:p>
              <a:r>
                <a:rPr lang="en-US" dirty="0"/>
                <a:t>0.9</a:t>
              </a:r>
            </a:p>
          </p:txBody>
        </p:sp>
        <p:sp>
          <p:nvSpPr>
            <p:cNvPr id="84" name="TextBox 83">
              <a:extLst>
                <a:ext uri="{FF2B5EF4-FFF2-40B4-BE49-F238E27FC236}">
                  <a16:creationId xmlns:a16="http://schemas.microsoft.com/office/drawing/2014/main" id="{5F3F9E14-40E8-4827-9B01-B2AD42198206}"/>
                </a:ext>
              </a:extLst>
            </p:cNvPr>
            <p:cNvSpPr txBox="1"/>
            <p:nvPr/>
          </p:nvSpPr>
          <p:spPr>
            <a:xfrm>
              <a:off x="4767240" y="4777400"/>
              <a:ext cx="473665" cy="481694"/>
            </a:xfrm>
            <a:prstGeom prst="rect">
              <a:avLst/>
            </a:prstGeom>
            <a:noFill/>
          </p:spPr>
          <p:txBody>
            <a:bodyPr wrap="none" rtlCol="0">
              <a:spAutoFit/>
            </a:bodyPr>
            <a:lstStyle/>
            <a:p>
              <a:r>
                <a:rPr lang="en-US" sz="2400" b="1" dirty="0"/>
                <a:t>u</a:t>
              </a:r>
              <a:r>
                <a:rPr lang="en-US" sz="2400" b="1" baseline="-25000" dirty="0"/>
                <a:t>4</a:t>
              </a:r>
            </a:p>
          </p:txBody>
        </p:sp>
        <p:sp>
          <p:nvSpPr>
            <p:cNvPr id="85" name="TextBox 84">
              <a:extLst>
                <a:ext uri="{FF2B5EF4-FFF2-40B4-BE49-F238E27FC236}">
                  <a16:creationId xmlns:a16="http://schemas.microsoft.com/office/drawing/2014/main" id="{BB29D5F2-8DFD-487F-ADFC-AD74927CA47C}"/>
                </a:ext>
              </a:extLst>
            </p:cNvPr>
            <p:cNvSpPr txBox="1"/>
            <p:nvPr/>
          </p:nvSpPr>
          <p:spPr>
            <a:xfrm>
              <a:off x="5934666" y="3929621"/>
              <a:ext cx="453970" cy="461665"/>
            </a:xfrm>
            <a:prstGeom prst="rect">
              <a:avLst/>
            </a:prstGeom>
            <a:noFill/>
          </p:spPr>
          <p:txBody>
            <a:bodyPr wrap="none" rtlCol="0">
              <a:spAutoFit/>
            </a:bodyPr>
            <a:lstStyle/>
            <a:p>
              <a:r>
                <a:rPr lang="en-US" sz="2400" b="1" dirty="0"/>
                <a:t>u</a:t>
              </a:r>
              <a:r>
                <a:rPr lang="en-US" sz="2400" b="1" baseline="-25000" dirty="0"/>
                <a:t>2</a:t>
              </a:r>
            </a:p>
          </p:txBody>
        </p:sp>
        <p:sp>
          <p:nvSpPr>
            <p:cNvPr id="86" name="TextBox 85">
              <a:extLst>
                <a:ext uri="{FF2B5EF4-FFF2-40B4-BE49-F238E27FC236}">
                  <a16:creationId xmlns:a16="http://schemas.microsoft.com/office/drawing/2014/main" id="{0072056B-DFC3-4D09-8DCD-F80ACEF9AA45}"/>
                </a:ext>
              </a:extLst>
            </p:cNvPr>
            <p:cNvSpPr txBox="1"/>
            <p:nvPr/>
          </p:nvSpPr>
          <p:spPr>
            <a:xfrm>
              <a:off x="3742468" y="3929205"/>
              <a:ext cx="453970" cy="461665"/>
            </a:xfrm>
            <a:prstGeom prst="rect">
              <a:avLst/>
            </a:prstGeom>
            <a:noFill/>
          </p:spPr>
          <p:txBody>
            <a:bodyPr wrap="none" rtlCol="0">
              <a:spAutoFit/>
            </a:bodyPr>
            <a:lstStyle/>
            <a:p>
              <a:r>
                <a:rPr lang="en-US" sz="2400" b="1" dirty="0"/>
                <a:t>u</a:t>
              </a:r>
              <a:r>
                <a:rPr lang="en-US" sz="2400" b="1" baseline="-25000" dirty="0"/>
                <a:t>3</a:t>
              </a:r>
            </a:p>
          </p:txBody>
        </p:sp>
        <p:sp>
          <p:nvSpPr>
            <p:cNvPr id="87" name="TextBox 86">
              <a:extLst>
                <a:ext uri="{FF2B5EF4-FFF2-40B4-BE49-F238E27FC236}">
                  <a16:creationId xmlns:a16="http://schemas.microsoft.com/office/drawing/2014/main" id="{412E0ADB-C0D7-4485-98DE-30BE317C7EAA}"/>
                </a:ext>
              </a:extLst>
            </p:cNvPr>
            <p:cNvSpPr txBox="1"/>
            <p:nvPr/>
          </p:nvSpPr>
          <p:spPr>
            <a:xfrm>
              <a:off x="3365123" y="5453007"/>
              <a:ext cx="473665" cy="481694"/>
            </a:xfrm>
            <a:prstGeom prst="rect">
              <a:avLst/>
            </a:prstGeom>
            <a:noFill/>
          </p:spPr>
          <p:txBody>
            <a:bodyPr wrap="none" rtlCol="0">
              <a:spAutoFit/>
            </a:bodyPr>
            <a:lstStyle/>
            <a:p>
              <a:r>
                <a:rPr lang="en-US" sz="2400" b="1" dirty="0"/>
                <a:t>u</a:t>
              </a:r>
              <a:r>
                <a:rPr lang="en-US" sz="2400" b="1" baseline="-25000" dirty="0"/>
                <a:t>5</a:t>
              </a:r>
            </a:p>
          </p:txBody>
        </p:sp>
        <p:sp>
          <p:nvSpPr>
            <p:cNvPr id="88" name="TextBox 87">
              <a:extLst>
                <a:ext uri="{FF2B5EF4-FFF2-40B4-BE49-F238E27FC236}">
                  <a16:creationId xmlns:a16="http://schemas.microsoft.com/office/drawing/2014/main" id="{67F33800-06B9-411B-B3B9-95745ED346D9}"/>
                </a:ext>
              </a:extLst>
            </p:cNvPr>
            <p:cNvSpPr txBox="1"/>
            <p:nvPr/>
          </p:nvSpPr>
          <p:spPr>
            <a:xfrm>
              <a:off x="4647559" y="6016862"/>
              <a:ext cx="473665" cy="481694"/>
            </a:xfrm>
            <a:prstGeom prst="rect">
              <a:avLst/>
            </a:prstGeom>
            <a:noFill/>
          </p:spPr>
          <p:txBody>
            <a:bodyPr wrap="none" rtlCol="0">
              <a:spAutoFit/>
            </a:bodyPr>
            <a:lstStyle/>
            <a:p>
              <a:r>
                <a:rPr lang="en-US" sz="2400" b="1" dirty="0"/>
                <a:t>u</a:t>
              </a:r>
              <a:r>
                <a:rPr lang="en-US" sz="2400" b="1" baseline="-25000" dirty="0"/>
                <a:t>1</a:t>
              </a:r>
            </a:p>
          </p:txBody>
        </p:sp>
        <p:sp>
          <p:nvSpPr>
            <p:cNvPr id="89" name="TextBox 88">
              <a:extLst>
                <a:ext uri="{FF2B5EF4-FFF2-40B4-BE49-F238E27FC236}">
                  <a16:creationId xmlns:a16="http://schemas.microsoft.com/office/drawing/2014/main" id="{FA2193B2-80B6-47FF-A2E7-BC10B92138A9}"/>
                </a:ext>
              </a:extLst>
            </p:cNvPr>
            <p:cNvSpPr txBox="1"/>
            <p:nvPr/>
          </p:nvSpPr>
          <p:spPr>
            <a:xfrm>
              <a:off x="5835863" y="5622571"/>
              <a:ext cx="473665" cy="481694"/>
            </a:xfrm>
            <a:prstGeom prst="rect">
              <a:avLst/>
            </a:prstGeom>
            <a:noFill/>
          </p:spPr>
          <p:txBody>
            <a:bodyPr wrap="none" rtlCol="0">
              <a:spAutoFit/>
            </a:bodyPr>
            <a:lstStyle/>
            <a:p>
              <a:r>
                <a:rPr lang="en-US" sz="2400" b="1" dirty="0"/>
                <a:t>u</a:t>
              </a:r>
              <a:r>
                <a:rPr lang="en-US" sz="2400" b="1" baseline="-25000" dirty="0"/>
                <a:t>6</a:t>
              </a:r>
            </a:p>
          </p:txBody>
        </p:sp>
        <p:sp>
          <p:nvSpPr>
            <p:cNvPr id="90" name="TextBox 89">
              <a:extLst>
                <a:ext uri="{FF2B5EF4-FFF2-40B4-BE49-F238E27FC236}">
                  <a16:creationId xmlns:a16="http://schemas.microsoft.com/office/drawing/2014/main" id="{BCEA71E5-C152-4730-85BD-5D168048CA4D}"/>
                </a:ext>
              </a:extLst>
            </p:cNvPr>
            <p:cNvSpPr txBox="1"/>
            <p:nvPr/>
          </p:nvSpPr>
          <p:spPr>
            <a:xfrm>
              <a:off x="6934776" y="4974512"/>
              <a:ext cx="473665" cy="481694"/>
            </a:xfrm>
            <a:prstGeom prst="rect">
              <a:avLst/>
            </a:prstGeom>
            <a:noFill/>
          </p:spPr>
          <p:txBody>
            <a:bodyPr wrap="none" rtlCol="0">
              <a:spAutoFit/>
            </a:bodyPr>
            <a:lstStyle/>
            <a:p>
              <a:r>
                <a:rPr lang="en-US" sz="2400" b="1" dirty="0"/>
                <a:t>u</a:t>
              </a:r>
              <a:r>
                <a:rPr lang="en-US" sz="2400" b="1" baseline="-25000" dirty="0"/>
                <a:t>7</a:t>
              </a:r>
            </a:p>
          </p:txBody>
        </p:sp>
      </p:grpSp>
      <p:graphicFrame>
        <p:nvGraphicFramePr>
          <p:cNvPr id="6" name="Table 6">
            <a:extLst>
              <a:ext uri="{FF2B5EF4-FFF2-40B4-BE49-F238E27FC236}">
                <a16:creationId xmlns:a16="http://schemas.microsoft.com/office/drawing/2014/main" id="{5AE2608B-7F75-420E-B193-842F159B1D45}"/>
              </a:ext>
            </a:extLst>
          </p:cNvPr>
          <p:cNvGraphicFramePr>
            <a:graphicFrameLocks noGrp="1"/>
          </p:cNvGraphicFramePr>
          <p:nvPr>
            <p:extLst>
              <p:ext uri="{D42A27DB-BD31-4B8C-83A1-F6EECF244321}">
                <p14:modId xmlns:p14="http://schemas.microsoft.com/office/powerpoint/2010/main" val="2418162512"/>
              </p:ext>
            </p:extLst>
          </p:nvPr>
        </p:nvGraphicFramePr>
        <p:xfrm>
          <a:off x="713229" y="4247465"/>
          <a:ext cx="4484914" cy="1483360"/>
        </p:xfrm>
        <a:graphic>
          <a:graphicData uri="http://schemas.openxmlformats.org/drawingml/2006/table">
            <a:tbl>
              <a:tblPr firstRow="1" bandRow="1">
                <a:tableStyleId>{D7AC3CCA-C797-4891-BE02-D94E43425B78}</a:tableStyleId>
              </a:tblPr>
              <a:tblGrid>
                <a:gridCol w="721004">
                  <a:extLst>
                    <a:ext uri="{9D8B030D-6E8A-4147-A177-3AD203B41FA5}">
                      <a16:colId xmlns:a16="http://schemas.microsoft.com/office/drawing/2014/main" val="3218764896"/>
                    </a:ext>
                  </a:extLst>
                </a:gridCol>
                <a:gridCol w="752782">
                  <a:extLst>
                    <a:ext uri="{9D8B030D-6E8A-4147-A177-3AD203B41FA5}">
                      <a16:colId xmlns:a16="http://schemas.microsoft.com/office/drawing/2014/main" val="4250932483"/>
                    </a:ext>
                  </a:extLst>
                </a:gridCol>
                <a:gridCol w="752782">
                  <a:extLst>
                    <a:ext uri="{9D8B030D-6E8A-4147-A177-3AD203B41FA5}">
                      <a16:colId xmlns:a16="http://schemas.microsoft.com/office/drawing/2014/main" val="3080558802"/>
                    </a:ext>
                  </a:extLst>
                </a:gridCol>
                <a:gridCol w="752782">
                  <a:extLst>
                    <a:ext uri="{9D8B030D-6E8A-4147-A177-3AD203B41FA5}">
                      <a16:colId xmlns:a16="http://schemas.microsoft.com/office/drawing/2014/main" val="3590701662"/>
                    </a:ext>
                  </a:extLst>
                </a:gridCol>
                <a:gridCol w="752782">
                  <a:extLst>
                    <a:ext uri="{9D8B030D-6E8A-4147-A177-3AD203B41FA5}">
                      <a16:colId xmlns:a16="http://schemas.microsoft.com/office/drawing/2014/main" val="1431617237"/>
                    </a:ext>
                  </a:extLst>
                </a:gridCol>
                <a:gridCol w="752782">
                  <a:extLst>
                    <a:ext uri="{9D8B030D-6E8A-4147-A177-3AD203B41FA5}">
                      <a16:colId xmlns:a16="http://schemas.microsoft.com/office/drawing/2014/main" val="1171093968"/>
                    </a:ext>
                  </a:extLst>
                </a:gridCol>
              </a:tblGrid>
              <a:tr h="370840">
                <a:tc>
                  <a:txBody>
                    <a:bodyPr/>
                    <a:lstStyle/>
                    <a:p>
                      <a:pPr algn="ctr"/>
                      <a:r>
                        <a:rPr lang="en-US" b="0" dirty="0"/>
                        <a:t>0.84</a:t>
                      </a:r>
                    </a:p>
                  </a:txBody>
                  <a:tcPr>
                    <a:solidFill>
                      <a:srgbClr val="FFB9B9"/>
                    </a:solidFill>
                  </a:tcPr>
                </a:tc>
                <a:tc>
                  <a:txBody>
                    <a:bodyPr/>
                    <a:lstStyle/>
                    <a:p>
                      <a:pPr algn="ctr"/>
                      <a:r>
                        <a:rPr lang="en-US" b="0" dirty="0"/>
                        <a:t>0.75</a:t>
                      </a:r>
                    </a:p>
                  </a:txBody>
                  <a:tcPr>
                    <a:solidFill>
                      <a:srgbClr val="FFB9B9"/>
                    </a:solidFill>
                  </a:tcPr>
                </a:tc>
                <a:tc>
                  <a:txBody>
                    <a:bodyPr/>
                    <a:lstStyle/>
                    <a:p>
                      <a:pPr algn="ctr"/>
                      <a:r>
                        <a:rPr lang="en-US" b="0" dirty="0"/>
                        <a:t>0.42</a:t>
                      </a:r>
                    </a:p>
                  </a:txBody>
                  <a:tcPr>
                    <a:solidFill>
                      <a:srgbClr val="FFB9B9"/>
                    </a:solidFill>
                  </a:tcPr>
                </a:tc>
                <a:tc>
                  <a:txBody>
                    <a:bodyPr/>
                    <a:lstStyle/>
                    <a:p>
                      <a:pPr algn="ctr"/>
                      <a:r>
                        <a:rPr lang="en-US" b="0" dirty="0"/>
                        <a:t>0.21</a:t>
                      </a:r>
                    </a:p>
                  </a:txBody>
                  <a:tcPr>
                    <a:solidFill>
                      <a:srgbClr val="FFB9B9"/>
                    </a:solidFill>
                  </a:tcPr>
                </a:tc>
                <a:tc>
                  <a:txBody>
                    <a:bodyPr/>
                    <a:lstStyle/>
                    <a:p>
                      <a:pPr algn="ctr"/>
                      <a:r>
                        <a:rPr lang="en-US" b="0" dirty="0"/>
                        <a:t>….</a:t>
                      </a:r>
                    </a:p>
                  </a:txBody>
                  <a:tcPr>
                    <a:solidFill>
                      <a:srgbClr val="FFB9B9"/>
                    </a:solidFill>
                  </a:tcPr>
                </a:tc>
                <a:tc>
                  <a:txBody>
                    <a:bodyPr/>
                    <a:lstStyle/>
                    <a:p>
                      <a:pPr algn="ctr"/>
                      <a:r>
                        <a:rPr lang="en-US" b="0" dirty="0"/>
                        <a:t>0.65</a:t>
                      </a:r>
                    </a:p>
                  </a:txBody>
                  <a:tcPr>
                    <a:solidFill>
                      <a:srgbClr val="FFB9B9"/>
                    </a:solidFill>
                  </a:tcPr>
                </a:tc>
                <a:extLst>
                  <a:ext uri="{0D108BD9-81ED-4DB2-BD59-A6C34878D82A}">
                    <a16:rowId xmlns:a16="http://schemas.microsoft.com/office/drawing/2014/main" val="1169841736"/>
                  </a:ext>
                </a:extLst>
              </a:tr>
              <a:tr h="370840">
                <a:tc>
                  <a:txBody>
                    <a:bodyPr/>
                    <a:lstStyle/>
                    <a:p>
                      <a:pPr algn="ctr"/>
                      <a:r>
                        <a:rPr lang="en-US" b="0" dirty="0"/>
                        <a:t>0.96</a:t>
                      </a:r>
                    </a:p>
                  </a:txBody>
                  <a:tcPr>
                    <a:solidFill>
                      <a:srgbClr val="FFB9B9"/>
                    </a:solidFill>
                  </a:tcPr>
                </a:tc>
                <a:tc>
                  <a:txBody>
                    <a:bodyPr/>
                    <a:lstStyle/>
                    <a:p>
                      <a:pPr algn="ctr"/>
                      <a:r>
                        <a:rPr lang="en-US" b="0" dirty="0"/>
                        <a:t>0.65</a:t>
                      </a:r>
                    </a:p>
                  </a:txBody>
                  <a:tcPr>
                    <a:solidFill>
                      <a:srgbClr val="FFB9B9"/>
                    </a:solidFill>
                  </a:tcPr>
                </a:tc>
                <a:tc>
                  <a:txBody>
                    <a:bodyPr/>
                    <a:lstStyle/>
                    <a:p>
                      <a:pPr algn="ctr"/>
                      <a:r>
                        <a:rPr lang="en-US" b="0" dirty="0"/>
                        <a:t>0.36</a:t>
                      </a:r>
                    </a:p>
                  </a:txBody>
                  <a:tcPr>
                    <a:solidFill>
                      <a:srgbClr val="FFB9B9"/>
                    </a:solidFill>
                  </a:tcPr>
                </a:tc>
                <a:tc>
                  <a:txBody>
                    <a:bodyPr/>
                    <a:lstStyle/>
                    <a:p>
                      <a:pPr algn="ctr"/>
                      <a:r>
                        <a:rPr lang="en-US" b="0" dirty="0"/>
                        <a:t>0.94</a:t>
                      </a:r>
                    </a:p>
                  </a:txBody>
                  <a:tcPr>
                    <a:solidFill>
                      <a:srgbClr val="FFB9B9"/>
                    </a:solidFill>
                  </a:tcPr>
                </a:tc>
                <a:tc>
                  <a:txBody>
                    <a:bodyPr/>
                    <a:lstStyle/>
                    <a:p>
                      <a:pPr algn="ctr"/>
                      <a:r>
                        <a:rPr lang="en-US" b="0" dirty="0"/>
                        <a:t>….</a:t>
                      </a:r>
                    </a:p>
                  </a:txBody>
                  <a:tcPr>
                    <a:solidFill>
                      <a:srgbClr val="FFB9B9"/>
                    </a:solidFill>
                  </a:tcPr>
                </a:tc>
                <a:tc>
                  <a:txBody>
                    <a:bodyPr/>
                    <a:lstStyle/>
                    <a:p>
                      <a:pPr algn="ctr"/>
                      <a:r>
                        <a:rPr lang="en-US" b="0" dirty="0"/>
                        <a:t>0.46</a:t>
                      </a:r>
                    </a:p>
                  </a:txBody>
                  <a:tcPr>
                    <a:solidFill>
                      <a:srgbClr val="FFB9B9"/>
                    </a:solidFill>
                  </a:tcPr>
                </a:tc>
                <a:extLst>
                  <a:ext uri="{0D108BD9-81ED-4DB2-BD59-A6C34878D82A}">
                    <a16:rowId xmlns:a16="http://schemas.microsoft.com/office/drawing/2014/main" val="2203746290"/>
                  </a:ext>
                </a:extLst>
              </a:tr>
              <a:tr h="370840">
                <a:tc>
                  <a:txBody>
                    <a:bodyPr/>
                    <a:lstStyle/>
                    <a:p>
                      <a:pPr algn="ctr"/>
                      <a:r>
                        <a:rPr lang="en-US" b="0" dirty="0"/>
                        <a:t>….</a:t>
                      </a:r>
                    </a:p>
                  </a:txBody>
                  <a:tcPr>
                    <a:solidFill>
                      <a:srgbClr val="FFB9B9"/>
                    </a:solidFill>
                  </a:tcPr>
                </a:tc>
                <a:tc>
                  <a:txBody>
                    <a:bodyPr/>
                    <a:lstStyle/>
                    <a:p>
                      <a:pPr algn="ctr"/>
                      <a:r>
                        <a:rPr lang="en-US" b="0" dirty="0"/>
                        <a:t>….</a:t>
                      </a:r>
                    </a:p>
                  </a:txBody>
                  <a:tcPr>
                    <a:solidFill>
                      <a:srgbClr val="FFB9B9"/>
                    </a:solidFill>
                  </a:tcPr>
                </a:tc>
                <a:tc>
                  <a:txBody>
                    <a:bodyPr/>
                    <a:lstStyle/>
                    <a:p>
                      <a:pPr algn="ctr"/>
                      <a:r>
                        <a:rPr lang="en-US" b="0" dirty="0"/>
                        <a:t>….</a:t>
                      </a:r>
                    </a:p>
                  </a:txBody>
                  <a:tcPr>
                    <a:solidFill>
                      <a:srgbClr val="FFB9B9"/>
                    </a:solidFill>
                  </a:tcPr>
                </a:tc>
                <a:tc>
                  <a:txBody>
                    <a:bodyPr/>
                    <a:lstStyle/>
                    <a:p>
                      <a:pPr algn="ctr"/>
                      <a:r>
                        <a:rPr lang="en-US" b="0" dirty="0"/>
                        <a:t>….</a:t>
                      </a:r>
                    </a:p>
                  </a:txBody>
                  <a:tcPr>
                    <a:solidFill>
                      <a:srgbClr val="FFB9B9"/>
                    </a:solidFill>
                  </a:tcPr>
                </a:tc>
                <a:tc>
                  <a:txBody>
                    <a:bodyPr/>
                    <a:lstStyle/>
                    <a:p>
                      <a:pPr algn="ctr"/>
                      <a:r>
                        <a:rPr lang="en-US" b="0" dirty="0"/>
                        <a:t>….</a:t>
                      </a:r>
                    </a:p>
                  </a:txBody>
                  <a:tcPr>
                    <a:solidFill>
                      <a:srgbClr val="FFB9B9"/>
                    </a:solidFill>
                  </a:tcPr>
                </a:tc>
                <a:tc>
                  <a:txBody>
                    <a:bodyPr/>
                    <a:lstStyle/>
                    <a:p>
                      <a:pPr algn="ctr"/>
                      <a:r>
                        <a:rPr lang="en-US" b="0" dirty="0"/>
                        <a:t>….</a:t>
                      </a:r>
                    </a:p>
                  </a:txBody>
                  <a:tcPr>
                    <a:solidFill>
                      <a:srgbClr val="FFB9B9"/>
                    </a:solidFill>
                  </a:tcPr>
                </a:tc>
                <a:extLst>
                  <a:ext uri="{0D108BD9-81ED-4DB2-BD59-A6C34878D82A}">
                    <a16:rowId xmlns:a16="http://schemas.microsoft.com/office/drawing/2014/main" val="959408852"/>
                  </a:ext>
                </a:extLst>
              </a:tr>
              <a:tr h="370840">
                <a:tc>
                  <a:txBody>
                    <a:bodyPr/>
                    <a:lstStyle/>
                    <a:p>
                      <a:pPr algn="ctr"/>
                      <a:r>
                        <a:rPr lang="en-US" b="0" dirty="0"/>
                        <a:t>0.77</a:t>
                      </a:r>
                    </a:p>
                  </a:txBody>
                  <a:tcPr>
                    <a:solidFill>
                      <a:srgbClr val="FFB9B9"/>
                    </a:solidFill>
                  </a:tcPr>
                </a:tc>
                <a:tc>
                  <a:txBody>
                    <a:bodyPr/>
                    <a:lstStyle/>
                    <a:p>
                      <a:pPr algn="ctr"/>
                      <a:r>
                        <a:rPr lang="en-US" b="0" dirty="0"/>
                        <a:t>0.54</a:t>
                      </a:r>
                    </a:p>
                  </a:txBody>
                  <a:tcPr>
                    <a:solidFill>
                      <a:srgbClr val="FFB9B9"/>
                    </a:solidFill>
                  </a:tcPr>
                </a:tc>
                <a:tc>
                  <a:txBody>
                    <a:bodyPr/>
                    <a:lstStyle/>
                    <a:p>
                      <a:pPr algn="ctr"/>
                      <a:r>
                        <a:rPr lang="en-US" b="0" dirty="0"/>
                        <a:t>0.17</a:t>
                      </a:r>
                    </a:p>
                  </a:txBody>
                  <a:tcPr>
                    <a:solidFill>
                      <a:srgbClr val="FFB9B9"/>
                    </a:solidFill>
                  </a:tcPr>
                </a:tc>
                <a:tc>
                  <a:txBody>
                    <a:bodyPr/>
                    <a:lstStyle/>
                    <a:p>
                      <a:pPr algn="ctr"/>
                      <a:r>
                        <a:rPr lang="en-US" b="0" dirty="0"/>
                        <a:t>0.36</a:t>
                      </a:r>
                    </a:p>
                  </a:txBody>
                  <a:tcPr>
                    <a:solidFill>
                      <a:srgbClr val="FFB9B9"/>
                    </a:solidFill>
                  </a:tcPr>
                </a:tc>
                <a:tc>
                  <a:txBody>
                    <a:bodyPr/>
                    <a:lstStyle/>
                    <a:p>
                      <a:pPr algn="ctr"/>
                      <a:r>
                        <a:rPr lang="en-US" b="0" dirty="0"/>
                        <a:t>….</a:t>
                      </a:r>
                    </a:p>
                  </a:txBody>
                  <a:tcPr>
                    <a:solidFill>
                      <a:srgbClr val="FFB9B9"/>
                    </a:solidFill>
                  </a:tcPr>
                </a:tc>
                <a:tc>
                  <a:txBody>
                    <a:bodyPr/>
                    <a:lstStyle/>
                    <a:p>
                      <a:pPr algn="ctr"/>
                      <a:r>
                        <a:rPr lang="en-US" b="0" dirty="0"/>
                        <a:t>0.73</a:t>
                      </a:r>
                    </a:p>
                  </a:txBody>
                  <a:tcPr>
                    <a:solidFill>
                      <a:srgbClr val="FFB9B9"/>
                    </a:solidFill>
                  </a:tcPr>
                </a:tc>
                <a:extLst>
                  <a:ext uri="{0D108BD9-81ED-4DB2-BD59-A6C34878D82A}">
                    <a16:rowId xmlns:a16="http://schemas.microsoft.com/office/drawing/2014/main" val="579332585"/>
                  </a:ext>
                </a:extLst>
              </a:tr>
            </a:tbl>
          </a:graphicData>
        </a:graphic>
      </p:graphicFrame>
      <p:sp>
        <p:nvSpPr>
          <p:cNvPr id="96" name="Arrow: Right 95">
            <a:extLst>
              <a:ext uri="{FF2B5EF4-FFF2-40B4-BE49-F238E27FC236}">
                <a16:creationId xmlns:a16="http://schemas.microsoft.com/office/drawing/2014/main" id="{766B7C49-CA85-4B93-BBAC-8FBB1EF34BE9}"/>
              </a:ext>
            </a:extLst>
          </p:cNvPr>
          <p:cNvSpPr/>
          <p:nvPr/>
        </p:nvSpPr>
        <p:spPr>
          <a:xfrm rot="5400000">
            <a:off x="2469377" y="3367085"/>
            <a:ext cx="570655" cy="375179"/>
          </a:xfrm>
          <a:prstGeom prst="rightArrow">
            <a:avLst>
              <a:gd name="adj1" fmla="val 50000"/>
              <a:gd name="adj2" fmla="val 6951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92552B95-EF60-49E4-BE5B-532B21865EBD}"/>
              </a:ext>
            </a:extLst>
          </p:cNvPr>
          <p:cNvSpPr txBox="1"/>
          <p:nvPr/>
        </p:nvSpPr>
        <p:spPr>
          <a:xfrm>
            <a:off x="4192838" y="1009534"/>
            <a:ext cx="445956" cy="584775"/>
          </a:xfrm>
          <a:prstGeom prst="rect">
            <a:avLst/>
          </a:prstGeom>
          <a:noFill/>
        </p:spPr>
        <p:txBody>
          <a:bodyPr wrap="none" rtlCol="0">
            <a:spAutoFit/>
          </a:bodyPr>
          <a:lstStyle/>
          <a:p>
            <a:r>
              <a:rPr lang="en-US" sz="3200" b="1" dirty="0"/>
              <a:t>G</a:t>
            </a:r>
          </a:p>
        </p:txBody>
      </p:sp>
      <p:sp>
        <p:nvSpPr>
          <p:cNvPr id="110" name="TextBox 109">
            <a:extLst>
              <a:ext uri="{FF2B5EF4-FFF2-40B4-BE49-F238E27FC236}">
                <a16:creationId xmlns:a16="http://schemas.microsoft.com/office/drawing/2014/main" id="{FC14E30E-63A1-42DF-86FF-3029F03C8CD7}"/>
              </a:ext>
            </a:extLst>
          </p:cNvPr>
          <p:cNvSpPr txBox="1"/>
          <p:nvPr/>
        </p:nvSpPr>
        <p:spPr>
          <a:xfrm>
            <a:off x="4478894" y="1184865"/>
            <a:ext cx="335348" cy="461665"/>
          </a:xfrm>
          <a:prstGeom prst="rect">
            <a:avLst/>
          </a:prstGeom>
          <a:noFill/>
        </p:spPr>
        <p:txBody>
          <a:bodyPr wrap="none" rtlCol="0">
            <a:spAutoFit/>
          </a:bodyPr>
          <a:lstStyle/>
          <a:p>
            <a:r>
              <a:rPr lang="en-US" sz="2400" i="1" dirty="0"/>
              <a:t>E</a:t>
            </a:r>
          </a:p>
        </p:txBody>
      </p:sp>
      <p:grpSp>
        <p:nvGrpSpPr>
          <p:cNvPr id="5" name="Group 4">
            <a:extLst>
              <a:ext uri="{FF2B5EF4-FFF2-40B4-BE49-F238E27FC236}">
                <a16:creationId xmlns:a16="http://schemas.microsoft.com/office/drawing/2014/main" id="{E5DADE7C-CBF7-40B7-86B6-3A7BF9463A46}"/>
              </a:ext>
            </a:extLst>
          </p:cNvPr>
          <p:cNvGrpSpPr/>
          <p:nvPr/>
        </p:nvGrpSpPr>
        <p:grpSpPr>
          <a:xfrm>
            <a:off x="194667" y="3727663"/>
            <a:ext cx="4889174" cy="2545971"/>
            <a:chOff x="194667" y="3727663"/>
            <a:chExt cx="4889174" cy="2545971"/>
          </a:xfrm>
        </p:grpSpPr>
        <p:grpSp>
          <p:nvGrpSpPr>
            <p:cNvPr id="4" name="Group 3">
              <a:extLst>
                <a:ext uri="{FF2B5EF4-FFF2-40B4-BE49-F238E27FC236}">
                  <a16:creationId xmlns:a16="http://schemas.microsoft.com/office/drawing/2014/main" id="{7F00A76F-4497-4788-8BB3-6029731F04BA}"/>
                </a:ext>
              </a:extLst>
            </p:cNvPr>
            <p:cNvGrpSpPr/>
            <p:nvPr/>
          </p:nvGrpSpPr>
          <p:grpSpPr>
            <a:xfrm>
              <a:off x="1183363" y="5652104"/>
              <a:ext cx="3629896" cy="621530"/>
              <a:chOff x="1183363" y="5652104"/>
              <a:chExt cx="3629896" cy="621530"/>
            </a:xfrm>
          </p:grpSpPr>
          <p:sp>
            <p:nvSpPr>
              <p:cNvPr id="112" name="TextBox 111">
                <a:extLst>
                  <a:ext uri="{FF2B5EF4-FFF2-40B4-BE49-F238E27FC236}">
                    <a16:creationId xmlns:a16="http://schemas.microsoft.com/office/drawing/2014/main" id="{F580E4F0-1EBA-4328-86F5-52B95ABCE7A4}"/>
                  </a:ext>
                </a:extLst>
              </p:cNvPr>
              <p:cNvSpPr txBox="1"/>
              <p:nvPr/>
            </p:nvSpPr>
            <p:spPr>
              <a:xfrm>
                <a:off x="4282099" y="5652104"/>
                <a:ext cx="373820" cy="584775"/>
              </a:xfrm>
              <a:prstGeom prst="rect">
                <a:avLst/>
              </a:prstGeom>
              <a:noFill/>
            </p:spPr>
            <p:txBody>
              <a:bodyPr wrap="none" rtlCol="0">
                <a:spAutoFit/>
              </a:bodyPr>
              <a:lstStyle/>
              <a:p>
                <a:r>
                  <a:rPr lang="en-US" sz="3200" b="1" dirty="0"/>
                  <a:t>F</a:t>
                </a:r>
              </a:p>
            </p:txBody>
          </p:sp>
          <p:sp>
            <p:nvSpPr>
              <p:cNvPr id="114" name="TextBox 113">
                <a:extLst>
                  <a:ext uri="{FF2B5EF4-FFF2-40B4-BE49-F238E27FC236}">
                    <a16:creationId xmlns:a16="http://schemas.microsoft.com/office/drawing/2014/main" id="{1807365E-742F-472D-9EB1-88DBAE871384}"/>
                  </a:ext>
                </a:extLst>
              </p:cNvPr>
              <p:cNvSpPr txBox="1"/>
              <p:nvPr/>
            </p:nvSpPr>
            <p:spPr>
              <a:xfrm>
                <a:off x="4477911" y="5811969"/>
                <a:ext cx="335348" cy="461665"/>
              </a:xfrm>
              <a:prstGeom prst="rect">
                <a:avLst/>
              </a:prstGeom>
              <a:noFill/>
            </p:spPr>
            <p:txBody>
              <a:bodyPr wrap="none" rtlCol="0">
                <a:spAutoFit/>
              </a:bodyPr>
              <a:lstStyle/>
              <a:p>
                <a:r>
                  <a:rPr lang="en-US" sz="2400" i="1" dirty="0"/>
                  <a:t>E</a:t>
                </a:r>
              </a:p>
            </p:txBody>
          </p:sp>
          <p:sp>
            <p:nvSpPr>
              <p:cNvPr id="116" name="TextBox 115">
                <a:extLst>
                  <a:ext uri="{FF2B5EF4-FFF2-40B4-BE49-F238E27FC236}">
                    <a16:creationId xmlns:a16="http://schemas.microsoft.com/office/drawing/2014/main" id="{74221CC8-7185-4924-A0B3-71EA2A68E98D}"/>
                  </a:ext>
                </a:extLst>
              </p:cNvPr>
              <p:cNvSpPr txBox="1"/>
              <p:nvPr/>
            </p:nvSpPr>
            <p:spPr>
              <a:xfrm>
                <a:off x="1183363" y="5750381"/>
                <a:ext cx="3103414" cy="400110"/>
              </a:xfrm>
              <a:prstGeom prst="rect">
                <a:avLst/>
              </a:prstGeom>
              <a:noFill/>
            </p:spPr>
            <p:txBody>
              <a:bodyPr wrap="none" rtlCol="0">
                <a:spAutoFit/>
              </a:bodyPr>
              <a:lstStyle/>
              <a:p>
                <a:pPr algn="ctr"/>
                <a:r>
                  <a:rPr lang="en-US" sz="2000" b="1" dirty="0">
                    <a:latin typeface="Open Sans Semibold" panose="020B0706030804020204" pitchFamily="34" charset="0"/>
                    <a:ea typeface="Open Sans Semibold" panose="020B0706030804020204" pitchFamily="34" charset="0"/>
                    <a:cs typeface="Open Sans Semibold" panose="020B0706030804020204" pitchFamily="34" charset="0"/>
                  </a:rPr>
                  <a:t>Encoded feature matrix</a:t>
                </a:r>
              </a:p>
            </p:txBody>
          </p:sp>
        </p:grpSp>
        <p:grpSp>
          <p:nvGrpSpPr>
            <p:cNvPr id="2" name="Group 1">
              <a:extLst>
                <a:ext uri="{FF2B5EF4-FFF2-40B4-BE49-F238E27FC236}">
                  <a16:creationId xmlns:a16="http://schemas.microsoft.com/office/drawing/2014/main" id="{1193ACF1-13D9-4538-8944-A6A50B573F8F}"/>
                </a:ext>
              </a:extLst>
            </p:cNvPr>
            <p:cNvGrpSpPr/>
            <p:nvPr/>
          </p:nvGrpSpPr>
          <p:grpSpPr>
            <a:xfrm>
              <a:off x="861530" y="3727663"/>
              <a:ext cx="4222311" cy="523220"/>
              <a:chOff x="861530" y="3727663"/>
              <a:chExt cx="4222311" cy="523220"/>
            </a:xfrm>
          </p:grpSpPr>
          <p:sp>
            <p:nvSpPr>
              <p:cNvPr id="98" name="TextBox 97">
                <a:extLst>
                  <a:ext uri="{FF2B5EF4-FFF2-40B4-BE49-F238E27FC236}">
                    <a16:creationId xmlns:a16="http://schemas.microsoft.com/office/drawing/2014/main" id="{A7788283-BF7F-440A-B803-932FFB2BA30C}"/>
                  </a:ext>
                </a:extLst>
              </p:cNvPr>
              <p:cNvSpPr txBox="1"/>
              <p:nvPr/>
            </p:nvSpPr>
            <p:spPr>
              <a:xfrm>
                <a:off x="861530" y="3771765"/>
                <a:ext cx="386644" cy="461665"/>
              </a:xfrm>
              <a:prstGeom prst="rect">
                <a:avLst/>
              </a:prstGeom>
              <a:noFill/>
            </p:spPr>
            <p:txBody>
              <a:bodyPr wrap="none" rtlCol="0">
                <a:spAutoFit/>
              </a:bodyPr>
              <a:lstStyle/>
              <a:p>
                <a:r>
                  <a:rPr lang="en-US" sz="2400" b="1" dirty="0"/>
                  <a:t>f</a:t>
                </a:r>
                <a:r>
                  <a:rPr lang="en-US" sz="2400" b="1" baseline="-25000" dirty="0"/>
                  <a:t>1</a:t>
                </a:r>
              </a:p>
            </p:txBody>
          </p:sp>
          <p:sp>
            <p:nvSpPr>
              <p:cNvPr id="100" name="TextBox 99">
                <a:extLst>
                  <a:ext uri="{FF2B5EF4-FFF2-40B4-BE49-F238E27FC236}">
                    <a16:creationId xmlns:a16="http://schemas.microsoft.com/office/drawing/2014/main" id="{A5848D5B-A5D7-4475-AEFE-24E334059971}"/>
                  </a:ext>
                </a:extLst>
              </p:cNvPr>
              <p:cNvSpPr txBox="1"/>
              <p:nvPr/>
            </p:nvSpPr>
            <p:spPr>
              <a:xfrm>
                <a:off x="1589759" y="3767353"/>
                <a:ext cx="386644" cy="461665"/>
              </a:xfrm>
              <a:prstGeom prst="rect">
                <a:avLst/>
              </a:prstGeom>
              <a:noFill/>
            </p:spPr>
            <p:txBody>
              <a:bodyPr wrap="none" rtlCol="0">
                <a:spAutoFit/>
              </a:bodyPr>
              <a:lstStyle/>
              <a:p>
                <a:r>
                  <a:rPr lang="en-US" sz="2400" b="1" dirty="0"/>
                  <a:t>f</a:t>
                </a:r>
                <a:r>
                  <a:rPr lang="en-US" sz="2400" b="1" baseline="-25000" dirty="0"/>
                  <a:t>2</a:t>
                </a:r>
              </a:p>
            </p:txBody>
          </p:sp>
          <p:sp>
            <p:nvSpPr>
              <p:cNvPr id="102" name="TextBox 101">
                <a:extLst>
                  <a:ext uri="{FF2B5EF4-FFF2-40B4-BE49-F238E27FC236}">
                    <a16:creationId xmlns:a16="http://schemas.microsoft.com/office/drawing/2014/main" id="{D1DF48DB-7EDB-4064-8DC7-1B9C440433E1}"/>
                  </a:ext>
                </a:extLst>
              </p:cNvPr>
              <p:cNvSpPr txBox="1"/>
              <p:nvPr/>
            </p:nvSpPr>
            <p:spPr>
              <a:xfrm>
                <a:off x="2375567" y="3771765"/>
                <a:ext cx="391441" cy="461665"/>
              </a:xfrm>
              <a:prstGeom prst="rect">
                <a:avLst/>
              </a:prstGeom>
              <a:noFill/>
            </p:spPr>
            <p:txBody>
              <a:bodyPr wrap="square" rtlCol="0">
                <a:spAutoFit/>
              </a:bodyPr>
              <a:lstStyle/>
              <a:p>
                <a:r>
                  <a:rPr lang="en-US" sz="2400" b="1" dirty="0"/>
                  <a:t>f</a:t>
                </a:r>
                <a:r>
                  <a:rPr lang="en-US" sz="2400" b="1" baseline="-25000" dirty="0"/>
                  <a:t>3</a:t>
                </a:r>
              </a:p>
            </p:txBody>
          </p:sp>
          <p:sp>
            <p:nvSpPr>
              <p:cNvPr id="104" name="TextBox 103">
                <a:extLst>
                  <a:ext uri="{FF2B5EF4-FFF2-40B4-BE49-F238E27FC236}">
                    <a16:creationId xmlns:a16="http://schemas.microsoft.com/office/drawing/2014/main" id="{4A6E3A77-5EF7-4855-89EE-8C29202AC2CD}"/>
                  </a:ext>
                </a:extLst>
              </p:cNvPr>
              <p:cNvSpPr txBox="1"/>
              <p:nvPr/>
            </p:nvSpPr>
            <p:spPr>
              <a:xfrm>
                <a:off x="3121692" y="3772460"/>
                <a:ext cx="386644" cy="461665"/>
              </a:xfrm>
              <a:prstGeom prst="rect">
                <a:avLst/>
              </a:prstGeom>
              <a:noFill/>
            </p:spPr>
            <p:txBody>
              <a:bodyPr wrap="none" rtlCol="0">
                <a:spAutoFit/>
              </a:bodyPr>
              <a:lstStyle/>
              <a:p>
                <a:r>
                  <a:rPr lang="en-US" sz="2400" b="1" dirty="0"/>
                  <a:t>f</a:t>
                </a:r>
                <a:r>
                  <a:rPr lang="en-US" sz="2400" b="1" baseline="-25000" dirty="0"/>
                  <a:t>4</a:t>
                </a:r>
              </a:p>
            </p:txBody>
          </p:sp>
          <p:sp>
            <p:nvSpPr>
              <p:cNvPr id="106" name="TextBox 105">
                <a:extLst>
                  <a:ext uri="{FF2B5EF4-FFF2-40B4-BE49-F238E27FC236}">
                    <a16:creationId xmlns:a16="http://schemas.microsoft.com/office/drawing/2014/main" id="{60ACDF83-355D-4DF3-B652-3DBC7D8FCBFB}"/>
                  </a:ext>
                </a:extLst>
              </p:cNvPr>
              <p:cNvSpPr txBox="1"/>
              <p:nvPr/>
            </p:nvSpPr>
            <p:spPr>
              <a:xfrm>
                <a:off x="4634679" y="3776576"/>
                <a:ext cx="449162" cy="461665"/>
              </a:xfrm>
              <a:prstGeom prst="rect">
                <a:avLst/>
              </a:prstGeom>
              <a:noFill/>
            </p:spPr>
            <p:txBody>
              <a:bodyPr wrap="none" rtlCol="0">
                <a:spAutoFit/>
              </a:bodyPr>
              <a:lstStyle/>
              <a:p>
                <a:r>
                  <a:rPr lang="en-US" sz="2400" b="1" dirty="0" err="1"/>
                  <a:t>f</a:t>
                </a:r>
                <a:r>
                  <a:rPr lang="en-US" sz="2400" b="1" baseline="-25000" dirty="0" err="1"/>
                  <a:t>m</a:t>
                </a:r>
                <a:endParaRPr lang="en-US" sz="2400" b="1" baseline="-25000" dirty="0"/>
              </a:p>
            </p:txBody>
          </p:sp>
          <p:sp>
            <p:nvSpPr>
              <p:cNvPr id="118" name="TextBox 117">
                <a:extLst>
                  <a:ext uri="{FF2B5EF4-FFF2-40B4-BE49-F238E27FC236}">
                    <a16:creationId xmlns:a16="http://schemas.microsoft.com/office/drawing/2014/main" id="{05FBA61A-24DC-4D89-9F19-69ACD461FEC2}"/>
                  </a:ext>
                </a:extLst>
              </p:cNvPr>
              <p:cNvSpPr txBox="1"/>
              <p:nvPr/>
            </p:nvSpPr>
            <p:spPr>
              <a:xfrm>
                <a:off x="3863019" y="3727663"/>
                <a:ext cx="433132" cy="523220"/>
              </a:xfrm>
              <a:prstGeom prst="rect">
                <a:avLst/>
              </a:prstGeom>
              <a:noFill/>
            </p:spPr>
            <p:txBody>
              <a:bodyPr wrap="none" rtlCol="0">
                <a:spAutoFit/>
              </a:bodyPr>
              <a:lstStyle/>
              <a:p>
                <a:r>
                  <a:rPr lang="en-US" sz="2800" i="1" dirty="0"/>
                  <a:t>…</a:t>
                </a:r>
              </a:p>
            </p:txBody>
          </p:sp>
        </p:grpSp>
        <p:grpSp>
          <p:nvGrpSpPr>
            <p:cNvPr id="3" name="Group 2">
              <a:extLst>
                <a:ext uri="{FF2B5EF4-FFF2-40B4-BE49-F238E27FC236}">
                  <a16:creationId xmlns:a16="http://schemas.microsoft.com/office/drawing/2014/main" id="{8A84153A-9800-4C38-9215-9F6FBB56A57D}"/>
                </a:ext>
              </a:extLst>
            </p:cNvPr>
            <p:cNvGrpSpPr/>
            <p:nvPr/>
          </p:nvGrpSpPr>
          <p:grpSpPr>
            <a:xfrm>
              <a:off x="194667" y="4159898"/>
              <a:ext cx="545285" cy="1625449"/>
              <a:chOff x="194667" y="4159898"/>
              <a:chExt cx="545285" cy="1625449"/>
            </a:xfrm>
          </p:grpSpPr>
          <p:sp>
            <p:nvSpPr>
              <p:cNvPr id="7" name="TextBox 6">
                <a:extLst>
                  <a:ext uri="{FF2B5EF4-FFF2-40B4-BE49-F238E27FC236}">
                    <a16:creationId xmlns:a16="http://schemas.microsoft.com/office/drawing/2014/main" id="{E901DF99-35D3-4C12-B60B-A063BFE2370F}"/>
                  </a:ext>
                </a:extLst>
              </p:cNvPr>
              <p:cNvSpPr txBox="1"/>
              <p:nvPr/>
            </p:nvSpPr>
            <p:spPr>
              <a:xfrm>
                <a:off x="200448" y="4159898"/>
                <a:ext cx="453970" cy="461665"/>
              </a:xfrm>
              <a:prstGeom prst="rect">
                <a:avLst/>
              </a:prstGeom>
              <a:noFill/>
            </p:spPr>
            <p:txBody>
              <a:bodyPr wrap="none" rtlCol="0">
                <a:spAutoFit/>
              </a:bodyPr>
              <a:lstStyle/>
              <a:p>
                <a:r>
                  <a:rPr lang="en-US" sz="2400" b="1" dirty="0"/>
                  <a:t>u</a:t>
                </a:r>
                <a:r>
                  <a:rPr lang="en-US" sz="2400" b="1" baseline="-25000" dirty="0"/>
                  <a:t>1</a:t>
                </a:r>
              </a:p>
            </p:txBody>
          </p:sp>
          <p:sp>
            <p:nvSpPr>
              <p:cNvPr id="8" name="TextBox 7">
                <a:extLst>
                  <a:ext uri="{FF2B5EF4-FFF2-40B4-BE49-F238E27FC236}">
                    <a16:creationId xmlns:a16="http://schemas.microsoft.com/office/drawing/2014/main" id="{3862A190-F882-4BBC-964B-1EA3352C0C4D}"/>
                  </a:ext>
                </a:extLst>
              </p:cNvPr>
              <p:cNvSpPr txBox="1"/>
              <p:nvPr/>
            </p:nvSpPr>
            <p:spPr>
              <a:xfrm>
                <a:off x="194667" y="4546303"/>
                <a:ext cx="453970" cy="461665"/>
              </a:xfrm>
              <a:prstGeom prst="rect">
                <a:avLst/>
              </a:prstGeom>
              <a:noFill/>
            </p:spPr>
            <p:txBody>
              <a:bodyPr wrap="none" rtlCol="0">
                <a:spAutoFit/>
              </a:bodyPr>
              <a:lstStyle/>
              <a:p>
                <a:r>
                  <a:rPr lang="en-US" sz="2400" b="1" dirty="0"/>
                  <a:t>u</a:t>
                </a:r>
                <a:r>
                  <a:rPr lang="en-US" sz="2400" b="1" baseline="-25000" dirty="0"/>
                  <a:t>2</a:t>
                </a:r>
              </a:p>
            </p:txBody>
          </p:sp>
          <p:sp>
            <p:nvSpPr>
              <p:cNvPr id="10" name="TextBox 9">
                <a:extLst>
                  <a:ext uri="{FF2B5EF4-FFF2-40B4-BE49-F238E27FC236}">
                    <a16:creationId xmlns:a16="http://schemas.microsoft.com/office/drawing/2014/main" id="{6B93C6F9-679D-4543-90A4-17A2C4B45658}"/>
                  </a:ext>
                </a:extLst>
              </p:cNvPr>
              <p:cNvSpPr txBox="1"/>
              <p:nvPr/>
            </p:nvSpPr>
            <p:spPr>
              <a:xfrm>
                <a:off x="200448" y="5323682"/>
                <a:ext cx="453970" cy="461665"/>
              </a:xfrm>
              <a:prstGeom prst="rect">
                <a:avLst/>
              </a:prstGeom>
              <a:noFill/>
            </p:spPr>
            <p:txBody>
              <a:bodyPr wrap="none" rtlCol="0">
                <a:spAutoFit/>
              </a:bodyPr>
              <a:lstStyle/>
              <a:p>
                <a:r>
                  <a:rPr lang="en-US" sz="2400" b="1" dirty="0"/>
                  <a:t>u</a:t>
                </a:r>
                <a:r>
                  <a:rPr lang="en-US" sz="2400" b="1" baseline="-25000" dirty="0"/>
                  <a:t>7</a:t>
                </a:r>
              </a:p>
            </p:txBody>
          </p:sp>
          <p:sp>
            <p:nvSpPr>
              <p:cNvPr id="120" name="TextBox 119">
                <a:extLst>
                  <a:ext uri="{FF2B5EF4-FFF2-40B4-BE49-F238E27FC236}">
                    <a16:creationId xmlns:a16="http://schemas.microsoft.com/office/drawing/2014/main" id="{A53B6D54-BA03-4655-932B-77FF261C4312}"/>
                  </a:ext>
                </a:extLst>
              </p:cNvPr>
              <p:cNvSpPr txBox="1"/>
              <p:nvPr/>
            </p:nvSpPr>
            <p:spPr>
              <a:xfrm rot="5400000">
                <a:off x="261776" y="4948146"/>
                <a:ext cx="433132" cy="523220"/>
              </a:xfrm>
              <a:prstGeom prst="rect">
                <a:avLst/>
              </a:prstGeom>
              <a:noFill/>
            </p:spPr>
            <p:txBody>
              <a:bodyPr wrap="none" rtlCol="0">
                <a:spAutoFit/>
              </a:bodyPr>
              <a:lstStyle/>
              <a:p>
                <a:r>
                  <a:rPr lang="en-US" sz="2800" i="1" dirty="0"/>
                  <a:t>…</a:t>
                </a:r>
              </a:p>
            </p:txBody>
          </p:sp>
        </p:grpSp>
      </p:grpSp>
    </p:spTree>
    <p:extLst>
      <p:ext uri="{BB962C8B-B14F-4D97-AF65-F5344CB8AC3E}">
        <p14:creationId xmlns:p14="http://schemas.microsoft.com/office/powerpoint/2010/main" val="16159694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wipe(up)">
                                      <p:cBhvr>
                                        <p:cTn id="7" dur="250"/>
                                        <p:tgtEl>
                                          <p:spTgt spid="9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Picture 127">
            <a:extLst>
              <a:ext uri="{FF2B5EF4-FFF2-40B4-BE49-F238E27FC236}">
                <a16:creationId xmlns:a16="http://schemas.microsoft.com/office/drawing/2014/main" id="{E2023741-C43E-463A-B212-8FD11B9643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31" name="Group 30"/>
          <p:cNvGrpSpPr/>
          <p:nvPr/>
        </p:nvGrpSpPr>
        <p:grpSpPr>
          <a:xfrm>
            <a:off x="0" y="0"/>
            <a:ext cx="12192000" cy="1045064"/>
            <a:chOff x="0" y="0"/>
            <a:chExt cx="12192000" cy="1045064"/>
          </a:xfrm>
        </p:grpSpPr>
        <p:sp>
          <p:nvSpPr>
            <p:cNvPr id="32" name="Rectangle 31"/>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41</a:t>
            </a:fld>
            <a:endParaRPr lang="en-US" dirty="0"/>
          </a:p>
        </p:txBody>
      </p:sp>
      <p:sp>
        <p:nvSpPr>
          <p:cNvPr id="49" name="TextBox 48"/>
          <p:cNvSpPr txBox="1"/>
          <p:nvPr/>
        </p:nvSpPr>
        <p:spPr>
          <a:xfrm>
            <a:off x="163796" y="1215409"/>
            <a:ext cx="12028203" cy="892552"/>
          </a:xfrm>
          <a:prstGeom prst="rect">
            <a:avLst/>
          </a:prstGeom>
          <a:noFill/>
        </p:spPr>
        <p:txBody>
          <a:bodyPr wrap="square" rtlCol="0">
            <a:spAutoFit/>
          </a:bodyPr>
          <a:lstStyle/>
          <a:p>
            <a:pPr marL="342900" indent="-342900">
              <a:buFont typeface="Wingdings" panose="05000000000000000000" pitchFamily="2" charset="2"/>
              <a:buChar char="§"/>
            </a:pPr>
            <a:r>
              <a:rPr lang="en-US" sz="2600" dirty="0"/>
              <a:t>Nodes in both graphs are matched based on their feature vectors</a:t>
            </a:r>
          </a:p>
          <a:p>
            <a:pPr marL="342900" indent="-342900">
              <a:buFont typeface="Wingdings" panose="05000000000000000000" pitchFamily="2" charset="2"/>
              <a:buChar char="§"/>
            </a:pPr>
            <a:r>
              <a:rPr lang="en-US" sz="2600" dirty="0"/>
              <a:t>We use three bi-partite graph matching methods for one-to-one node matching </a:t>
            </a:r>
          </a:p>
        </p:txBody>
      </p:sp>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35" name="TextBox 34"/>
          <p:cNvSpPr txBox="1"/>
          <p:nvPr/>
        </p:nvSpPr>
        <p:spPr>
          <a:xfrm>
            <a:off x="388937" y="171354"/>
            <a:ext cx="11803062" cy="661720"/>
          </a:xfrm>
          <a:prstGeom prst="rect">
            <a:avLst/>
          </a:prstGeom>
          <a:noFill/>
        </p:spPr>
        <p:txBody>
          <a:bodyPr wrap="square" rtlCol="0">
            <a:spAutoFit/>
          </a:bodyPr>
          <a:lstStyle/>
          <a:p>
            <a:r>
              <a:rPr lang="en-US" sz="37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Step 3 – Node Matching /Plaintext Reidentification </a:t>
            </a:r>
          </a:p>
        </p:txBody>
      </p:sp>
      <p:sp>
        <p:nvSpPr>
          <p:cNvPr id="36" name="Footer Placeholder 9">
            <a:extLst>
              <a:ext uri="{FF2B5EF4-FFF2-40B4-BE49-F238E27FC236}">
                <a16:creationId xmlns:a16="http://schemas.microsoft.com/office/drawing/2014/main" id="{80363206-CFDA-44E4-A502-43B88CBBFEE1}"/>
              </a:ext>
            </a:extLst>
          </p:cNvPr>
          <p:cNvSpPr>
            <a:spLocks noGrp="1"/>
          </p:cNvSpPr>
          <p:nvPr>
            <p:ph type="ftr" sz="quarter" idx="11"/>
          </p:nvPr>
        </p:nvSpPr>
        <p:spPr>
          <a:xfrm>
            <a:off x="4552950" y="6367697"/>
            <a:ext cx="3086100" cy="365125"/>
          </a:xfrm>
        </p:spPr>
        <p:txBody>
          <a:bodyPr/>
          <a:lstStyle/>
          <a:p>
            <a:r>
              <a:rPr lang="en-US" dirty="0"/>
              <a:t>March 2021</a:t>
            </a:r>
          </a:p>
        </p:txBody>
      </p:sp>
      <p:graphicFrame>
        <p:nvGraphicFramePr>
          <p:cNvPr id="2" name="Table 6">
            <a:extLst>
              <a:ext uri="{FF2B5EF4-FFF2-40B4-BE49-F238E27FC236}">
                <a16:creationId xmlns:a16="http://schemas.microsoft.com/office/drawing/2014/main" id="{FA2D870B-E967-4324-ADE1-747AC567409F}"/>
              </a:ext>
            </a:extLst>
          </p:cNvPr>
          <p:cNvGraphicFramePr>
            <a:graphicFrameLocks noGrp="1"/>
          </p:cNvGraphicFramePr>
          <p:nvPr>
            <p:extLst>
              <p:ext uri="{D42A27DB-BD31-4B8C-83A1-F6EECF244321}">
                <p14:modId xmlns:p14="http://schemas.microsoft.com/office/powerpoint/2010/main" val="1803865899"/>
              </p:ext>
            </p:extLst>
          </p:nvPr>
        </p:nvGraphicFramePr>
        <p:xfrm>
          <a:off x="1119631" y="2486413"/>
          <a:ext cx="3181232" cy="1483360"/>
        </p:xfrm>
        <a:graphic>
          <a:graphicData uri="http://schemas.openxmlformats.org/drawingml/2006/table">
            <a:tbl>
              <a:tblPr firstRow="1" bandRow="1">
                <a:tableStyleId>{D7AC3CCA-C797-4891-BE02-D94E43425B78}</a:tableStyleId>
              </a:tblPr>
              <a:tblGrid>
                <a:gridCol w="614576">
                  <a:extLst>
                    <a:ext uri="{9D8B030D-6E8A-4147-A177-3AD203B41FA5}">
                      <a16:colId xmlns:a16="http://schemas.microsoft.com/office/drawing/2014/main" val="3218764896"/>
                    </a:ext>
                  </a:extLst>
                </a:gridCol>
                <a:gridCol w="641664">
                  <a:extLst>
                    <a:ext uri="{9D8B030D-6E8A-4147-A177-3AD203B41FA5}">
                      <a16:colId xmlns:a16="http://schemas.microsoft.com/office/drawing/2014/main" val="4250932483"/>
                    </a:ext>
                  </a:extLst>
                </a:gridCol>
                <a:gridCol w="641664">
                  <a:extLst>
                    <a:ext uri="{9D8B030D-6E8A-4147-A177-3AD203B41FA5}">
                      <a16:colId xmlns:a16="http://schemas.microsoft.com/office/drawing/2014/main" val="3080558802"/>
                    </a:ext>
                  </a:extLst>
                </a:gridCol>
                <a:gridCol w="641664">
                  <a:extLst>
                    <a:ext uri="{9D8B030D-6E8A-4147-A177-3AD203B41FA5}">
                      <a16:colId xmlns:a16="http://schemas.microsoft.com/office/drawing/2014/main" val="1431617237"/>
                    </a:ext>
                  </a:extLst>
                </a:gridCol>
                <a:gridCol w="641664">
                  <a:extLst>
                    <a:ext uri="{9D8B030D-6E8A-4147-A177-3AD203B41FA5}">
                      <a16:colId xmlns:a16="http://schemas.microsoft.com/office/drawing/2014/main" val="1171093968"/>
                    </a:ext>
                  </a:extLst>
                </a:gridCol>
              </a:tblGrid>
              <a:tr h="370840">
                <a:tc>
                  <a:txBody>
                    <a:bodyPr/>
                    <a:lstStyle/>
                    <a:p>
                      <a:pPr algn="ctr"/>
                      <a:r>
                        <a:rPr lang="en-US" b="0" dirty="0"/>
                        <a:t>0.95</a:t>
                      </a:r>
                    </a:p>
                  </a:txBody>
                  <a:tcPr>
                    <a:solidFill>
                      <a:srgbClr val="92D050"/>
                    </a:solidFill>
                  </a:tcPr>
                </a:tc>
                <a:tc>
                  <a:txBody>
                    <a:bodyPr/>
                    <a:lstStyle/>
                    <a:p>
                      <a:pPr algn="ctr"/>
                      <a:r>
                        <a:rPr lang="en-US" b="0" dirty="0"/>
                        <a:t>0.69</a:t>
                      </a:r>
                    </a:p>
                  </a:txBody>
                  <a:tcPr>
                    <a:solidFill>
                      <a:srgbClr val="92D050"/>
                    </a:solidFill>
                  </a:tcPr>
                </a:tc>
                <a:tc>
                  <a:txBody>
                    <a:bodyPr/>
                    <a:lstStyle/>
                    <a:p>
                      <a:pPr algn="ctr"/>
                      <a:r>
                        <a:rPr lang="en-US" b="0" dirty="0"/>
                        <a:t>0.32</a:t>
                      </a:r>
                    </a:p>
                  </a:txBody>
                  <a:tcPr>
                    <a:solidFill>
                      <a:srgbClr val="92D050"/>
                    </a:solidFill>
                  </a:tcPr>
                </a:tc>
                <a:tc>
                  <a:txBody>
                    <a:bodyPr/>
                    <a:lstStyle/>
                    <a:p>
                      <a:pPr algn="ctr"/>
                      <a:r>
                        <a:rPr lang="en-US" b="0" dirty="0"/>
                        <a:t>….</a:t>
                      </a:r>
                    </a:p>
                  </a:txBody>
                  <a:tcPr>
                    <a:solidFill>
                      <a:srgbClr val="92D050"/>
                    </a:solidFill>
                  </a:tcPr>
                </a:tc>
                <a:tc>
                  <a:txBody>
                    <a:bodyPr/>
                    <a:lstStyle/>
                    <a:p>
                      <a:pPr algn="ctr"/>
                      <a:r>
                        <a:rPr lang="en-US" b="0" dirty="0"/>
                        <a:t>0.50</a:t>
                      </a:r>
                    </a:p>
                  </a:txBody>
                  <a:tcPr>
                    <a:solidFill>
                      <a:srgbClr val="92D050"/>
                    </a:solidFill>
                  </a:tcPr>
                </a:tc>
                <a:extLst>
                  <a:ext uri="{0D108BD9-81ED-4DB2-BD59-A6C34878D82A}">
                    <a16:rowId xmlns:a16="http://schemas.microsoft.com/office/drawing/2014/main" val="1169841736"/>
                  </a:ext>
                </a:extLst>
              </a:tr>
              <a:tr h="370840">
                <a:tc>
                  <a:txBody>
                    <a:bodyPr/>
                    <a:lstStyle/>
                    <a:p>
                      <a:pPr algn="ctr"/>
                      <a:r>
                        <a:rPr lang="en-US" b="0" dirty="0"/>
                        <a:t>0.85</a:t>
                      </a:r>
                    </a:p>
                  </a:txBody>
                  <a:tcPr>
                    <a:solidFill>
                      <a:srgbClr val="92D050"/>
                    </a:solidFill>
                  </a:tcPr>
                </a:tc>
                <a:tc>
                  <a:txBody>
                    <a:bodyPr/>
                    <a:lstStyle/>
                    <a:p>
                      <a:pPr algn="ctr"/>
                      <a:r>
                        <a:rPr lang="en-US" b="0" dirty="0"/>
                        <a:t>0.71</a:t>
                      </a:r>
                    </a:p>
                  </a:txBody>
                  <a:tcPr>
                    <a:solidFill>
                      <a:srgbClr val="92D050"/>
                    </a:solidFill>
                  </a:tcPr>
                </a:tc>
                <a:tc>
                  <a:txBody>
                    <a:bodyPr/>
                    <a:lstStyle/>
                    <a:p>
                      <a:pPr algn="ctr"/>
                      <a:r>
                        <a:rPr lang="en-US" b="0" dirty="0"/>
                        <a:t>0.39</a:t>
                      </a:r>
                    </a:p>
                  </a:txBody>
                  <a:tcPr>
                    <a:solidFill>
                      <a:srgbClr val="92D050"/>
                    </a:solidFill>
                  </a:tcPr>
                </a:tc>
                <a:tc>
                  <a:txBody>
                    <a:bodyPr/>
                    <a:lstStyle/>
                    <a:p>
                      <a:pPr algn="ctr"/>
                      <a:r>
                        <a:rPr lang="en-US" b="0" dirty="0"/>
                        <a:t>….</a:t>
                      </a:r>
                    </a:p>
                  </a:txBody>
                  <a:tcPr>
                    <a:solidFill>
                      <a:srgbClr val="92D050"/>
                    </a:solidFill>
                  </a:tcPr>
                </a:tc>
                <a:tc>
                  <a:txBody>
                    <a:bodyPr/>
                    <a:lstStyle/>
                    <a:p>
                      <a:pPr algn="ctr"/>
                      <a:r>
                        <a:rPr lang="en-US" b="0" dirty="0"/>
                        <a:t>0.68</a:t>
                      </a:r>
                    </a:p>
                  </a:txBody>
                  <a:tcPr>
                    <a:solidFill>
                      <a:srgbClr val="92D050"/>
                    </a:solidFill>
                  </a:tcPr>
                </a:tc>
                <a:extLst>
                  <a:ext uri="{0D108BD9-81ED-4DB2-BD59-A6C34878D82A}">
                    <a16:rowId xmlns:a16="http://schemas.microsoft.com/office/drawing/2014/main" val="2203746290"/>
                  </a:ext>
                </a:extLst>
              </a:tr>
              <a:tr h="370840">
                <a:tc>
                  <a:txBody>
                    <a:bodyPr/>
                    <a:lstStyle/>
                    <a:p>
                      <a:pPr algn="ctr"/>
                      <a:r>
                        <a:rPr lang="en-US" b="0" dirty="0"/>
                        <a:t>….</a:t>
                      </a:r>
                    </a:p>
                  </a:txBody>
                  <a:tcPr>
                    <a:solidFill>
                      <a:srgbClr val="92D050"/>
                    </a:solidFill>
                  </a:tcPr>
                </a:tc>
                <a:tc>
                  <a:txBody>
                    <a:bodyPr/>
                    <a:lstStyle/>
                    <a:p>
                      <a:pPr algn="ctr"/>
                      <a:r>
                        <a:rPr lang="en-US" b="0" dirty="0"/>
                        <a:t>….</a:t>
                      </a:r>
                    </a:p>
                  </a:txBody>
                  <a:tcPr>
                    <a:solidFill>
                      <a:srgbClr val="92D050"/>
                    </a:solidFill>
                  </a:tcPr>
                </a:tc>
                <a:tc>
                  <a:txBody>
                    <a:bodyPr/>
                    <a:lstStyle/>
                    <a:p>
                      <a:pPr algn="ctr"/>
                      <a:r>
                        <a:rPr lang="en-US" b="0" dirty="0"/>
                        <a:t>….</a:t>
                      </a:r>
                    </a:p>
                  </a:txBody>
                  <a:tcPr>
                    <a:solidFill>
                      <a:srgbClr val="92D050"/>
                    </a:solidFill>
                  </a:tcPr>
                </a:tc>
                <a:tc>
                  <a:txBody>
                    <a:bodyPr/>
                    <a:lstStyle/>
                    <a:p>
                      <a:pPr algn="ctr"/>
                      <a:r>
                        <a:rPr lang="en-US" b="0" dirty="0"/>
                        <a:t>….</a:t>
                      </a:r>
                    </a:p>
                  </a:txBody>
                  <a:tcPr>
                    <a:solidFill>
                      <a:srgbClr val="92D050"/>
                    </a:solidFill>
                  </a:tcPr>
                </a:tc>
                <a:tc>
                  <a:txBody>
                    <a:bodyPr/>
                    <a:lstStyle/>
                    <a:p>
                      <a:pPr algn="ctr"/>
                      <a:r>
                        <a:rPr lang="en-US" b="0" dirty="0"/>
                        <a:t>….</a:t>
                      </a:r>
                    </a:p>
                  </a:txBody>
                  <a:tcPr>
                    <a:solidFill>
                      <a:srgbClr val="92D050"/>
                    </a:solidFill>
                  </a:tcPr>
                </a:tc>
                <a:extLst>
                  <a:ext uri="{0D108BD9-81ED-4DB2-BD59-A6C34878D82A}">
                    <a16:rowId xmlns:a16="http://schemas.microsoft.com/office/drawing/2014/main" val="959408852"/>
                  </a:ext>
                </a:extLst>
              </a:tr>
              <a:tr h="370840">
                <a:tc>
                  <a:txBody>
                    <a:bodyPr/>
                    <a:lstStyle/>
                    <a:p>
                      <a:pPr algn="ctr"/>
                      <a:r>
                        <a:rPr lang="en-US" b="0" dirty="0"/>
                        <a:t>0.70</a:t>
                      </a:r>
                    </a:p>
                  </a:txBody>
                  <a:tcPr>
                    <a:solidFill>
                      <a:srgbClr val="92D050"/>
                    </a:solidFill>
                  </a:tcPr>
                </a:tc>
                <a:tc>
                  <a:txBody>
                    <a:bodyPr/>
                    <a:lstStyle/>
                    <a:p>
                      <a:pPr algn="ctr"/>
                      <a:r>
                        <a:rPr lang="en-US" b="0" dirty="0"/>
                        <a:t>0.49</a:t>
                      </a:r>
                    </a:p>
                  </a:txBody>
                  <a:tcPr>
                    <a:solidFill>
                      <a:srgbClr val="92D050"/>
                    </a:solidFill>
                  </a:tcPr>
                </a:tc>
                <a:tc>
                  <a:txBody>
                    <a:bodyPr/>
                    <a:lstStyle/>
                    <a:p>
                      <a:pPr algn="ctr"/>
                      <a:r>
                        <a:rPr lang="en-US" b="0" dirty="0"/>
                        <a:t>0.25</a:t>
                      </a:r>
                    </a:p>
                  </a:txBody>
                  <a:tcPr>
                    <a:solidFill>
                      <a:srgbClr val="92D050"/>
                    </a:solidFill>
                  </a:tcPr>
                </a:tc>
                <a:tc>
                  <a:txBody>
                    <a:bodyPr/>
                    <a:lstStyle/>
                    <a:p>
                      <a:pPr algn="ctr"/>
                      <a:r>
                        <a:rPr lang="en-US" b="0" dirty="0"/>
                        <a:t>….</a:t>
                      </a:r>
                    </a:p>
                  </a:txBody>
                  <a:tcPr>
                    <a:solidFill>
                      <a:srgbClr val="92D050"/>
                    </a:solidFill>
                  </a:tcPr>
                </a:tc>
                <a:tc>
                  <a:txBody>
                    <a:bodyPr/>
                    <a:lstStyle/>
                    <a:p>
                      <a:pPr algn="ctr"/>
                      <a:r>
                        <a:rPr lang="en-US" b="0" dirty="0"/>
                        <a:t>0.83</a:t>
                      </a:r>
                    </a:p>
                  </a:txBody>
                  <a:tcPr>
                    <a:solidFill>
                      <a:srgbClr val="92D050"/>
                    </a:solidFill>
                  </a:tcPr>
                </a:tc>
                <a:extLst>
                  <a:ext uri="{0D108BD9-81ED-4DB2-BD59-A6C34878D82A}">
                    <a16:rowId xmlns:a16="http://schemas.microsoft.com/office/drawing/2014/main" val="579332585"/>
                  </a:ext>
                </a:extLst>
              </a:tr>
            </a:tbl>
          </a:graphicData>
        </a:graphic>
      </p:graphicFrame>
      <p:sp>
        <p:nvSpPr>
          <p:cNvPr id="3" name="TextBox 2">
            <a:extLst>
              <a:ext uri="{FF2B5EF4-FFF2-40B4-BE49-F238E27FC236}">
                <a16:creationId xmlns:a16="http://schemas.microsoft.com/office/drawing/2014/main" id="{B0598D6F-7679-4868-870C-6203E01793BE}"/>
              </a:ext>
            </a:extLst>
          </p:cNvPr>
          <p:cNvSpPr txBox="1"/>
          <p:nvPr/>
        </p:nvSpPr>
        <p:spPr>
          <a:xfrm>
            <a:off x="606850" y="2398846"/>
            <a:ext cx="434734" cy="461665"/>
          </a:xfrm>
          <a:prstGeom prst="rect">
            <a:avLst/>
          </a:prstGeom>
          <a:noFill/>
        </p:spPr>
        <p:txBody>
          <a:bodyPr wrap="none" rtlCol="0">
            <a:spAutoFit/>
          </a:bodyPr>
          <a:lstStyle/>
          <a:p>
            <a:r>
              <a:rPr lang="en-US" sz="2400" b="1" dirty="0"/>
              <a:t>v</a:t>
            </a:r>
            <a:r>
              <a:rPr lang="en-US" sz="2400" b="1" baseline="-25000" dirty="0"/>
              <a:t>1</a:t>
            </a:r>
          </a:p>
        </p:txBody>
      </p:sp>
      <p:sp>
        <p:nvSpPr>
          <p:cNvPr id="4" name="TextBox 3">
            <a:extLst>
              <a:ext uri="{FF2B5EF4-FFF2-40B4-BE49-F238E27FC236}">
                <a16:creationId xmlns:a16="http://schemas.microsoft.com/office/drawing/2014/main" id="{7EB16A34-B631-4794-89E6-5FB44AA035EB}"/>
              </a:ext>
            </a:extLst>
          </p:cNvPr>
          <p:cNvSpPr txBox="1"/>
          <p:nvPr/>
        </p:nvSpPr>
        <p:spPr>
          <a:xfrm>
            <a:off x="601069" y="2785251"/>
            <a:ext cx="434734" cy="461665"/>
          </a:xfrm>
          <a:prstGeom prst="rect">
            <a:avLst/>
          </a:prstGeom>
          <a:noFill/>
        </p:spPr>
        <p:txBody>
          <a:bodyPr wrap="none" rtlCol="0">
            <a:spAutoFit/>
          </a:bodyPr>
          <a:lstStyle/>
          <a:p>
            <a:r>
              <a:rPr lang="en-US" sz="2400" b="1" dirty="0"/>
              <a:t>v</a:t>
            </a:r>
            <a:r>
              <a:rPr lang="en-US" sz="2400" b="1" baseline="-25000" dirty="0"/>
              <a:t>2</a:t>
            </a:r>
          </a:p>
        </p:txBody>
      </p:sp>
      <p:sp>
        <p:nvSpPr>
          <p:cNvPr id="6" name="TextBox 5">
            <a:extLst>
              <a:ext uri="{FF2B5EF4-FFF2-40B4-BE49-F238E27FC236}">
                <a16:creationId xmlns:a16="http://schemas.microsoft.com/office/drawing/2014/main" id="{23990917-9E27-4887-B5C6-BDF6F0FB07EC}"/>
              </a:ext>
            </a:extLst>
          </p:cNvPr>
          <p:cNvSpPr txBox="1"/>
          <p:nvPr/>
        </p:nvSpPr>
        <p:spPr>
          <a:xfrm>
            <a:off x="606850" y="3519092"/>
            <a:ext cx="434734" cy="461665"/>
          </a:xfrm>
          <a:prstGeom prst="rect">
            <a:avLst/>
          </a:prstGeom>
          <a:noFill/>
        </p:spPr>
        <p:txBody>
          <a:bodyPr wrap="none" rtlCol="0">
            <a:spAutoFit/>
          </a:bodyPr>
          <a:lstStyle/>
          <a:p>
            <a:r>
              <a:rPr lang="en-US" sz="2400" b="1" dirty="0"/>
              <a:t>v</a:t>
            </a:r>
            <a:r>
              <a:rPr lang="en-US" sz="2400" b="1" baseline="-25000" dirty="0"/>
              <a:t>7</a:t>
            </a:r>
          </a:p>
        </p:txBody>
      </p:sp>
      <p:sp>
        <p:nvSpPr>
          <p:cNvPr id="7" name="TextBox 6">
            <a:extLst>
              <a:ext uri="{FF2B5EF4-FFF2-40B4-BE49-F238E27FC236}">
                <a16:creationId xmlns:a16="http://schemas.microsoft.com/office/drawing/2014/main" id="{143A0EC7-9FDA-4F5F-8F76-3B4F03867B07}"/>
              </a:ext>
            </a:extLst>
          </p:cNvPr>
          <p:cNvSpPr txBox="1"/>
          <p:nvPr/>
        </p:nvSpPr>
        <p:spPr>
          <a:xfrm>
            <a:off x="1253418" y="2010713"/>
            <a:ext cx="386644" cy="461665"/>
          </a:xfrm>
          <a:prstGeom prst="rect">
            <a:avLst/>
          </a:prstGeom>
          <a:noFill/>
        </p:spPr>
        <p:txBody>
          <a:bodyPr wrap="none" rtlCol="0">
            <a:spAutoFit/>
          </a:bodyPr>
          <a:lstStyle/>
          <a:p>
            <a:r>
              <a:rPr lang="en-US" sz="2400" b="1" dirty="0"/>
              <a:t>f</a:t>
            </a:r>
            <a:r>
              <a:rPr lang="en-US" sz="2400" b="1" baseline="-25000" dirty="0"/>
              <a:t>1</a:t>
            </a:r>
          </a:p>
        </p:txBody>
      </p:sp>
      <p:sp>
        <p:nvSpPr>
          <p:cNvPr id="8" name="TextBox 7">
            <a:extLst>
              <a:ext uri="{FF2B5EF4-FFF2-40B4-BE49-F238E27FC236}">
                <a16:creationId xmlns:a16="http://schemas.microsoft.com/office/drawing/2014/main" id="{60E599EB-970E-46E9-8BC7-E7AE447933F5}"/>
              </a:ext>
            </a:extLst>
          </p:cNvPr>
          <p:cNvSpPr txBox="1"/>
          <p:nvPr/>
        </p:nvSpPr>
        <p:spPr>
          <a:xfrm>
            <a:off x="1880049" y="2006301"/>
            <a:ext cx="386644" cy="461665"/>
          </a:xfrm>
          <a:prstGeom prst="rect">
            <a:avLst/>
          </a:prstGeom>
          <a:noFill/>
        </p:spPr>
        <p:txBody>
          <a:bodyPr wrap="none" rtlCol="0">
            <a:spAutoFit/>
          </a:bodyPr>
          <a:lstStyle/>
          <a:p>
            <a:r>
              <a:rPr lang="en-US" sz="2400" b="1" dirty="0"/>
              <a:t>f</a:t>
            </a:r>
            <a:r>
              <a:rPr lang="en-US" sz="2400" b="1" baseline="-25000" dirty="0"/>
              <a:t>2</a:t>
            </a:r>
          </a:p>
        </p:txBody>
      </p:sp>
      <p:sp>
        <p:nvSpPr>
          <p:cNvPr id="9" name="TextBox 8">
            <a:extLst>
              <a:ext uri="{FF2B5EF4-FFF2-40B4-BE49-F238E27FC236}">
                <a16:creationId xmlns:a16="http://schemas.microsoft.com/office/drawing/2014/main" id="{C9225352-05FC-4F74-8500-72E0DF7C2766}"/>
              </a:ext>
            </a:extLst>
          </p:cNvPr>
          <p:cNvSpPr txBox="1"/>
          <p:nvPr/>
        </p:nvSpPr>
        <p:spPr>
          <a:xfrm>
            <a:off x="2520714" y="2010713"/>
            <a:ext cx="391441" cy="461665"/>
          </a:xfrm>
          <a:prstGeom prst="rect">
            <a:avLst/>
          </a:prstGeom>
          <a:noFill/>
        </p:spPr>
        <p:txBody>
          <a:bodyPr wrap="square" rtlCol="0">
            <a:spAutoFit/>
          </a:bodyPr>
          <a:lstStyle/>
          <a:p>
            <a:r>
              <a:rPr lang="en-US" sz="2400" b="1" dirty="0"/>
              <a:t>f</a:t>
            </a:r>
            <a:r>
              <a:rPr lang="en-US" sz="2400" b="1" baseline="-25000" dirty="0"/>
              <a:t>3</a:t>
            </a:r>
          </a:p>
        </p:txBody>
      </p:sp>
      <p:sp>
        <p:nvSpPr>
          <p:cNvPr id="14" name="TextBox 13">
            <a:extLst>
              <a:ext uri="{FF2B5EF4-FFF2-40B4-BE49-F238E27FC236}">
                <a16:creationId xmlns:a16="http://schemas.microsoft.com/office/drawing/2014/main" id="{5686BFFE-054A-4EE1-8317-566C6D08FCD9}"/>
              </a:ext>
            </a:extLst>
          </p:cNvPr>
          <p:cNvSpPr txBox="1"/>
          <p:nvPr/>
        </p:nvSpPr>
        <p:spPr>
          <a:xfrm>
            <a:off x="3763823" y="2015524"/>
            <a:ext cx="449162" cy="461665"/>
          </a:xfrm>
          <a:prstGeom prst="rect">
            <a:avLst/>
          </a:prstGeom>
          <a:noFill/>
        </p:spPr>
        <p:txBody>
          <a:bodyPr wrap="none" rtlCol="0">
            <a:spAutoFit/>
          </a:bodyPr>
          <a:lstStyle/>
          <a:p>
            <a:r>
              <a:rPr lang="en-US" sz="2400" b="1" dirty="0" err="1"/>
              <a:t>f</a:t>
            </a:r>
            <a:r>
              <a:rPr lang="en-US" sz="2400" b="1" baseline="-25000" dirty="0" err="1"/>
              <a:t>m</a:t>
            </a:r>
            <a:endParaRPr lang="en-US" sz="2400" b="1" baseline="-25000" dirty="0"/>
          </a:p>
        </p:txBody>
      </p:sp>
      <p:sp>
        <p:nvSpPr>
          <p:cNvPr id="16" name="TextBox 15">
            <a:extLst>
              <a:ext uri="{FF2B5EF4-FFF2-40B4-BE49-F238E27FC236}">
                <a16:creationId xmlns:a16="http://schemas.microsoft.com/office/drawing/2014/main" id="{D5665E26-5211-4432-AB6C-859792768C4C}"/>
              </a:ext>
            </a:extLst>
          </p:cNvPr>
          <p:cNvSpPr txBox="1"/>
          <p:nvPr/>
        </p:nvSpPr>
        <p:spPr>
          <a:xfrm>
            <a:off x="76713" y="2949615"/>
            <a:ext cx="373820" cy="584775"/>
          </a:xfrm>
          <a:prstGeom prst="rect">
            <a:avLst/>
          </a:prstGeom>
          <a:noFill/>
        </p:spPr>
        <p:txBody>
          <a:bodyPr wrap="none" rtlCol="0">
            <a:spAutoFit/>
          </a:bodyPr>
          <a:lstStyle/>
          <a:p>
            <a:r>
              <a:rPr lang="en-US" sz="3200" b="1" dirty="0"/>
              <a:t>F</a:t>
            </a:r>
          </a:p>
        </p:txBody>
      </p:sp>
      <p:graphicFrame>
        <p:nvGraphicFramePr>
          <p:cNvPr id="20" name="Table 6">
            <a:extLst>
              <a:ext uri="{FF2B5EF4-FFF2-40B4-BE49-F238E27FC236}">
                <a16:creationId xmlns:a16="http://schemas.microsoft.com/office/drawing/2014/main" id="{9C01BE62-2596-4D6D-A846-9DA119DA319E}"/>
              </a:ext>
            </a:extLst>
          </p:cNvPr>
          <p:cNvGraphicFramePr>
            <a:graphicFrameLocks noGrp="1"/>
          </p:cNvGraphicFramePr>
          <p:nvPr>
            <p:extLst>
              <p:ext uri="{D42A27DB-BD31-4B8C-83A1-F6EECF244321}">
                <p14:modId xmlns:p14="http://schemas.microsoft.com/office/powerpoint/2010/main" val="2919647713"/>
              </p:ext>
            </p:extLst>
          </p:nvPr>
        </p:nvGraphicFramePr>
        <p:xfrm>
          <a:off x="1124252" y="4538403"/>
          <a:ext cx="3181232" cy="1483360"/>
        </p:xfrm>
        <a:graphic>
          <a:graphicData uri="http://schemas.openxmlformats.org/drawingml/2006/table">
            <a:tbl>
              <a:tblPr firstRow="1" bandRow="1">
                <a:tableStyleId>{D7AC3CCA-C797-4891-BE02-D94E43425B78}</a:tableStyleId>
              </a:tblPr>
              <a:tblGrid>
                <a:gridCol w="614576">
                  <a:extLst>
                    <a:ext uri="{9D8B030D-6E8A-4147-A177-3AD203B41FA5}">
                      <a16:colId xmlns:a16="http://schemas.microsoft.com/office/drawing/2014/main" val="3218764896"/>
                    </a:ext>
                  </a:extLst>
                </a:gridCol>
                <a:gridCol w="641664">
                  <a:extLst>
                    <a:ext uri="{9D8B030D-6E8A-4147-A177-3AD203B41FA5}">
                      <a16:colId xmlns:a16="http://schemas.microsoft.com/office/drawing/2014/main" val="4250932483"/>
                    </a:ext>
                  </a:extLst>
                </a:gridCol>
                <a:gridCol w="641664">
                  <a:extLst>
                    <a:ext uri="{9D8B030D-6E8A-4147-A177-3AD203B41FA5}">
                      <a16:colId xmlns:a16="http://schemas.microsoft.com/office/drawing/2014/main" val="3080558802"/>
                    </a:ext>
                  </a:extLst>
                </a:gridCol>
                <a:gridCol w="641664">
                  <a:extLst>
                    <a:ext uri="{9D8B030D-6E8A-4147-A177-3AD203B41FA5}">
                      <a16:colId xmlns:a16="http://schemas.microsoft.com/office/drawing/2014/main" val="1431617237"/>
                    </a:ext>
                  </a:extLst>
                </a:gridCol>
                <a:gridCol w="641664">
                  <a:extLst>
                    <a:ext uri="{9D8B030D-6E8A-4147-A177-3AD203B41FA5}">
                      <a16:colId xmlns:a16="http://schemas.microsoft.com/office/drawing/2014/main" val="1171093968"/>
                    </a:ext>
                  </a:extLst>
                </a:gridCol>
              </a:tblGrid>
              <a:tr h="370840">
                <a:tc>
                  <a:txBody>
                    <a:bodyPr/>
                    <a:lstStyle/>
                    <a:p>
                      <a:pPr algn="ctr"/>
                      <a:r>
                        <a:rPr lang="en-US" b="0" dirty="0"/>
                        <a:t>0.84</a:t>
                      </a:r>
                    </a:p>
                  </a:txBody>
                  <a:tcPr>
                    <a:solidFill>
                      <a:srgbClr val="FFB9B9"/>
                    </a:solidFill>
                  </a:tcPr>
                </a:tc>
                <a:tc>
                  <a:txBody>
                    <a:bodyPr/>
                    <a:lstStyle/>
                    <a:p>
                      <a:pPr algn="ctr"/>
                      <a:r>
                        <a:rPr lang="en-US" b="0" dirty="0"/>
                        <a:t>0.75</a:t>
                      </a:r>
                    </a:p>
                  </a:txBody>
                  <a:tcPr>
                    <a:solidFill>
                      <a:srgbClr val="FFB9B9"/>
                    </a:solidFill>
                  </a:tcPr>
                </a:tc>
                <a:tc>
                  <a:txBody>
                    <a:bodyPr/>
                    <a:lstStyle/>
                    <a:p>
                      <a:pPr algn="ctr"/>
                      <a:r>
                        <a:rPr lang="en-US" b="0" dirty="0"/>
                        <a:t>0.42</a:t>
                      </a:r>
                    </a:p>
                  </a:txBody>
                  <a:tcPr>
                    <a:solidFill>
                      <a:srgbClr val="FFB9B9"/>
                    </a:solidFill>
                  </a:tcPr>
                </a:tc>
                <a:tc>
                  <a:txBody>
                    <a:bodyPr/>
                    <a:lstStyle/>
                    <a:p>
                      <a:pPr algn="ctr"/>
                      <a:r>
                        <a:rPr lang="en-US" b="0" dirty="0"/>
                        <a:t>….</a:t>
                      </a:r>
                    </a:p>
                  </a:txBody>
                  <a:tcPr>
                    <a:solidFill>
                      <a:srgbClr val="FFB9B9"/>
                    </a:solidFill>
                  </a:tcPr>
                </a:tc>
                <a:tc>
                  <a:txBody>
                    <a:bodyPr/>
                    <a:lstStyle/>
                    <a:p>
                      <a:pPr algn="ctr"/>
                      <a:r>
                        <a:rPr lang="en-US" b="0" dirty="0"/>
                        <a:t>0.65</a:t>
                      </a:r>
                    </a:p>
                  </a:txBody>
                  <a:tcPr>
                    <a:solidFill>
                      <a:srgbClr val="FFB9B9"/>
                    </a:solidFill>
                  </a:tcPr>
                </a:tc>
                <a:extLst>
                  <a:ext uri="{0D108BD9-81ED-4DB2-BD59-A6C34878D82A}">
                    <a16:rowId xmlns:a16="http://schemas.microsoft.com/office/drawing/2014/main" val="1169841736"/>
                  </a:ext>
                </a:extLst>
              </a:tr>
              <a:tr h="370840">
                <a:tc>
                  <a:txBody>
                    <a:bodyPr/>
                    <a:lstStyle/>
                    <a:p>
                      <a:pPr algn="ctr"/>
                      <a:r>
                        <a:rPr lang="en-US" b="0" dirty="0"/>
                        <a:t>0.96</a:t>
                      </a:r>
                    </a:p>
                  </a:txBody>
                  <a:tcPr>
                    <a:solidFill>
                      <a:srgbClr val="FFB9B9"/>
                    </a:solidFill>
                  </a:tcPr>
                </a:tc>
                <a:tc>
                  <a:txBody>
                    <a:bodyPr/>
                    <a:lstStyle/>
                    <a:p>
                      <a:pPr algn="ctr"/>
                      <a:r>
                        <a:rPr lang="en-US" b="0" dirty="0"/>
                        <a:t>0.65</a:t>
                      </a:r>
                    </a:p>
                  </a:txBody>
                  <a:tcPr>
                    <a:solidFill>
                      <a:srgbClr val="FFB9B9"/>
                    </a:solidFill>
                  </a:tcPr>
                </a:tc>
                <a:tc>
                  <a:txBody>
                    <a:bodyPr/>
                    <a:lstStyle/>
                    <a:p>
                      <a:pPr algn="ctr"/>
                      <a:r>
                        <a:rPr lang="en-US" b="0" dirty="0"/>
                        <a:t>0.36</a:t>
                      </a:r>
                    </a:p>
                  </a:txBody>
                  <a:tcPr>
                    <a:solidFill>
                      <a:srgbClr val="FFB9B9"/>
                    </a:solidFill>
                  </a:tcPr>
                </a:tc>
                <a:tc>
                  <a:txBody>
                    <a:bodyPr/>
                    <a:lstStyle/>
                    <a:p>
                      <a:pPr algn="ctr"/>
                      <a:r>
                        <a:rPr lang="en-US" b="0" dirty="0"/>
                        <a:t>….</a:t>
                      </a:r>
                    </a:p>
                  </a:txBody>
                  <a:tcPr>
                    <a:solidFill>
                      <a:srgbClr val="FFB9B9"/>
                    </a:solidFill>
                  </a:tcPr>
                </a:tc>
                <a:tc>
                  <a:txBody>
                    <a:bodyPr/>
                    <a:lstStyle/>
                    <a:p>
                      <a:pPr algn="ctr"/>
                      <a:r>
                        <a:rPr lang="en-US" b="0" dirty="0"/>
                        <a:t>0.46</a:t>
                      </a:r>
                    </a:p>
                  </a:txBody>
                  <a:tcPr>
                    <a:solidFill>
                      <a:srgbClr val="FFB9B9"/>
                    </a:solidFill>
                  </a:tcPr>
                </a:tc>
                <a:extLst>
                  <a:ext uri="{0D108BD9-81ED-4DB2-BD59-A6C34878D82A}">
                    <a16:rowId xmlns:a16="http://schemas.microsoft.com/office/drawing/2014/main" val="2203746290"/>
                  </a:ext>
                </a:extLst>
              </a:tr>
              <a:tr h="370840">
                <a:tc>
                  <a:txBody>
                    <a:bodyPr/>
                    <a:lstStyle/>
                    <a:p>
                      <a:pPr algn="ctr"/>
                      <a:r>
                        <a:rPr lang="en-US" b="0" dirty="0"/>
                        <a:t>….</a:t>
                      </a:r>
                    </a:p>
                  </a:txBody>
                  <a:tcPr>
                    <a:solidFill>
                      <a:srgbClr val="FFB9B9"/>
                    </a:solidFill>
                  </a:tcPr>
                </a:tc>
                <a:tc>
                  <a:txBody>
                    <a:bodyPr/>
                    <a:lstStyle/>
                    <a:p>
                      <a:pPr algn="ctr"/>
                      <a:r>
                        <a:rPr lang="en-US" b="0" dirty="0"/>
                        <a:t>….</a:t>
                      </a:r>
                    </a:p>
                  </a:txBody>
                  <a:tcPr>
                    <a:solidFill>
                      <a:srgbClr val="FFB9B9"/>
                    </a:solidFill>
                  </a:tcPr>
                </a:tc>
                <a:tc>
                  <a:txBody>
                    <a:bodyPr/>
                    <a:lstStyle/>
                    <a:p>
                      <a:pPr algn="ctr"/>
                      <a:r>
                        <a:rPr lang="en-US" b="0" dirty="0"/>
                        <a:t>….</a:t>
                      </a:r>
                    </a:p>
                  </a:txBody>
                  <a:tcPr>
                    <a:solidFill>
                      <a:srgbClr val="FFB9B9"/>
                    </a:solidFill>
                  </a:tcPr>
                </a:tc>
                <a:tc>
                  <a:txBody>
                    <a:bodyPr/>
                    <a:lstStyle/>
                    <a:p>
                      <a:pPr algn="ctr"/>
                      <a:r>
                        <a:rPr lang="en-US" b="0" dirty="0"/>
                        <a:t>….</a:t>
                      </a:r>
                    </a:p>
                  </a:txBody>
                  <a:tcPr>
                    <a:solidFill>
                      <a:srgbClr val="FFB9B9"/>
                    </a:solidFill>
                  </a:tcPr>
                </a:tc>
                <a:tc>
                  <a:txBody>
                    <a:bodyPr/>
                    <a:lstStyle/>
                    <a:p>
                      <a:pPr algn="ctr"/>
                      <a:r>
                        <a:rPr lang="en-US" b="0" dirty="0"/>
                        <a:t>….</a:t>
                      </a:r>
                    </a:p>
                  </a:txBody>
                  <a:tcPr>
                    <a:solidFill>
                      <a:srgbClr val="FFB9B9"/>
                    </a:solidFill>
                  </a:tcPr>
                </a:tc>
                <a:extLst>
                  <a:ext uri="{0D108BD9-81ED-4DB2-BD59-A6C34878D82A}">
                    <a16:rowId xmlns:a16="http://schemas.microsoft.com/office/drawing/2014/main" val="959408852"/>
                  </a:ext>
                </a:extLst>
              </a:tr>
              <a:tr h="370840">
                <a:tc>
                  <a:txBody>
                    <a:bodyPr/>
                    <a:lstStyle/>
                    <a:p>
                      <a:pPr algn="ctr"/>
                      <a:r>
                        <a:rPr lang="en-US" b="0" dirty="0"/>
                        <a:t>0.77</a:t>
                      </a:r>
                    </a:p>
                  </a:txBody>
                  <a:tcPr>
                    <a:solidFill>
                      <a:srgbClr val="FFB9B9"/>
                    </a:solidFill>
                  </a:tcPr>
                </a:tc>
                <a:tc>
                  <a:txBody>
                    <a:bodyPr/>
                    <a:lstStyle/>
                    <a:p>
                      <a:pPr algn="ctr"/>
                      <a:r>
                        <a:rPr lang="en-US" b="0" dirty="0"/>
                        <a:t>0.54</a:t>
                      </a:r>
                    </a:p>
                  </a:txBody>
                  <a:tcPr>
                    <a:solidFill>
                      <a:srgbClr val="FFB9B9"/>
                    </a:solidFill>
                  </a:tcPr>
                </a:tc>
                <a:tc>
                  <a:txBody>
                    <a:bodyPr/>
                    <a:lstStyle/>
                    <a:p>
                      <a:pPr algn="ctr"/>
                      <a:r>
                        <a:rPr lang="en-US" b="0" dirty="0"/>
                        <a:t>0.17</a:t>
                      </a:r>
                    </a:p>
                  </a:txBody>
                  <a:tcPr>
                    <a:solidFill>
                      <a:srgbClr val="FFB9B9"/>
                    </a:solidFill>
                  </a:tcPr>
                </a:tc>
                <a:tc>
                  <a:txBody>
                    <a:bodyPr/>
                    <a:lstStyle/>
                    <a:p>
                      <a:pPr algn="ctr"/>
                      <a:r>
                        <a:rPr lang="en-US" b="0" dirty="0"/>
                        <a:t>….</a:t>
                      </a:r>
                    </a:p>
                  </a:txBody>
                  <a:tcPr>
                    <a:solidFill>
                      <a:srgbClr val="FFB9B9"/>
                    </a:solidFill>
                  </a:tcPr>
                </a:tc>
                <a:tc>
                  <a:txBody>
                    <a:bodyPr/>
                    <a:lstStyle/>
                    <a:p>
                      <a:pPr algn="ctr"/>
                      <a:r>
                        <a:rPr lang="en-US" b="0" dirty="0"/>
                        <a:t>0.73</a:t>
                      </a:r>
                    </a:p>
                  </a:txBody>
                  <a:tcPr>
                    <a:solidFill>
                      <a:srgbClr val="FFB9B9"/>
                    </a:solidFill>
                  </a:tcPr>
                </a:tc>
                <a:extLst>
                  <a:ext uri="{0D108BD9-81ED-4DB2-BD59-A6C34878D82A}">
                    <a16:rowId xmlns:a16="http://schemas.microsoft.com/office/drawing/2014/main" val="579332585"/>
                  </a:ext>
                </a:extLst>
              </a:tr>
            </a:tbl>
          </a:graphicData>
        </a:graphic>
      </p:graphicFrame>
      <p:sp>
        <p:nvSpPr>
          <p:cNvPr id="22" name="TextBox 21">
            <a:extLst>
              <a:ext uri="{FF2B5EF4-FFF2-40B4-BE49-F238E27FC236}">
                <a16:creationId xmlns:a16="http://schemas.microsoft.com/office/drawing/2014/main" id="{4BADCF4A-E7F9-45EE-87C9-0611F25AC95B}"/>
              </a:ext>
            </a:extLst>
          </p:cNvPr>
          <p:cNvSpPr txBox="1"/>
          <p:nvPr/>
        </p:nvSpPr>
        <p:spPr>
          <a:xfrm>
            <a:off x="611471" y="4450836"/>
            <a:ext cx="453970" cy="461665"/>
          </a:xfrm>
          <a:prstGeom prst="rect">
            <a:avLst/>
          </a:prstGeom>
          <a:noFill/>
        </p:spPr>
        <p:txBody>
          <a:bodyPr wrap="none" rtlCol="0">
            <a:spAutoFit/>
          </a:bodyPr>
          <a:lstStyle/>
          <a:p>
            <a:r>
              <a:rPr lang="en-US" sz="2400" b="1" dirty="0"/>
              <a:t>u</a:t>
            </a:r>
            <a:r>
              <a:rPr lang="en-US" sz="2400" b="1" baseline="-25000" dirty="0"/>
              <a:t>1</a:t>
            </a:r>
          </a:p>
        </p:txBody>
      </p:sp>
      <p:sp>
        <p:nvSpPr>
          <p:cNvPr id="24" name="TextBox 23">
            <a:extLst>
              <a:ext uri="{FF2B5EF4-FFF2-40B4-BE49-F238E27FC236}">
                <a16:creationId xmlns:a16="http://schemas.microsoft.com/office/drawing/2014/main" id="{0BC38460-9B38-4B67-A23A-66583B682E23}"/>
              </a:ext>
            </a:extLst>
          </p:cNvPr>
          <p:cNvSpPr txBox="1"/>
          <p:nvPr/>
        </p:nvSpPr>
        <p:spPr>
          <a:xfrm>
            <a:off x="605690" y="4837241"/>
            <a:ext cx="453970" cy="461665"/>
          </a:xfrm>
          <a:prstGeom prst="rect">
            <a:avLst/>
          </a:prstGeom>
          <a:noFill/>
        </p:spPr>
        <p:txBody>
          <a:bodyPr wrap="none" rtlCol="0">
            <a:spAutoFit/>
          </a:bodyPr>
          <a:lstStyle/>
          <a:p>
            <a:r>
              <a:rPr lang="en-US" sz="2400" b="1" dirty="0"/>
              <a:t>u</a:t>
            </a:r>
            <a:r>
              <a:rPr lang="en-US" sz="2400" b="1" baseline="-25000" dirty="0"/>
              <a:t>2</a:t>
            </a:r>
          </a:p>
        </p:txBody>
      </p:sp>
      <p:sp>
        <p:nvSpPr>
          <p:cNvPr id="26" name="TextBox 25">
            <a:extLst>
              <a:ext uri="{FF2B5EF4-FFF2-40B4-BE49-F238E27FC236}">
                <a16:creationId xmlns:a16="http://schemas.microsoft.com/office/drawing/2014/main" id="{C7B3897E-6D0C-40AA-8F58-0403ED5B818A}"/>
              </a:ext>
            </a:extLst>
          </p:cNvPr>
          <p:cNvSpPr txBox="1"/>
          <p:nvPr/>
        </p:nvSpPr>
        <p:spPr>
          <a:xfrm>
            <a:off x="611471" y="5571082"/>
            <a:ext cx="453970" cy="461665"/>
          </a:xfrm>
          <a:prstGeom prst="rect">
            <a:avLst/>
          </a:prstGeom>
          <a:noFill/>
        </p:spPr>
        <p:txBody>
          <a:bodyPr wrap="none" rtlCol="0">
            <a:spAutoFit/>
          </a:bodyPr>
          <a:lstStyle/>
          <a:p>
            <a:r>
              <a:rPr lang="en-US" sz="2400" b="1" dirty="0"/>
              <a:t>u</a:t>
            </a:r>
            <a:r>
              <a:rPr lang="en-US" sz="2400" b="1" baseline="-25000" dirty="0"/>
              <a:t>7</a:t>
            </a:r>
          </a:p>
        </p:txBody>
      </p:sp>
      <p:sp>
        <p:nvSpPr>
          <p:cNvPr id="28" name="TextBox 27">
            <a:extLst>
              <a:ext uri="{FF2B5EF4-FFF2-40B4-BE49-F238E27FC236}">
                <a16:creationId xmlns:a16="http://schemas.microsoft.com/office/drawing/2014/main" id="{50C121E7-1CA3-4793-ADCF-0CA72BA967A9}"/>
              </a:ext>
            </a:extLst>
          </p:cNvPr>
          <p:cNvSpPr txBox="1"/>
          <p:nvPr/>
        </p:nvSpPr>
        <p:spPr>
          <a:xfrm>
            <a:off x="1258039" y="4062703"/>
            <a:ext cx="386644" cy="461665"/>
          </a:xfrm>
          <a:prstGeom prst="rect">
            <a:avLst/>
          </a:prstGeom>
          <a:noFill/>
        </p:spPr>
        <p:txBody>
          <a:bodyPr wrap="none" rtlCol="0">
            <a:spAutoFit/>
          </a:bodyPr>
          <a:lstStyle/>
          <a:p>
            <a:r>
              <a:rPr lang="en-US" sz="2400" b="1" dirty="0"/>
              <a:t>f</a:t>
            </a:r>
            <a:r>
              <a:rPr lang="en-US" sz="2400" b="1" baseline="-25000" dirty="0"/>
              <a:t>1</a:t>
            </a:r>
          </a:p>
        </p:txBody>
      </p:sp>
      <p:sp>
        <p:nvSpPr>
          <p:cNvPr id="44" name="TextBox 43">
            <a:extLst>
              <a:ext uri="{FF2B5EF4-FFF2-40B4-BE49-F238E27FC236}">
                <a16:creationId xmlns:a16="http://schemas.microsoft.com/office/drawing/2014/main" id="{2CC31FA6-B167-4B96-BDD5-AB62642BD4A1}"/>
              </a:ext>
            </a:extLst>
          </p:cNvPr>
          <p:cNvSpPr txBox="1"/>
          <p:nvPr/>
        </p:nvSpPr>
        <p:spPr>
          <a:xfrm>
            <a:off x="1884670" y="4058291"/>
            <a:ext cx="386644" cy="461665"/>
          </a:xfrm>
          <a:prstGeom prst="rect">
            <a:avLst/>
          </a:prstGeom>
          <a:noFill/>
        </p:spPr>
        <p:txBody>
          <a:bodyPr wrap="none" rtlCol="0">
            <a:spAutoFit/>
          </a:bodyPr>
          <a:lstStyle/>
          <a:p>
            <a:r>
              <a:rPr lang="en-US" sz="2400" b="1" dirty="0"/>
              <a:t>f</a:t>
            </a:r>
            <a:r>
              <a:rPr lang="en-US" sz="2400" b="1" baseline="-25000" dirty="0"/>
              <a:t>2</a:t>
            </a:r>
          </a:p>
        </p:txBody>
      </p:sp>
      <p:sp>
        <p:nvSpPr>
          <p:cNvPr id="46" name="TextBox 45">
            <a:extLst>
              <a:ext uri="{FF2B5EF4-FFF2-40B4-BE49-F238E27FC236}">
                <a16:creationId xmlns:a16="http://schemas.microsoft.com/office/drawing/2014/main" id="{86345B1F-DD9F-4DAA-AED7-2398F8868D3A}"/>
              </a:ext>
            </a:extLst>
          </p:cNvPr>
          <p:cNvSpPr txBox="1"/>
          <p:nvPr/>
        </p:nvSpPr>
        <p:spPr>
          <a:xfrm>
            <a:off x="2525335" y="4062703"/>
            <a:ext cx="391441" cy="461665"/>
          </a:xfrm>
          <a:prstGeom prst="rect">
            <a:avLst/>
          </a:prstGeom>
          <a:noFill/>
        </p:spPr>
        <p:txBody>
          <a:bodyPr wrap="square" rtlCol="0">
            <a:spAutoFit/>
          </a:bodyPr>
          <a:lstStyle/>
          <a:p>
            <a:r>
              <a:rPr lang="en-US" sz="2400" b="1" dirty="0"/>
              <a:t>f</a:t>
            </a:r>
            <a:r>
              <a:rPr lang="en-US" sz="2400" b="1" baseline="-25000" dirty="0"/>
              <a:t>3</a:t>
            </a:r>
          </a:p>
        </p:txBody>
      </p:sp>
      <p:sp>
        <p:nvSpPr>
          <p:cNvPr id="48" name="TextBox 47">
            <a:extLst>
              <a:ext uri="{FF2B5EF4-FFF2-40B4-BE49-F238E27FC236}">
                <a16:creationId xmlns:a16="http://schemas.microsoft.com/office/drawing/2014/main" id="{8AD9E286-2A41-409A-8D92-721DE6F83D9C}"/>
              </a:ext>
            </a:extLst>
          </p:cNvPr>
          <p:cNvSpPr txBox="1"/>
          <p:nvPr/>
        </p:nvSpPr>
        <p:spPr>
          <a:xfrm>
            <a:off x="3768444" y="4067514"/>
            <a:ext cx="449162" cy="461665"/>
          </a:xfrm>
          <a:prstGeom prst="rect">
            <a:avLst/>
          </a:prstGeom>
          <a:noFill/>
        </p:spPr>
        <p:txBody>
          <a:bodyPr wrap="none" rtlCol="0">
            <a:spAutoFit/>
          </a:bodyPr>
          <a:lstStyle/>
          <a:p>
            <a:r>
              <a:rPr lang="en-US" sz="2400" b="1" dirty="0" err="1"/>
              <a:t>f</a:t>
            </a:r>
            <a:r>
              <a:rPr lang="en-US" sz="2400" b="1" baseline="-25000" dirty="0" err="1"/>
              <a:t>m</a:t>
            </a:r>
            <a:endParaRPr lang="en-US" sz="2400" b="1" baseline="-25000" dirty="0"/>
          </a:p>
        </p:txBody>
      </p:sp>
      <p:sp>
        <p:nvSpPr>
          <p:cNvPr id="52" name="TextBox 51">
            <a:extLst>
              <a:ext uri="{FF2B5EF4-FFF2-40B4-BE49-F238E27FC236}">
                <a16:creationId xmlns:a16="http://schemas.microsoft.com/office/drawing/2014/main" id="{DB641BDB-07D6-4143-9E36-986F4B73459D}"/>
              </a:ext>
            </a:extLst>
          </p:cNvPr>
          <p:cNvSpPr txBox="1"/>
          <p:nvPr/>
        </p:nvSpPr>
        <p:spPr>
          <a:xfrm>
            <a:off x="263623" y="3101630"/>
            <a:ext cx="343364" cy="461665"/>
          </a:xfrm>
          <a:prstGeom prst="rect">
            <a:avLst/>
          </a:prstGeom>
          <a:noFill/>
        </p:spPr>
        <p:txBody>
          <a:bodyPr wrap="none" rtlCol="0">
            <a:spAutoFit/>
          </a:bodyPr>
          <a:lstStyle/>
          <a:p>
            <a:r>
              <a:rPr lang="en-US" sz="2400" i="1" dirty="0"/>
              <a:t>P</a:t>
            </a:r>
          </a:p>
        </p:txBody>
      </p:sp>
      <p:sp>
        <p:nvSpPr>
          <p:cNvPr id="54" name="TextBox 53">
            <a:extLst>
              <a:ext uri="{FF2B5EF4-FFF2-40B4-BE49-F238E27FC236}">
                <a16:creationId xmlns:a16="http://schemas.microsoft.com/office/drawing/2014/main" id="{977AD491-683B-4DE7-AF9E-0DB160AF42B2}"/>
              </a:ext>
            </a:extLst>
          </p:cNvPr>
          <p:cNvSpPr txBox="1"/>
          <p:nvPr/>
        </p:nvSpPr>
        <p:spPr>
          <a:xfrm>
            <a:off x="86505" y="4775685"/>
            <a:ext cx="373820" cy="584775"/>
          </a:xfrm>
          <a:prstGeom prst="rect">
            <a:avLst/>
          </a:prstGeom>
          <a:noFill/>
        </p:spPr>
        <p:txBody>
          <a:bodyPr wrap="none" rtlCol="0">
            <a:spAutoFit/>
          </a:bodyPr>
          <a:lstStyle/>
          <a:p>
            <a:r>
              <a:rPr lang="en-US" sz="3200" b="1" dirty="0"/>
              <a:t>F</a:t>
            </a:r>
          </a:p>
        </p:txBody>
      </p:sp>
      <p:sp>
        <p:nvSpPr>
          <p:cNvPr id="56" name="TextBox 55">
            <a:extLst>
              <a:ext uri="{FF2B5EF4-FFF2-40B4-BE49-F238E27FC236}">
                <a16:creationId xmlns:a16="http://schemas.microsoft.com/office/drawing/2014/main" id="{D6603212-9873-4340-A4C1-35A802FE6D92}"/>
              </a:ext>
            </a:extLst>
          </p:cNvPr>
          <p:cNvSpPr txBox="1"/>
          <p:nvPr/>
        </p:nvSpPr>
        <p:spPr>
          <a:xfrm>
            <a:off x="273415" y="4970202"/>
            <a:ext cx="335348" cy="461665"/>
          </a:xfrm>
          <a:prstGeom prst="rect">
            <a:avLst/>
          </a:prstGeom>
          <a:noFill/>
        </p:spPr>
        <p:txBody>
          <a:bodyPr wrap="none" rtlCol="0">
            <a:spAutoFit/>
          </a:bodyPr>
          <a:lstStyle/>
          <a:p>
            <a:r>
              <a:rPr lang="en-US" sz="2400" i="1" dirty="0"/>
              <a:t>E</a:t>
            </a:r>
          </a:p>
        </p:txBody>
      </p:sp>
      <p:sp>
        <p:nvSpPr>
          <p:cNvPr id="144" name="TextBox 143">
            <a:extLst>
              <a:ext uri="{FF2B5EF4-FFF2-40B4-BE49-F238E27FC236}">
                <a16:creationId xmlns:a16="http://schemas.microsoft.com/office/drawing/2014/main" id="{15872B65-4121-486C-9E63-FFE048E911B5}"/>
              </a:ext>
            </a:extLst>
          </p:cNvPr>
          <p:cNvSpPr txBox="1"/>
          <p:nvPr/>
        </p:nvSpPr>
        <p:spPr>
          <a:xfrm rot="5400000">
            <a:off x="680428" y="5247341"/>
            <a:ext cx="433132" cy="523220"/>
          </a:xfrm>
          <a:prstGeom prst="rect">
            <a:avLst/>
          </a:prstGeom>
          <a:noFill/>
        </p:spPr>
        <p:txBody>
          <a:bodyPr wrap="none" rtlCol="0">
            <a:spAutoFit/>
          </a:bodyPr>
          <a:lstStyle/>
          <a:p>
            <a:r>
              <a:rPr lang="en-US" sz="2800" i="1" dirty="0"/>
              <a:t>…</a:t>
            </a:r>
          </a:p>
        </p:txBody>
      </p:sp>
      <p:sp>
        <p:nvSpPr>
          <p:cNvPr id="146" name="TextBox 145">
            <a:extLst>
              <a:ext uri="{FF2B5EF4-FFF2-40B4-BE49-F238E27FC236}">
                <a16:creationId xmlns:a16="http://schemas.microsoft.com/office/drawing/2014/main" id="{608E472E-3686-4107-80A5-577BFC8D8CCB}"/>
              </a:ext>
            </a:extLst>
          </p:cNvPr>
          <p:cNvSpPr txBox="1"/>
          <p:nvPr/>
        </p:nvSpPr>
        <p:spPr>
          <a:xfrm rot="5400000">
            <a:off x="665284" y="3215598"/>
            <a:ext cx="433132" cy="523220"/>
          </a:xfrm>
          <a:prstGeom prst="rect">
            <a:avLst/>
          </a:prstGeom>
          <a:noFill/>
        </p:spPr>
        <p:txBody>
          <a:bodyPr wrap="none" rtlCol="0">
            <a:spAutoFit/>
          </a:bodyPr>
          <a:lstStyle/>
          <a:p>
            <a:r>
              <a:rPr lang="en-US" sz="2800" i="1" dirty="0"/>
              <a:t>…</a:t>
            </a:r>
          </a:p>
        </p:txBody>
      </p:sp>
      <p:sp>
        <p:nvSpPr>
          <p:cNvPr id="148" name="TextBox 147">
            <a:extLst>
              <a:ext uri="{FF2B5EF4-FFF2-40B4-BE49-F238E27FC236}">
                <a16:creationId xmlns:a16="http://schemas.microsoft.com/office/drawing/2014/main" id="{96DAF4C0-21C2-41D0-A7EE-542AE84948F7}"/>
              </a:ext>
            </a:extLst>
          </p:cNvPr>
          <p:cNvSpPr txBox="1"/>
          <p:nvPr/>
        </p:nvSpPr>
        <p:spPr>
          <a:xfrm>
            <a:off x="3127644" y="1984683"/>
            <a:ext cx="433132" cy="523220"/>
          </a:xfrm>
          <a:prstGeom prst="rect">
            <a:avLst/>
          </a:prstGeom>
          <a:noFill/>
        </p:spPr>
        <p:txBody>
          <a:bodyPr wrap="none" rtlCol="0">
            <a:spAutoFit/>
          </a:bodyPr>
          <a:lstStyle/>
          <a:p>
            <a:r>
              <a:rPr lang="en-US" sz="2800" i="1" dirty="0"/>
              <a:t>…</a:t>
            </a:r>
          </a:p>
        </p:txBody>
      </p:sp>
      <p:sp>
        <p:nvSpPr>
          <p:cNvPr id="150" name="TextBox 149">
            <a:extLst>
              <a:ext uri="{FF2B5EF4-FFF2-40B4-BE49-F238E27FC236}">
                <a16:creationId xmlns:a16="http://schemas.microsoft.com/office/drawing/2014/main" id="{8C23A858-FE72-411D-8EE0-A3C8C244F269}"/>
              </a:ext>
            </a:extLst>
          </p:cNvPr>
          <p:cNvSpPr txBox="1"/>
          <p:nvPr/>
        </p:nvSpPr>
        <p:spPr>
          <a:xfrm>
            <a:off x="3127644" y="4036736"/>
            <a:ext cx="433132" cy="523220"/>
          </a:xfrm>
          <a:prstGeom prst="rect">
            <a:avLst/>
          </a:prstGeom>
          <a:noFill/>
        </p:spPr>
        <p:txBody>
          <a:bodyPr wrap="none" rtlCol="0">
            <a:spAutoFit/>
          </a:bodyPr>
          <a:lstStyle/>
          <a:p>
            <a:r>
              <a:rPr lang="en-US" sz="2800" i="1" dirty="0"/>
              <a:t>…</a:t>
            </a:r>
          </a:p>
        </p:txBody>
      </p:sp>
      <p:sp>
        <p:nvSpPr>
          <p:cNvPr id="152" name="Arrow: Right 151">
            <a:extLst>
              <a:ext uri="{FF2B5EF4-FFF2-40B4-BE49-F238E27FC236}">
                <a16:creationId xmlns:a16="http://schemas.microsoft.com/office/drawing/2014/main" id="{C45B3CA1-3789-4179-9EB3-BA4CACD5B462}"/>
              </a:ext>
            </a:extLst>
          </p:cNvPr>
          <p:cNvSpPr/>
          <p:nvPr/>
        </p:nvSpPr>
        <p:spPr>
          <a:xfrm>
            <a:off x="4410760" y="4127845"/>
            <a:ext cx="624025" cy="375179"/>
          </a:xfrm>
          <a:prstGeom prst="rightArrow">
            <a:avLst>
              <a:gd name="adj1" fmla="val 50000"/>
              <a:gd name="adj2" fmla="val 82739"/>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F077922B-23A4-4AAC-AA54-53D9C77D9BA6}"/>
              </a:ext>
            </a:extLst>
          </p:cNvPr>
          <p:cNvGrpSpPr/>
          <p:nvPr/>
        </p:nvGrpSpPr>
        <p:grpSpPr>
          <a:xfrm>
            <a:off x="5101583" y="2436134"/>
            <a:ext cx="2273355" cy="3563183"/>
            <a:chOff x="5653115" y="2465162"/>
            <a:chExt cx="2273355" cy="3563183"/>
          </a:xfrm>
        </p:grpSpPr>
        <p:cxnSp>
          <p:nvCxnSpPr>
            <p:cNvPr id="64" name="Straight Connector 63">
              <a:extLst>
                <a:ext uri="{FF2B5EF4-FFF2-40B4-BE49-F238E27FC236}">
                  <a16:creationId xmlns:a16="http://schemas.microsoft.com/office/drawing/2014/main" id="{1AE2A648-5194-463C-93CD-ECA96FFE40FF}"/>
                </a:ext>
              </a:extLst>
            </p:cNvPr>
            <p:cNvCxnSpPr>
              <a:cxnSpLocks/>
              <a:stCxn id="86" idx="3"/>
              <a:endCxn id="100" idx="2"/>
            </p:cNvCxnSpPr>
            <p:nvPr/>
          </p:nvCxnSpPr>
          <p:spPr>
            <a:xfrm flipV="1">
              <a:off x="6122649" y="2732561"/>
              <a:ext cx="1192713" cy="593465"/>
            </a:xfrm>
            <a:prstGeom prst="line">
              <a:avLst/>
            </a:prstGeom>
            <a:ln w="19050"/>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001282F-8790-4449-B826-2FEB3F23AAED}"/>
                </a:ext>
              </a:extLst>
            </p:cNvPr>
            <p:cNvCxnSpPr>
              <a:cxnSpLocks/>
              <a:stCxn id="88" idx="3"/>
              <a:endCxn id="100" idx="3"/>
            </p:cNvCxnSpPr>
            <p:nvPr/>
          </p:nvCxnSpPr>
          <p:spPr>
            <a:xfrm flipV="1">
              <a:off x="6140302" y="2896400"/>
              <a:ext cx="1242924" cy="1756552"/>
            </a:xfrm>
            <a:prstGeom prst="line">
              <a:avLst/>
            </a:prstGeom>
            <a:ln w="19050"/>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4A21C528-1EE6-4AB4-A051-EE84295F781A}"/>
                </a:ext>
              </a:extLst>
            </p:cNvPr>
            <p:cNvCxnSpPr>
              <a:cxnSpLocks/>
              <a:stCxn id="109" idx="3"/>
              <a:endCxn id="91" idx="3"/>
            </p:cNvCxnSpPr>
            <p:nvPr/>
          </p:nvCxnSpPr>
          <p:spPr>
            <a:xfrm flipH="1">
              <a:off x="6155209" y="4853903"/>
              <a:ext cx="1251797" cy="842047"/>
            </a:xfrm>
            <a:prstGeom prst="line">
              <a:avLst/>
            </a:prstGeom>
            <a:ln w="19050"/>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43D090F1-1473-4AA4-89CB-A4C96D5697E5}"/>
                </a:ext>
              </a:extLst>
            </p:cNvPr>
            <p:cNvCxnSpPr>
              <a:cxnSpLocks/>
              <a:stCxn id="104" idx="1"/>
              <a:endCxn id="85" idx="3"/>
            </p:cNvCxnSpPr>
            <p:nvPr/>
          </p:nvCxnSpPr>
          <p:spPr>
            <a:xfrm flipH="1" flipV="1">
              <a:off x="6115252" y="2695995"/>
              <a:ext cx="1234910" cy="630031"/>
            </a:xfrm>
            <a:prstGeom prst="line">
              <a:avLst/>
            </a:prstGeom>
            <a:ln w="19050"/>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D70F3482-BC61-4845-958A-0E8B1282880B}"/>
                </a:ext>
              </a:extLst>
            </p:cNvPr>
            <p:cNvCxnSpPr>
              <a:cxnSpLocks/>
              <a:stCxn id="60" idx="6"/>
              <a:endCxn id="112" idx="2"/>
            </p:cNvCxnSpPr>
            <p:nvPr/>
          </p:nvCxnSpPr>
          <p:spPr>
            <a:xfrm>
              <a:off x="6151322" y="4025660"/>
              <a:ext cx="1198840" cy="1689708"/>
            </a:xfrm>
            <a:prstGeom prst="line">
              <a:avLst/>
            </a:prstGeom>
            <a:ln w="19050"/>
          </p:spPr>
          <p:style>
            <a:lnRef idx="1">
              <a:schemeClr val="dk1"/>
            </a:lnRef>
            <a:fillRef idx="0">
              <a:schemeClr val="dk1"/>
            </a:fillRef>
            <a:effectRef idx="0">
              <a:schemeClr val="dk1"/>
            </a:effectRef>
            <a:fontRef idx="minor">
              <a:schemeClr val="tx1"/>
            </a:fontRef>
          </p:style>
        </p:cxnSp>
        <p:sp>
          <p:nvSpPr>
            <p:cNvPr id="77" name="TextBox 76">
              <a:extLst>
                <a:ext uri="{FF2B5EF4-FFF2-40B4-BE49-F238E27FC236}">
                  <a16:creationId xmlns:a16="http://schemas.microsoft.com/office/drawing/2014/main" id="{47889A8B-C7F8-4D93-BB78-5CF772124900}"/>
                </a:ext>
              </a:extLst>
            </p:cNvPr>
            <p:cNvSpPr txBox="1"/>
            <p:nvPr/>
          </p:nvSpPr>
          <p:spPr>
            <a:xfrm>
              <a:off x="6592689" y="3831172"/>
              <a:ext cx="593432" cy="369332"/>
            </a:xfrm>
            <a:prstGeom prst="rect">
              <a:avLst/>
            </a:prstGeom>
            <a:noFill/>
          </p:spPr>
          <p:txBody>
            <a:bodyPr wrap="none" rtlCol="0">
              <a:spAutoFit/>
            </a:bodyPr>
            <a:lstStyle/>
            <a:p>
              <a:r>
                <a:rPr lang="en-US" dirty="0"/>
                <a:t>0.95</a:t>
              </a:r>
            </a:p>
          </p:txBody>
        </p:sp>
        <p:sp>
          <p:nvSpPr>
            <p:cNvPr id="78" name="TextBox 77">
              <a:extLst>
                <a:ext uri="{FF2B5EF4-FFF2-40B4-BE49-F238E27FC236}">
                  <a16:creationId xmlns:a16="http://schemas.microsoft.com/office/drawing/2014/main" id="{0F616F21-0009-4260-8DA2-E6FA55FE440A}"/>
                </a:ext>
              </a:extLst>
            </p:cNvPr>
            <p:cNvSpPr txBox="1"/>
            <p:nvPr/>
          </p:nvSpPr>
          <p:spPr>
            <a:xfrm>
              <a:off x="6697740" y="4568762"/>
              <a:ext cx="616073" cy="369332"/>
            </a:xfrm>
            <a:prstGeom prst="rect">
              <a:avLst/>
            </a:prstGeom>
            <a:noFill/>
          </p:spPr>
          <p:txBody>
            <a:bodyPr wrap="square" rtlCol="0">
              <a:spAutoFit/>
            </a:bodyPr>
            <a:lstStyle/>
            <a:p>
              <a:r>
                <a:rPr lang="en-US" dirty="0"/>
                <a:t>0.64</a:t>
              </a:r>
            </a:p>
          </p:txBody>
        </p:sp>
        <p:sp>
          <p:nvSpPr>
            <p:cNvPr id="79" name="TextBox 78">
              <a:extLst>
                <a:ext uri="{FF2B5EF4-FFF2-40B4-BE49-F238E27FC236}">
                  <a16:creationId xmlns:a16="http://schemas.microsoft.com/office/drawing/2014/main" id="{1F4D7582-56C0-41D3-B13F-B2BD2149960B}"/>
                </a:ext>
              </a:extLst>
            </p:cNvPr>
            <p:cNvSpPr txBox="1"/>
            <p:nvPr/>
          </p:nvSpPr>
          <p:spPr>
            <a:xfrm>
              <a:off x="6207952" y="3240971"/>
              <a:ext cx="593432" cy="369332"/>
            </a:xfrm>
            <a:prstGeom prst="rect">
              <a:avLst/>
            </a:prstGeom>
            <a:noFill/>
          </p:spPr>
          <p:txBody>
            <a:bodyPr wrap="none" rtlCol="0">
              <a:spAutoFit/>
            </a:bodyPr>
            <a:lstStyle/>
            <a:p>
              <a:r>
                <a:rPr lang="en-US" dirty="0"/>
                <a:t>0.91</a:t>
              </a:r>
            </a:p>
          </p:txBody>
        </p:sp>
        <p:sp>
          <p:nvSpPr>
            <p:cNvPr id="80" name="TextBox 79">
              <a:extLst>
                <a:ext uri="{FF2B5EF4-FFF2-40B4-BE49-F238E27FC236}">
                  <a16:creationId xmlns:a16="http://schemas.microsoft.com/office/drawing/2014/main" id="{1093FEBE-5E85-4515-96AE-6E886599408F}"/>
                </a:ext>
              </a:extLst>
            </p:cNvPr>
            <p:cNvSpPr txBox="1"/>
            <p:nvPr/>
          </p:nvSpPr>
          <p:spPr>
            <a:xfrm>
              <a:off x="6751496" y="2564086"/>
              <a:ext cx="476412" cy="369332"/>
            </a:xfrm>
            <a:prstGeom prst="rect">
              <a:avLst/>
            </a:prstGeom>
            <a:noFill/>
          </p:spPr>
          <p:txBody>
            <a:bodyPr wrap="none" rtlCol="0">
              <a:spAutoFit/>
            </a:bodyPr>
            <a:lstStyle/>
            <a:p>
              <a:r>
                <a:rPr lang="en-US" dirty="0"/>
                <a:t>0.9</a:t>
              </a:r>
            </a:p>
          </p:txBody>
        </p:sp>
        <p:sp>
          <p:nvSpPr>
            <p:cNvPr id="83" name="TextBox 82">
              <a:extLst>
                <a:ext uri="{FF2B5EF4-FFF2-40B4-BE49-F238E27FC236}">
                  <a16:creationId xmlns:a16="http://schemas.microsoft.com/office/drawing/2014/main" id="{0B5641D3-7196-4257-BC95-B12F7A9EE60F}"/>
                </a:ext>
              </a:extLst>
            </p:cNvPr>
            <p:cNvSpPr txBox="1"/>
            <p:nvPr/>
          </p:nvSpPr>
          <p:spPr>
            <a:xfrm>
              <a:off x="6457146" y="5340317"/>
              <a:ext cx="593432" cy="369332"/>
            </a:xfrm>
            <a:prstGeom prst="rect">
              <a:avLst/>
            </a:prstGeom>
            <a:noFill/>
          </p:spPr>
          <p:txBody>
            <a:bodyPr wrap="none" rtlCol="0">
              <a:spAutoFit/>
            </a:bodyPr>
            <a:lstStyle/>
            <a:p>
              <a:r>
                <a:rPr lang="en-US" dirty="0"/>
                <a:t>0.81</a:t>
              </a:r>
            </a:p>
          </p:txBody>
        </p:sp>
        <p:sp>
          <p:nvSpPr>
            <p:cNvPr id="84" name="TextBox 83">
              <a:extLst>
                <a:ext uri="{FF2B5EF4-FFF2-40B4-BE49-F238E27FC236}">
                  <a16:creationId xmlns:a16="http://schemas.microsoft.com/office/drawing/2014/main" id="{5106AEB8-6BB3-4F22-A809-4C065ACC843C}"/>
                </a:ext>
              </a:extLst>
            </p:cNvPr>
            <p:cNvSpPr txBox="1"/>
            <p:nvPr/>
          </p:nvSpPr>
          <p:spPr>
            <a:xfrm>
              <a:off x="6014062" y="4901117"/>
              <a:ext cx="593432" cy="369332"/>
            </a:xfrm>
            <a:prstGeom prst="rect">
              <a:avLst/>
            </a:prstGeom>
            <a:noFill/>
          </p:spPr>
          <p:txBody>
            <a:bodyPr wrap="none" rtlCol="0">
              <a:spAutoFit/>
            </a:bodyPr>
            <a:lstStyle/>
            <a:p>
              <a:r>
                <a:rPr lang="en-US" dirty="0"/>
                <a:t>0.56</a:t>
              </a:r>
            </a:p>
          </p:txBody>
        </p:sp>
        <p:grpSp>
          <p:nvGrpSpPr>
            <p:cNvPr id="92" name="Group 91">
              <a:extLst>
                <a:ext uri="{FF2B5EF4-FFF2-40B4-BE49-F238E27FC236}">
                  <a16:creationId xmlns:a16="http://schemas.microsoft.com/office/drawing/2014/main" id="{057DF001-9009-4F95-84B0-824E585B7E0E}"/>
                </a:ext>
              </a:extLst>
            </p:cNvPr>
            <p:cNvGrpSpPr/>
            <p:nvPr/>
          </p:nvGrpSpPr>
          <p:grpSpPr>
            <a:xfrm>
              <a:off x="5653115" y="2465162"/>
              <a:ext cx="463407" cy="499102"/>
              <a:chOff x="5452288" y="2572458"/>
              <a:chExt cx="463407" cy="499102"/>
            </a:xfrm>
          </p:grpSpPr>
          <p:sp>
            <p:nvSpPr>
              <p:cNvPr id="58" name="Oval 57">
                <a:extLst>
                  <a:ext uri="{FF2B5EF4-FFF2-40B4-BE49-F238E27FC236}">
                    <a16:creationId xmlns:a16="http://schemas.microsoft.com/office/drawing/2014/main" id="{AA08558A-ECA7-47D7-9A3D-B2C04DB72079}"/>
                  </a:ext>
                </a:extLst>
              </p:cNvPr>
              <p:cNvSpPr/>
              <p:nvPr/>
            </p:nvSpPr>
            <p:spPr>
              <a:xfrm>
                <a:off x="5452288" y="2608153"/>
                <a:ext cx="463407" cy="46340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C1394551-6C38-48C0-B0D9-9CB0EEA33349}"/>
                  </a:ext>
                </a:extLst>
              </p:cNvPr>
              <p:cNvSpPr txBox="1"/>
              <p:nvPr/>
            </p:nvSpPr>
            <p:spPr>
              <a:xfrm>
                <a:off x="5479691" y="2572458"/>
                <a:ext cx="434734" cy="461665"/>
              </a:xfrm>
              <a:prstGeom prst="rect">
                <a:avLst/>
              </a:prstGeom>
              <a:noFill/>
            </p:spPr>
            <p:txBody>
              <a:bodyPr wrap="none" rtlCol="0">
                <a:spAutoFit/>
              </a:bodyPr>
              <a:lstStyle/>
              <a:p>
                <a:r>
                  <a:rPr lang="en-US" sz="2400" b="1" dirty="0"/>
                  <a:t>v</a:t>
                </a:r>
                <a:r>
                  <a:rPr lang="en-US" sz="2400" b="1" baseline="-25000" dirty="0"/>
                  <a:t>1</a:t>
                </a:r>
              </a:p>
            </p:txBody>
          </p:sp>
        </p:grpSp>
        <p:grpSp>
          <p:nvGrpSpPr>
            <p:cNvPr id="93" name="Group 92">
              <a:extLst>
                <a:ext uri="{FF2B5EF4-FFF2-40B4-BE49-F238E27FC236}">
                  <a16:creationId xmlns:a16="http://schemas.microsoft.com/office/drawing/2014/main" id="{8C645AD6-02A2-4B32-B3B9-53F5645801A6}"/>
                </a:ext>
              </a:extLst>
            </p:cNvPr>
            <p:cNvGrpSpPr/>
            <p:nvPr/>
          </p:nvGrpSpPr>
          <p:grpSpPr>
            <a:xfrm>
              <a:off x="5657905" y="3095193"/>
              <a:ext cx="464744" cy="496052"/>
              <a:chOff x="4951873" y="3654086"/>
              <a:chExt cx="464744" cy="496052"/>
            </a:xfrm>
          </p:grpSpPr>
          <p:sp>
            <p:nvSpPr>
              <p:cNvPr id="63" name="Oval 62">
                <a:extLst>
                  <a:ext uri="{FF2B5EF4-FFF2-40B4-BE49-F238E27FC236}">
                    <a16:creationId xmlns:a16="http://schemas.microsoft.com/office/drawing/2014/main" id="{42FA49D2-9082-47A9-AC31-BAFB0494D5C6}"/>
                  </a:ext>
                </a:extLst>
              </p:cNvPr>
              <p:cNvSpPr/>
              <p:nvPr/>
            </p:nvSpPr>
            <p:spPr>
              <a:xfrm>
                <a:off x="4951873" y="3686731"/>
                <a:ext cx="463407" cy="46340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2984AB8F-2931-42FF-890C-7AE8AC7E13D8}"/>
                  </a:ext>
                </a:extLst>
              </p:cNvPr>
              <p:cNvSpPr txBox="1"/>
              <p:nvPr/>
            </p:nvSpPr>
            <p:spPr>
              <a:xfrm>
                <a:off x="4981883" y="3654086"/>
                <a:ext cx="434734" cy="461665"/>
              </a:xfrm>
              <a:prstGeom prst="rect">
                <a:avLst/>
              </a:prstGeom>
              <a:noFill/>
            </p:spPr>
            <p:txBody>
              <a:bodyPr wrap="none" rtlCol="0">
                <a:spAutoFit/>
              </a:bodyPr>
              <a:lstStyle/>
              <a:p>
                <a:r>
                  <a:rPr lang="en-US" sz="2400" b="1" dirty="0"/>
                  <a:t>v</a:t>
                </a:r>
                <a:r>
                  <a:rPr lang="en-US" sz="2400" b="1" baseline="-25000" dirty="0"/>
                  <a:t>2</a:t>
                </a:r>
              </a:p>
            </p:txBody>
          </p:sp>
        </p:grpSp>
        <p:grpSp>
          <p:nvGrpSpPr>
            <p:cNvPr id="94" name="Group 93">
              <a:extLst>
                <a:ext uri="{FF2B5EF4-FFF2-40B4-BE49-F238E27FC236}">
                  <a16:creationId xmlns:a16="http://schemas.microsoft.com/office/drawing/2014/main" id="{F16B9A40-BDCA-4F69-8C5B-977542CED732}"/>
                </a:ext>
              </a:extLst>
            </p:cNvPr>
            <p:cNvGrpSpPr/>
            <p:nvPr/>
          </p:nvGrpSpPr>
          <p:grpSpPr>
            <a:xfrm>
              <a:off x="5687915" y="3765547"/>
              <a:ext cx="463407" cy="491816"/>
              <a:chOff x="6223806" y="3364366"/>
              <a:chExt cx="463407" cy="491816"/>
            </a:xfrm>
          </p:grpSpPr>
          <p:sp>
            <p:nvSpPr>
              <p:cNvPr id="60" name="Oval 59">
                <a:extLst>
                  <a:ext uri="{FF2B5EF4-FFF2-40B4-BE49-F238E27FC236}">
                    <a16:creationId xmlns:a16="http://schemas.microsoft.com/office/drawing/2014/main" id="{DFEE9C05-ED7E-4439-85C8-4C3B59844DF1}"/>
                  </a:ext>
                </a:extLst>
              </p:cNvPr>
              <p:cNvSpPr/>
              <p:nvPr/>
            </p:nvSpPr>
            <p:spPr>
              <a:xfrm>
                <a:off x="6223806" y="3392775"/>
                <a:ext cx="463407" cy="46340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A4439FFD-5DD6-43B6-A132-74B78CDCA88C}"/>
                  </a:ext>
                </a:extLst>
              </p:cNvPr>
              <p:cNvSpPr txBox="1"/>
              <p:nvPr/>
            </p:nvSpPr>
            <p:spPr>
              <a:xfrm>
                <a:off x="6241459" y="3364366"/>
                <a:ext cx="434734" cy="461665"/>
              </a:xfrm>
              <a:prstGeom prst="rect">
                <a:avLst/>
              </a:prstGeom>
              <a:noFill/>
            </p:spPr>
            <p:txBody>
              <a:bodyPr wrap="none" rtlCol="0">
                <a:spAutoFit/>
              </a:bodyPr>
              <a:lstStyle/>
              <a:p>
                <a:r>
                  <a:rPr lang="en-US" sz="2400" b="1" dirty="0"/>
                  <a:t>v</a:t>
                </a:r>
                <a:r>
                  <a:rPr lang="en-US" sz="2400" b="1" baseline="-25000" dirty="0"/>
                  <a:t>3</a:t>
                </a:r>
              </a:p>
            </p:txBody>
          </p:sp>
        </p:grpSp>
        <p:grpSp>
          <p:nvGrpSpPr>
            <p:cNvPr id="95" name="Group 94">
              <a:extLst>
                <a:ext uri="{FF2B5EF4-FFF2-40B4-BE49-F238E27FC236}">
                  <a16:creationId xmlns:a16="http://schemas.microsoft.com/office/drawing/2014/main" id="{D78E0A58-1B9D-472F-A3FA-4A7B0060EAEC}"/>
                </a:ext>
              </a:extLst>
            </p:cNvPr>
            <p:cNvGrpSpPr/>
            <p:nvPr/>
          </p:nvGrpSpPr>
          <p:grpSpPr>
            <a:xfrm>
              <a:off x="5676895" y="4422119"/>
              <a:ext cx="463407" cy="499648"/>
              <a:chOff x="6169590" y="4611298"/>
              <a:chExt cx="463407" cy="499648"/>
            </a:xfrm>
          </p:grpSpPr>
          <p:sp>
            <p:nvSpPr>
              <p:cNvPr id="70" name="Oval 69">
                <a:extLst>
                  <a:ext uri="{FF2B5EF4-FFF2-40B4-BE49-F238E27FC236}">
                    <a16:creationId xmlns:a16="http://schemas.microsoft.com/office/drawing/2014/main" id="{21CE5998-7717-4A8B-9081-E3AAE0637A24}"/>
                  </a:ext>
                </a:extLst>
              </p:cNvPr>
              <p:cNvSpPr/>
              <p:nvPr/>
            </p:nvSpPr>
            <p:spPr>
              <a:xfrm>
                <a:off x="6169590" y="4647539"/>
                <a:ext cx="463407" cy="46340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A6262DBB-6C47-405F-BD5C-690BF24B5049}"/>
                  </a:ext>
                </a:extLst>
              </p:cNvPr>
              <p:cNvSpPr txBox="1"/>
              <p:nvPr/>
            </p:nvSpPr>
            <p:spPr>
              <a:xfrm>
                <a:off x="6198263" y="4611298"/>
                <a:ext cx="434734" cy="461665"/>
              </a:xfrm>
              <a:prstGeom prst="rect">
                <a:avLst/>
              </a:prstGeom>
              <a:noFill/>
            </p:spPr>
            <p:txBody>
              <a:bodyPr wrap="none" rtlCol="0">
                <a:spAutoFit/>
              </a:bodyPr>
              <a:lstStyle/>
              <a:p>
                <a:r>
                  <a:rPr lang="en-US" sz="2400" b="1" dirty="0"/>
                  <a:t>v</a:t>
                </a:r>
                <a:r>
                  <a:rPr lang="en-US" sz="2400" b="1" baseline="-25000" dirty="0"/>
                  <a:t>4</a:t>
                </a:r>
              </a:p>
            </p:txBody>
          </p:sp>
        </p:grpSp>
        <p:grpSp>
          <p:nvGrpSpPr>
            <p:cNvPr id="98" name="Group 97">
              <a:extLst>
                <a:ext uri="{FF2B5EF4-FFF2-40B4-BE49-F238E27FC236}">
                  <a16:creationId xmlns:a16="http://schemas.microsoft.com/office/drawing/2014/main" id="{964E8045-0098-4266-B7F7-ED55F4720E10}"/>
                </a:ext>
              </a:extLst>
            </p:cNvPr>
            <p:cNvGrpSpPr/>
            <p:nvPr/>
          </p:nvGrpSpPr>
          <p:grpSpPr>
            <a:xfrm>
              <a:off x="5687915" y="5465117"/>
              <a:ext cx="467294" cy="481954"/>
              <a:chOff x="8154067" y="3272420"/>
              <a:chExt cx="467294" cy="481954"/>
            </a:xfrm>
          </p:grpSpPr>
          <p:sp>
            <p:nvSpPr>
              <p:cNvPr id="61" name="Oval 60">
                <a:extLst>
                  <a:ext uri="{FF2B5EF4-FFF2-40B4-BE49-F238E27FC236}">
                    <a16:creationId xmlns:a16="http://schemas.microsoft.com/office/drawing/2014/main" id="{1612EC4A-8D7F-410E-998C-D60ED9CD9324}"/>
                  </a:ext>
                </a:extLst>
              </p:cNvPr>
              <p:cNvSpPr/>
              <p:nvPr/>
            </p:nvSpPr>
            <p:spPr>
              <a:xfrm>
                <a:off x="8154067" y="3290967"/>
                <a:ext cx="463407" cy="46340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4523CC74-C76D-4C94-A354-B43C30995BE0}"/>
                  </a:ext>
                </a:extLst>
              </p:cNvPr>
              <p:cNvSpPr txBox="1"/>
              <p:nvPr/>
            </p:nvSpPr>
            <p:spPr>
              <a:xfrm>
                <a:off x="8186627" y="3272420"/>
                <a:ext cx="434734" cy="461665"/>
              </a:xfrm>
              <a:prstGeom prst="rect">
                <a:avLst/>
              </a:prstGeom>
              <a:noFill/>
            </p:spPr>
            <p:txBody>
              <a:bodyPr wrap="none" rtlCol="0">
                <a:spAutoFit/>
              </a:bodyPr>
              <a:lstStyle/>
              <a:p>
                <a:r>
                  <a:rPr lang="en-US" sz="2400" b="1" dirty="0"/>
                  <a:t>v</a:t>
                </a:r>
                <a:r>
                  <a:rPr lang="en-US" sz="2400" b="1" baseline="-25000" dirty="0"/>
                  <a:t>7</a:t>
                </a:r>
              </a:p>
            </p:txBody>
          </p:sp>
        </p:grpSp>
        <p:grpSp>
          <p:nvGrpSpPr>
            <p:cNvPr id="99" name="Group 98">
              <a:extLst>
                <a:ext uri="{FF2B5EF4-FFF2-40B4-BE49-F238E27FC236}">
                  <a16:creationId xmlns:a16="http://schemas.microsoft.com/office/drawing/2014/main" id="{E44257BD-152F-4945-8F02-FE0B2D781965}"/>
                </a:ext>
              </a:extLst>
            </p:cNvPr>
            <p:cNvGrpSpPr/>
            <p:nvPr/>
          </p:nvGrpSpPr>
          <p:grpSpPr>
            <a:xfrm>
              <a:off x="7315362" y="2465162"/>
              <a:ext cx="481373" cy="499102"/>
              <a:chOff x="5452288" y="2572458"/>
              <a:chExt cx="481373" cy="499102"/>
            </a:xfrm>
          </p:grpSpPr>
          <p:sp>
            <p:nvSpPr>
              <p:cNvPr id="100" name="Oval 99">
                <a:extLst>
                  <a:ext uri="{FF2B5EF4-FFF2-40B4-BE49-F238E27FC236}">
                    <a16:creationId xmlns:a16="http://schemas.microsoft.com/office/drawing/2014/main" id="{CE06E3E5-07E1-43DA-ABDD-0005CB49C933}"/>
                  </a:ext>
                </a:extLst>
              </p:cNvPr>
              <p:cNvSpPr/>
              <p:nvPr/>
            </p:nvSpPr>
            <p:spPr>
              <a:xfrm>
                <a:off x="5452288" y="2608153"/>
                <a:ext cx="463407" cy="463407"/>
              </a:xfrm>
              <a:prstGeom prst="ellipse">
                <a:avLst/>
              </a:prstGeom>
              <a:solidFill>
                <a:srgbClr val="FFB9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C0C6C9B3-DD23-481C-A231-3865969071A1}"/>
                  </a:ext>
                </a:extLst>
              </p:cNvPr>
              <p:cNvSpPr txBox="1"/>
              <p:nvPr/>
            </p:nvSpPr>
            <p:spPr>
              <a:xfrm>
                <a:off x="5479691" y="2572458"/>
                <a:ext cx="453970" cy="461665"/>
              </a:xfrm>
              <a:prstGeom prst="rect">
                <a:avLst/>
              </a:prstGeom>
              <a:noFill/>
            </p:spPr>
            <p:txBody>
              <a:bodyPr wrap="none" rtlCol="0">
                <a:spAutoFit/>
              </a:bodyPr>
              <a:lstStyle/>
              <a:p>
                <a:r>
                  <a:rPr lang="en-US" sz="2400" b="1" dirty="0"/>
                  <a:t>u</a:t>
                </a:r>
                <a:r>
                  <a:rPr lang="en-US" sz="2400" b="1" baseline="-25000" dirty="0"/>
                  <a:t>1</a:t>
                </a:r>
              </a:p>
            </p:txBody>
          </p:sp>
        </p:grpSp>
        <p:grpSp>
          <p:nvGrpSpPr>
            <p:cNvPr id="102" name="Group 101">
              <a:extLst>
                <a:ext uri="{FF2B5EF4-FFF2-40B4-BE49-F238E27FC236}">
                  <a16:creationId xmlns:a16="http://schemas.microsoft.com/office/drawing/2014/main" id="{3286A52D-1670-4534-B8C2-EBBC12CAE64A}"/>
                </a:ext>
              </a:extLst>
            </p:cNvPr>
            <p:cNvGrpSpPr/>
            <p:nvPr/>
          </p:nvGrpSpPr>
          <p:grpSpPr>
            <a:xfrm>
              <a:off x="7320152" y="3095193"/>
              <a:ext cx="483980" cy="496052"/>
              <a:chOff x="4951873" y="3654086"/>
              <a:chExt cx="483980" cy="496052"/>
            </a:xfrm>
          </p:grpSpPr>
          <p:sp>
            <p:nvSpPr>
              <p:cNvPr id="103" name="Oval 102">
                <a:extLst>
                  <a:ext uri="{FF2B5EF4-FFF2-40B4-BE49-F238E27FC236}">
                    <a16:creationId xmlns:a16="http://schemas.microsoft.com/office/drawing/2014/main" id="{F6B24365-6337-41B1-BB65-801B3F64CB49}"/>
                  </a:ext>
                </a:extLst>
              </p:cNvPr>
              <p:cNvSpPr/>
              <p:nvPr/>
            </p:nvSpPr>
            <p:spPr>
              <a:xfrm>
                <a:off x="4951873" y="3686731"/>
                <a:ext cx="463407" cy="463407"/>
              </a:xfrm>
              <a:prstGeom prst="ellipse">
                <a:avLst/>
              </a:prstGeom>
              <a:solidFill>
                <a:srgbClr val="FFB9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682C6679-0515-44B0-98AC-8B937768E7C3}"/>
                  </a:ext>
                </a:extLst>
              </p:cNvPr>
              <p:cNvSpPr txBox="1"/>
              <p:nvPr/>
            </p:nvSpPr>
            <p:spPr>
              <a:xfrm>
                <a:off x="4981883" y="3654086"/>
                <a:ext cx="453970" cy="461665"/>
              </a:xfrm>
              <a:prstGeom prst="rect">
                <a:avLst/>
              </a:prstGeom>
              <a:noFill/>
            </p:spPr>
            <p:txBody>
              <a:bodyPr wrap="none" rtlCol="0">
                <a:spAutoFit/>
              </a:bodyPr>
              <a:lstStyle/>
              <a:p>
                <a:r>
                  <a:rPr lang="en-US" sz="2400" b="1" dirty="0"/>
                  <a:t>u</a:t>
                </a:r>
                <a:r>
                  <a:rPr lang="en-US" sz="2400" b="1" baseline="-25000" dirty="0"/>
                  <a:t>2</a:t>
                </a:r>
              </a:p>
            </p:txBody>
          </p:sp>
        </p:grpSp>
        <p:grpSp>
          <p:nvGrpSpPr>
            <p:cNvPr id="105" name="Group 104">
              <a:extLst>
                <a:ext uri="{FF2B5EF4-FFF2-40B4-BE49-F238E27FC236}">
                  <a16:creationId xmlns:a16="http://schemas.microsoft.com/office/drawing/2014/main" id="{83362A69-F3FC-49FC-B4EB-E4AE2990900D}"/>
                </a:ext>
              </a:extLst>
            </p:cNvPr>
            <p:cNvGrpSpPr/>
            <p:nvPr/>
          </p:nvGrpSpPr>
          <p:grpSpPr>
            <a:xfrm>
              <a:off x="7350162" y="3765547"/>
              <a:ext cx="471623" cy="491816"/>
              <a:chOff x="6223806" y="3364366"/>
              <a:chExt cx="471623" cy="491816"/>
            </a:xfrm>
          </p:grpSpPr>
          <p:sp>
            <p:nvSpPr>
              <p:cNvPr id="106" name="Oval 105">
                <a:extLst>
                  <a:ext uri="{FF2B5EF4-FFF2-40B4-BE49-F238E27FC236}">
                    <a16:creationId xmlns:a16="http://schemas.microsoft.com/office/drawing/2014/main" id="{4A3B4B60-40F3-45B9-AC79-1746FB9BC37D}"/>
                  </a:ext>
                </a:extLst>
              </p:cNvPr>
              <p:cNvSpPr/>
              <p:nvPr/>
            </p:nvSpPr>
            <p:spPr>
              <a:xfrm>
                <a:off x="6223806" y="3392775"/>
                <a:ext cx="463407" cy="463407"/>
              </a:xfrm>
              <a:prstGeom prst="ellipse">
                <a:avLst/>
              </a:prstGeom>
              <a:solidFill>
                <a:srgbClr val="FFB9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id="{4066DF2F-6215-41BD-A852-5E0A3EE8C9E5}"/>
                  </a:ext>
                </a:extLst>
              </p:cNvPr>
              <p:cNvSpPr txBox="1"/>
              <p:nvPr/>
            </p:nvSpPr>
            <p:spPr>
              <a:xfrm>
                <a:off x="6241459" y="3364366"/>
                <a:ext cx="453970" cy="461665"/>
              </a:xfrm>
              <a:prstGeom prst="rect">
                <a:avLst/>
              </a:prstGeom>
              <a:noFill/>
            </p:spPr>
            <p:txBody>
              <a:bodyPr wrap="none" rtlCol="0">
                <a:spAutoFit/>
              </a:bodyPr>
              <a:lstStyle/>
              <a:p>
                <a:r>
                  <a:rPr lang="en-US" sz="2400" b="1" dirty="0"/>
                  <a:t>u</a:t>
                </a:r>
                <a:r>
                  <a:rPr lang="en-US" sz="2400" b="1" baseline="-25000" dirty="0"/>
                  <a:t>3</a:t>
                </a:r>
              </a:p>
            </p:txBody>
          </p:sp>
        </p:grpSp>
        <p:grpSp>
          <p:nvGrpSpPr>
            <p:cNvPr id="108" name="Group 107">
              <a:extLst>
                <a:ext uri="{FF2B5EF4-FFF2-40B4-BE49-F238E27FC236}">
                  <a16:creationId xmlns:a16="http://schemas.microsoft.com/office/drawing/2014/main" id="{9106B655-4F72-408E-89B6-ECEA4402BCE6}"/>
                </a:ext>
              </a:extLst>
            </p:cNvPr>
            <p:cNvGrpSpPr/>
            <p:nvPr/>
          </p:nvGrpSpPr>
          <p:grpSpPr>
            <a:xfrm>
              <a:off x="7339142" y="4422119"/>
              <a:ext cx="482643" cy="499648"/>
              <a:chOff x="6169590" y="4611298"/>
              <a:chExt cx="482643" cy="499648"/>
            </a:xfrm>
          </p:grpSpPr>
          <p:sp>
            <p:nvSpPr>
              <p:cNvPr id="109" name="Oval 108">
                <a:extLst>
                  <a:ext uri="{FF2B5EF4-FFF2-40B4-BE49-F238E27FC236}">
                    <a16:creationId xmlns:a16="http://schemas.microsoft.com/office/drawing/2014/main" id="{0BE0E426-103B-4AF9-8587-566D02E1CD2A}"/>
                  </a:ext>
                </a:extLst>
              </p:cNvPr>
              <p:cNvSpPr/>
              <p:nvPr/>
            </p:nvSpPr>
            <p:spPr>
              <a:xfrm>
                <a:off x="6169590" y="4647539"/>
                <a:ext cx="463407" cy="463407"/>
              </a:xfrm>
              <a:prstGeom prst="ellipse">
                <a:avLst/>
              </a:prstGeom>
              <a:solidFill>
                <a:srgbClr val="FFB9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a:extLst>
                  <a:ext uri="{FF2B5EF4-FFF2-40B4-BE49-F238E27FC236}">
                    <a16:creationId xmlns:a16="http://schemas.microsoft.com/office/drawing/2014/main" id="{5EE45DD0-C7E7-4998-A122-020A14D42395}"/>
                  </a:ext>
                </a:extLst>
              </p:cNvPr>
              <p:cNvSpPr txBox="1"/>
              <p:nvPr/>
            </p:nvSpPr>
            <p:spPr>
              <a:xfrm>
                <a:off x="6198263" y="4611298"/>
                <a:ext cx="453970" cy="461665"/>
              </a:xfrm>
              <a:prstGeom prst="rect">
                <a:avLst/>
              </a:prstGeom>
              <a:noFill/>
            </p:spPr>
            <p:txBody>
              <a:bodyPr wrap="none" rtlCol="0">
                <a:spAutoFit/>
              </a:bodyPr>
              <a:lstStyle/>
              <a:p>
                <a:r>
                  <a:rPr lang="en-US" sz="2400" b="1" dirty="0"/>
                  <a:t>u</a:t>
                </a:r>
                <a:r>
                  <a:rPr lang="en-US" sz="2400" b="1" baseline="-25000" dirty="0"/>
                  <a:t>4</a:t>
                </a:r>
              </a:p>
            </p:txBody>
          </p:sp>
        </p:grpSp>
        <p:grpSp>
          <p:nvGrpSpPr>
            <p:cNvPr id="111" name="Group 110">
              <a:extLst>
                <a:ext uri="{FF2B5EF4-FFF2-40B4-BE49-F238E27FC236}">
                  <a16:creationId xmlns:a16="http://schemas.microsoft.com/office/drawing/2014/main" id="{66FD894E-57BB-4495-9C44-4FF30DBDC6E0}"/>
                </a:ext>
              </a:extLst>
            </p:cNvPr>
            <p:cNvGrpSpPr/>
            <p:nvPr/>
          </p:nvGrpSpPr>
          <p:grpSpPr>
            <a:xfrm>
              <a:off x="7350162" y="5465117"/>
              <a:ext cx="486530" cy="481954"/>
              <a:chOff x="8154067" y="3272420"/>
              <a:chExt cx="486530" cy="481954"/>
            </a:xfrm>
          </p:grpSpPr>
          <p:sp>
            <p:nvSpPr>
              <p:cNvPr id="112" name="Oval 111">
                <a:extLst>
                  <a:ext uri="{FF2B5EF4-FFF2-40B4-BE49-F238E27FC236}">
                    <a16:creationId xmlns:a16="http://schemas.microsoft.com/office/drawing/2014/main" id="{375961D6-B612-49E8-9DDC-1A176A42118E}"/>
                  </a:ext>
                </a:extLst>
              </p:cNvPr>
              <p:cNvSpPr/>
              <p:nvPr/>
            </p:nvSpPr>
            <p:spPr>
              <a:xfrm>
                <a:off x="8154067" y="3290967"/>
                <a:ext cx="463407" cy="463407"/>
              </a:xfrm>
              <a:prstGeom prst="ellipse">
                <a:avLst/>
              </a:prstGeom>
              <a:solidFill>
                <a:srgbClr val="FFB9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a:extLst>
                  <a:ext uri="{FF2B5EF4-FFF2-40B4-BE49-F238E27FC236}">
                    <a16:creationId xmlns:a16="http://schemas.microsoft.com/office/drawing/2014/main" id="{94F7253A-DCB2-4E7A-B2C9-CCF758C20952}"/>
                  </a:ext>
                </a:extLst>
              </p:cNvPr>
              <p:cNvSpPr txBox="1"/>
              <p:nvPr/>
            </p:nvSpPr>
            <p:spPr>
              <a:xfrm>
                <a:off x="8186627" y="3272420"/>
                <a:ext cx="453970" cy="461665"/>
              </a:xfrm>
              <a:prstGeom prst="rect">
                <a:avLst/>
              </a:prstGeom>
              <a:noFill/>
            </p:spPr>
            <p:txBody>
              <a:bodyPr wrap="none" rtlCol="0">
                <a:spAutoFit/>
              </a:bodyPr>
              <a:lstStyle/>
              <a:p>
                <a:r>
                  <a:rPr lang="en-US" sz="2400" b="1" dirty="0"/>
                  <a:t>u</a:t>
                </a:r>
                <a:r>
                  <a:rPr lang="en-US" sz="2400" b="1" baseline="-25000" dirty="0"/>
                  <a:t>7</a:t>
                </a:r>
              </a:p>
            </p:txBody>
          </p:sp>
        </p:grpSp>
        <p:cxnSp>
          <p:nvCxnSpPr>
            <p:cNvPr id="126" name="Straight Connector 125">
              <a:extLst>
                <a:ext uri="{FF2B5EF4-FFF2-40B4-BE49-F238E27FC236}">
                  <a16:creationId xmlns:a16="http://schemas.microsoft.com/office/drawing/2014/main" id="{40B7B35C-42B6-4118-860F-FCD1BA6ADA74}"/>
                </a:ext>
              </a:extLst>
            </p:cNvPr>
            <p:cNvCxnSpPr>
              <a:cxnSpLocks/>
              <a:stCxn id="88" idx="3"/>
              <a:endCxn id="112" idx="2"/>
            </p:cNvCxnSpPr>
            <p:nvPr/>
          </p:nvCxnSpPr>
          <p:spPr>
            <a:xfrm>
              <a:off x="6140302" y="4652952"/>
              <a:ext cx="1209860" cy="1062416"/>
            </a:xfrm>
            <a:prstGeom prst="line">
              <a:avLst/>
            </a:prstGeom>
            <a:ln w="19050"/>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67DA3A11-5FF6-467C-B98D-E355FDCA377D}"/>
                </a:ext>
              </a:extLst>
            </p:cNvPr>
            <p:cNvCxnSpPr>
              <a:cxnSpLocks/>
              <a:stCxn id="85" idx="3"/>
              <a:endCxn id="106" idx="2"/>
            </p:cNvCxnSpPr>
            <p:nvPr/>
          </p:nvCxnSpPr>
          <p:spPr>
            <a:xfrm>
              <a:off x="6115252" y="2695995"/>
              <a:ext cx="1234910" cy="1329665"/>
            </a:xfrm>
            <a:prstGeom prst="line">
              <a:avLst/>
            </a:prstGeom>
            <a:ln w="19050"/>
          </p:spPr>
          <p:style>
            <a:lnRef idx="1">
              <a:schemeClr val="dk1"/>
            </a:lnRef>
            <a:fillRef idx="0">
              <a:schemeClr val="dk1"/>
            </a:fillRef>
            <a:effectRef idx="0">
              <a:schemeClr val="dk1"/>
            </a:effectRef>
            <a:fontRef idx="minor">
              <a:schemeClr val="tx1"/>
            </a:fontRef>
          </p:style>
        </p:cxnSp>
        <p:sp>
          <p:nvSpPr>
            <p:cNvPr id="139" name="TextBox 138">
              <a:extLst>
                <a:ext uri="{FF2B5EF4-FFF2-40B4-BE49-F238E27FC236}">
                  <a16:creationId xmlns:a16="http://schemas.microsoft.com/office/drawing/2014/main" id="{E8592529-61B5-498C-A6B6-DDB20ED83EAA}"/>
                </a:ext>
              </a:extLst>
            </p:cNvPr>
            <p:cNvSpPr txBox="1"/>
            <p:nvPr/>
          </p:nvSpPr>
          <p:spPr>
            <a:xfrm>
              <a:off x="6256295" y="2535904"/>
              <a:ext cx="593432" cy="369332"/>
            </a:xfrm>
            <a:prstGeom prst="rect">
              <a:avLst/>
            </a:prstGeom>
            <a:noFill/>
          </p:spPr>
          <p:txBody>
            <a:bodyPr wrap="none" rtlCol="0">
              <a:spAutoFit/>
            </a:bodyPr>
            <a:lstStyle/>
            <a:p>
              <a:r>
                <a:rPr lang="en-US" dirty="0"/>
                <a:t>0.51</a:t>
              </a:r>
            </a:p>
          </p:txBody>
        </p:sp>
        <p:sp>
          <p:nvSpPr>
            <p:cNvPr id="140" name="TextBox 139">
              <a:extLst>
                <a:ext uri="{FF2B5EF4-FFF2-40B4-BE49-F238E27FC236}">
                  <a16:creationId xmlns:a16="http://schemas.microsoft.com/office/drawing/2014/main" id="{AADAF28E-FF89-4968-AF01-4B573F45AB8D}"/>
                </a:ext>
              </a:extLst>
            </p:cNvPr>
            <p:cNvSpPr txBox="1"/>
            <p:nvPr/>
          </p:nvSpPr>
          <p:spPr>
            <a:xfrm rot="5400000">
              <a:off x="5795711" y="4963240"/>
              <a:ext cx="433132" cy="523220"/>
            </a:xfrm>
            <a:prstGeom prst="rect">
              <a:avLst/>
            </a:prstGeom>
            <a:noFill/>
          </p:spPr>
          <p:txBody>
            <a:bodyPr wrap="none" rtlCol="0">
              <a:spAutoFit/>
            </a:bodyPr>
            <a:lstStyle/>
            <a:p>
              <a:r>
                <a:rPr lang="en-US" sz="2800" i="1" dirty="0"/>
                <a:t>…</a:t>
              </a:r>
            </a:p>
          </p:txBody>
        </p:sp>
        <p:sp>
          <p:nvSpPr>
            <p:cNvPr id="142" name="TextBox 141">
              <a:extLst>
                <a:ext uri="{FF2B5EF4-FFF2-40B4-BE49-F238E27FC236}">
                  <a16:creationId xmlns:a16="http://schemas.microsoft.com/office/drawing/2014/main" id="{C19BAE7F-E0CE-4B86-9CD1-AEE14A1EBA5C}"/>
                </a:ext>
              </a:extLst>
            </p:cNvPr>
            <p:cNvSpPr txBox="1"/>
            <p:nvPr/>
          </p:nvSpPr>
          <p:spPr>
            <a:xfrm rot="5400000">
              <a:off x="7448294" y="4965174"/>
              <a:ext cx="433132" cy="523220"/>
            </a:xfrm>
            <a:prstGeom prst="rect">
              <a:avLst/>
            </a:prstGeom>
            <a:noFill/>
          </p:spPr>
          <p:txBody>
            <a:bodyPr wrap="none" rtlCol="0">
              <a:spAutoFit/>
            </a:bodyPr>
            <a:lstStyle/>
            <a:p>
              <a:r>
                <a:rPr lang="en-US" sz="2800" i="1" dirty="0"/>
                <a:t>…</a:t>
              </a:r>
            </a:p>
          </p:txBody>
        </p:sp>
        <p:cxnSp>
          <p:nvCxnSpPr>
            <p:cNvPr id="155" name="Straight Connector 154">
              <a:extLst>
                <a:ext uri="{FF2B5EF4-FFF2-40B4-BE49-F238E27FC236}">
                  <a16:creationId xmlns:a16="http://schemas.microsoft.com/office/drawing/2014/main" id="{1D47B498-045A-4B94-89CB-BE9523322573}"/>
                </a:ext>
              </a:extLst>
            </p:cNvPr>
            <p:cNvCxnSpPr>
              <a:cxnSpLocks/>
              <a:stCxn id="60" idx="6"/>
              <a:endCxn id="109" idx="2"/>
            </p:cNvCxnSpPr>
            <p:nvPr/>
          </p:nvCxnSpPr>
          <p:spPr>
            <a:xfrm>
              <a:off x="6151322" y="4025660"/>
              <a:ext cx="1187820" cy="664404"/>
            </a:xfrm>
            <a:prstGeom prst="line">
              <a:avLst/>
            </a:prstGeom>
            <a:ln w="19050"/>
          </p:spPr>
          <p:style>
            <a:lnRef idx="1">
              <a:schemeClr val="dk1"/>
            </a:lnRef>
            <a:fillRef idx="0">
              <a:schemeClr val="dk1"/>
            </a:fillRef>
            <a:effectRef idx="0">
              <a:schemeClr val="dk1"/>
            </a:effectRef>
            <a:fontRef idx="minor">
              <a:schemeClr val="tx1"/>
            </a:fontRef>
          </p:style>
        </p:cxnSp>
        <p:sp>
          <p:nvSpPr>
            <p:cNvPr id="160" name="TextBox 159">
              <a:extLst>
                <a:ext uri="{FF2B5EF4-FFF2-40B4-BE49-F238E27FC236}">
                  <a16:creationId xmlns:a16="http://schemas.microsoft.com/office/drawing/2014/main" id="{F72A85EB-A66A-40AE-BF68-2777BCA3D074}"/>
                </a:ext>
              </a:extLst>
            </p:cNvPr>
            <p:cNvSpPr txBox="1"/>
            <p:nvPr/>
          </p:nvSpPr>
          <p:spPr>
            <a:xfrm>
              <a:off x="6811784" y="4149428"/>
              <a:ext cx="593432" cy="369332"/>
            </a:xfrm>
            <a:prstGeom prst="rect">
              <a:avLst/>
            </a:prstGeom>
            <a:noFill/>
          </p:spPr>
          <p:txBody>
            <a:bodyPr wrap="none" rtlCol="0">
              <a:spAutoFit/>
            </a:bodyPr>
            <a:lstStyle/>
            <a:p>
              <a:r>
                <a:rPr lang="en-US" dirty="0"/>
                <a:t>0.84</a:t>
              </a:r>
            </a:p>
          </p:txBody>
        </p:sp>
        <p:cxnSp>
          <p:nvCxnSpPr>
            <p:cNvPr id="214" name="Straight Connector 213">
              <a:extLst>
                <a:ext uri="{FF2B5EF4-FFF2-40B4-BE49-F238E27FC236}">
                  <a16:creationId xmlns:a16="http://schemas.microsoft.com/office/drawing/2014/main" id="{18BA0AB4-0205-4A07-9AF2-98162FF8DAE1}"/>
                </a:ext>
              </a:extLst>
            </p:cNvPr>
            <p:cNvCxnSpPr>
              <a:cxnSpLocks/>
              <a:stCxn id="112" idx="2"/>
              <a:endCxn id="91" idx="3"/>
            </p:cNvCxnSpPr>
            <p:nvPr/>
          </p:nvCxnSpPr>
          <p:spPr>
            <a:xfrm flipH="1" flipV="1">
              <a:off x="6155209" y="5695950"/>
              <a:ext cx="1194953" cy="19418"/>
            </a:xfrm>
            <a:prstGeom prst="line">
              <a:avLst/>
            </a:prstGeom>
            <a:ln w="19050"/>
          </p:spPr>
          <p:style>
            <a:lnRef idx="1">
              <a:schemeClr val="dk1"/>
            </a:lnRef>
            <a:fillRef idx="0">
              <a:schemeClr val="dk1"/>
            </a:fillRef>
            <a:effectRef idx="0">
              <a:schemeClr val="dk1"/>
            </a:effectRef>
            <a:fontRef idx="minor">
              <a:schemeClr val="tx1"/>
            </a:fontRef>
          </p:style>
        </p:cxnSp>
        <p:sp>
          <p:nvSpPr>
            <p:cNvPr id="219" name="TextBox 218">
              <a:extLst>
                <a:ext uri="{FF2B5EF4-FFF2-40B4-BE49-F238E27FC236}">
                  <a16:creationId xmlns:a16="http://schemas.microsoft.com/office/drawing/2014/main" id="{7110545C-0345-43B4-A796-83780F6C2E9A}"/>
                </a:ext>
              </a:extLst>
            </p:cNvPr>
            <p:cNvSpPr txBox="1"/>
            <p:nvPr/>
          </p:nvSpPr>
          <p:spPr>
            <a:xfrm>
              <a:off x="6477548" y="5659013"/>
              <a:ext cx="593432" cy="369332"/>
            </a:xfrm>
            <a:prstGeom prst="rect">
              <a:avLst/>
            </a:prstGeom>
            <a:noFill/>
          </p:spPr>
          <p:txBody>
            <a:bodyPr wrap="none" rtlCol="0">
              <a:spAutoFit/>
            </a:bodyPr>
            <a:lstStyle/>
            <a:p>
              <a:r>
                <a:rPr lang="en-US" dirty="0"/>
                <a:t>0.61</a:t>
              </a:r>
            </a:p>
          </p:txBody>
        </p:sp>
      </p:grpSp>
      <p:grpSp>
        <p:nvGrpSpPr>
          <p:cNvPr id="10" name="Group 9">
            <a:extLst>
              <a:ext uri="{FF2B5EF4-FFF2-40B4-BE49-F238E27FC236}">
                <a16:creationId xmlns:a16="http://schemas.microsoft.com/office/drawing/2014/main" id="{640F1209-55C4-4A4B-9773-8F0F2C933125}"/>
              </a:ext>
            </a:extLst>
          </p:cNvPr>
          <p:cNvGrpSpPr/>
          <p:nvPr/>
        </p:nvGrpSpPr>
        <p:grpSpPr>
          <a:xfrm>
            <a:off x="8041801" y="2429594"/>
            <a:ext cx="2273355" cy="3481909"/>
            <a:chOff x="8840081" y="2458622"/>
            <a:chExt cx="2273355" cy="3481909"/>
          </a:xfrm>
        </p:grpSpPr>
        <p:cxnSp>
          <p:nvCxnSpPr>
            <p:cNvPr id="162" name="Straight Connector 161">
              <a:extLst>
                <a:ext uri="{FF2B5EF4-FFF2-40B4-BE49-F238E27FC236}">
                  <a16:creationId xmlns:a16="http://schemas.microsoft.com/office/drawing/2014/main" id="{3D0B146F-63EB-4447-BF13-E51760DBAC22}"/>
                </a:ext>
              </a:extLst>
            </p:cNvPr>
            <p:cNvCxnSpPr>
              <a:cxnSpLocks/>
              <a:stCxn id="183" idx="3"/>
              <a:endCxn id="188" idx="3"/>
            </p:cNvCxnSpPr>
            <p:nvPr/>
          </p:nvCxnSpPr>
          <p:spPr>
            <a:xfrm flipV="1">
              <a:off x="9327268" y="2889860"/>
              <a:ext cx="1242924" cy="1756552"/>
            </a:xfrm>
            <a:prstGeom prst="line">
              <a:avLst/>
            </a:prstGeom>
            <a:ln w="19050"/>
          </p:spPr>
          <p:style>
            <a:lnRef idx="1">
              <a:schemeClr val="dk1"/>
            </a:lnRef>
            <a:fillRef idx="0">
              <a:schemeClr val="dk1"/>
            </a:fillRef>
            <a:effectRef idx="0">
              <a:schemeClr val="dk1"/>
            </a:effectRef>
            <a:fontRef idx="minor">
              <a:schemeClr val="tx1"/>
            </a:fontRef>
          </p:style>
        </p:cxnSp>
        <p:sp>
          <p:nvSpPr>
            <p:cNvPr id="166" name="TextBox 165">
              <a:extLst>
                <a:ext uri="{FF2B5EF4-FFF2-40B4-BE49-F238E27FC236}">
                  <a16:creationId xmlns:a16="http://schemas.microsoft.com/office/drawing/2014/main" id="{F657BB0A-8B47-4966-845C-127C46E482D0}"/>
                </a:ext>
              </a:extLst>
            </p:cNvPr>
            <p:cNvSpPr txBox="1"/>
            <p:nvPr/>
          </p:nvSpPr>
          <p:spPr>
            <a:xfrm>
              <a:off x="9899324" y="2836409"/>
              <a:ext cx="593432" cy="369332"/>
            </a:xfrm>
            <a:prstGeom prst="rect">
              <a:avLst/>
            </a:prstGeom>
            <a:noFill/>
          </p:spPr>
          <p:txBody>
            <a:bodyPr wrap="none" rtlCol="0">
              <a:spAutoFit/>
            </a:bodyPr>
            <a:lstStyle/>
            <a:p>
              <a:r>
                <a:rPr lang="en-US" dirty="0"/>
                <a:t>0.95</a:t>
              </a:r>
            </a:p>
          </p:txBody>
        </p:sp>
        <p:sp>
          <p:nvSpPr>
            <p:cNvPr id="168" name="TextBox 167">
              <a:extLst>
                <a:ext uri="{FF2B5EF4-FFF2-40B4-BE49-F238E27FC236}">
                  <a16:creationId xmlns:a16="http://schemas.microsoft.com/office/drawing/2014/main" id="{515A4C43-78BF-4774-AE8D-C5D12112EE7C}"/>
                </a:ext>
              </a:extLst>
            </p:cNvPr>
            <p:cNvSpPr txBox="1"/>
            <p:nvPr/>
          </p:nvSpPr>
          <p:spPr>
            <a:xfrm>
              <a:off x="9343961" y="3193895"/>
              <a:ext cx="593432" cy="369332"/>
            </a:xfrm>
            <a:prstGeom prst="rect">
              <a:avLst/>
            </a:prstGeom>
            <a:noFill/>
          </p:spPr>
          <p:txBody>
            <a:bodyPr wrap="none" rtlCol="0">
              <a:spAutoFit/>
            </a:bodyPr>
            <a:lstStyle/>
            <a:p>
              <a:r>
                <a:rPr lang="en-US" dirty="0"/>
                <a:t>0.91</a:t>
              </a:r>
            </a:p>
          </p:txBody>
        </p:sp>
        <p:sp>
          <p:nvSpPr>
            <p:cNvPr id="170" name="TextBox 169">
              <a:extLst>
                <a:ext uri="{FF2B5EF4-FFF2-40B4-BE49-F238E27FC236}">
                  <a16:creationId xmlns:a16="http://schemas.microsoft.com/office/drawing/2014/main" id="{1268F65A-C40B-4CA2-B990-5D5BA47FF3B7}"/>
                </a:ext>
              </a:extLst>
            </p:cNvPr>
            <p:cNvSpPr txBox="1"/>
            <p:nvPr/>
          </p:nvSpPr>
          <p:spPr>
            <a:xfrm>
              <a:off x="9622957" y="5391339"/>
              <a:ext cx="593432" cy="369332"/>
            </a:xfrm>
            <a:prstGeom prst="rect">
              <a:avLst/>
            </a:prstGeom>
            <a:noFill/>
          </p:spPr>
          <p:txBody>
            <a:bodyPr wrap="none" rtlCol="0">
              <a:spAutoFit/>
            </a:bodyPr>
            <a:lstStyle/>
            <a:p>
              <a:r>
                <a:rPr lang="en-US" dirty="0"/>
                <a:t>0.61</a:t>
              </a:r>
            </a:p>
          </p:txBody>
        </p:sp>
        <p:grpSp>
          <p:nvGrpSpPr>
            <p:cNvPr id="172" name="Group 171">
              <a:extLst>
                <a:ext uri="{FF2B5EF4-FFF2-40B4-BE49-F238E27FC236}">
                  <a16:creationId xmlns:a16="http://schemas.microsoft.com/office/drawing/2014/main" id="{C4B4C65C-7FA0-43C5-83F7-010787F7FDAF}"/>
                </a:ext>
              </a:extLst>
            </p:cNvPr>
            <p:cNvGrpSpPr/>
            <p:nvPr/>
          </p:nvGrpSpPr>
          <p:grpSpPr>
            <a:xfrm>
              <a:off x="8840081" y="2458622"/>
              <a:ext cx="463407" cy="499102"/>
              <a:chOff x="5452288" y="2572458"/>
              <a:chExt cx="463407" cy="499102"/>
            </a:xfrm>
          </p:grpSpPr>
          <p:sp>
            <p:nvSpPr>
              <p:cNvPr id="173" name="Oval 172">
                <a:extLst>
                  <a:ext uri="{FF2B5EF4-FFF2-40B4-BE49-F238E27FC236}">
                    <a16:creationId xmlns:a16="http://schemas.microsoft.com/office/drawing/2014/main" id="{5BE742FC-9200-4BAB-9B7E-5452992D171C}"/>
                  </a:ext>
                </a:extLst>
              </p:cNvPr>
              <p:cNvSpPr/>
              <p:nvPr/>
            </p:nvSpPr>
            <p:spPr>
              <a:xfrm>
                <a:off x="5452288" y="2608153"/>
                <a:ext cx="463407" cy="46340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TextBox 173">
                <a:extLst>
                  <a:ext uri="{FF2B5EF4-FFF2-40B4-BE49-F238E27FC236}">
                    <a16:creationId xmlns:a16="http://schemas.microsoft.com/office/drawing/2014/main" id="{6F233D9D-6D35-4021-85DC-9EC2863FE2BE}"/>
                  </a:ext>
                </a:extLst>
              </p:cNvPr>
              <p:cNvSpPr txBox="1"/>
              <p:nvPr/>
            </p:nvSpPr>
            <p:spPr>
              <a:xfrm>
                <a:off x="5479691" y="2572458"/>
                <a:ext cx="434734" cy="461665"/>
              </a:xfrm>
              <a:prstGeom prst="rect">
                <a:avLst/>
              </a:prstGeom>
              <a:noFill/>
            </p:spPr>
            <p:txBody>
              <a:bodyPr wrap="none" rtlCol="0">
                <a:spAutoFit/>
              </a:bodyPr>
              <a:lstStyle/>
              <a:p>
                <a:r>
                  <a:rPr lang="en-US" sz="2400" b="1" dirty="0"/>
                  <a:t>v</a:t>
                </a:r>
                <a:r>
                  <a:rPr lang="en-US" sz="2400" b="1" baseline="-25000" dirty="0"/>
                  <a:t>1</a:t>
                </a:r>
              </a:p>
            </p:txBody>
          </p:sp>
        </p:grpSp>
        <p:grpSp>
          <p:nvGrpSpPr>
            <p:cNvPr id="175" name="Group 174">
              <a:extLst>
                <a:ext uri="{FF2B5EF4-FFF2-40B4-BE49-F238E27FC236}">
                  <a16:creationId xmlns:a16="http://schemas.microsoft.com/office/drawing/2014/main" id="{42B52285-A7D5-44D1-934A-053FAF69614A}"/>
                </a:ext>
              </a:extLst>
            </p:cNvPr>
            <p:cNvGrpSpPr/>
            <p:nvPr/>
          </p:nvGrpSpPr>
          <p:grpSpPr>
            <a:xfrm>
              <a:off x="8844871" y="3088653"/>
              <a:ext cx="464744" cy="496052"/>
              <a:chOff x="4951873" y="3654086"/>
              <a:chExt cx="464744" cy="496052"/>
            </a:xfrm>
          </p:grpSpPr>
          <p:sp>
            <p:nvSpPr>
              <p:cNvPr id="176" name="Oval 175">
                <a:extLst>
                  <a:ext uri="{FF2B5EF4-FFF2-40B4-BE49-F238E27FC236}">
                    <a16:creationId xmlns:a16="http://schemas.microsoft.com/office/drawing/2014/main" id="{7F80943F-823A-4F2E-BFFB-409D9F68EEA6}"/>
                  </a:ext>
                </a:extLst>
              </p:cNvPr>
              <p:cNvSpPr/>
              <p:nvPr/>
            </p:nvSpPr>
            <p:spPr>
              <a:xfrm>
                <a:off x="4951873" y="3686731"/>
                <a:ext cx="463407" cy="46340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TextBox 176">
                <a:extLst>
                  <a:ext uri="{FF2B5EF4-FFF2-40B4-BE49-F238E27FC236}">
                    <a16:creationId xmlns:a16="http://schemas.microsoft.com/office/drawing/2014/main" id="{E6994C2A-4546-45D4-98D3-912B4D3E3E22}"/>
                  </a:ext>
                </a:extLst>
              </p:cNvPr>
              <p:cNvSpPr txBox="1"/>
              <p:nvPr/>
            </p:nvSpPr>
            <p:spPr>
              <a:xfrm>
                <a:off x="4981883" y="3654086"/>
                <a:ext cx="434734" cy="461665"/>
              </a:xfrm>
              <a:prstGeom prst="rect">
                <a:avLst/>
              </a:prstGeom>
              <a:noFill/>
            </p:spPr>
            <p:txBody>
              <a:bodyPr wrap="none" rtlCol="0">
                <a:spAutoFit/>
              </a:bodyPr>
              <a:lstStyle/>
              <a:p>
                <a:r>
                  <a:rPr lang="en-US" sz="2400" b="1" dirty="0"/>
                  <a:t>v</a:t>
                </a:r>
                <a:r>
                  <a:rPr lang="en-US" sz="2400" b="1" baseline="-25000" dirty="0"/>
                  <a:t>2</a:t>
                </a:r>
              </a:p>
            </p:txBody>
          </p:sp>
        </p:grpSp>
        <p:grpSp>
          <p:nvGrpSpPr>
            <p:cNvPr id="178" name="Group 177">
              <a:extLst>
                <a:ext uri="{FF2B5EF4-FFF2-40B4-BE49-F238E27FC236}">
                  <a16:creationId xmlns:a16="http://schemas.microsoft.com/office/drawing/2014/main" id="{753BD843-6DEE-4107-9D9C-D80B97CA2945}"/>
                </a:ext>
              </a:extLst>
            </p:cNvPr>
            <p:cNvGrpSpPr/>
            <p:nvPr/>
          </p:nvGrpSpPr>
          <p:grpSpPr>
            <a:xfrm>
              <a:off x="8874881" y="3759007"/>
              <a:ext cx="463407" cy="491816"/>
              <a:chOff x="6223806" y="3364366"/>
              <a:chExt cx="463407" cy="491816"/>
            </a:xfrm>
          </p:grpSpPr>
          <p:sp>
            <p:nvSpPr>
              <p:cNvPr id="179" name="Oval 178">
                <a:extLst>
                  <a:ext uri="{FF2B5EF4-FFF2-40B4-BE49-F238E27FC236}">
                    <a16:creationId xmlns:a16="http://schemas.microsoft.com/office/drawing/2014/main" id="{2A2DC696-C5B2-463C-9C63-879E98311F77}"/>
                  </a:ext>
                </a:extLst>
              </p:cNvPr>
              <p:cNvSpPr/>
              <p:nvPr/>
            </p:nvSpPr>
            <p:spPr>
              <a:xfrm>
                <a:off x="6223806" y="3392775"/>
                <a:ext cx="463407" cy="46340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TextBox 179">
                <a:extLst>
                  <a:ext uri="{FF2B5EF4-FFF2-40B4-BE49-F238E27FC236}">
                    <a16:creationId xmlns:a16="http://schemas.microsoft.com/office/drawing/2014/main" id="{E0AE20FC-AC79-4F9D-86E4-10E39B007DF9}"/>
                  </a:ext>
                </a:extLst>
              </p:cNvPr>
              <p:cNvSpPr txBox="1"/>
              <p:nvPr/>
            </p:nvSpPr>
            <p:spPr>
              <a:xfrm>
                <a:off x="6241459" y="3364366"/>
                <a:ext cx="434734" cy="461665"/>
              </a:xfrm>
              <a:prstGeom prst="rect">
                <a:avLst/>
              </a:prstGeom>
              <a:noFill/>
            </p:spPr>
            <p:txBody>
              <a:bodyPr wrap="none" rtlCol="0">
                <a:spAutoFit/>
              </a:bodyPr>
              <a:lstStyle/>
              <a:p>
                <a:r>
                  <a:rPr lang="en-US" sz="2400" b="1" dirty="0"/>
                  <a:t>v</a:t>
                </a:r>
                <a:r>
                  <a:rPr lang="en-US" sz="2400" b="1" baseline="-25000" dirty="0"/>
                  <a:t>3</a:t>
                </a:r>
              </a:p>
            </p:txBody>
          </p:sp>
        </p:grpSp>
        <p:grpSp>
          <p:nvGrpSpPr>
            <p:cNvPr id="181" name="Group 180">
              <a:extLst>
                <a:ext uri="{FF2B5EF4-FFF2-40B4-BE49-F238E27FC236}">
                  <a16:creationId xmlns:a16="http://schemas.microsoft.com/office/drawing/2014/main" id="{7E8B69B6-93C1-4BC1-A0DA-C8F6F5DDFF4A}"/>
                </a:ext>
              </a:extLst>
            </p:cNvPr>
            <p:cNvGrpSpPr/>
            <p:nvPr/>
          </p:nvGrpSpPr>
          <p:grpSpPr>
            <a:xfrm>
              <a:off x="8863861" y="4415579"/>
              <a:ext cx="463407" cy="499648"/>
              <a:chOff x="6169590" y="4611298"/>
              <a:chExt cx="463407" cy="499648"/>
            </a:xfrm>
          </p:grpSpPr>
          <p:sp>
            <p:nvSpPr>
              <p:cNvPr id="182" name="Oval 181">
                <a:extLst>
                  <a:ext uri="{FF2B5EF4-FFF2-40B4-BE49-F238E27FC236}">
                    <a16:creationId xmlns:a16="http://schemas.microsoft.com/office/drawing/2014/main" id="{85CFEBEE-7360-446F-9131-8AFF53E5545D}"/>
                  </a:ext>
                </a:extLst>
              </p:cNvPr>
              <p:cNvSpPr/>
              <p:nvPr/>
            </p:nvSpPr>
            <p:spPr>
              <a:xfrm>
                <a:off x="6169590" y="4647539"/>
                <a:ext cx="463407" cy="46340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TextBox 182">
                <a:extLst>
                  <a:ext uri="{FF2B5EF4-FFF2-40B4-BE49-F238E27FC236}">
                    <a16:creationId xmlns:a16="http://schemas.microsoft.com/office/drawing/2014/main" id="{256A73ED-A39A-44FF-ADB2-DB44DEFD4940}"/>
                  </a:ext>
                </a:extLst>
              </p:cNvPr>
              <p:cNvSpPr txBox="1"/>
              <p:nvPr/>
            </p:nvSpPr>
            <p:spPr>
              <a:xfrm>
                <a:off x="6198263" y="4611298"/>
                <a:ext cx="434734" cy="461665"/>
              </a:xfrm>
              <a:prstGeom prst="rect">
                <a:avLst/>
              </a:prstGeom>
              <a:noFill/>
            </p:spPr>
            <p:txBody>
              <a:bodyPr wrap="none" rtlCol="0">
                <a:spAutoFit/>
              </a:bodyPr>
              <a:lstStyle/>
              <a:p>
                <a:r>
                  <a:rPr lang="en-US" sz="2400" b="1" dirty="0"/>
                  <a:t>v</a:t>
                </a:r>
                <a:r>
                  <a:rPr lang="en-US" sz="2400" b="1" baseline="-25000" dirty="0"/>
                  <a:t>4</a:t>
                </a:r>
              </a:p>
            </p:txBody>
          </p:sp>
        </p:grpSp>
        <p:grpSp>
          <p:nvGrpSpPr>
            <p:cNvPr id="184" name="Group 183">
              <a:extLst>
                <a:ext uri="{FF2B5EF4-FFF2-40B4-BE49-F238E27FC236}">
                  <a16:creationId xmlns:a16="http://schemas.microsoft.com/office/drawing/2014/main" id="{F6FA78E2-CBC7-4922-BF3F-DEBA780FC4F1}"/>
                </a:ext>
              </a:extLst>
            </p:cNvPr>
            <p:cNvGrpSpPr/>
            <p:nvPr/>
          </p:nvGrpSpPr>
          <p:grpSpPr>
            <a:xfrm>
              <a:off x="8874881" y="5458577"/>
              <a:ext cx="467294" cy="481954"/>
              <a:chOff x="8154067" y="3272420"/>
              <a:chExt cx="467294" cy="481954"/>
            </a:xfrm>
          </p:grpSpPr>
          <p:sp>
            <p:nvSpPr>
              <p:cNvPr id="185" name="Oval 184">
                <a:extLst>
                  <a:ext uri="{FF2B5EF4-FFF2-40B4-BE49-F238E27FC236}">
                    <a16:creationId xmlns:a16="http://schemas.microsoft.com/office/drawing/2014/main" id="{5707EDF4-EE4B-4B5D-9070-66D70D5A7063}"/>
                  </a:ext>
                </a:extLst>
              </p:cNvPr>
              <p:cNvSpPr/>
              <p:nvPr/>
            </p:nvSpPr>
            <p:spPr>
              <a:xfrm>
                <a:off x="8154067" y="3290967"/>
                <a:ext cx="463407" cy="46340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a:extLst>
                  <a:ext uri="{FF2B5EF4-FFF2-40B4-BE49-F238E27FC236}">
                    <a16:creationId xmlns:a16="http://schemas.microsoft.com/office/drawing/2014/main" id="{0B9F7814-F8E8-4F69-91E7-657EFB8DB6BA}"/>
                  </a:ext>
                </a:extLst>
              </p:cNvPr>
              <p:cNvSpPr txBox="1"/>
              <p:nvPr/>
            </p:nvSpPr>
            <p:spPr>
              <a:xfrm>
                <a:off x="8186627" y="3272420"/>
                <a:ext cx="434734" cy="461665"/>
              </a:xfrm>
              <a:prstGeom prst="rect">
                <a:avLst/>
              </a:prstGeom>
              <a:noFill/>
            </p:spPr>
            <p:txBody>
              <a:bodyPr wrap="none" rtlCol="0">
                <a:spAutoFit/>
              </a:bodyPr>
              <a:lstStyle/>
              <a:p>
                <a:r>
                  <a:rPr lang="en-US" sz="2400" b="1" dirty="0"/>
                  <a:t>v</a:t>
                </a:r>
                <a:r>
                  <a:rPr lang="en-US" sz="2400" b="1" baseline="-25000" dirty="0"/>
                  <a:t>7</a:t>
                </a:r>
              </a:p>
            </p:txBody>
          </p:sp>
        </p:grpSp>
        <p:grpSp>
          <p:nvGrpSpPr>
            <p:cNvPr id="187" name="Group 186">
              <a:extLst>
                <a:ext uri="{FF2B5EF4-FFF2-40B4-BE49-F238E27FC236}">
                  <a16:creationId xmlns:a16="http://schemas.microsoft.com/office/drawing/2014/main" id="{F181E8C2-4A16-4EDF-A669-0EAD8FCD3DBB}"/>
                </a:ext>
              </a:extLst>
            </p:cNvPr>
            <p:cNvGrpSpPr/>
            <p:nvPr/>
          </p:nvGrpSpPr>
          <p:grpSpPr>
            <a:xfrm>
              <a:off x="10502328" y="2458622"/>
              <a:ext cx="481373" cy="499102"/>
              <a:chOff x="5452288" y="2572458"/>
              <a:chExt cx="481373" cy="499102"/>
            </a:xfrm>
          </p:grpSpPr>
          <p:sp>
            <p:nvSpPr>
              <p:cNvPr id="188" name="Oval 187">
                <a:extLst>
                  <a:ext uri="{FF2B5EF4-FFF2-40B4-BE49-F238E27FC236}">
                    <a16:creationId xmlns:a16="http://schemas.microsoft.com/office/drawing/2014/main" id="{13E0AA94-A3E4-40AA-BEB1-7054279BEF91}"/>
                  </a:ext>
                </a:extLst>
              </p:cNvPr>
              <p:cNvSpPr/>
              <p:nvPr/>
            </p:nvSpPr>
            <p:spPr>
              <a:xfrm>
                <a:off x="5452288" y="2608153"/>
                <a:ext cx="463407" cy="463407"/>
              </a:xfrm>
              <a:prstGeom prst="ellipse">
                <a:avLst/>
              </a:prstGeom>
              <a:solidFill>
                <a:srgbClr val="FFB9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extBox 188">
                <a:extLst>
                  <a:ext uri="{FF2B5EF4-FFF2-40B4-BE49-F238E27FC236}">
                    <a16:creationId xmlns:a16="http://schemas.microsoft.com/office/drawing/2014/main" id="{CD9E674D-4A6E-4C08-9AFE-588853A6220A}"/>
                  </a:ext>
                </a:extLst>
              </p:cNvPr>
              <p:cNvSpPr txBox="1"/>
              <p:nvPr/>
            </p:nvSpPr>
            <p:spPr>
              <a:xfrm>
                <a:off x="5479691" y="2572458"/>
                <a:ext cx="453970" cy="461665"/>
              </a:xfrm>
              <a:prstGeom prst="rect">
                <a:avLst/>
              </a:prstGeom>
              <a:noFill/>
            </p:spPr>
            <p:txBody>
              <a:bodyPr wrap="none" rtlCol="0">
                <a:spAutoFit/>
              </a:bodyPr>
              <a:lstStyle/>
              <a:p>
                <a:r>
                  <a:rPr lang="en-US" sz="2400" b="1" dirty="0"/>
                  <a:t>u</a:t>
                </a:r>
                <a:r>
                  <a:rPr lang="en-US" sz="2400" b="1" baseline="-25000" dirty="0"/>
                  <a:t>1</a:t>
                </a:r>
              </a:p>
            </p:txBody>
          </p:sp>
        </p:grpSp>
        <p:grpSp>
          <p:nvGrpSpPr>
            <p:cNvPr id="190" name="Group 189">
              <a:extLst>
                <a:ext uri="{FF2B5EF4-FFF2-40B4-BE49-F238E27FC236}">
                  <a16:creationId xmlns:a16="http://schemas.microsoft.com/office/drawing/2014/main" id="{12FA5E04-2BBF-415B-BBFC-B5909CB0D01F}"/>
                </a:ext>
              </a:extLst>
            </p:cNvPr>
            <p:cNvGrpSpPr/>
            <p:nvPr/>
          </p:nvGrpSpPr>
          <p:grpSpPr>
            <a:xfrm>
              <a:off x="10507118" y="3088653"/>
              <a:ext cx="483980" cy="496052"/>
              <a:chOff x="4951873" y="3654086"/>
              <a:chExt cx="483980" cy="496052"/>
            </a:xfrm>
          </p:grpSpPr>
          <p:sp>
            <p:nvSpPr>
              <p:cNvPr id="191" name="Oval 190">
                <a:extLst>
                  <a:ext uri="{FF2B5EF4-FFF2-40B4-BE49-F238E27FC236}">
                    <a16:creationId xmlns:a16="http://schemas.microsoft.com/office/drawing/2014/main" id="{7835E6EE-481A-4702-BCF1-0F12EF8A6369}"/>
                  </a:ext>
                </a:extLst>
              </p:cNvPr>
              <p:cNvSpPr/>
              <p:nvPr/>
            </p:nvSpPr>
            <p:spPr>
              <a:xfrm>
                <a:off x="4951873" y="3686731"/>
                <a:ext cx="463407" cy="463407"/>
              </a:xfrm>
              <a:prstGeom prst="ellipse">
                <a:avLst/>
              </a:prstGeom>
              <a:solidFill>
                <a:srgbClr val="FFB9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extBox 191">
                <a:extLst>
                  <a:ext uri="{FF2B5EF4-FFF2-40B4-BE49-F238E27FC236}">
                    <a16:creationId xmlns:a16="http://schemas.microsoft.com/office/drawing/2014/main" id="{0BE9D29B-7FA7-40BF-9AD4-9AC4A821750D}"/>
                  </a:ext>
                </a:extLst>
              </p:cNvPr>
              <p:cNvSpPr txBox="1"/>
              <p:nvPr/>
            </p:nvSpPr>
            <p:spPr>
              <a:xfrm>
                <a:off x="4981883" y="3654086"/>
                <a:ext cx="453970" cy="461665"/>
              </a:xfrm>
              <a:prstGeom prst="rect">
                <a:avLst/>
              </a:prstGeom>
              <a:noFill/>
            </p:spPr>
            <p:txBody>
              <a:bodyPr wrap="none" rtlCol="0">
                <a:spAutoFit/>
              </a:bodyPr>
              <a:lstStyle/>
              <a:p>
                <a:r>
                  <a:rPr lang="en-US" sz="2400" b="1" dirty="0"/>
                  <a:t>u</a:t>
                </a:r>
                <a:r>
                  <a:rPr lang="en-US" sz="2400" b="1" baseline="-25000" dirty="0"/>
                  <a:t>2</a:t>
                </a:r>
              </a:p>
            </p:txBody>
          </p:sp>
        </p:grpSp>
        <p:grpSp>
          <p:nvGrpSpPr>
            <p:cNvPr id="193" name="Group 192">
              <a:extLst>
                <a:ext uri="{FF2B5EF4-FFF2-40B4-BE49-F238E27FC236}">
                  <a16:creationId xmlns:a16="http://schemas.microsoft.com/office/drawing/2014/main" id="{F85F19D9-3B76-437A-B429-E912D87C1CB5}"/>
                </a:ext>
              </a:extLst>
            </p:cNvPr>
            <p:cNvGrpSpPr/>
            <p:nvPr/>
          </p:nvGrpSpPr>
          <p:grpSpPr>
            <a:xfrm>
              <a:off x="10537128" y="3759007"/>
              <a:ext cx="471623" cy="491816"/>
              <a:chOff x="6223806" y="3364366"/>
              <a:chExt cx="471623" cy="491816"/>
            </a:xfrm>
          </p:grpSpPr>
          <p:sp>
            <p:nvSpPr>
              <p:cNvPr id="194" name="Oval 193">
                <a:extLst>
                  <a:ext uri="{FF2B5EF4-FFF2-40B4-BE49-F238E27FC236}">
                    <a16:creationId xmlns:a16="http://schemas.microsoft.com/office/drawing/2014/main" id="{FACE7B68-4580-4966-9635-BBC0401E8001}"/>
                  </a:ext>
                </a:extLst>
              </p:cNvPr>
              <p:cNvSpPr/>
              <p:nvPr/>
            </p:nvSpPr>
            <p:spPr>
              <a:xfrm>
                <a:off x="6223806" y="3392775"/>
                <a:ext cx="463407" cy="463407"/>
              </a:xfrm>
              <a:prstGeom prst="ellipse">
                <a:avLst/>
              </a:prstGeom>
              <a:solidFill>
                <a:srgbClr val="FFB9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TextBox 194">
                <a:extLst>
                  <a:ext uri="{FF2B5EF4-FFF2-40B4-BE49-F238E27FC236}">
                    <a16:creationId xmlns:a16="http://schemas.microsoft.com/office/drawing/2014/main" id="{E2380629-EB37-4DDC-A1A1-76F144803003}"/>
                  </a:ext>
                </a:extLst>
              </p:cNvPr>
              <p:cNvSpPr txBox="1"/>
              <p:nvPr/>
            </p:nvSpPr>
            <p:spPr>
              <a:xfrm>
                <a:off x="6241459" y="3364366"/>
                <a:ext cx="453970" cy="461665"/>
              </a:xfrm>
              <a:prstGeom prst="rect">
                <a:avLst/>
              </a:prstGeom>
              <a:noFill/>
            </p:spPr>
            <p:txBody>
              <a:bodyPr wrap="none" rtlCol="0">
                <a:spAutoFit/>
              </a:bodyPr>
              <a:lstStyle/>
              <a:p>
                <a:r>
                  <a:rPr lang="en-US" sz="2400" b="1" dirty="0"/>
                  <a:t>u</a:t>
                </a:r>
                <a:r>
                  <a:rPr lang="en-US" sz="2400" b="1" baseline="-25000" dirty="0"/>
                  <a:t>3</a:t>
                </a:r>
              </a:p>
            </p:txBody>
          </p:sp>
        </p:grpSp>
        <p:grpSp>
          <p:nvGrpSpPr>
            <p:cNvPr id="196" name="Group 195">
              <a:extLst>
                <a:ext uri="{FF2B5EF4-FFF2-40B4-BE49-F238E27FC236}">
                  <a16:creationId xmlns:a16="http://schemas.microsoft.com/office/drawing/2014/main" id="{345B9B1F-270C-42C5-AB9B-1B1A7EA826E1}"/>
                </a:ext>
              </a:extLst>
            </p:cNvPr>
            <p:cNvGrpSpPr/>
            <p:nvPr/>
          </p:nvGrpSpPr>
          <p:grpSpPr>
            <a:xfrm>
              <a:off x="10526108" y="4415579"/>
              <a:ext cx="482643" cy="499648"/>
              <a:chOff x="6169590" y="4611298"/>
              <a:chExt cx="482643" cy="499648"/>
            </a:xfrm>
          </p:grpSpPr>
          <p:sp>
            <p:nvSpPr>
              <p:cNvPr id="197" name="Oval 196">
                <a:extLst>
                  <a:ext uri="{FF2B5EF4-FFF2-40B4-BE49-F238E27FC236}">
                    <a16:creationId xmlns:a16="http://schemas.microsoft.com/office/drawing/2014/main" id="{88E1B279-8971-4490-8F87-FAF4DAEC35CB}"/>
                  </a:ext>
                </a:extLst>
              </p:cNvPr>
              <p:cNvSpPr/>
              <p:nvPr/>
            </p:nvSpPr>
            <p:spPr>
              <a:xfrm>
                <a:off x="6169590" y="4647539"/>
                <a:ext cx="463407" cy="463407"/>
              </a:xfrm>
              <a:prstGeom prst="ellipse">
                <a:avLst/>
              </a:prstGeom>
              <a:solidFill>
                <a:srgbClr val="FFB9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TextBox 197">
                <a:extLst>
                  <a:ext uri="{FF2B5EF4-FFF2-40B4-BE49-F238E27FC236}">
                    <a16:creationId xmlns:a16="http://schemas.microsoft.com/office/drawing/2014/main" id="{65DB97DB-C6C7-418C-A0BA-9658B38FE3FA}"/>
                  </a:ext>
                </a:extLst>
              </p:cNvPr>
              <p:cNvSpPr txBox="1"/>
              <p:nvPr/>
            </p:nvSpPr>
            <p:spPr>
              <a:xfrm>
                <a:off x="6198263" y="4611298"/>
                <a:ext cx="453970" cy="461665"/>
              </a:xfrm>
              <a:prstGeom prst="rect">
                <a:avLst/>
              </a:prstGeom>
              <a:noFill/>
            </p:spPr>
            <p:txBody>
              <a:bodyPr wrap="none" rtlCol="0">
                <a:spAutoFit/>
              </a:bodyPr>
              <a:lstStyle/>
              <a:p>
                <a:r>
                  <a:rPr lang="en-US" sz="2400" b="1" dirty="0"/>
                  <a:t>u</a:t>
                </a:r>
                <a:r>
                  <a:rPr lang="en-US" sz="2400" b="1" baseline="-25000" dirty="0"/>
                  <a:t>4</a:t>
                </a:r>
              </a:p>
            </p:txBody>
          </p:sp>
        </p:grpSp>
        <p:grpSp>
          <p:nvGrpSpPr>
            <p:cNvPr id="199" name="Group 198">
              <a:extLst>
                <a:ext uri="{FF2B5EF4-FFF2-40B4-BE49-F238E27FC236}">
                  <a16:creationId xmlns:a16="http://schemas.microsoft.com/office/drawing/2014/main" id="{A4FB1BD9-B2E3-443C-989F-0E39A36BB43C}"/>
                </a:ext>
              </a:extLst>
            </p:cNvPr>
            <p:cNvGrpSpPr/>
            <p:nvPr/>
          </p:nvGrpSpPr>
          <p:grpSpPr>
            <a:xfrm>
              <a:off x="10537128" y="5458577"/>
              <a:ext cx="486530" cy="481954"/>
              <a:chOff x="8154067" y="3272420"/>
              <a:chExt cx="486530" cy="481954"/>
            </a:xfrm>
          </p:grpSpPr>
          <p:sp>
            <p:nvSpPr>
              <p:cNvPr id="200" name="Oval 199">
                <a:extLst>
                  <a:ext uri="{FF2B5EF4-FFF2-40B4-BE49-F238E27FC236}">
                    <a16:creationId xmlns:a16="http://schemas.microsoft.com/office/drawing/2014/main" id="{0D802D47-1016-4158-A4CE-47B32AD2D0C3}"/>
                  </a:ext>
                </a:extLst>
              </p:cNvPr>
              <p:cNvSpPr/>
              <p:nvPr/>
            </p:nvSpPr>
            <p:spPr>
              <a:xfrm>
                <a:off x="8154067" y="3290967"/>
                <a:ext cx="463407" cy="463407"/>
              </a:xfrm>
              <a:prstGeom prst="ellipse">
                <a:avLst/>
              </a:prstGeom>
              <a:solidFill>
                <a:srgbClr val="FFB9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a:extLst>
                  <a:ext uri="{FF2B5EF4-FFF2-40B4-BE49-F238E27FC236}">
                    <a16:creationId xmlns:a16="http://schemas.microsoft.com/office/drawing/2014/main" id="{6E2B5B73-8F2D-4F93-B06A-514F6F390E74}"/>
                  </a:ext>
                </a:extLst>
              </p:cNvPr>
              <p:cNvSpPr txBox="1"/>
              <p:nvPr/>
            </p:nvSpPr>
            <p:spPr>
              <a:xfrm>
                <a:off x="8186627" y="3272420"/>
                <a:ext cx="453970" cy="461665"/>
              </a:xfrm>
              <a:prstGeom prst="rect">
                <a:avLst/>
              </a:prstGeom>
              <a:noFill/>
            </p:spPr>
            <p:txBody>
              <a:bodyPr wrap="none" rtlCol="0">
                <a:spAutoFit/>
              </a:bodyPr>
              <a:lstStyle/>
              <a:p>
                <a:r>
                  <a:rPr lang="en-US" sz="2400" b="1" dirty="0"/>
                  <a:t>u</a:t>
                </a:r>
                <a:r>
                  <a:rPr lang="en-US" sz="2400" b="1" baseline="-25000" dirty="0"/>
                  <a:t>7</a:t>
                </a:r>
              </a:p>
            </p:txBody>
          </p:sp>
        </p:grpSp>
        <p:cxnSp>
          <p:nvCxnSpPr>
            <p:cNvPr id="203" name="Straight Connector 202">
              <a:extLst>
                <a:ext uri="{FF2B5EF4-FFF2-40B4-BE49-F238E27FC236}">
                  <a16:creationId xmlns:a16="http://schemas.microsoft.com/office/drawing/2014/main" id="{7FE847C2-96C4-421A-BC9C-BD6AD1D258AE}"/>
                </a:ext>
              </a:extLst>
            </p:cNvPr>
            <p:cNvCxnSpPr>
              <a:cxnSpLocks/>
              <a:stCxn id="173" idx="6"/>
              <a:endCxn id="194" idx="2"/>
            </p:cNvCxnSpPr>
            <p:nvPr/>
          </p:nvCxnSpPr>
          <p:spPr>
            <a:xfrm>
              <a:off x="9303488" y="2726021"/>
              <a:ext cx="1233640" cy="1293099"/>
            </a:xfrm>
            <a:prstGeom prst="line">
              <a:avLst/>
            </a:prstGeom>
            <a:ln w="19050"/>
          </p:spPr>
          <p:style>
            <a:lnRef idx="1">
              <a:schemeClr val="dk1"/>
            </a:lnRef>
            <a:fillRef idx="0">
              <a:schemeClr val="dk1"/>
            </a:fillRef>
            <a:effectRef idx="0">
              <a:schemeClr val="dk1"/>
            </a:effectRef>
            <a:fontRef idx="minor">
              <a:schemeClr val="tx1"/>
            </a:fontRef>
          </p:style>
        </p:cxnSp>
        <p:sp>
          <p:nvSpPr>
            <p:cNvPr id="205" name="TextBox 204">
              <a:extLst>
                <a:ext uri="{FF2B5EF4-FFF2-40B4-BE49-F238E27FC236}">
                  <a16:creationId xmlns:a16="http://schemas.microsoft.com/office/drawing/2014/main" id="{E06B97DE-6B45-4167-AB3D-80D43FF5E84A}"/>
                </a:ext>
              </a:extLst>
            </p:cNvPr>
            <p:cNvSpPr txBox="1"/>
            <p:nvPr/>
          </p:nvSpPr>
          <p:spPr>
            <a:xfrm rot="5400000">
              <a:off x="8982677" y="4956700"/>
              <a:ext cx="433132" cy="523220"/>
            </a:xfrm>
            <a:prstGeom prst="rect">
              <a:avLst/>
            </a:prstGeom>
            <a:noFill/>
          </p:spPr>
          <p:txBody>
            <a:bodyPr wrap="none" rtlCol="0">
              <a:spAutoFit/>
            </a:bodyPr>
            <a:lstStyle/>
            <a:p>
              <a:r>
                <a:rPr lang="en-US" sz="2800" i="1" dirty="0"/>
                <a:t>…</a:t>
              </a:r>
            </a:p>
          </p:txBody>
        </p:sp>
        <p:sp>
          <p:nvSpPr>
            <p:cNvPr id="206" name="TextBox 205">
              <a:extLst>
                <a:ext uri="{FF2B5EF4-FFF2-40B4-BE49-F238E27FC236}">
                  <a16:creationId xmlns:a16="http://schemas.microsoft.com/office/drawing/2014/main" id="{4D957F43-61E7-46FF-A5AA-7FC7FC034023}"/>
                </a:ext>
              </a:extLst>
            </p:cNvPr>
            <p:cNvSpPr txBox="1"/>
            <p:nvPr/>
          </p:nvSpPr>
          <p:spPr>
            <a:xfrm rot="5400000">
              <a:off x="10635260" y="4958634"/>
              <a:ext cx="433132" cy="523220"/>
            </a:xfrm>
            <a:prstGeom prst="rect">
              <a:avLst/>
            </a:prstGeom>
            <a:noFill/>
          </p:spPr>
          <p:txBody>
            <a:bodyPr wrap="none" rtlCol="0">
              <a:spAutoFit/>
            </a:bodyPr>
            <a:lstStyle/>
            <a:p>
              <a:r>
                <a:rPr lang="en-US" sz="2800" i="1" dirty="0"/>
                <a:t>…</a:t>
              </a:r>
            </a:p>
          </p:txBody>
        </p:sp>
        <p:cxnSp>
          <p:nvCxnSpPr>
            <p:cNvPr id="207" name="Straight Connector 206">
              <a:extLst>
                <a:ext uri="{FF2B5EF4-FFF2-40B4-BE49-F238E27FC236}">
                  <a16:creationId xmlns:a16="http://schemas.microsoft.com/office/drawing/2014/main" id="{A58CC3C7-55C0-45E6-9C3F-9E1EC26B01B9}"/>
                </a:ext>
              </a:extLst>
            </p:cNvPr>
            <p:cNvCxnSpPr>
              <a:cxnSpLocks/>
              <a:stCxn id="179" idx="6"/>
              <a:endCxn id="197" idx="2"/>
            </p:cNvCxnSpPr>
            <p:nvPr/>
          </p:nvCxnSpPr>
          <p:spPr>
            <a:xfrm>
              <a:off x="9338288" y="4019120"/>
              <a:ext cx="1187820" cy="664404"/>
            </a:xfrm>
            <a:prstGeom prst="line">
              <a:avLst/>
            </a:prstGeom>
            <a:ln w="19050"/>
          </p:spPr>
          <p:style>
            <a:lnRef idx="1">
              <a:schemeClr val="dk1"/>
            </a:lnRef>
            <a:fillRef idx="0">
              <a:schemeClr val="dk1"/>
            </a:fillRef>
            <a:effectRef idx="0">
              <a:schemeClr val="dk1"/>
            </a:effectRef>
            <a:fontRef idx="minor">
              <a:schemeClr val="tx1"/>
            </a:fontRef>
          </p:style>
        </p:cxnSp>
        <p:sp>
          <p:nvSpPr>
            <p:cNvPr id="208" name="TextBox 207">
              <a:extLst>
                <a:ext uri="{FF2B5EF4-FFF2-40B4-BE49-F238E27FC236}">
                  <a16:creationId xmlns:a16="http://schemas.microsoft.com/office/drawing/2014/main" id="{1A715838-8B0F-4AC0-B49D-A252085F5D52}"/>
                </a:ext>
              </a:extLst>
            </p:cNvPr>
            <p:cNvSpPr txBox="1"/>
            <p:nvPr/>
          </p:nvSpPr>
          <p:spPr>
            <a:xfrm>
              <a:off x="9998750" y="4142888"/>
              <a:ext cx="593432" cy="369332"/>
            </a:xfrm>
            <a:prstGeom prst="rect">
              <a:avLst/>
            </a:prstGeom>
            <a:noFill/>
          </p:spPr>
          <p:txBody>
            <a:bodyPr wrap="none" rtlCol="0">
              <a:spAutoFit/>
            </a:bodyPr>
            <a:lstStyle/>
            <a:p>
              <a:r>
                <a:rPr lang="en-US" dirty="0"/>
                <a:t>0.84</a:t>
              </a:r>
            </a:p>
          </p:txBody>
        </p:sp>
        <p:cxnSp>
          <p:nvCxnSpPr>
            <p:cNvPr id="220" name="Straight Connector 219">
              <a:extLst>
                <a:ext uri="{FF2B5EF4-FFF2-40B4-BE49-F238E27FC236}">
                  <a16:creationId xmlns:a16="http://schemas.microsoft.com/office/drawing/2014/main" id="{8BAB2478-6415-466C-BC6A-2A37CBF37193}"/>
                </a:ext>
              </a:extLst>
            </p:cNvPr>
            <p:cNvCxnSpPr>
              <a:cxnSpLocks/>
              <a:stCxn id="200" idx="2"/>
              <a:endCxn id="185" idx="6"/>
            </p:cNvCxnSpPr>
            <p:nvPr/>
          </p:nvCxnSpPr>
          <p:spPr>
            <a:xfrm flipH="1">
              <a:off x="9338288" y="5708828"/>
              <a:ext cx="1198840" cy="0"/>
            </a:xfrm>
            <a:prstGeom prst="line">
              <a:avLst/>
            </a:prstGeom>
            <a:ln w="19050"/>
          </p:spPr>
          <p:style>
            <a:lnRef idx="1">
              <a:schemeClr val="dk1"/>
            </a:lnRef>
            <a:fillRef idx="0">
              <a:schemeClr val="dk1"/>
            </a:fillRef>
            <a:effectRef idx="0">
              <a:schemeClr val="dk1"/>
            </a:effectRef>
            <a:fontRef idx="minor">
              <a:schemeClr val="tx1"/>
            </a:fontRef>
          </p:style>
        </p:cxnSp>
      </p:grpSp>
      <p:sp>
        <p:nvSpPr>
          <p:cNvPr id="130" name="Arrow: Right 129">
            <a:extLst>
              <a:ext uri="{FF2B5EF4-FFF2-40B4-BE49-F238E27FC236}">
                <a16:creationId xmlns:a16="http://schemas.microsoft.com/office/drawing/2014/main" id="{6362E25C-DBB2-4261-AAD0-FE623E5D006C}"/>
              </a:ext>
            </a:extLst>
          </p:cNvPr>
          <p:cNvSpPr/>
          <p:nvPr/>
        </p:nvSpPr>
        <p:spPr>
          <a:xfrm>
            <a:off x="7371948" y="4127845"/>
            <a:ext cx="624025" cy="375179"/>
          </a:xfrm>
          <a:prstGeom prst="rightArrow">
            <a:avLst>
              <a:gd name="adj1" fmla="val 50000"/>
              <a:gd name="adj2" fmla="val 82739"/>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1065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left)">
                                      <p:cBhvr>
                                        <p:cTn id="7" dur="250"/>
                                        <p:tgtEl>
                                          <p:spTgt spid="15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0"/>
                                        </p:tgtEl>
                                        <p:attrNameLst>
                                          <p:attrName>style.visibility</p:attrName>
                                        </p:attrNameLst>
                                      </p:cBhvr>
                                      <p:to>
                                        <p:strVal val="visible"/>
                                      </p:to>
                                    </p:set>
                                    <p:animEffect transition="in" filter="wipe(left)">
                                      <p:cBhvr>
                                        <p:cTn id="16" dur="250"/>
                                        <p:tgtEl>
                                          <p:spTgt spid="130"/>
                                        </p:tgtEl>
                                      </p:cBhvr>
                                    </p:animEffect>
                                  </p:childTnLst>
                                </p:cTn>
                              </p:par>
                            </p:childTnLst>
                          </p:cTn>
                        </p:par>
                        <p:par>
                          <p:cTn id="17" fill="hold">
                            <p:stCondLst>
                              <p:cond delay="250"/>
                            </p:stCondLst>
                            <p:childTnLst>
                              <p:par>
                                <p:cTn id="18" presetID="10" presetClass="entr" presetSubtype="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animBg="1"/>
      <p:bldP spid="13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16" name="Group 15"/>
          <p:cNvGrpSpPr/>
          <p:nvPr/>
        </p:nvGrpSpPr>
        <p:grpSpPr>
          <a:xfrm>
            <a:off x="0" y="0"/>
            <a:ext cx="12192000" cy="1045064"/>
            <a:chOff x="0" y="0"/>
            <a:chExt cx="12192000" cy="1045064"/>
          </a:xfrm>
        </p:grpSpPr>
        <p:sp>
          <p:nvSpPr>
            <p:cNvPr id="17" name="Rectangle 16"/>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42</a:t>
            </a:fld>
            <a:endParaRPr lang="en-US" dirty="0"/>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20" name="TextBox 19"/>
          <p:cNvSpPr txBox="1"/>
          <p:nvPr/>
        </p:nvSpPr>
        <p:spPr>
          <a:xfrm>
            <a:off x="388937" y="166119"/>
            <a:ext cx="11422637" cy="707886"/>
          </a:xfrm>
          <a:prstGeom prst="rect">
            <a:avLst/>
          </a:prstGeom>
          <a:noFill/>
        </p:spPr>
        <p:txBody>
          <a:bodyPr wrap="square" rtlCol="0">
            <a:spAutoFit/>
          </a:bodyPr>
          <a:lstStyle/>
          <a:p>
            <a:r>
              <a:rPr lang="en-US" sz="40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Experimental Evaluation</a:t>
            </a:r>
          </a:p>
        </p:txBody>
      </p:sp>
      <p:grpSp>
        <p:nvGrpSpPr>
          <p:cNvPr id="2" name="Group 1"/>
          <p:cNvGrpSpPr/>
          <p:nvPr/>
        </p:nvGrpSpPr>
        <p:grpSpPr>
          <a:xfrm>
            <a:off x="154070" y="1322559"/>
            <a:ext cx="5987888" cy="4839274"/>
            <a:chOff x="385272" y="1264502"/>
            <a:chExt cx="5566669" cy="4889537"/>
          </a:xfrm>
        </p:grpSpPr>
        <p:sp>
          <p:nvSpPr>
            <p:cNvPr id="13" name="TextBox 12"/>
            <p:cNvSpPr txBox="1"/>
            <p:nvPr/>
          </p:nvSpPr>
          <p:spPr>
            <a:xfrm>
              <a:off x="388937" y="1873648"/>
              <a:ext cx="5563004" cy="4151494"/>
            </a:xfrm>
            <a:prstGeom prst="rect">
              <a:avLst/>
            </a:prstGeom>
            <a:noFill/>
          </p:spPr>
          <p:txBody>
            <a:bodyPr wrap="square" rtlCol="0">
              <a:spAutoFit/>
            </a:bodyPr>
            <a:lstStyle/>
            <a:p>
              <a:pPr marL="249238" indent="-249238">
                <a:buFont typeface="Wingdings" panose="05000000000000000000" pitchFamily="2" charset="2"/>
                <a:buChar char="§"/>
              </a:pPr>
              <a:r>
                <a:rPr lang="en-US" sz="2500" dirty="0"/>
                <a:t>Titanic passenger database</a:t>
              </a:r>
            </a:p>
            <a:p>
              <a:pPr marL="566738" lvl="1" indent="-225425">
                <a:buFont typeface="Arial" panose="020B0604020202020204" pitchFamily="34" charset="0"/>
                <a:buChar char="•"/>
              </a:pPr>
              <a:r>
                <a:rPr lang="en-US" sz="2300" dirty="0">
                  <a:solidFill>
                    <a:srgbClr val="002060"/>
                  </a:solidFill>
                </a:rPr>
                <a:t>1,317 records </a:t>
              </a:r>
              <a:r>
                <a:rPr lang="en-US" sz="2000" dirty="0">
                  <a:solidFill>
                    <a:srgbClr val="002060"/>
                  </a:solidFill>
                </a:rPr>
                <a:t>(encoded and plaintext)</a:t>
              </a:r>
            </a:p>
            <a:p>
              <a:pPr marL="566738" lvl="1" indent="-225425">
                <a:buFont typeface="Arial" panose="020B0604020202020204" pitchFamily="34" charset="0"/>
                <a:buChar char="•"/>
              </a:pPr>
              <a:r>
                <a:rPr lang="en-US" sz="2300" dirty="0">
                  <a:solidFill>
                    <a:srgbClr val="002060"/>
                  </a:solidFill>
                </a:rPr>
                <a:t>First name and Last name</a:t>
              </a:r>
            </a:p>
            <a:p>
              <a:pPr lvl="1"/>
              <a:endParaRPr lang="en-US" sz="1000" dirty="0"/>
            </a:p>
            <a:p>
              <a:pPr marL="250825" indent="-250825">
                <a:buFont typeface="Wingdings" panose="05000000000000000000" pitchFamily="2" charset="2"/>
                <a:buChar char="§"/>
              </a:pPr>
              <a:r>
                <a:rPr lang="en-US" sz="2300" dirty="0"/>
                <a:t>European census (EURO) database (synthetic)</a:t>
              </a:r>
            </a:p>
            <a:p>
              <a:pPr marL="566738" lvl="1" indent="-225425">
                <a:buFont typeface="Arial" panose="020B0604020202020204" pitchFamily="34" charset="0"/>
                <a:buChar char="•"/>
              </a:pPr>
              <a:r>
                <a:rPr lang="en-US" sz="2300" dirty="0">
                  <a:solidFill>
                    <a:srgbClr val="002060"/>
                  </a:solidFill>
                </a:rPr>
                <a:t>25,343 records </a:t>
              </a:r>
              <a:r>
                <a:rPr lang="en-US" sz="2000" dirty="0">
                  <a:solidFill>
                    <a:srgbClr val="002060"/>
                  </a:solidFill>
                </a:rPr>
                <a:t>(encoded and plaintext)</a:t>
              </a:r>
            </a:p>
            <a:p>
              <a:pPr marL="566738" lvl="1" indent="-225425">
                <a:buFont typeface="Arial" panose="020B0604020202020204" pitchFamily="34" charset="0"/>
                <a:buChar char="•"/>
              </a:pPr>
              <a:r>
                <a:rPr lang="en-US" sz="2300" dirty="0">
                  <a:solidFill>
                    <a:srgbClr val="002060"/>
                  </a:solidFill>
                </a:rPr>
                <a:t>First name, Last name, Street address</a:t>
              </a:r>
            </a:p>
            <a:p>
              <a:pPr lvl="1"/>
              <a:endParaRPr lang="en-US" sz="1000" dirty="0"/>
            </a:p>
            <a:p>
              <a:pPr marL="250825" indent="-250825">
                <a:buFont typeface="Wingdings" panose="05000000000000000000" pitchFamily="2" charset="2"/>
                <a:buChar char="§"/>
              </a:pPr>
              <a:r>
                <a:rPr lang="en-US" sz="2500" dirty="0"/>
                <a:t>North Carolina voter registration database</a:t>
              </a:r>
            </a:p>
            <a:p>
              <a:pPr marL="566738" lvl="1" indent="-225425">
                <a:buFont typeface="Arial" panose="020B0604020202020204" pitchFamily="34" charset="0"/>
                <a:buChar char="•"/>
              </a:pPr>
              <a:r>
                <a:rPr lang="en-US" sz="2300" dirty="0">
                  <a:solidFill>
                    <a:srgbClr val="002060"/>
                  </a:solidFill>
                </a:rPr>
                <a:t>One dataset pair each with 100,000 records </a:t>
              </a:r>
              <a:r>
                <a:rPr lang="en-US" sz="2000" dirty="0">
                  <a:solidFill>
                    <a:srgbClr val="002060"/>
                  </a:solidFill>
                </a:rPr>
                <a:t>(sampled)</a:t>
              </a:r>
            </a:p>
            <a:p>
              <a:pPr marL="566738" lvl="1" indent="-225425">
                <a:buFont typeface="Arial" panose="020B0604020202020204" pitchFamily="34" charset="0"/>
                <a:buChar char="•"/>
              </a:pPr>
              <a:r>
                <a:rPr lang="en-US" sz="2300" dirty="0">
                  <a:solidFill>
                    <a:srgbClr val="002060"/>
                  </a:solidFill>
                </a:rPr>
                <a:t>First name, Last name, Street address</a:t>
              </a:r>
            </a:p>
          </p:txBody>
        </p:sp>
        <p:sp>
          <p:nvSpPr>
            <p:cNvPr id="12" name="Rounded Rectangle 11"/>
            <p:cNvSpPr/>
            <p:nvPr/>
          </p:nvSpPr>
          <p:spPr>
            <a:xfrm>
              <a:off x="388935" y="1264502"/>
              <a:ext cx="5520278" cy="4889537"/>
            </a:xfrm>
            <a:prstGeom prst="roundRect">
              <a:avLst>
                <a:gd name="adj" fmla="val 0"/>
              </a:avLst>
            </a:prstGeom>
            <a:noFill/>
            <a:ln w="57150">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2" name="TextBox 21"/>
            <p:cNvSpPr txBox="1"/>
            <p:nvPr/>
          </p:nvSpPr>
          <p:spPr>
            <a:xfrm>
              <a:off x="385272" y="1358257"/>
              <a:ext cx="5448248" cy="523220"/>
            </a:xfrm>
            <a:prstGeom prst="rect">
              <a:avLst/>
            </a:prstGeom>
            <a:noFill/>
          </p:spPr>
          <p:txBody>
            <a:bodyPr wrap="square" rtlCol="0">
              <a:spAutoFit/>
            </a:bodyPr>
            <a:lstStyle/>
            <a:p>
              <a:pPr algn="ctr"/>
              <a:r>
                <a:rPr lang="en-US" sz="2800" dirty="0">
                  <a:latin typeface="Open Sans Semibold" panose="020B0706030804020204" pitchFamily="34" charset="0"/>
                  <a:ea typeface="Open Sans Semibold" panose="020B0706030804020204" pitchFamily="34" charset="0"/>
                  <a:cs typeface="Open Sans Semibold" panose="020B0706030804020204" pitchFamily="34" charset="0"/>
                </a:rPr>
                <a:t>Databases</a:t>
              </a:r>
            </a:p>
          </p:txBody>
        </p:sp>
      </p:grpSp>
      <p:grpSp>
        <p:nvGrpSpPr>
          <p:cNvPr id="3" name="Group 2"/>
          <p:cNvGrpSpPr/>
          <p:nvPr/>
        </p:nvGrpSpPr>
        <p:grpSpPr>
          <a:xfrm>
            <a:off x="6223379" y="1315119"/>
            <a:ext cx="5810609" cy="4839273"/>
            <a:chOff x="6363326" y="1257063"/>
            <a:chExt cx="5448248" cy="4591023"/>
          </a:xfrm>
        </p:grpSpPr>
        <p:sp>
          <p:nvSpPr>
            <p:cNvPr id="14" name="TextBox 13"/>
            <p:cNvSpPr txBox="1"/>
            <p:nvPr/>
          </p:nvSpPr>
          <p:spPr>
            <a:xfrm>
              <a:off x="6366989" y="1918781"/>
              <a:ext cx="5444585" cy="3547653"/>
            </a:xfrm>
            <a:prstGeom prst="rect">
              <a:avLst/>
            </a:prstGeom>
            <a:noFill/>
          </p:spPr>
          <p:txBody>
            <a:bodyPr wrap="square" rtlCol="0">
              <a:spAutoFit/>
            </a:bodyPr>
            <a:lstStyle/>
            <a:p>
              <a:pPr marL="91440"/>
              <a:r>
                <a:rPr lang="en-US" sz="2500" dirty="0"/>
                <a:t>Three PPRL encoding techniques </a:t>
              </a:r>
            </a:p>
            <a:p>
              <a:pPr marL="547688" indent="-206375">
                <a:buFont typeface="Arial" panose="020B0604020202020204" pitchFamily="34" charset="0"/>
                <a:buChar char="•"/>
              </a:pPr>
              <a:r>
                <a:rPr lang="en-US" sz="2300" dirty="0">
                  <a:solidFill>
                    <a:srgbClr val="FF0000"/>
                  </a:solidFill>
                </a:rPr>
                <a:t>Bloom filter (BF) encoding</a:t>
              </a:r>
            </a:p>
            <a:p>
              <a:pPr marL="547688" indent="-206375">
                <a:buFont typeface="Arial" panose="020B0604020202020204" pitchFamily="34" charset="0"/>
                <a:buChar char="•"/>
              </a:pPr>
              <a:r>
                <a:rPr lang="en-US" sz="2300" dirty="0">
                  <a:solidFill>
                    <a:srgbClr val="FF0000"/>
                  </a:solidFill>
                </a:rPr>
                <a:t>Tabulation min-hash (TMH) encoding</a:t>
              </a:r>
            </a:p>
            <a:p>
              <a:pPr marL="547688" indent="-206375">
                <a:buFont typeface="Arial" panose="020B0604020202020204" pitchFamily="34" charset="0"/>
                <a:buChar char="•"/>
              </a:pPr>
              <a:r>
                <a:rPr lang="en-US" sz="2300" dirty="0">
                  <a:solidFill>
                    <a:srgbClr val="FF0000"/>
                  </a:solidFill>
                </a:rPr>
                <a:t>Two-step hash (2SH) encoding</a:t>
              </a:r>
            </a:p>
            <a:p>
              <a:pPr marL="91440"/>
              <a:endParaRPr lang="en-US" sz="1000" dirty="0">
                <a:solidFill>
                  <a:srgbClr val="FF0000"/>
                </a:solidFill>
              </a:endParaRPr>
            </a:p>
            <a:p>
              <a:pPr marL="91440"/>
              <a:r>
                <a:rPr lang="en-US" sz="2500" dirty="0"/>
                <a:t>Accuracy percentage of the top one-to-one </a:t>
              </a:r>
              <a:r>
                <a:rPr lang="en-US" sz="2500" i="1" dirty="0"/>
                <a:t>t</a:t>
              </a:r>
              <a:r>
                <a:rPr lang="en-US" sz="2500" dirty="0"/>
                <a:t> plaintext reidentifications, where:</a:t>
              </a:r>
            </a:p>
            <a:p>
              <a:pPr marL="547688" indent="-206375">
                <a:buFont typeface="Arial" panose="020B0604020202020204" pitchFamily="34" charset="0"/>
                <a:buChar char="•"/>
              </a:pPr>
              <a:r>
                <a:rPr lang="en-US" sz="2300" i="1" dirty="0">
                  <a:solidFill>
                    <a:srgbClr val="FF0000"/>
                  </a:solidFill>
                </a:rPr>
                <a:t>t</a:t>
              </a:r>
              <a:r>
                <a:rPr lang="en-US" sz="2300" dirty="0">
                  <a:solidFill>
                    <a:srgbClr val="FF0000"/>
                  </a:solidFill>
                </a:rPr>
                <a:t> = [10, 100, 500, 1000]</a:t>
              </a:r>
            </a:p>
            <a:p>
              <a:pPr marL="91440"/>
              <a:endParaRPr lang="en-US" sz="1000" dirty="0"/>
            </a:p>
            <a:p>
              <a:pPr marL="91440"/>
              <a:r>
                <a:rPr lang="en-US" sz="2500" dirty="0"/>
                <a:t>Usability of three bi-partite matching approaches based on matching accuracy</a:t>
              </a:r>
            </a:p>
          </p:txBody>
        </p:sp>
        <p:sp>
          <p:nvSpPr>
            <p:cNvPr id="21" name="Rounded Rectangle 20"/>
            <p:cNvSpPr/>
            <p:nvPr/>
          </p:nvSpPr>
          <p:spPr>
            <a:xfrm>
              <a:off x="6366989" y="1257063"/>
              <a:ext cx="5444585" cy="4591023"/>
            </a:xfrm>
            <a:prstGeom prst="roundRect">
              <a:avLst>
                <a:gd name="adj" fmla="val 0"/>
              </a:avLst>
            </a:prstGeom>
            <a:noFill/>
            <a:ln w="57150">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3" name="TextBox 22"/>
            <p:cNvSpPr txBox="1"/>
            <p:nvPr/>
          </p:nvSpPr>
          <p:spPr>
            <a:xfrm>
              <a:off x="6363326" y="1320209"/>
              <a:ext cx="5448248" cy="523220"/>
            </a:xfrm>
            <a:prstGeom prst="rect">
              <a:avLst/>
            </a:prstGeom>
            <a:noFill/>
          </p:spPr>
          <p:txBody>
            <a:bodyPr wrap="square" rtlCol="0">
              <a:spAutoFit/>
            </a:bodyPr>
            <a:lstStyle/>
            <a:p>
              <a:pPr algn="ctr"/>
              <a:r>
                <a:rPr lang="en-US" sz="2800" dirty="0">
                  <a:latin typeface="Open Sans Semibold" panose="020B0706030804020204" pitchFamily="34" charset="0"/>
                  <a:ea typeface="Open Sans Semibold" panose="020B0706030804020204" pitchFamily="34" charset="0"/>
                  <a:cs typeface="Open Sans Semibold" panose="020B0706030804020204" pitchFamily="34" charset="0"/>
                </a:rPr>
                <a:t>Evaluation criteria</a:t>
              </a:r>
            </a:p>
          </p:txBody>
        </p:sp>
      </p:grpSp>
      <p:sp>
        <p:nvSpPr>
          <p:cNvPr id="25" name="Footer Placeholder 9">
            <a:extLst>
              <a:ext uri="{FF2B5EF4-FFF2-40B4-BE49-F238E27FC236}">
                <a16:creationId xmlns:a16="http://schemas.microsoft.com/office/drawing/2014/main" id="{0C0E9C43-A328-4EED-BCEB-D5FDA57425AC}"/>
              </a:ext>
            </a:extLst>
          </p:cNvPr>
          <p:cNvSpPr>
            <a:spLocks noGrp="1"/>
          </p:cNvSpPr>
          <p:nvPr>
            <p:ph type="ftr" sz="quarter" idx="11"/>
          </p:nvPr>
        </p:nvSpPr>
        <p:spPr>
          <a:xfrm>
            <a:off x="4552950" y="6367697"/>
            <a:ext cx="3086100" cy="365125"/>
          </a:xfrm>
        </p:spPr>
        <p:txBody>
          <a:bodyPr/>
          <a:lstStyle/>
          <a:p>
            <a:r>
              <a:rPr lang="en-US" dirty="0"/>
              <a:t>March 2021</a:t>
            </a:r>
          </a:p>
        </p:txBody>
      </p:sp>
    </p:spTree>
    <p:extLst>
      <p:ext uri="{BB962C8B-B14F-4D97-AF65-F5344CB8AC3E}">
        <p14:creationId xmlns:p14="http://schemas.microsoft.com/office/powerpoint/2010/main" val="247066203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8C1DFE58-DC32-4E51-A1FC-0B700C7A37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16" name="Group 15"/>
          <p:cNvGrpSpPr/>
          <p:nvPr/>
        </p:nvGrpSpPr>
        <p:grpSpPr>
          <a:xfrm>
            <a:off x="0" y="0"/>
            <a:ext cx="12192000" cy="1045064"/>
            <a:chOff x="0" y="0"/>
            <a:chExt cx="12192000" cy="1045064"/>
          </a:xfrm>
        </p:grpSpPr>
        <p:sp>
          <p:nvSpPr>
            <p:cNvPr id="17" name="Rectangle 16"/>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43</a:t>
            </a:fld>
            <a:endParaRPr lang="en-US" dirty="0"/>
          </a:p>
        </p:txBody>
      </p:sp>
      <p:sp>
        <p:nvSpPr>
          <p:cNvPr id="13" name="TextBox 12"/>
          <p:cNvSpPr txBox="1"/>
          <p:nvPr/>
        </p:nvSpPr>
        <p:spPr>
          <a:xfrm>
            <a:off x="388937" y="1107933"/>
            <a:ext cx="11679238" cy="461665"/>
          </a:xfrm>
          <a:prstGeom prst="rect">
            <a:avLst/>
          </a:prstGeom>
          <a:noFill/>
        </p:spPr>
        <p:txBody>
          <a:bodyPr wrap="square" rtlCol="0">
            <a:spAutoFit/>
          </a:bodyPr>
          <a:lstStyle/>
          <a:p>
            <a:pPr marL="342900" indent="-342900">
              <a:buFont typeface="Wingdings" panose="05000000000000000000" pitchFamily="2" charset="2"/>
              <a:buChar char="§"/>
            </a:pPr>
            <a:r>
              <a:rPr lang="en-US" sz="2400" dirty="0"/>
              <a:t>Accuracy results for the Titanic and EURO databases with different attribute combinations</a:t>
            </a:r>
          </a:p>
        </p:txBody>
      </p:sp>
      <p:sp>
        <p:nvSpPr>
          <p:cNvPr id="20" name="TextBox 19"/>
          <p:cNvSpPr txBox="1"/>
          <p:nvPr/>
        </p:nvSpPr>
        <p:spPr>
          <a:xfrm>
            <a:off x="359909" y="195147"/>
            <a:ext cx="11422637" cy="630942"/>
          </a:xfrm>
          <a:prstGeom prst="rect">
            <a:avLst/>
          </a:prstGeom>
          <a:noFill/>
        </p:spPr>
        <p:txBody>
          <a:bodyPr wrap="square" rtlCol="0">
            <a:spAutoFit/>
          </a:bodyPr>
          <a:lstStyle/>
          <a:p>
            <a:r>
              <a:rPr lang="en-US" sz="35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Plaintext Reidentification Accuracy</a:t>
            </a:r>
          </a:p>
        </p:txBody>
      </p:sp>
      <p:graphicFrame>
        <p:nvGraphicFramePr>
          <p:cNvPr id="4" name="Chart 3">
            <a:extLst>
              <a:ext uri="{FF2B5EF4-FFF2-40B4-BE49-F238E27FC236}">
                <a16:creationId xmlns:a16="http://schemas.microsoft.com/office/drawing/2014/main" id="{F78A0547-E438-4A2C-A6AF-87FD80902ACE}"/>
              </a:ext>
            </a:extLst>
          </p:cNvPr>
          <p:cNvGraphicFramePr/>
          <p:nvPr>
            <p:extLst>
              <p:ext uri="{D42A27DB-BD31-4B8C-83A1-F6EECF244321}">
                <p14:modId xmlns:p14="http://schemas.microsoft.com/office/powerpoint/2010/main" val="1907084259"/>
              </p:ext>
            </p:extLst>
          </p:nvPr>
        </p:nvGraphicFramePr>
        <p:xfrm>
          <a:off x="1505055" y="1904744"/>
          <a:ext cx="4120119" cy="255595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4">
            <a:extLst>
              <a:ext uri="{FF2B5EF4-FFF2-40B4-BE49-F238E27FC236}">
                <a16:creationId xmlns:a16="http://schemas.microsoft.com/office/drawing/2014/main" id="{ABC74E56-66CF-432F-87AD-F6EC338FE777}"/>
              </a:ext>
            </a:extLst>
          </p:cNvPr>
          <p:cNvGraphicFramePr/>
          <p:nvPr>
            <p:extLst>
              <p:ext uri="{D42A27DB-BD31-4B8C-83A1-F6EECF244321}">
                <p14:modId xmlns:p14="http://schemas.microsoft.com/office/powerpoint/2010/main" val="3174844196"/>
              </p:ext>
            </p:extLst>
          </p:nvPr>
        </p:nvGraphicFramePr>
        <p:xfrm>
          <a:off x="1504782" y="3968449"/>
          <a:ext cx="4120118" cy="2555958"/>
        </p:xfrm>
        <a:graphic>
          <a:graphicData uri="http://schemas.openxmlformats.org/drawingml/2006/chart">
            <c:chart xmlns:c="http://schemas.openxmlformats.org/drawingml/2006/chart" xmlns:r="http://schemas.openxmlformats.org/officeDocument/2006/relationships" r:id="rId5"/>
          </a:graphicData>
        </a:graphic>
      </p:graphicFrame>
      <p:grpSp>
        <p:nvGrpSpPr>
          <p:cNvPr id="2" name="Group 1">
            <a:extLst>
              <a:ext uri="{FF2B5EF4-FFF2-40B4-BE49-F238E27FC236}">
                <a16:creationId xmlns:a16="http://schemas.microsoft.com/office/drawing/2014/main" id="{F0966A9A-BF8D-45E2-BFC5-B42B871624D6}"/>
              </a:ext>
            </a:extLst>
          </p:cNvPr>
          <p:cNvGrpSpPr/>
          <p:nvPr/>
        </p:nvGrpSpPr>
        <p:grpSpPr>
          <a:xfrm>
            <a:off x="1801183" y="4125471"/>
            <a:ext cx="3905545" cy="1899362"/>
            <a:chOff x="6624083" y="2799968"/>
            <a:chExt cx="5338095" cy="2423616"/>
          </a:xfrm>
        </p:grpSpPr>
        <p:cxnSp>
          <p:nvCxnSpPr>
            <p:cNvPr id="27" name="Straight Connector 26">
              <a:extLst>
                <a:ext uri="{FF2B5EF4-FFF2-40B4-BE49-F238E27FC236}">
                  <a16:creationId xmlns:a16="http://schemas.microsoft.com/office/drawing/2014/main" id="{821EEC26-C2D1-4198-9A94-286ED1D549AC}"/>
                </a:ext>
              </a:extLst>
            </p:cNvPr>
            <p:cNvCxnSpPr/>
            <p:nvPr/>
          </p:nvCxnSpPr>
          <p:spPr>
            <a:xfrm flipH="1">
              <a:off x="6624083" y="5223584"/>
              <a:ext cx="5338095"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30446C12-1519-48D9-A628-69E36B3A8D4F}"/>
                </a:ext>
              </a:extLst>
            </p:cNvPr>
            <p:cNvCxnSpPr>
              <a:cxnSpLocks/>
            </p:cNvCxnSpPr>
            <p:nvPr/>
          </p:nvCxnSpPr>
          <p:spPr>
            <a:xfrm>
              <a:off x="6624083" y="2799968"/>
              <a:ext cx="0" cy="2423336"/>
            </a:xfrm>
            <a:prstGeom prst="line">
              <a:avLst/>
            </a:prstGeom>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9684080C-0A26-4046-85E3-D7B9F1CD32EF}"/>
              </a:ext>
            </a:extLst>
          </p:cNvPr>
          <p:cNvGrpSpPr/>
          <p:nvPr/>
        </p:nvGrpSpPr>
        <p:grpSpPr>
          <a:xfrm>
            <a:off x="1788131" y="2066535"/>
            <a:ext cx="3905545" cy="1899362"/>
            <a:chOff x="6624083" y="2799968"/>
            <a:chExt cx="5338095" cy="2423616"/>
          </a:xfrm>
        </p:grpSpPr>
        <p:cxnSp>
          <p:nvCxnSpPr>
            <p:cNvPr id="21" name="Straight Connector 20">
              <a:extLst>
                <a:ext uri="{FF2B5EF4-FFF2-40B4-BE49-F238E27FC236}">
                  <a16:creationId xmlns:a16="http://schemas.microsoft.com/office/drawing/2014/main" id="{AF337BE0-7737-4CB6-833F-83DB329AA551}"/>
                </a:ext>
              </a:extLst>
            </p:cNvPr>
            <p:cNvCxnSpPr/>
            <p:nvPr/>
          </p:nvCxnSpPr>
          <p:spPr>
            <a:xfrm flipH="1">
              <a:off x="6624083" y="5223584"/>
              <a:ext cx="5338095"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DB96BE15-98BC-485A-AFC8-D9D9D92966E1}"/>
                </a:ext>
              </a:extLst>
            </p:cNvPr>
            <p:cNvCxnSpPr>
              <a:cxnSpLocks/>
            </p:cNvCxnSpPr>
            <p:nvPr/>
          </p:nvCxnSpPr>
          <p:spPr>
            <a:xfrm>
              <a:off x="6624083" y="2799968"/>
              <a:ext cx="0" cy="2423336"/>
            </a:xfrm>
            <a:prstGeom prst="line">
              <a:avLst/>
            </a:prstGeom>
          </p:spPr>
          <p:style>
            <a:lnRef idx="1">
              <a:schemeClr val="dk1"/>
            </a:lnRef>
            <a:fillRef idx="0">
              <a:schemeClr val="dk1"/>
            </a:fillRef>
            <a:effectRef idx="0">
              <a:schemeClr val="dk1"/>
            </a:effectRef>
            <a:fontRef idx="minor">
              <a:schemeClr val="tx1"/>
            </a:fontRef>
          </p:style>
        </p:cxnSp>
      </p:grpSp>
      <p:sp>
        <p:nvSpPr>
          <p:cNvPr id="3" name="TextBox 2">
            <a:extLst>
              <a:ext uri="{FF2B5EF4-FFF2-40B4-BE49-F238E27FC236}">
                <a16:creationId xmlns:a16="http://schemas.microsoft.com/office/drawing/2014/main" id="{38F26F16-2BA3-4A27-9473-496DCC48DAA9}"/>
              </a:ext>
            </a:extLst>
          </p:cNvPr>
          <p:cNvSpPr txBox="1"/>
          <p:nvPr/>
        </p:nvSpPr>
        <p:spPr>
          <a:xfrm>
            <a:off x="136440" y="4782654"/>
            <a:ext cx="1449224" cy="584775"/>
          </a:xfrm>
          <a:prstGeom prst="rect">
            <a:avLst/>
          </a:prstGeom>
          <a:noFill/>
        </p:spPr>
        <p:txBody>
          <a:bodyPr wrap="square" rtlCol="0">
            <a:spAutoFit/>
          </a:bodyPr>
          <a:lstStyle/>
          <a:p>
            <a:pPr algn="ctr"/>
            <a:r>
              <a:rPr lang="en-US" sz="1600" b="1" dirty="0">
                <a:solidFill>
                  <a:schemeClr val="tx1"/>
                </a:solidFill>
              </a:rPr>
              <a:t>First</a:t>
            </a:r>
            <a:r>
              <a:rPr lang="en-US" sz="1600" b="1" baseline="0" dirty="0">
                <a:solidFill>
                  <a:schemeClr val="tx1"/>
                </a:solidFill>
              </a:rPr>
              <a:t> name and Last name</a:t>
            </a:r>
            <a:endParaRPr lang="en-US" sz="1600" b="1" dirty="0">
              <a:solidFill>
                <a:schemeClr val="tx1"/>
              </a:solidFill>
            </a:endParaRPr>
          </a:p>
        </p:txBody>
      </p:sp>
      <p:sp>
        <p:nvSpPr>
          <p:cNvPr id="25" name="TextBox 24">
            <a:extLst>
              <a:ext uri="{FF2B5EF4-FFF2-40B4-BE49-F238E27FC236}">
                <a16:creationId xmlns:a16="http://schemas.microsoft.com/office/drawing/2014/main" id="{7D679B42-505B-49D4-9470-D5AFA343A899}"/>
              </a:ext>
            </a:extLst>
          </p:cNvPr>
          <p:cNvSpPr txBox="1"/>
          <p:nvPr/>
        </p:nvSpPr>
        <p:spPr>
          <a:xfrm>
            <a:off x="495539" y="2854263"/>
            <a:ext cx="1077539" cy="338554"/>
          </a:xfrm>
          <a:prstGeom prst="rect">
            <a:avLst/>
          </a:prstGeom>
          <a:noFill/>
        </p:spPr>
        <p:txBody>
          <a:bodyPr wrap="none" rtlCol="0">
            <a:spAutoFit/>
          </a:bodyPr>
          <a:lstStyle/>
          <a:p>
            <a:r>
              <a:rPr lang="en-US" sz="1600" b="1" dirty="0">
                <a:solidFill>
                  <a:schemeClr val="tx1"/>
                </a:solidFill>
              </a:rPr>
              <a:t>First</a:t>
            </a:r>
            <a:r>
              <a:rPr lang="en-US" sz="1600" b="1" baseline="0" dirty="0">
                <a:solidFill>
                  <a:schemeClr val="tx1"/>
                </a:solidFill>
              </a:rPr>
              <a:t> name</a:t>
            </a:r>
            <a:endParaRPr lang="en-US" sz="1600" b="1" dirty="0">
              <a:solidFill>
                <a:schemeClr val="tx1"/>
              </a:solidFill>
            </a:endParaRPr>
          </a:p>
        </p:txBody>
      </p:sp>
      <p:graphicFrame>
        <p:nvGraphicFramePr>
          <p:cNvPr id="30" name="Chart 29">
            <a:extLst>
              <a:ext uri="{FF2B5EF4-FFF2-40B4-BE49-F238E27FC236}">
                <a16:creationId xmlns:a16="http://schemas.microsoft.com/office/drawing/2014/main" id="{9C851017-8B0E-4D0B-A6C6-CEB95BC4BEAA}"/>
              </a:ext>
            </a:extLst>
          </p:cNvPr>
          <p:cNvGraphicFramePr/>
          <p:nvPr>
            <p:extLst>
              <p:ext uri="{D42A27DB-BD31-4B8C-83A1-F6EECF244321}">
                <p14:modId xmlns:p14="http://schemas.microsoft.com/office/powerpoint/2010/main" val="628231394"/>
              </p:ext>
            </p:extLst>
          </p:nvPr>
        </p:nvGraphicFramePr>
        <p:xfrm>
          <a:off x="6378996" y="1912461"/>
          <a:ext cx="4120119" cy="2555959"/>
        </p:xfrm>
        <a:graphic>
          <a:graphicData uri="http://schemas.openxmlformats.org/drawingml/2006/chart">
            <c:chart xmlns:c="http://schemas.openxmlformats.org/drawingml/2006/chart" xmlns:r="http://schemas.openxmlformats.org/officeDocument/2006/relationships" r:id="rId6"/>
          </a:graphicData>
        </a:graphic>
      </p:graphicFrame>
      <p:sp>
        <p:nvSpPr>
          <p:cNvPr id="9" name="TextBox 8">
            <a:extLst>
              <a:ext uri="{FF2B5EF4-FFF2-40B4-BE49-F238E27FC236}">
                <a16:creationId xmlns:a16="http://schemas.microsoft.com/office/drawing/2014/main" id="{65AA356F-6025-41D0-B0B6-83AE3C9C79D7}"/>
              </a:ext>
            </a:extLst>
          </p:cNvPr>
          <p:cNvSpPr txBox="1"/>
          <p:nvPr/>
        </p:nvSpPr>
        <p:spPr>
          <a:xfrm>
            <a:off x="2210237" y="3919787"/>
            <a:ext cx="3216212" cy="338554"/>
          </a:xfrm>
          <a:prstGeom prst="rect">
            <a:avLst/>
          </a:prstGeom>
          <a:noFill/>
        </p:spPr>
        <p:txBody>
          <a:bodyPr wrap="square" rtlCol="0">
            <a:spAutoFit/>
          </a:bodyPr>
          <a:lstStyle/>
          <a:p>
            <a:r>
              <a:rPr lang="en-US" sz="1600" b="1" dirty="0"/>
              <a:t>BF 	     TMH 	             2SH</a:t>
            </a:r>
            <a:endParaRPr lang="en-AU" sz="1600" b="1" dirty="0"/>
          </a:p>
        </p:txBody>
      </p:sp>
      <p:grpSp>
        <p:nvGrpSpPr>
          <p:cNvPr id="32" name="Group 31">
            <a:extLst>
              <a:ext uri="{FF2B5EF4-FFF2-40B4-BE49-F238E27FC236}">
                <a16:creationId xmlns:a16="http://schemas.microsoft.com/office/drawing/2014/main" id="{E1F74D53-F0A4-4438-BA8A-824ECDB6B5B9}"/>
              </a:ext>
            </a:extLst>
          </p:cNvPr>
          <p:cNvGrpSpPr/>
          <p:nvPr/>
        </p:nvGrpSpPr>
        <p:grpSpPr>
          <a:xfrm>
            <a:off x="6662072" y="2075941"/>
            <a:ext cx="3905545" cy="1899362"/>
            <a:chOff x="6624083" y="2799968"/>
            <a:chExt cx="5338095" cy="2423616"/>
          </a:xfrm>
        </p:grpSpPr>
        <p:cxnSp>
          <p:nvCxnSpPr>
            <p:cNvPr id="33" name="Straight Connector 32">
              <a:extLst>
                <a:ext uri="{FF2B5EF4-FFF2-40B4-BE49-F238E27FC236}">
                  <a16:creationId xmlns:a16="http://schemas.microsoft.com/office/drawing/2014/main" id="{4ECACDD6-F648-40D3-AC03-7BA9A792EBF8}"/>
                </a:ext>
              </a:extLst>
            </p:cNvPr>
            <p:cNvCxnSpPr/>
            <p:nvPr/>
          </p:nvCxnSpPr>
          <p:spPr>
            <a:xfrm flipH="1">
              <a:off x="6624083" y="5223584"/>
              <a:ext cx="5338095"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F2A754AD-EE6A-42E2-BF90-8556F368CA3A}"/>
                </a:ext>
              </a:extLst>
            </p:cNvPr>
            <p:cNvCxnSpPr>
              <a:cxnSpLocks/>
            </p:cNvCxnSpPr>
            <p:nvPr/>
          </p:nvCxnSpPr>
          <p:spPr>
            <a:xfrm>
              <a:off x="6624083" y="2799968"/>
              <a:ext cx="0" cy="2423336"/>
            </a:xfrm>
            <a:prstGeom prst="line">
              <a:avLst/>
            </a:prstGeom>
          </p:spPr>
          <p:style>
            <a:lnRef idx="1">
              <a:schemeClr val="dk1"/>
            </a:lnRef>
            <a:fillRef idx="0">
              <a:schemeClr val="dk1"/>
            </a:fillRef>
            <a:effectRef idx="0">
              <a:schemeClr val="dk1"/>
            </a:effectRef>
            <a:fontRef idx="minor">
              <a:schemeClr val="tx1"/>
            </a:fontRef>
          </p:style>
        </p:cxnSp>
      </p:grpSp>
      <p:graphicFrame>
        <p:nvGraphicFramePr>
          <p:cNvPr id="36" name="Chart 35">
            <a:extLst>
              <a:ext uri="{FF2B5EF4-FFF2-40B4-BE49-F238E27FC236}">
                <a16:creationId xmlns:a16="http://schemas.microsoft.com/office/drawing/2014/main" id="{E3F90128-5B0A-4B7A-B62C-C44F1F8E001A}"/>
              </a:ext>
            </a:extLst>
          </p:cNvPr>
          <p:cNvGraphicFramePr/>
          <p:nvPr>
            <p:extLst>
              <p:ext uri="{D42A27DB-BD31-4B8C-83A1-F6EECF244321}">
                <p14:modId xmlns:p14="http://schemas.microsoft.com/office/powerpoint/2010/main" val="3920025375"/>
              </p:ext>
            </p:extLst>
          </p:nvPr>
        </p:nvGraphicFramePr>
        <p:xfrm>
          <a:off x="6361426" y="4001362"/>
          <a:ext cx="4120118" cy="2555958"/>
        </p:xfrm>
        <a:graphic>
          <a:graphicData uri="http://schemas.openxmlformats.org/drawingml/2006/chart">
            <c:chart xmlns:c="http://schemas.openxmlformats.org/drawingml/2006/chart" xmlns:r="http://schemas.openxmlformats.org/officeDocument/2006/relationships" r:id="rId7"/>
          </a:graphicData>
        </a:graphic>
      </p:graphicFrame>
      <p:grpSp>
        <p:nvGrpSpPr>
          <p:cNvPr id="37" name="Group 36">
            <a:extLst>
              <a:ext uri="{FF2B5EF4-FFF2-40B4-BE49-F238E27FC236}">
                <a16:creationId xmlns:a16="http://schemas.microsoft.com/office/drawing/2014/main" id="{A68BAEF6-09C9-469D-8FB7-D124DD434D8A}"/>
              </a:ext>
            </a:extLst>
          </p:cNvPr>
          <p:cNvGrpSpPr/>
          <p:nvPr/>
        </p:nvGrpSpPr>
        <p:grpSpPr>
          <a:xfrm>
            <a:off x="6657827" y="4158165"/>
            <a:ext cx="3905545" cy="1899362"/>
            <a:chOff x="6624083" y="2799968"/>
            <a:chExt cx="5338095" cy="2423616"/>
          </a:xfrm>
        </p:grpSpPr>
        <p:cxnSp>
          <p:nvCxnSpPr>
            <p:cNvPr id="38" name="Straight Connector 37">
              <a:extLst>
                <a:ext uri="{FF2B5EF4-FFF2-40B4-BE49-F238E27FC236}">
                  <a16:creationId xmlns:a16="http://schemas.microsoft.com/office/drawing/2014/main" id="{40A3FDBA-6C86-48C2-8AD7-6766FF15DDFC}"/>
                </a:ext>
              </a:extLst>
            </p:cNvPr>
            <p:cNvCxnSpPr/>
            <p:nvPr/>
          </p:nvCxnSpPr>
          <p:spPr>
            <a:xfrm flipH="1">
              <a:off x="6624083" y="5223584"/>
              <a:ext cx="5338095" cy="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E171DED-C736-45FB-B102-940F2D83BBFF}"/>
                </a:ext>
              </a:extLst>
            </p:cNvPr>
            <p:cNvCxnSpPr>
              <a:cxnSpLocks/>
            </p:cNvCxnSpPr>
            <p:nvPr/>
          </p:nvCxnSpPr>
          <p:spPr>
            <a:xfrm>
              <a:off x="6624083" y="2799968"/>
              <a:ext cx="0" cy="2423336"/>
            </a:xfrm>
            <a:prstGeom prst="line">
              <a:avLst/>
            </a:prstGeom>
          </p:spPr>
          <p:style>
            <a:lnRef idx="1">
              <a:schemeClr val="dk1"/>
            </a:lnRef>
            <a:fillRef idx="0">
              <a:schemeClr val="dk1"/>
            </a:fillRef>
            <a:effectRef idx="0">
              <a:schemeClr val="dk1"/>
            </a:effectRef>
            <a:fontRef idx="minor">
              <a:schemeClr val="tx1"/>
            </a:fontRef>
          </p:style>
        </p:cxnSp>
      </p:grpSp>
      <p:sp>
        <p:nvSpPr>
          <p:cNvPr id="31" name="TextBox 30">
            <a:extLst>
              <a:ext uri="{FF2B5EF4-FFF2-40B4-BE49-F238E27FC236}">
                <a16:creationId xmlns:a16="http://schemas.microsoft.com/office/drawing/2014/main" id="{225EF8BB-06B0-4F05-B0D9-E5991213C44C}"/>
              </a:ext>
            </a:extLst>
          </p:cNvPr>
          <p:cNvSpPr txBox="1"/>
          <p:nvPr/>
        </p:nvSpPr>
        <p:spPr>
          <a:xfrm>
            <a:off x="2249968" y="6029148"/>
            <a:ext cx="3216212" cy="338554"/>
          </a:xfrm>
          <a:prstGeom prst="rect">
            <a:avLst/>
          </a:prstGeom>
          <a:noFill/>
        </p:spPr>
        <p:txBody>
          <a:bodyPr wrap="square" rtlCol="0">
            <a:spAutoFit/>
          </a:bodyPr>
          <a:lstStyle/>
          <a:p>
            <a:r>
              <a:rPr lang="en-US" sz="1600" b="1" dirty="0"/>
              <a:t>BF 	     TMH 	             2SH</a:t>
            </a:r>
            <a:endParaRPr lang="en-AU" sz="1600" b="1" dirty="0"/>
          </a:p>
        </p:txBody>
      </p:sp>
      <p:sp>
        <p:nvSpPr>
          <p:cNvPr id="40" name="TextBox 39">
            <a:extLst>
              <a:ext uri="{FF2B5EF4-FFF2-40B4-BE49-F238E27FC236}">
                <a16:creationId xmlns:a16="http://schemas.microsoft.com/office/drawing/2014/main" id="{E54258C0-C5BC-471B-8583-051CE54A9FDB}"/>
              </a:ext>
            </a:extLst>
          </p:cNvPr>
          <p:cNvSpPr txBox="1"/>
          <p:nvPr/>
        </p:nvSpPr>
        <p:spPr>
          <a:xfrm>
            <a:off x="7106612" y="6019844"/>
            <a:ext cx="3216212" cy="338554"/>
          </a:xfrm>
          <a:prstGeom prst="rect">
            <a:avLst/>
          </a:prstGeom>
          <a:noFill/>
        </p:spPr>
        <p:txBody>
          <a:bodyPr wrap="square" rtlCol="0">
            <a:spAutoFit/>
          </a:bodyPr>
          <a:lstStyle/>
          <a:p>
            <a:r>
              <a:rPr lang="en-US" sz="1600" b="1" dirty="0"/>
              <a:t>BF 	     TMH 	             2SH</a:t>
            </a:r>
            <a:endParaRPr lang="en-AU" sz="1600" b="1" dirty="0"/>
          </a:p>
        </p:txBody>
      </p:sp>
      <p:sp>
        <p:nvSpPr>
          <p:cNvPr id="41" name="TextBox 40">
            <a:extLst>
              <a:ext uri="{FF2B5EF4-FFF2-40B4-BE49-F238E27FC236}">
                <a16:creationId xmlns:a16="http://schemas.microsoft.com/office/drawing/2014/main" id="{589829C7-FC82-48F2-B292-7C0D8F2CBDA3}"/>
              </a:ext>
            </a:extLst>
          </p:cNvPr>
          <p:cNvSpPr txBox="1"/>
          <p:nvPr/>
        </p:nvSpPr>
        <p:spPr>
          <a:xfrm>
            <a:off x="3100339" y="1537410"/>
            <a:ext cx="929550" cy="369332"/>
          </a:xfrm>
          <a:prstGeom prst="rect">
            <a:avLst/>
          </a:prstGeom>
          <a:noFill/>
        </p:spPr>
        <p:txBody>
          <a:bodyPr wrap="none" rtlCol="0">
            <a:spAutoFit/>
          </a:bodyPr>
          <a:lstStyle/>
          <a:p>
            <a:r>
              <a:rPr lang="en-US" b="1" dirty="0">
                <a:solidFill>
                  <a:schemeClr val="tx1"/>
                </a:solidFill>
              </a:rPr>
              <a:t>TITANIC</a:t>
            </a:r>
          </a:p>
        </p:txBody>
      </p:sp>
      <p:sp>
        <p:nvSpPr>
          <p:cNvPr id="42" name="TextBox 41">
            <a:extLst>
              <a:ext uri="{FF2B5EF4-FFF2-40B4-BE49-F238E27FC236}">
                <a16:creationId xmlns:a16="http://schemas.microsoft.com/office/drawing/2014/main" id="{B440A78B-D0EA-44A8-9E8C-4A020B01D4FC}"/>
              </a:ext>
            </a:extLst>
          </p:cNvPr>
          <p:cNvSpPr txBox="1"/>
          <p:nvPr/>
        </p:nvSpPr>
        <p:spPr>
          <a:xfrm>
            <a:off x="7889839" y="1571617"/>
            <a:ext cx="822020" cy="369332"/>
          </a:xfrm>
          <a:prstGeom prst="rect">
            <a:avLst/>
          </a:prstGeom>
          <a:noFill/>
        </p:spPr>
        <p:txBody>
          <a:bodyPr wrap="square" rtlCol="0">
            <a:spAutoFit/>
          </a:bodyPr>
          <a:lstStyle/>
          <a:p>
            <a:r>
              <a:rPr lang="en-US" b="1" dirty="0">
                <a:solidFill>
                  <a:schemeClr val="tx1"/>
                </a:solidFill>
              </a:rPr>
              <a:t>EURO</a:t>
            </a:r>
          </a:p>
        </p:txBody>
      </p:sp>
      <p:pic>
        <p:nvPicPr>
          <p:cNvPr id="43" name="Picture 42">
            <a:extLst>
              <a:ext uri="{FF2B5EF4-FFF2-40B4-BE49-F238E27FC236}">
                <a16:creationId xmlns:a16="http://schemas.microsoft.com/office/drawing/2014/main" id="{DBEAE8C9-E040-4C1B-8936-1E3A466E812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44" name="Footer Placeholder 9">
            <a:extLst>
              <a:ext uri="{FF2B5EF4-FFF2-40B4-BE49-F238E27FC236}">
                <a16:creationId xmlns:a16="http://schemas.microsoft.com/office/drawing/2014/main" id="{50B0764B-E718-4F2B-B2E4-CF00263081F9}"/>
              </a:ext>
            </a:extLst>
          </p:cNvPr>
          <p:cNvSpPr>
            <a:spLocks noGrp="1"/>
          </p:cNvSpPr>
          <p:nvPr>
            <p:ph type="ftr" sz="quarter" idx="11"/>
          </p:nvPr>
        </p:nvSpPr>
        <p:spPr>
          <a:xfrm>
            <a:off x="4552950" y="6367697"/>
            <a:ext cx="3086100" cy="365125"/>
          </a:xfrm>
        </p:spPr>
        <p:txBody>
          <a:bodyPr/>
          <a:lstStyle/>
          <a:p>
            <a:r>
              <a:rPr lang="en-US" dirty="0"/>
              <a:t>March 2021</a:t>
            </a:r>
          </a:p>
        </p:txBody>
      </p:sp>
      <p:sp>
        <p:nvSpPr>
          <p:cNvPr id="45" name="TextBox 44">
            <a:extLst>
              <a:ext uri="{FF2B5EF4-FFF2-40B4-BE49-F238E27FC236}">
                <a16:creationId xmlns:a16="http://schemas.microsoft.com/office/drawing/2014/main" id="{45143DEA-3FBA-4A0D-B8E5-93A960D6BAEB}"/>
              </a:ext>
            </a:extLst>
          </p:cNvPr>
          <p:cNvSpPr txBox="1"/>
          <p:nvPr/>
        </p:nvSpPr>
        <p:spPr>
          <a:xfrm>
            <a:off x="10329208" y="2873070"/>
            <a:ext cx="1710453" cy="584775"/>
          </a:xfrm>
          <a:prstGeom prst="rect">
            <a:avLst/>
          </a:prstGeom>
          <a:noFill/>
        </p:spPr>
        <p:txBody>
          <a:bodyPr wrap="square" rtlCol="0">
            <a:spAutoFit/>
          </a:bodyPr>
          <a:lstStyle/>
          <a:p>
            <a:pPr algn="ctr"/>
            <a:r>
              <a:rPr lang="en-US" sz="1600" b="1" dirty="0">
                <a:solidFill>
                  <a:schemeClr val="tx1"/>
                </a:solidFill>
              </a:rPr>
              <a:t>First</a:t>
            </a:r>
            <a:r>
              <a:rPr lang="en-US" sz="1600" b="1" baseline="0" dirty="0">
                <a:solidFill>
                  <a:schemeClr val="tx1"/>
                </a:solidFill>
              </a:rPr>
              <a:t> name and Last name</a:t>
            </a:r>
            <a:endParaRPr lang="en-US" sz="1600" b="1" dirty="0">
              <a:solidFill>
                <a:schemeClr val="tx1"/>
              </a:solidFill>
            </a:endParaRPr>
          </a:p>
        </p:txBody>
      </p:sp>
      <p:sp>
        <p:nvSpPr>
          <p:cNvPr id="46" name="TextBox 45">
            <a:extLst>
              <a:ext uri="{FF2B5EF4-FFF2-40B4-BE49-F238E27FC236}">
                <a16:creationId xmlns:a16="http://schemas.microsoft.com/office/drawing/2014/main" id="{DCDDAE11-9A04-404E-B355-05182D16A754}"/>
              </a:ext>
            </a:extLst>
          </p:cNvPr>
          <p:cNvSpPr txBox="1"/>
          <p:nvPr/>
        </p:nvSpPr>
        <p:spPr>
          <a:xfrm>
            <a:off x="10404691" y="4779498"/>
            <a:ext cx="1569060" cy="584775"/>
          </a:xfrm>
          <a:prstGeom prst="rect">
            <a:avLst/>
          </a:prstGeom>
          <a:noFill/>
        </p:spPr>
        <p:txBody>
          <a:bodyPr wrap="square" rtlCol="0">
            <a:spAutoFit/>
          </a:bodyPr>
          <a:lstStyle/>
          <a:p>
            <a:pPr algn="ctr"/>
            <a:r>
              <a:rPr lang="en-US" sz="1600" b="1" dirty="0">
                <a:solidFill>
                  <a:schemeClr val="tx1"/>
                </a:solidFill>
              </a:rPr>
              <a:t>First</a:t>
            </a:r>
            <a:r>
              <a:rPr lang="en-US" sz="1600" b="1" baseline="0" dirty="0">
                <a:solidFill>
                  <a:schemeClr val="tx1"/>
                </a:solidFill>
              </a:rPr>
              <a:t> name, Last name, Street</a:t>
            </a:r>
            <a:endParaRPr lang="en-US" sz="1600" b="1" dirty="0">
              <a:solidFill>
                <a:schemeClr val="tx1"/>
              </a:solidFill>
            </a:endParaRPr>
          </a:p>
        </p:txBody>
      </p:sp>
      <p:sp>
        <p:nvSpPr>
          <p:cNvPr id="35" name="TextBox 34">
            <a:extLst>
              <a:ext uri="{FF2B5EF4-FFF2-40B4-BE49-F238E27FC236}">
                <a16:creationId xmlns:a16="http://schemas.microsoft.com/office/drawing/2014/main" id="{1BB1E1D4-7C90-410B-85EE-9C7DD828CB4B}"/>
              </a:ext>
            </a:extLst>
          </p:cNvPr>
          <p:cNvSpPr txBox="1"/>
          <p:nvPr/>
        </p:nvSpPr>
        <p:spPr>
          <a:xfrm>
            <a:off x="7103753" y="3906730"/>
            <a:ext cx="3216212" cy="338554"/>
          </a:xfrm>
          <a:prstGeom prst="rect">
            <a:avLst/>
          </a:prstGeom>
          <a:noFill/>
        </p:spPr>
        <p:txBody>
          <a:bodyPr wrap="square" rtlCol="0">
            <a:spAutoFit/>
          </a:bodyPr>
          <a:lstStyle/>
          <a:p>
            <a:r>
              <a:rPr lang="en-US" sz="1600" b="1" dirty="0"/>
              <a:t>BF 	     TMH 	             2SH</a:t>
            </a:r>
            <a:endParaRPr lang="en-AU" sz="1600" b="1" dirty="0"/>
          </a:p>
        </p:txBody>
      </p:sp>
    </p:spTree>
    <p:extLst>
      <p:ext uri="{BB962C8B-B14F-4D97-AF65-F5344CB8AC3E}">
        <p14:creationId xmlns:p14="http://schemas.microsoft.com/office/powerpoint/2010/main" val="284902490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16" name="Group 15"/>
          <p:cNvGrpSpPr/>
          <p:nvPr/>
        </p:nvGrpSpPr>
        <p:grpSpPr>
          <a:xfrm>
            <a:off x="0" y="0"/>
            <a:ext cx="12192000" cy="1045064"/>
            <a:chOff x="0" y="0"/>
            <a:chExt cx="12192000" cy="1045064"/>
          </a:xfrm>
        </p:grpSpPr>
        <p:sp>
          <p:nvSpPr>
            <p:cNvPr id="17" name="Rectangle 16"/>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44</a:t>
            </a:fld>
            <a:endParaRPr lang="en-US" dirty="0"/>
          </a:p>
        </p:txBody>
      </p:sp>
      <p:sp>
        <p:nvSpPr>
          <p:cNvPr id="13" name="TextBox 12"/>
          <p:cNvSpPr txBox="1"/>
          <p:nvPr/>
        </p:nvSpPr>
        <p:spPr>
          <a:xfrm>
            <a:off x="388937" y="1270000"/>
            <a:ext cx="11422637" cy="892552"/>
          </a:xfrm>
          <a:prstGeom prst="rect">
            <a:avLst/>
          </a:prstGeom>
          <a:noFill/>
        </p:spPr>
        <p:txBody>
          <a:bodyPr wrap="square" rtlCol="0">
            <a:spAutoFit/>
          </a:bodyPr>
          <a:lstStyle/>
          <a:p>
            <a:pPr marL="342900" indent="-342900">
              <a:buFont typeface="Wingdings" panose="05000000000000000000" pitchFamily="2" charset="2"/>
              <a:buChar char="§"/>
            </a:pPr>
            <a:r>
              <a:rPr lang="en-US" sz="2600" dirty="0"/>
              <a:t>Total plaintext reidentification percentages for the Europe census database when using three different bi-partite graph matching techniques</a:t>
            </a:r>
            <a:endParaRPr lang="en-US" sz="2600" i="1" dirty="0"/>
          </a:p>
        </p:txBody>
      </p:sp>
      <p:sp>
        <p:nvSpPr>
          <p:cNvPr id="3" name="TextBox 2"/>
          <p:cNvSpPr txBox="1"/>
          <p:nvPr/>
        </p:nvSpPr>
        <p:spPr>
          <a:xfrm>
            <a:off x="3406596" y="5357773"/>
            <a:ext cx="7379596" cy="923330"/>
          </a:xfrm>
          <a:prstGeom prst="rect">
            <a:avLst/>
          </a:prstGeom>
          <a:noFill/>
        </p:spPr>
        <p:txBody>
          <a:bodyPr wrap="square" rtlCol="0">
            <a:spAutoFit/>
          </a:bodyPr>
          <a:lstStyle/>
          <a:p>
            <a:r>
              <a:rPr lang="en-US" b="1" dirty="0"/>
              <a:t>SHM</a:t>
            </a:r>
            <a:r>
              <a:rPr lang="en-US" dirty="0"/>
              <a:t>    = Symmetric highest match (Edge with highest weight)</a:t>
            </a:r>
          </a:p>
          <a:p>
            <a:r>
              <a:rPr lang="en-US" b="1" dirty="0"/>
              <a:t>SMM</a:t>
            </a:r>
            <a:r>
              <a:rPr lang="en-US" dirty="0"/>
              <a:t>   = Stable marriage match (</a:t>
            </a:r>
            <a:r>
              <a:rPr lang="en-AU" sz="1800" b="0" i="0" u="none" strike="noStrike" baseline="0" dirty="0">
                <a:latin typeface="URWPalladioL-Roma"/>
              </a:rPr>
              <a:t>Gale-Shapley algorithm</a:t>
            </a:r>
            <a:r>
              <a:rPr lang="en-US" dirty="0"/>
              <a:t>)</a:t>
            </a:r>
          </a:p>
          <a:p>
            <a:pPr algn="l"/>
            <a:r>
              <a:rPr lang="en-US" b="1" dirty="0"/>
              <a:t>MWM</a:t>
            </a:r>
            <a:r>
              <a:rPr lang="en-US" dirty="0"/>
              <a:t> = Maximum weight match (</a:t>
            </a:r>
            <a:r>
              <a:rPr lang="en-AU" sz="1800" b="0" i="0" u="none" strike="noStrike" baseline="0" dirty="0">
                <a:latin typeface="URWPalladioL-Roma"/>
              </a:rPr>
              <a:t>Hungarian algorithm</a:t>
            </a:r>
            <a:r>
              <a:rPr lang="en-US" dirty="0"/>
              <a:t>)</a:t>
            </a: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20" name="TextBox 19"/>
          <p:cNvSpPr txBox="1"/>
          <p:nvPr/>
        </p:nvSpPr>
        <p:spPr>
          <a:xfrm>
            <a:off x="388937" y="166119"/>
            <a:ext cx="11422637" cy="769441"/>
          </a:xfrm>
          <a:prstGeom prst="rect">
            <a:avLst/>
          </a:prstGeom>
          <a:noFill/>
        </p:spPr>
        <p:txBody>
          <a:bodyPr wrap="square" rtlCol="0">
            <a:spAutoFit/>
          </a:bodyPr>
          <a:lstStyle/>
          <a:p>
            <a:r>
              <a:rPr lang="en-US" sz="44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Percentages of Total Reidentifications </a:t>
            </a:r>
          </a:p>
        </p:txBody>
      </p:sp>
      <p:sp>
        <p:nvSpPr>
          <p:cNvPr id="21" name="Footer Placeholder 9">
            <a:extLst>
              <a:ext uri="{FF2B5EF4-FFF2-40B4-BE49-F238E27FC236}">
                <a16:creationId xmlns:a16="http://schemas.microsoft.com/office/drawing/2014/main" id="{14A98947-3C0D-4C73-9A00-5F55B81648FF}"/>
              </a:ext>
            </a:extLst>
          </p:cNvPr>
          <p:cNvSpPr>
            <a:spLocks noGrp="1"/>
          </p:cNvSpPr>
          <p:nvPr>
            <p:ph type="ftr" sz="quarter" idx="11"/>
          </p:nvPr>
        </p:nvSpPr>
        <p:spPr>
          <a:xfrm>
            <a:off x="4552950" y="6367697"/>
            <a:ext cx="3086100" cy="365125"/>
          </a:xfrm>
        </p:spPr>
        <p:txBody>
          <a:bodyPr/>
          <a:lstStyle/>
          <a:p>
            <a:r>
              <a:rPr lang="en-US" dirty="0"/>
              <a:t>March 2021</a:t>
            </a:r>
          </a:p>
        </p:txBody>
      </p:sp>
      <p:graphicFrame>
        <p:nvGraphicFramePr>
          <p:cNvPr id="4" name="Table 4">
            <a:extLst>
              <a:ext uri="{FF2B5EF4-FFF2-40B4-BE49-F238E27FC236}">
                <a16:creationId xmlns:a16="http://schemas.microsoft.com/office/drawing/2014/main" id="{FBEE570C-B0D4-464D-B445-D02DAA074D47}"/>
              </a:ext>
            </a:extLst>
          </p:cNvPr>
          <p:cNvGraphicFramePr>
            <a:graphicFrameLocks noGrp="1"/>
          </p:cNvGraphicFramePr>
          <p:nvPr>
            <p:extLst>
              <p:ext uri="{D42A27DB-BD31-4B8C-83A1-F6EECF244321}">
                <p14:modId xmlns:p14="http://schemas.microsoft.com/office/powerpoint/2010/main" val="4199222149"/>
              </p:ext>
            </p:extLst>
          </p:nvPr>
        </p:nvGraphicFramePr>
        <p:xfrm>
          <a:off x="1038004" y="2310187"/>
          <a:ext cx="10115991" cy="3017520"/>
        </p:xfrm>
        <a:graphic>
          <a:graphicData uri="http://schemas.openxmlformats.org/drawingml/2006/table">
            <a:tbl>
              <a:tblPr firstRow="1" bandRow="1">
                <a:tableStyleId>{93296810-A885-4BE3-A3E7-6D5BEEA58F35}</a:tableStyleId>
              </a:tblPr>
              <a:tblGrid>
                <a:gridCol w="2510320">
                  <a:extLst>
                    <a:ext uri="{9D8B030D-6E8A-4147-A177-3AD203B41FA5}">
                      <a16:colId xmlns:a16="http://schemas.microsoft.com/office/drawing/2014/main" val="2741163895"/>
                    </a:ext>
                  </a:extLst>
                </a:gridCol>
                <a:gridCol w="1536077">
                  <a:extLst>
                    <a:ext uri="{9D8B030D-6E8A-4147-A177-3AD203B41FA5}">
                      <a16:colId xmlns:a16="http://schemas.microsoft.com/office/drawing/2014/main" val="2832665967"/>
                    </a:ext>
                  </a:extLst>
                </a:gridCol>
                <a:gridCol w="2023198">
                  <a:extLst>
                    <a:ext uri="{9D8B030D-6E8A-4147-A177-3AD203B41FA5}">
                      <a16:colId xmlns:a16="http://schemas.microsoft.com/office/drawing/2014/main" val="4123631996"/>
                    </a:ext>
                  </a:extLst>
                </a:gridCol>
                <a:gridCol w="2023198">
                  <a:extLst>
                    <a:ext uri="{9D8B030D-6E8A-4147-A177-3AD203B41FA5}">
                      <a16:colId xmlns:a16="http://schemas.microsoft.com/office/drawing/2014/main" val="1530586169"/>
                    </a:ext>
                  </a:extLst>
                </a:gridCol>
                <a:gridCol w="2023198">
                  <a:extLst>
                    <a:ext uri="{9D8B030D-6E8A-4147-A177-3AD203B41FA5}">
                      <a16:colId xmlns:a16="http://schemas.microsoft.com/office/drawing/2014/main" val="2737947047"/>
                    </a:ext>
                  </a:extLst>
                </a:gridCol>
              </a:tblGrid>
              <a:tr h="370840">
                <a:tc rowSpan="2">
                  <a:txBody>
                    <a:bodyPr/>
                    <a:lstStyle/>
                    <a:p>
                      <a:pPr algn="ctr"/>
                      <a:r>
                        <a:rPr lang="en-US" sz="2000" dirty="0"/>
                        <a:t>Attribute Combination</a:t>
                      </a:r>
                    </a:p>
                  </a:txBody>
                  <a:tcPr/>
                </a:tc>
                <a:tc rowSpan="2">
                  <a:txBody>
                    <a:bodyPr/>
                    <a:lstStyle/>
                    <a:p>
                      <a:pPr algn="ctr"/>
                      <a:r>
                        <a:rPr lang="en-US" sz="2000" dirty="0"/>
                        <a:t>Encoding Technique</a:t>
                      </a:r>
                    </a:p>
                  </a:txBody>
                  <a:tcPr/>
                </a:tc>
                <a:tc gridSpan="3">
                  <a:txBody>
                    <a:bodyPr/>
                    <a:lstStyle/>
                    <a:p>
                      <a:pPr algn="ctr"/>
                      <a:r>
                        <a:rPr lang="en-US" sz="2000" dirty="0"/>
                        <a:t>Bi-partite Graph Matching Method</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263233231"/>
                  </a:ext>
                </a:extLst>
              </a:tr>
              <a:tr h="370840">
                <a:tc vMerge="1">
                  <a:txBody>
                    <a:bodyPr/>
                    <a:lstStyle/>
                    <a:p>
                      <a:endParaRPr lang="en-US" dirty="0"/>
                    </a:p>
                  </a:txBody>
                  <a:tcPr/>
                </a:tc>
                <a:tc vMerge="1">
                  <a:txBody>
                    <a:bodyPr/>
                    <a:lstStyle/>
                    <a:p>
                      <a:endParaRPr lang="en-US" dirty="0"/>
                    </a:p>
                  </a:txBody>
                  <a:tcPr/>
                </a:tc>
                <a:tc>
                  <a:txBody>
                    <a:bodyPr/>
                    <a:lstStyle/>
                    <a:p>
                      <a:pPr algn="ctr"/>
                      <a:r>
                        <a:rPr lang="en-US" sz="2000" dirty="0"/>
                        <a:t>SHM</a:t>
                      </a:r>
                    </a:p>
                  </a:txBody>
                  <a:tcPr/>
                </a:tc>
                <a:tc>
                  <a:txBody>
                    <a:bodyPr/>
                    <a:lstStyle/>
                    <a:p>
                      <a:pPr algn="ctr"/>
                      <a:r>
                        <a:rPr lang="en-US" sz="2000" dirty="0"/>
                        <a:t>SMM</a:t>
                      </a:r>
                    </a:p>
                  </a:txBody>
                  <a:tcPr/>
                </a:tc>
                <a:tc>
                  <a:txBody>
                    <a:bodyPr/>
                    <a:lstStyle/>
                    <a:p>
                      <a:pPr algn="ctr"/>
                      <a:r>
                        <a:rPr lang="en-US" sz="2000" dirty="0"/>
                        <a:t>MWM</a:t>
                      </a:r>
                    </a:p>
                  </a:txBody>
                  <a:tcPr/>
                </a:tc>
                <a:extLst>
                  <a:ext uri="{0D108BD9-81ED-4DB2-BD59-A6C34878D82A}">
                    <a16:rowId xmlns:a16="http://schemas.microsoft.com/office/drawing/2014/main" val="1947520606"/>
                  </a:ext>
                </a:extLst>
              </a:tr>
              <a:tr h="370840">
                <a:tc rowSpan="3">
                  <a:txBody>
                    <a:bodyPr/>
                    <a:lstStyle/>
                    <a:p>
                      <a:pPr algn="ctr"/>
                      <a:r>
                        <a:rPr lang="en-US" sz="2000" dirty="0"/>
                        <a:t>First name, Last name</a:t>
                      </a:r>
                    </a:p>
                  </a:txBody>
                  <a:tcPr/>
                </a:tc>
                <a:tc>
                  <a:txBody>
                    <a:bodyPr/>
                    <a:lstStyle/>
                    <a:p>
                      <a:r>
                        <a:rPr lang="en-US" dirty="0"/>
                        <a:t>BF</a:t>
                      </a:r>
                    </a:p>
                  </a:txBody>
                  <a:tcPr/>
                </a:tc>
                <a:tc>
                  <a:txBody>
                    <a:bodyPr/>
                    <a:lstStyle/>
                    <a:p>
                      <a:r>
                        <a:rPr lang="en-US" dirty="0"/>
                        <a:t>32.0</a:t>
                      </a:r>
                    </a:p>
                  </a:txBody>
                  <a:tcPr/>
                </a:tc>
                <a:tc>
                  <a:txBody>
                    <a:bodyPr/>
                    <a:lstStyle/>
                    <a:p>
                      <a:r>
                        <a:rPr lang="en-US" dirty="0"/>
                        <a:t>34.0</a:t>
                      </a:r>
                    </a:p>
                  </a:txBody>
                  <a:tcPr/>
                </a:tc>
                <a:tc>
                  <a:txBody>
                    <a:bodyPr/>
                    <a:lstStyle/>
                    <a:p>
                      <a:r>
                        <a:rPr lang="en-US" dirty="0"/>
                        <a:t>32.4</a:t>
                      </a:r>
                    </a:p>
                  </a:txBody>
                  <a:tcPr/>
                </a:tc>
                <a:extLst>
                  <a:ext uri="{0D108BD9-81ED-4DB2-BD59-A6C34878D82A}">
                    <a16:rowId xmlns:a16="http://schemas.microsoft.com/office/drawing/2014/main" val="2314838089"/>
                  </a:ext>
                </a:extLst>
              </a:tr>
              <a:tr h="370840">
                <a:tc vMerge="1">
                  <a:txBody>
                    <a:bodyPr/>
                    <a:lstStyle/>
                    <a:p>
                      <a:endParaRPr lang="en-US" dirty="0"/>
                    </a:p>
                  </a:txBody>
                  <a:tcPr/>
                </a:tc>
                <a:tc>
                  <a:txBody>
                    <a:bodyPr/>
                    <a:lstStyle/>
                    <a:p>
                      <a:r>
                        <a:rPr lang="en-US" dirty="0"/>
                        <a:t>TMH</a:t>
                      </a:r>
                    </a:p>
                  </a:txBody>
                  <a:tcPr/>
                </a:tc>
                <a:tc>
                  <a:txBody>
                    <a:bodyPr/>
                    <a:lstStyle/>
                    <a:p>
                      <a:r>
                        <a:rPr lang="en-US" dirty="0"/>
                        <a:t>41.4</a:t>
                      </a:r>
                    </a:p>
                  </a:txBody>
                  <a:tcPr/>
                </a:tc>
                <a:tc>
                  <a:txBody>
                    <a:bodyPr/>
                    <a:lstStyle/>
                    <a:p>
                      <a:r>
                        <a:rPr lang="en-US" dirty="0"/>
                        <a:t>47.8</a:t>
                      </a:r>
                    </a:p>
                  </a:txBody>
                  <a:tcPr/>
                </a:tc>
                <a:tc>
                  <a:txBody>
                    <a:bodyPr/>
                    <a:lstStyle/>
                    <a:p>
                      <a:r>
                        <a:rPr lang="en-US" dirty="0"/>
                        <a:t>36.7</a:t>
                      </a:r>
                    </a:p>
                  </a:txBody>
                  <a:tcPr/>
                </a:tc>
                <a:extLst>
                  <a:ext uri="{0D108BD9-81ED-4DB2-BD59-A6C34878D82A}">
                    <a16:rowId xmlns:a16="http://schemas.microsoft.com/office/drawing/2014/main" val="1227732302"/>
                  </a:ext>
                </a:extLst>
              </a:tr>
              <a:tr h="370840">
                <a:tc vMerge="1">
                  <a:txBody>
                    <a:bodyPr/>
                    <a:lstStyle/>
                    <a:p>
                      <a:endParaRPr lang="en-US" dirty="0"/>
                    </a:p>
                  </a:txBody>
                  <a:tcPr/>
                </a:tc>
                <a:tc>
                  <a:txBody>
                    <a:bodyPr/>
                    <a:lstStyle/>
                    <a:p>
                      <a:r>
                        <a:rPr lang="en-US" dirty="0"/>
                        <a:t>2SH</a:t>
                      </a:r>
                    </a:p>
                  </a:txBody>
                  <a:tcPr/>
                </a:tc>
                <a:tc>
                  <a:txBody>
                    <a:bodyPr/>
                    <a:lstStyle/>
                    <a:p>
                      <a:r>
                        <a:rPr lang="en-US" dirty="0"/>
                        <a:t>43.4</a:t>
                      </a:r>
                    </a:p>
                  </a:txBody>
                  <a:tcPr/>
                </a:tc>
                <a:tc>
                  <a:txBody>
                    <a:bodyPr/>
                    <a:lstStyle/>
                    <a:p>
                      <a:r>
                        <a:rPr lang="en-US" dirty="0"/>
                        <a:t>49.7</a:t>
                      </a:r>
                    </a:p>
                  </a:txBody>
                  <a:tcPr/>
                </a:tc>
                <a:tc>
                  <a:txBody>
                    <a:bodyPr/>
                    <a:lstStyle/>
                    <a:p>
                      <a:r>
                        <a:rPr lang="en-US" dirty="0"/>
                        <a:t>40.6</a:t>
                      </a:r>
                    </a:p>
                  </a:txBody>
                  <a:tcPr/>
                </a:tc>
                <a:extLst>
                  <a:ext uri="{0D108BD9-81ED-4DB2-BD59-A6C34878D82A}">
                    <a16:rowId xmlns:a16="http://schemas.microsoft.com/office/drawing/2014/main" val="3875833955"/>
                  </a:ext>
                </a:extLst>
              </a:tr>
              <a:tr h="370840">
                <a:tc rowSpan="3">
                  <a:txBody>
                    <a:bodyPr/>
                    <a:lstStyle/>
                    <a:p>
                      <a:pPr algn="ctr"/>
                      <a:r>
                        <a:rPr lang="en-US" sz="2000" dirty="0"/>
                        <a:t>First name, Last name, Street address</a:t>
                      </a:r>
                    </a:p>
                  </a:txBody>
                  <a:tcPr/>
                </a:tc>
                <a:tc>
                  <a:txBody>
                    <a:bodyPr/>
                    <a:lstStyle/>
                    <a:p>
                      <a:r>
                        <a:rPr lang="en-US" dirty="0"/>
                        <a:t>BF</a:t>
                      </a:r>
                    </a:p>
                  </a:txBody>
                  <a:tcPr/>
                </a:tc>
                <a:tc>
                  <a:txBody>
                    <a:bodyPr/>
                    <a:lstStyle/>
                    <a:p>
                      <a:r>
                        <a:rPr lang="en-US" dirty="0"/>
                        <a:t>57.0</a:t>
                      </a:r>
                    </a:p>
                  </a:txBody>
                  <a:tcPr/>
                </a:tc>
                <a:tc>
                  <a:txBody>
                    <a:bodyPr/>
                    <a:lstStyle/>
                    <a:p>
                      <a:r>
                        <a:rPr lang="en-US" dirty="0"/>
                        <a:t>62.5</a:t>
                      </a:r>
                    </a:p>
                  </a:txBody>
                  <a:tcPr/>
                </a:tc>
                <a:tc>
                  <a:txBody>
                    <a:bodyPr/>
                    <a:lstStyle/>
                    <a:p>
                      <a:r>
                        <a:rPr lang="en-US" dirty="0"/>
                        <a:t>60.1</a:t>
                      </a:r>
                    </a:p>
                  </a:txBody>
                  <a:tcPr/>
                </a:tc>
                <a:extLst>
                  <a:ext uri="{0D108BD9-81ED-4DB2-BD59-A6C34878D82A}">
                    <a16:rowId xmlns:a16="http://schemas.microsoft.com/office/drawing/2014/main" val="3867610679"/>
                  </a:ext>
                </a:extLst>
              </a:tr>
              <a:tr h="370840">
                <a:tc vMerge="1">
                  <a:txBody>
                    <a:bodyPr/>
                    <a:lstStyle/>
                    <a:p>
                      <a:endParaRPr lang="en-US" dirty="0"/>
                    </a:p>
                  </a:txBody>
                  <a:tcPr/>
                </a:tc>
                <a:tc>
                  <a:txBody>
                    <a:bodyPr/>
                    <a:lstStyle/>
                    <a:p>
                      <a:r>
                        <a:rPr lang="en-US" dirty="0"/>
                        <a:t>TMH</a:t>
                      </a:r>
                    </a:p>
                  </a:txBody>
                  <a:tcPr/>
                </a:tc>
                <a:tc>
                  <a:txBody>
                    <a:bodyPr/>
                    <a:lstStyle/>
                    <a:p>
                      <a:r>
                        <a:rPr lang="en-US" dirty="0"/>
                        <a:t>24.0</a:t>
                      </a:r>
                    </a:p>
                  </a:txBody>
                  <a:tcPr/>
                </a:tc>
                <a:tc>
                  <a:txBody>
                    <a:bodyPr/>
                    <a:lstStyle/>
                    <a:p>
                      <a:r>
                        <a:rPr lang="en-US" dirty="0"/>
                        <a:t>31.7</a:t>
                      </a:r>
                    </a:p>
                  </a:txBody>
                  <a:tcPr/>
                </a:tc>
                <a:tc>
                  <a:txBody>
                    <a:bodyPr/>
                    <a:lstStyle/>
                    <a:p>
                      <a:r>
                        <a:rPr lang="en-US" dirty="0"/>
                        <a:t>17.1</a:t>
                      </a:r>
                    </a:p>
                  </a:txBody>
                  <a:tcPr/>
                </a:tc>
                <a:extLst>
                  <a:ext uri="{0D108BD9-81ED-4DB2-BD59-A6C34878D82A}">
                    <a16:rowId xmlns:a16="http://schemas.microsoft.com/office/drawing/2014/main" val="3727469979"/>
                  </a:ext>
                </a:extLst>
              </a:tr>
              <a:tr h="370840">
                <a:tc vMerge="1">
                  <a:txBody>
                    <a:bodyPr/>
                    <a:lstStyle/>
                    <a:p>
                      <a:endParaRPr lang="en-US" dirty="0"/>
                    </a:p>
                  </a:txBody>
                  <a:tcPr/>
                </a:tc>
                <a:tc>
                  <a:txBody>
                    <a:bodyPr/>
                    <a:lstStyle/>
                    <a:p>
                      <a:r>
                        <a:rPr lang="en-US" dirty="0"/>
                        <a:t>2SH</a:t>
                      </a:r>
                    </a:p>
                  </a:txBody>
                  <a:tcPr/>
                </a:tc>
                <a:tc>
                  <a:txBody>
                    <a:bodyPr/>
                    <a:lstStyle/>
                    <a:p>
                      <a:r>
                        <a:rPr lang="en-US" dirty="0"/>
                        <a:t>16.1</a:t>
                      </a:r>
                    </a:p>
                  </a:txBody>
                  <a:tcPr/>
                </a:tc>
                <a:tc>
                  <a:txBody>
                    <a:bodyPr/>
                    <a:lstStyle/>
                    <a:p>
                      <a:r>
                        <a:rPr lang="en-US" dirty="0"/>
                        <a:t>22.0</a:t>
                      </a:r>
                    </a:p>
                  </a:txBody>
                  <a:tcPr/>
                </a:tc>
                <a:tc>
                  <a:txBody>
                    <a:bodyPr/>
                    <a:lstStyle/>
                    <a:p>
                      <a:r>
                        <a:rPr lang="en-US" dirty="0"/>
                        <a:t>11.6</a:t>
                      </a:r>
                    </a:p>
                  </a:txBody>
                  <a:tcPr/>
                </a:tc>
                <a:extLst>
                  <a:ext uri="{0D108BD9-81ED-4DB2-BD59-A6C34878D82A}">
                    <a16:rowId xmlns:a16="http://schemas.microsoft.com/office/drawing/2014/main" val="2449915965"/>
                  </a:ext>
                </a:extLst>
              </a:tr>
            </a:tbl>
          </a:graphicData>
        </a:graphic>
      </p:graphicFrame>
    </p:spTree>
    <p:extLst>
      <p:ext uri="{BB962C8B-B14F-4D97-AF65-F5344CB8AC3E}">
        <p14:creationId xmlns:p14="http://schemas.microsoft.com/office/powerpoint/2010/main" val="2879749253"/>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58" name="Group 57"/>
          <p:cNvGrpSpPr/>
          <p:nvPr/>
        </p:nvGrpSpPr>
        <p:grpSpPr>
          <a:xfrm>
            <a:off x="0" y="0"/>
            <a:ext cx="12192000" cy="1045064"/>
            <a:chOff x="0" y="0"/>
            <a:chExt cx="12192000" cy="1045064"/>
          </a:xfrm>
        </p:grpSpPr>
        <p:sp>
          <p:nvSpPr>
            <p:cNvPr id="59" name="Rectangle 58"/>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45</a:t>
            </a:fld>
            <a:endParaRPr lang="en-US" dirty="0"/>
          </a:p>
        </p:txBody>
      </p:sp>
      <p:pic>
        <p:nvPicPr>
          <p:cNvPr id="57" name="Picture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62" name="TextBox 61"/>
          <p:cNvSpPr txBox="1"/>
          <p:nvPr/>
        </p:nvSpPr>
        <p:spPr>
          <a:xfrm>
            <a:off x="388937" y="166119"/>
            <a:ext cx="11803063" cy="677108"/>
          </a:xfrm>
          <a:prstGeom prst="rect">
            <a:avLst/>
          </a:prstGeom>
          <a:noFill/>
        </p:spPr>
        <p:txBody>
          <a:bodyPr wrap="square" rtlCol="0">
            <a:spAutoFit/>
          </a:bodyPr>
          <a:lstStyle/>
          <a:p>
            <a:r>
              <a:rPr lang="en-US" sz="38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Outline</a:t>
            </a:r>
          </a:p>
        </p:txBody>
      </p:sp>
      <p:sp>
        <p:nvSpPr>
          <p:cNvPr id="64" name="Footer Placeholder 9">
            <a:extLst>
              <a:ext uri="{FF2B5EF4-FFF2-40B4-BE49-F238E27FC236}">
                <a16:creationId xmlns:a16="http://schemas.microsoft.com/office/drawing/2014/main" id="{3E43D570-3AA2-4BA3-8D11-131BFE052D99}"/>
              </a:ext>
            </a:extLst>
          </p:cNvPr>
          <p:cNvSpPr>
            <a:spLocks noGrp="1"/>
          </p:cNvSpPr>
          <p:nvPr>
            <p:ph type="ftr" sz="quarter" idx="11"/>
          </p:nvPr>
        </p:nvSpPr>
        <p:spPr>
          <a:xfrm>
            <a:off x="4552950" y="6367697"/>
            <a:ext cx="3086100" cy="365125"/>
          </a:xfrm>
        </p:spPr>
        <p:txBody>
          <a:bodyPr/>
          <a:lstStyle/>
          <a:p>
            <a:r>
              <a:rPr lang="en-US" dirty="0"/>
              <a:t>March 2021</a:t>
            </a:r>
          </a:p>
        </p:txBody>
      </p:sp>
      <p:sp>
        <p:nvSpPr>
          <p:cNvPr id="39" name="TextBox 38">
            <a:extLst>
              <a:ext uri="{FF2B5EF4-FFF2-40B4-BE49-F238E27FC236}">
                <a16:creationId xmlns:a16="http://schemas.microsoft.com/office/drawing/2014/main" id="{698D3FD5-E7C8-4C4F-89E5-DD5DEF264059}"/>
              </a:ext>
            </a:extLst>
          </p:cNvPr>
          <p:cNvSpPr txBox="1"/>
          <p:nvPr/>
        </p:nvSpPr>
        <p:spPr>
          <a:xfrm>
            <a:off x="388937" y="1204684"/>
            <a:ext cx="11422637" cy="4339650"/>
          </a:xfrm>
          <a:prstGeom prst="rect">
            <a:avLst/>
          </a:prstGeom>
          <a:noFill/>
        </p:spPr>
        <p:txBody>
          <a:bodyPr wrap="square" rtlCol="0">
            <a:spAutoFit/>
          </a:bodyPr>
          <a:lstStyle/>
          <a:p>
            <a:pPr marL="342900" indent="-342900">
              <a:buFont typeface="Wingdings" panose="05000000000000000000" pitchFamily="2" charset="2"/>
              <a:buChar char="§"/>
            </a:pPr>
            <a:r>
              <a:rPr lang="en-US" sz="2200" b="1" dirty="0">
                <a:solidFill>
                  <a:schemeClr val="bg1">
                    <a:lumMod val="8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Introduction</a:t>
            </a:r>
          </a:p>
          <a:p>
            <a:pPr marL="800100" lvl="1" indent="-342900">
              <a:buFont typeface="Wingdings" panose="05000000000000000000" pitchFamily="2" charset="2"/>
              <a:buChar char="Ø"/>
            </a:pPr>
            <a:r>
              <a:rPr lang="en-US" sz="1600" dirty="0">
                <a:solidFill>
                  <a:schemeClr val="bg1">
                    <a:lumMod val="85000"/>
                  </a:schemeClr>
                </a:solidFill>
              </a:rPr>
              <a:t>Record Linkage (RL)</a:t>
            </a:r>
          </a:p>
          <a:p>
            <a:pPr marL="800100" lvl="1" indent="-342900">
              <a:buFont typeface="Wingdings" panose="05000000000000000000" pitchFamily="2" charset="2"/>
              <a:buChar char="Ø"/>
            </a:pPr>
            <a:r>
              <a:rPr lang="en-US" sz="1600" dirty="0">
                <a:solidFill>
                  <a:schemeClr val="bg1">
                    <a:lumMod val="85000"/>
                  </a:schemeClr>
                </a:solidFill>
              </a:rPr>
              <a:t>Privacy-Preserving Record Linkage (PPRL)</a:t>
            </a:r>
          </a:p>
          <a:p>
            <a:pPr marL="800100" lvl="1" indent="-342900">
              <a:buFont typeface="Wingdings" panose="05000000000000000000" pitchFamily="2" charset="2"/>
              <a:buChar char="Ø"/>
            </a:pPr>
            <a:r>
              <a:rPr lang="en-US" sz="1600" dirty="0">
                <a:solidFill>
                  <a:schemeClr val="bg1">
                    <a:lumMod val="85000"/>
                  </a:schemeClr>
                </a:solidFill>
              </a:rPr>
              <a:t>Motivation of Our Research</a:t>
            </a:r>
          </a:p>
          <a:p>
            <a:pPr marL="800100" lvl="1" indent="-342900">
              <a:buFont typeface="Wingdings" panose="05000000000000000000" pitchFamily="2" charset="2"/>
              <a:buChar char="Ø"/>
            </a:pPr>
            <a:r>
              <a:rPr lang="en-US" sz="1600" dirty="0">
                <a:solidFill>
                  <a:schemeClr val="bg1">
                    <a:lumMod val="85000"/>
                  </a:schemeClr>
                </a:solidFill>
              </a:rPr>
              <a:t>Objectives and Contributions</a:t>
            </a:r>
          </a:p>
          <a:p>
            <a:pPr marL="800100" lvl="1" indent="-342900">
              <a:buFont typeface="Wingdings" panose="05000000000000000000" pitchFamily="2" charset="2"/>
              <a:buChar char="§"/>
            </a:pPr>
            <a:endParaRPr lang="en-US" sz="1200" dirty="0">
              <a:solidFill>
                <a:schemeClr val="bg1">
                  <a:lumMod val="85000"/>
                </a:schemeClr>
              </a:solidFill>
            </a:endParaRPr>
          </a:p>
          <a:p>
            <a:pPr marL="342900" indent="-342900">
              <a:buFont typeface="Wingdings" panose="05000000000000000000" pitchFamily="2" charset="2"/>
              <a:buChar char="§"/>
            </a:pPr>
            <a:r>
              <a:rPr lang="en-US" sz="2200" dirty="0">
                <a:solidFill>
                  <a:schemeClr val="bg1">
                    <a:lumMod val="8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Conceptual Analysis of PPRL</a:t>
            </a:r>
          </a:p>
          <a:p>
            <a:pPr marL="800100" lvl="1" indent="-342900">
              <a:buFont typeface="Wingdings" panose="05000000000000000000" pitchFamily="2" charset="2"/>
              <a:buChar char="Ø"/>
            </a:pPr>
            <a:r>
              <a:rPr lang="en-US" sz="1600" dirty="0">
                <a:solidFill>
                  <a:schemeClr val="bg1">
                    <a:lumMod val="85000"/>
                  </a:schemeClr>
                </a:solidFill>
              </a:rPr>
              <a:t>A Taxonomy of Privacy Attacks on PPRL</a:t>
            </a:r>
          </a:p>
          <a:p>
            <a:pPr marL="800100" lvl="1" indent="-342900">
              <a:buFont typeface="Wingdings" panose="05000000000000000000" pitchFamily="2" charset="2"/>
              <a:buChar char="Ø"/>
            </a:pPr>
            <a:r>
              <a:rPr lang="en-US" sz="1600" dirty="0">
                <a:solidFill>
                  <a:schemeClr val="bg1">
                    <a:lumMod val="85000"/>
                  </a:schemeClr>
                </a:solidFill>
              </a:rPr>
              <a:t>A Vulnerability Framework for PPRL</a:t>
            </a:r>
          </a:p>
          <a:p>
            <a:pPr marL="342900" indent="-342900">
              <a:buFont typeface="Wingdings" panose="05000000000000000000" pitchFamily="2" charset="2"/>
              <a:buChar char="§"/>
            </a:pPr>
            <a:endParaRPr lang="en-US" sz="1200" dirty="0">
              <a:solidFill>
                <a:schemeClr val="bg1">
                  <a:lumMod val="85000"/>
                </a:schemeClr>
              </a:solidFill>
            </a:endParaRPr>
          </a:p>
          <a:p>
            <a:pPr marL="342900" indent="-342900">
              <a:buFont typeface="Wingdings" panose="05000000000000000000" pitchFamily="2" charset="2"/>
              <a:buChar char="§"/>
            </a:pPr>
            <a:r>
              <a:rPr lang="en-US" sz="2200" dirty="0">
                <a:solidFill>
                  <a:schemeClr val="bg1">
                    <a:lumMod val="8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Novel Privacy Attacks on PPRL</a:t>
            </a:r>
          </a:p>
          <a:p>
            <a:pPr marL="800100" lvl="1" indent="-342900">
              <a:buFont typeface="Wingdings" panose="05000000000000000000" pitchFamily="2" charset="2"/>
              <a:buChar char="Ø"/>
            </a:pPr>
            <a:r>
              <a:rPr lang="en-US" sz="1600" dirty="0">
                <a:solidFill>
                  <a:schemeClr val="bg1">
                    <a:lumMod val="85000"/>
                  </a:schemeClr>
                </a:solidFill>
              </a:rPr>
              <a:t>Frequency based Attack on Multiple Dynamic Match-key Encoding</a:t>
            </a:r>
          </a:p>
          <a:p>
            <a:pPr marL="800100" lvl="1" indent="-342900">
              <a:buFont typeface="Wingdings" panose="05000000000000000000" pitchFamily="2" charset="2"/>
              <a:buChar char="Ø"/>
            </a:pPr>
            <a:r>
              <a:rPr lang="en-US" sz="1600" dirty="0">
                <a:solidFill>
                  <a:schemeClr val="bg1">
                    <a:lumMod val="85000"/>
                  </a:schemeClr>
                </a:solidFill>
              </a:rPr>
              <a:t>Pattern-mining based Attack on Bloom Filter Encoding</a:t>
            </a:r>
          </a:p>
          <a:p>
            <a:pPr marL="800100" lvl="1" indent="-342900">
              <a:buFont typeface="Wingdings" panose="05000000000000000000" pitchFamily="2" charset="2"/>
              <a:buChar char="Ø"/>
            </a:pPr>
            <a:r>
              <a:rPr lang="en-US" sz="1600" dirty="0">
                <a:solidFill>
                  <a:schemeClr val="bg1">
                    <a:lumMod val="85000"/>
                  </a:schemeClr>
                </a:solidFill>
              </a:rPr>
              <a:t>Graph Matching based Attack on Multiple PPRL Encoding Techniques</a:t>
            </a:r>
          </a:p>
          <a:p>
            <a:endParaRPr lang="en-US" sz="1200" dirty="0"/>
          </a:p>
          <a:p>
            <a:pPr marL="342900" indent="-342900">
              <a:buFont typeface="Wingdings" panose="05000000000000000000" pitchFamily="2" charset="2"/>
              <a:buChar char="§"/>
            </a:pPr>
            <a:r>
              <a:rPr lang="en-US" sz="3000" dirty="0">
                <a:solidFill>
                  <a:srgbClr val="002060"/>
                </a:solidFill>
                <a:latin typeface="Open Sans SemiBold" panose="020B0706030804020204" pitchFamily="34" charset="0"/>
                <a:ea typeface="Open Sans SemiBold" panose="020B0706030804020204" pitchFamily="34" charset="0"/>
                <a:cs typeface="Open Sans SemiBold" panose="020B0706030804020204" pitchFamily="34" charset="0"/>
              </a:rPr>
              <a:t>Conclusions and Future Work</a:t>
            </a:r>
          </a:p>
        </p:txBody>
      </p:sp>
    </p:spTree>
    <p:extLst>
      <p:ext uri="{BB962C8B-B14F-4D97-AF65-F5344CB8AC3E}">
        <p14:creationId xmlns:p14="http://schemas.microsoft.com/office/powerpoint/2010/main" val="263262948"/>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16" name="Group 15"/>
          <p:cNvGrpSpPr/>
          <p:nvPr/>
        </p:nvGrpSpPr>
        <p:grpSpPr>
          <a:xfrm>
            <a:off x="0" y="0"/>
            <a:ext cx="12192000" cy="1045064"/>
            <a:chOff x="0" y="0"/>
            <a:chExt cx="12192000" cy="1045064"/>
          </a:xfrm>
        </p:grpSpPr>
        <p:sp>
          <p:nvSpPr>
            <p:cNvPr id="17" name="Rectangle 16"/>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46</a:t>
            </a:fld>
            <a:endParaRPr lang="en-US" dirty="0"/>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20" name="TextBox 19"/>
          <p:cNvSpPr txBox="1"/>
          <p:nvPr/>
        </p:nvSpPr>
        <p:spPr>
          <a:xfrm>
            <a:off x="388937" y="166119"/>
            <a:ext cx="11422637" cy="707886"/>
          </a:xfrm>
          <a:prstGeom prst="rect">
            <a:avLst/>
          </a:prstGeom>
          <a:noFill/>
        </p:spPr>
        <p:txBody>
          <a:bodyPr wrap="square" rtlCol="0">
            <a:spAutoFit/>
          </a:bodyPr>
          <a:lstStyle/>
          <a:p>
            <a:r>
              <a:rPr lang="en-US" sz="40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Conclusions and Future Work</a:t>
            </a:r>
          </a:p>
        </p:txBody>
      </p:sp>
      <p:sp>
        <p:nvSpPr>
          <p:cNvPr id="14" name="Footer Placeholder 9">
            <a:extLst>
              <a:ext uri="{FF2B5EF4-FFF2-40B4-BE49-F238E27FC236}">
                <a16:creationId xmlns:a16="http://schemas.microsoft.com/office/drawing/2014/main" id="{912E42E4-5FC9-4DA3-8690-1561BAB51DA7}"/>
              </a:ext>
            </a:extLst>
          </p:cNvPr>
          <p:cNvSpPr>
            <a:spLocks noGrp="1"/>
          </p:cNvSpPr>
          <p:nvPr>
            <p:ph type="ftr" sz="quarter" idx="11"/>
          </p:nvPr>
        </p:nvSpPr>
        <p:spPr>
          <a:xfrm>
            <a:off x="4552950" y="6367697"/>
            <a:ext cx="3086100" cy="365125"/>
          </a:xfrm>
        </p:spPr>
        <p:txBody>
          <a:bodyPr/>
          <a:lstStyle/>
          <a:p>
            <a:r>
              <a:rPr lang="en-US" dirty="0"/>
              <a:t>March 2021</a:t>
            </a:r>
          </a:p>
        </p:txBody>
      </p:sp>
      <p:sp>
        <p:nvSpPr>
          <p:cNvPr id="12" name="TextBox 11">
            <a:extLst>
              <a:ext uri="{FF2B5EF4-FFF2-40B4-BE49-F238E27FC236}">
                <a16:creationId xmlns:a16="http://schemas.microsoft.com/office/drawing/2014/main" id="{221C56CE-3A57-47CF-8792-50A64F7D973B}"/>
              </a:ext>
            </a:extLst>
          </p:cNvPr>
          <p:cNvSpPr txBox="1"/>
          <p:nvPr/>
        </p:nvSpPr>
        <p:spPr>
          <a:xfrm>
            <a:off x="380426" y="1231089"/>
            <a:ext cx="11506773" cy="5047536"/>
          </a:xfrm>
          <a:prstGeom prst="rect">
            <a:avLst/>
          </a:prstGeom>
          <a:noFill/>
        </p:spPr>
        <p:txBody>
          <a:bodyPr wrap="square" rtlCol="0">
            <a:spAutoFit/>
          </a:bodyPr>
          <a:lstStyle/>
          <a:p>
            <a:pPr marL="342900" indent="-342900">
              <a:buFont typeface="Wingdings" panose="05000000000000000000" pitchFamily="2" charset="2"/>
              <a:buChar char="§"/>
            </a:pPr>
            <a:r>
              <a:rPr lang="en-US" sz="2400" dirty="0">
                <a:solidFill>
                  <a:srgbClr val="002060"/>
                </a:solidFill>
              </a:rPr>
              <a:t>Summary of our contributions:</a:t>
            </a:r>
          </a:p>
          <a:p>
            <a:pPr marL="914400" lvl="1" indent="-457200">
              <a:buFont typeface="Arial" panose="020B0604020202020204" pitchFamily="34" charset="0"/>
              <a:buChar char="•"/>
            </a:pPr>
            <a:r>
              <a:rPr lang="en-US" sz="2200" dirty="0"/>
              <a:t>A </a:t>
            </a:r>
            <a:r>
              <a:rPr lang="en-US" sz="2200" dirty="0">
                <a:solidFill>
                  <a:srgbClr val="FF0000"/>
                </a:solidFill>
              </a:rPr>
              <a:t>taxonomy of privacy attacks on PPRL </a:t>
            </a:r>
            <a:r>
              <a:rPr lang="en-US" sz="2200" dirty="0"/>
              <a:t>which can be used to </a:t>
            </a:r>
            <a:r>
              <a:rPr lang="en-US" sz="2200" dirty="0" err="1"/>
              <a:t>characterise</a:t>
            </a:r>
            <a:r>
              <a:rPr lang="en-US" sz="2200" dirty="0"/>
              <a:t> and compare existing privacy attacks under twelve dimensions</a:t>
            </a:r>
          </a:p>
          <a:p>
            <a:pPr marL="914400" lvl="1" indent="-457200">
              <a:buFont typeface="Arial" panose="020B0604020202020204" pitchFamily="34" charset="0"/>
              <a:buChar char="•"/>
            </a:pPr>
            <a:r>
              <a:rPr lang="en-US" sz="2200" dirty="0"/>
              <a:t>A </a:t>
            </a:r>
            <a:r>
              <a:rPr lang="en-US" sz="2200" dirty="0">
                <a:solidFill>
                  <a:srgbClr val="FF0000"/>
                </a:solidFill>
              </a:rPr>
              <a:t>vulnerability framework for PPRL </a:t>
            </a:r>
            <a:r>
              <a:rPr lang="en-US" sz="2200" dirty="0"/>
              <a:t>for assessing the vulnerabilities associated with both plaintext and encoded databases</a:t>
            </a:r>
          </a:p>
          <a:p>
            <a:pPr marL="914400" lvl="1" indent="-457200">
              <a:buFont typeface="Arial" panose="020B0604020202020204" pitchFamily="34" charset="0"/>
              <a:buChar char="•"/>
            </a:pPr>
            <a:r>
              <a:rPr lang="en-US" sz="2200" dirty="0"/>
              <a:t>A </a:t>
            </a:r>
            <a:r>
              <a:rPr lang="en-US" sz="2200" dirty="0">
                <a:solidFill>
                  <a:srgbClr val="FF0000"/>
                </a:solidFill>
              </a:rPr>
              <a:t>frequency based privacy attack </a:t>
            </a:r>
            <a:r>
              <a:rPr lang="en-US" sz="2200" dirty="0"/>
              <a:t>on multiple dynamic match-key encoding for PPRL</a:t>
            </a:r>
          </a:p>
          <a:p>
            <a:pPr marL="914400" lvl="1" indent="-457200">
              <a:buFont typeface="Arial" panose="020B0604020202020204" pitchFamily="34" charset="0"/>
              <a:buChar char="•"/>
            </a:pPr>
            <a:r>
              <a:rPr lang="en-US" sz="2200" dirty="0"/>
              <a:t>A </a:t>
            </a:r>
            <a:r>
              <a:rPr lang="en-US" sz="2200" dirty="0">
                <a:solidFill>
                  <a:srgbClr val="FF0000"/>
                </a:solidFill>
              </a:rPr>
              <a:t>pattern-mining based cryptanalysis </a:t>
            </a:r>
            <a:r>
              <a:rPr lang="en-US" sz="2200" dirty="0"/>
              <a:t>on Bloom filter encoding for PPRL</a:t>
            </a:r>
          </a:p>
          <a:p>
            <a:pPr marL="914400" lvl="1" indent="-457200">
              <a:buFont typeface="Arial" panose="020B0604020202020204" pitchFamily="34" charset="0"/>
              <a:buChar char="•"/>
            </a:pPr>
            <a:r>
              <a:rPr lang="en-US" sz="2200" dirty="0"/>
              <a:t>A </a:t>
            </a:r>
            <a:r>
              <a:rPr lang="en-US" sz="2200" dirty="0">
                <a:solidFill>
                  <a:srgbClr val="FF0000"/>
                </a:solidFill>
              </a:rPr>
              <a:t>graph matching based cryptanalysis </a:t>
            </a:r>
            <a:r>
              <a:rPr lang="en-US" sz="2200" dirty="0"/>
              <a:t>that is independent of the PPRL encoding method used</a:t>
            </a:r>
          </a:p>
          <a:p>
            <a:pPr marL="342900" indent="-342900">
              <a:buFont typeface="Wingdings" panose="05000000000000000000" pitchFamily="2" charset="2"/>
              <a:buChar char="§"/>
            </a:pPr>
            <a:endParaRPr lang="en-US" sz="1000" dirty="0"/>
          </a:p>
          <a:p>
            <a:pPr marL="342900" indent="-342900">
              <a:buFont typeface="Wingdings" panose="05000000000000000000" pitchFamily="2" charset="2"/>
              <a:buChar char="§"/>
            </a:pPr>
            <a:r>
              <a:rPr lang="en-US" sz="2400" dirty="0">
                <a:solidFill>
                  <a:srgbClr val="002060"/>
                </a:solidFill>
              </a:rPr>
              <a:t>Future research directions:</a:t>
            </a:r>
          </a:p>
          <a:p>
            <a:pPr marL="914400" lvl="1" indent="-457200">
              <a:buFont typeface="Arial" panose="020B0604020202020204" pitchFamily="34" charset="0"/>
              <a:buChar char="•"/>
            </a:pPr>
            <a:r>
              <a:rPr lang="en-US" sz="2200" dirty="0"/>
              <a:t>Explore how our attacks works with privacy improvements such as BF hardening techniques</a:t>
            </a:r>
          </a:p>
          <a:p>
            <a:pPr marL="914400" lvl="1" indent="-457200">
              <a:buFont typeface="Arial" panose="020B0604020202020204" pitchFamily="34" charset="0"/>
              <a:buChar char="•"/>
            </a:pPr>
            <a:r>
              <a:rPr lang="en-US" sz="2200" dirty="0"/>
              <a:t>Development of more efficient secure multi-party computation (SMC) based PPRL techniques</a:t>
            </a:r>
          </a:p>
          <a:p>
            <a:pPr marL="914400" lvl="1" indent="-457200">
              <a:buFont typeface="Arial" panose="020B0604020202020204" pitchFamily="34" charset="0"/>
              <a:buChar char="•"/>
            </a:pPr>
            <a:r>
              <a:rPr lang="en-US" sz="2200" dirty="0"/>
              <a:t>Explore potential attack methods for numerical and other encoding techniques for PPRL</a:t>
            </a:r>
          </a:p>
        </p:txBody>
      </p:sp>
    </p:spTree>
    <p:extLst>
      <p:ext uri="{BB962C8B-B14F-4D97-AF65-F5344CB8AC3E}">
        <p14:creationId xmlns:p14="http://schemas.microsoft.com/office/powerpoint/2010/main" val="2537297481"/>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16" name="Group 15"/>
          <p:cNvGrpSpPr/>
          <p:nvPr/>
        </p:nvGrpSpPr>
        <p:grpSpPr>
          <a:xfrm>
            <a:off x="0" y="0"/>
            <a:ext cx="12192000" cy="1045064"/>
            <a:chOff x="0" y="0"/>
            <a:chExt cx="12192000" cy="1045064"/>
          </a:xfrm>
        </p:grpSpPr>
        <p:sp>
          <p:nvSpPr>
            <p:cNvPr id="17" name="Rectangle 16"/>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47</a:t>
            </a:fld>
            <a:endParaRPr lang="en-US" dirty="0"/>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20" name="TextBox 19"/>
          <p:cNvSpPr txBox="1"/>
          <p:nvPr/>
        </p:nvSpPr>
        <p:spPr>
          <a:xfrm>
            <a:off x="388937" y="166119"/>
            <a:ext cx="11422637" cy="707886"/>
          </a:xfrm>
          <a:prstGeom prst="rect">
            <a:avLst/>
          </a:prstGeom>
          <a:noFill/>
        </p:spPr>
        <p:txBody>
          <a:bodyPr wrap="square" rtlCol="0">
            <a:spAutoFit/>
          </a:bodyPr>
          <a:lstStyle/>
          <a:p>
            <a:r>
              <a:rPr lang="en-US" sz="40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List of Publications</a:t>
            </a:r>
          </a:p>
        </p:txBody>
      </p:sp>
      <p:sp>
        <p:nvSpPr>
          <p:cNvPr id="14" name="Footer Placeholder 9">
            <a:extLst>
              <a:ext uri="{FF2B5EF4-FFF2-40B4-BE49-F238E27FC236}">
                <a16:creationId xmlns:a16="http://schemas.microsoft.com/office/drawing/2014/main" id="{912E42E4-5FC9-4DA3-8690-1561BAB51DA7}"/>
              </a:ext>
            </a:extLst>
          </p:cNvPr>
          <p:cNvSpPr>
            <a:spLocks noGrp="1"/>
          </p:cNvSpPr>
          <p:nvPr>
            <p:ph type="ftr" sz="quarter" idx="11"/>
          </p:nvPr>
        </p:nvSpPr>
        <p:spPr>
          <a:xfrm>
            <a:off x="4552950" y="6367697"/>
            <a:ext cx="3086100" cy="365125"/>
          </a:xfrm>
        </p:spPr>
        <p:txBody>
          <a:bodyPr/>
          <a:lstStyle/>
          <a:p>
            <a:r>
              <a:rPr lang="en-US" dirty="0"/>
              <a:t>March 2021</a:t>
            </a:r>
          </a:p>
        </p:txBody>
      </p:sp>
      <p:sp>
        <p:nvSpPr>
          <p:cNvPr id="12" name="TextBox 11">
            <a:extLst>
              <a:ext uri="{FF2B5EF4-FFF2-40B4-BE49-F238E27FC236}">
                <a16:creationId xmlns:a16="http://schemas.microsoft.com/office/drawing/2014/main" id="{221C56CE-3A57-47CF-8792-50A64F7D973B}"/>
              </a:ext>
            </a:extLst>
          </p:cNvPr>
          <p:cNvSpPr txBox="1"/>
          <p:nvPr/>
        </p:nvSpPr>
        <p:spPr>
          <a:xfrm>
            <a:off x="380426" y="1145025"/>
            <a:ext cx="11506773" cy="5402954"/>
          </a:xfrm>
          <a:prstGeom prst="rect">
            <a:avLst/>
          </a:prstGeom>
          <a:noFill/>
        </p:spPr>
        <p:txBody>
          <a:bodyPr wrap="square" rtlCol="0">
            <a:spAutoFit/>
          </a:bodyPr>
          <a:lstStyle/>
          <a:p>
            <a:pPr marL="342900" indent="-342900">
              <a:buFont typeface="Wingdings" panose="05000000000000000000" pitchFamily="2" charset="2"/>
              <a:buChar char="§"/>
            </a:pPr>
            <a:r>
              <a:rPr lang="en-US" dirty="0">
                <a:solidFill>
                  <a:srgbClr val="002060"/>
                </a:solidFill>
              </a:rPr>
              <a:t>Major:</a:t>
            </a:r>
          </a:p>
          <a:p>
            <a:pPr marL="800100" lvl="1" indent="-342900">
              <a:lnSpc>
                <a:spcPct val="107000"/>
              </a:lnSpc>
              <a:spcAft>
                <a:spcPts val="600"/>
              </a:spcAft>
              <a:buFont typeface="Arial" panose="020B0604020202020204" pitchFamily="34" charset="0"/>
              <a:buChar char="•"/>
            </a:pPr>
            <a:r>
              <a:rPr lang="en-US" sz="1200" b="1" dirty="0">
                <a:effectLst/>
                <a:latin typeface="Open Sans" panose="020B0606030504020204" pitchFamily="34" charset="0"/>
                <a:ea typeface="Calibri" panose="020F0502020204030204" pitchFamily="34" charset="0"/>
                <a:cs typeface="Latha" panose="020B0604020202020204" pitchFamily="34" charset="0"/>
              </a:rPr>
              <a:t>Anushka Vidanage</a:t>
            </a:r>
            <a:r>
              <a:rPr lang="en-US" sz="1200" dirty="0">
                <a:effectLst/>
                <a:latin typeface="Open Sans" panose="020B0606030504020204" pitchFamily="34" charset="0"/>
                <a:ea typeface="Calibri" panose="020F0502020204030204" pitchFamily="34" charset="0"/>
                <a:cs typeface="Latha" panose="020B0604020202020204" pitchFamily="34" charset="0"/>
              </a:rPr>
              <a:t>, </a:t>
            </a:r>
            <a:r>
              <a:rPr lang="en-US" sz="1200" dirty="0" err="1">
                <a:effectLst/>
                <a:latin typeface="Open Sans" panose="020B0606030504020204" pitchFamily="34" charset="0"/>
                <a:ea typeface="Calibri" panose="020F0502020204030204" pitchFamily="34" charset="0"/>
                <a:cs typeface="Latha" panose="020B0604020202020204" pitchFamily="34" charset="0"/>
              </a:rPr>
              <a:t>Thilina</a:t>
            </a:r>
            <a:r>
              <a:rPr lang="en-US" sz="1200" dirty="0">
                <a:effectLst/>
                <a:latin typeface="Open Sans" panose="020B0606030504020204" pitchFamily="34" charset="0"/>
                <a:ea typeface="Calibri" panose="020F0502020204030204" pitchFamily="34" charset="0"/>
                <a:cs typeface="Latha" panose="020B0604020202020204" pitchFamily="34" charset="0"/>
              </a:rPr>
              <a:t> </a:t>
            </a:r>
            <a:r>
              <a:rPr lang="en-US" sz="1200" dirty="0" err="1">
                <a:effectLst/>
                <a:latin typeface="Open Sans" panose="020B0606030504020204" pitchFamily="34" charset="0"/>
                <a:ea typeface="Calibri" panose="020F0502020204030204" pitchFamily="34" charset="0"/>
                <a:cs typeface="Latha" panose="020B0604020202020204" pitchFamily="34" charset="0"/>
              </a:rPr>
              <a:t>Ranbaduge</a:t>
            </a:r>
            <a:r>
              <a:rPr lang="en-US" sz="1200" dirty="0">
                <a:effectLst/>
                <a:latin typeface="Open Sans" panose="020B0606030504020204" pitchFamily="34" charset="0"/>
                <a:ea typeface="Calibri" panose="020F0502020204030204" pitchFamily="34" charset="0"/>
                <a:cs typeface="Latha" panose="020B0604020202020204" pitchFamily="34" charset="0"/>
              </a:rPr>
              <a:t>, Peter Christen, Rainer Schnell. 2020. “A Taxonomy of Attacks on Privacy-Preserving Record Linkage”. (Under review).</a:t>
            </a:r>
            <a:endParaRPr lang="en-AU" sz="1200" dirty="0">
              <a:effectLst/>
              <a:latin typeface="Calibri" panose="020F0502020204030204" pitchFamily="34" charset="0"/>
              <a:ea typeface="Calibri" panose="020F0502020204030204" pitchFamily="34" charset="0"/>
              <a:cs typeface="Latha" panose="020B0604020202020204" pitchFamily="34" charset="0"/>
            </a:endParaRPr>
          </a:p>
          <a:p>
            <a:pPr marL="800100" lvl="1" indent="-342900">
              <a:lnSpc>
                <a:spcPct val="107000"/>
              </a:lnSpc>
              <a:spcAft>
                <a:spcPts val="600"/>
              </a:spcAft>
              <a:buFont typeface="Arial" panose="020B0604020202020204" pitchFamily="34" charset="0"/>
              <a:buChar char="•"/>
            </a:pPr>
            <a:r>
              <a:rPr lang="en-US" sz="1200" b="1" dirty="0">
                <a:effectLst/>
                <a:latin typeface="Open Sans" panose="020B0606030504020204" pitchFamily="34" charset="0"/>
                <a:ea typeface="Calibri" panose="020F0502020204030204" pitchFamily="34" charset="0"/>
                <a:cs typeface="Latha" panose="020B0604020202020204" pitchFamily="34" charset="0"/>
              </a:rPr>
              <a:t>Anushka Vidanage</a:t>
            </a:r>
            <a:r>
              <a:rPr lang="en-US" sz="1200" dirty="0">
                <a:effectLst/>
                <a:latin typeface="Open Sans" panose="020B0606030504020204" pitchFamily="34" charset="0"/>
                <a:ea typeface="Calibri" panose="020F0502020204030204" pitchFamily="34" charset="0"/>
                <a:cs typeface="Latha" panose="020B0604020202020204" pitchFamily="34" charset="0"/>
              </a:rPr>
              <a:t>, </a:t>
            </a:r>
            <a:r>
              <a:rPr lang="en-US" sz="1200" dirty="0" err="1">
                <a:effectLst/>
                <a:latin typeface="Open Sans" panose="020B0606030504020204" pitchFamily="34" charset="0"/>
                <a:ea typeface="Calibri" panose="020F0502020204030204" pitchFamily="34" charset="0"/>
                <a:cs typeface="Latha" panose="020B0604020202020204" pitchFamily="34" charset="0"/>
              </a:rPr>
              <a:t>Thilina</a:t>
            </a:r>
            <a:r>
              <a:rPr lang="en-US" sz="1200" dirty="0">
                <a:effectLst/>
                <a:latin typeface="Open Sans" panose="020B0606030504020204" pitchFamily="34" charset="0"/>
                <a:ea typeface="Calibri" panose="020F0502020204030204" pitchFamily="34" charset="0"/>
                <a:cs typeface="Latha" panose="020B0604020202020204" pitchFamily="34" charset="0"/>
              </a:rPr>
              <a:t> </a:t>
            </a:r>
            <a:r>
              <a:rPr lang="en-US" sz="1200" dirty="0" err="1">
                <a:effectLst/>
                <a:latin typeface="Open Sans" panose="020B0606030504020204" pitchFamily="34" charset="0"/>
                <a:ea typeface="Calibri" panose="020F0502020204030204" pitchFamily="34" charset="0"/>
                <a:cs typeface="Latha" panose="020B0604020202020204" pitchFamily="34" charset="0"/>
              </a:rPr>
              <a:t>Ranbaduge</a:t>
            </a:r>
            <a:r>
              <a:rPr lang="en-US" sz="1200" dirty="0">
                <a:effectLst/>
                <a:latin typeface="Open Sans" panose="020B0606030504020204" pitchFamily="34" charset="0"/>
                <a:ea typeface="Calibri" panose="020F0502020204030204" pitchFamily="34" charset="0"/>
                <a:cs typeface="Latha" panose="020B0604020202020204" pitchFamily="34" charset="0"/>
              </a:rPr>
              <a:t>, Peter Christen, Rainer Schnell. 2020. “A Graph Matching Attack on Privacy-Preserving Record Linkage”. In</a:t>
            </a:r>
            <a:r>
              <a:rPr lang="en-US" sz="1200" i="1" dirty="0">
                <a:effectLst/>
                <a:latin typeface="Open Sans" panose="020B0606030504020204" pitchFamily="34" charset="0"/>
                <a:ea typeface="Calibri" panose="020F0502020204030204" pitchFamily="34" charset="0"/>
                <a:cs typeface="Latha" panose="020B0604020202020204" pitchFamily="34" charset="0"/>
              </a:rPr>
              <a:t> ACM International</a:t>
            </a:r>
            <a:r>
              <a:rPr lang="en-US" sz="1200" dirty="0">
                <a:effectLst/>
                <a:latin typeface="Open Sans" panose="020B0606030504020204" pitchFamily="34" charset="0"/>
                <a:ea typeface="Calibri" panose="020F0502020204030204" pitchFamily="34" charset="0"/>
                <a:cs typeface="Latha" panose="020B0604020202020204" pitchFamily="34" charset="0"/>
              </a:rPr>
              <a:t> </a:t>
            </a:r>
            <a:r>
              <a:rPr lang="en-US" sz="1200" i="1" dirty="0">
                <a:effectLst/>
                <a:latin typeface="Open Sans" panose="020B0606030504020204" pitchFamily="34" charset="0"/>
                <a:ea typeface="Calibri" panose="020F0502020204030204" pitchFamily="34" charset="0"/>
                <a:cs typeface="Latha" panose="020B0604020202020204" pitchFamily="34" charset="0"/>
              </a:rPr>
              <a:t>Conference on Information and Knowledge Management (CIKM)</a:t>
            </a:r>
            <a:r>
              <a:rPr lang="en-US" sz="1200" dirty="0">
                <a:effectLst/>
                <a:latin typeface="Open Sans" panose="020B0606030504020204" pitchFamily="34" charset="0"/>
                <a:ea typeface="Calibri" panose="020F0502020204030204" pitchFamily="34" charset="0"/>
                <a:cs typeface="Latha" panose="020B0604020202020204" pitchFamily="34" charset="0"/>
              </a:rPr>
              <a:t>, Ireland (online), 1485–1494.</a:t>
            </a:r>
            <a:endParaRPr lang="en-AU" sz="1200" dirty="0">
              <a:effectLst/>
              <a:latin typeface="Calibri" panose="020F0502020204030204" pitchFamily="34" charset="0"/>
              <a:ea typeface="Calibri" panose="020F0502020204030204" pitchFamily="34" charset="0"/>
              <a:cs typeface="Latha" panose="020B0604020202020204" pitchFamily="34" charset="0"/>
            </a:endParaRPr>
          </a:p>
          <a:p>
            <a:pPr marL="800100" lvl="1" indent="-342900">
              <a:lnSpc>
                <a:spcPct val="107000"/>
              </a:lnSpc>
              <a:spcAft>
                <a:spcPts val="600"/>
              </a:spcAft>
              <a:buFont typeface="Arial" panose="020B0604020202020204" pitchFamily="34" charset="0"/>
              <a:buChar char="•"/>
            </a:pPr>
            <a:r>
              <a:rPr lang="en-US" sz="1200" b="1" dirty="0">
                <a:effectLst/>
                <a:latin typeface="Open Sans" panose="020B0606030504020204" pitchFamily="34" charset="0"/>
                <a:ea typeface="Calibri" panose="020F0502020204030204" pitchFamily="34" charset="0"/>
                <a:cs typeface="Latha" panose="020B0604020202020204" pitchFamily="34" charset="0"/>
              </a:rPr>
              <a:t>Anushka Vidanage</a:t>
            </a:r>
            <a:r>
              <a:rPr lang="en-US" sz="1200" dirty="0">
                <a:effectLst/>
                <a:latin typeface="Open Sans" panose="020B0606030504020204" pitchFamily="34" charset="0"/>
                <a:ea typeface="Calibri" panose="020F0502020204030204" pitchFamily="34" charset="0"/>
                <a:cs typeface="Latha" panose="020B0604020202020204" pitchFamily="34" charset="0"/>
              </a:rPr>
              <a:t>, </a:t>
            </a:r>
            <a:r>
              <a:rPr lang="en-US" sz="1200" dirty="0" err="1">
                <a:effectLst/>
                <a:latin typeface="Open Sans" panose="020B0606030504020204" pitchFamily="34" charset="0"/>
                <a:ea typeface="Calibri" panose="020F0502020204030204" pitchFamily="34" charset="0"/>
                <a:cs typeface="Latha" panose="020B0604020202020204" pitchFamily="34" charset="0"/>
              </a:rPr>
              <a:t>Thilina</a:t>
            </a:r>
            <a:r>
              <a:rPr lang="en-US" sz="1200" dirty="0">
                <a:effectLst/>
                <a:latin typeface="Open Sans" panose="020B0606030504020204" pitchFamily="34" charset="0"/>
                <a:ea typeface="Calibri" panose="020F0502020204030204" pitchFamily="34" charset="0"/>
                <a:cs typeface="Latha" panose="020B0604020202020204" pitchFamily="34" charset="0"/>
              </a:rPr>
              <a:t> </a:t>
            </a:r>
            <a:r>
              <a:rPr lang="en-US" sz="1200" dirty="0" err="1">
                <a:effectLst/>
                <a:latin typeface="Open Sans" panose="020B0606030504020204" pitchFamily="34" charset="0"/>
                <a:ea typeface="Calibri" panose="020F0502020204030204" pitchFamily="34" charset="0"/>
                <a:cs typeface="Latha" panose="020B0604020202020204" pitchFamily="34" charset="0"/>
              </a:rPr>
              <a:t>Ranbaduge</a:t>
            </a:r>
            <a:r>
              <a:rPr lang="en-US" sz="1200" dirty="0">
                <a:effectLst/>
                <a:latin typeface="Open Sans" panose="020B0606030504020204" pitchFamily="34" charset="0"/>
                <a:ea typeface="Calibri" panose="020F0502020204030204" pitchFamily="34" charset="0"/>
                <a:cs typeface="Latha" panose="020B0604020202020204" pitchFamily="34" charset="0"/>
              </a:rPr>
              <a:t>, Peter Christen, Sean Randall. 2020. “A Privacy Attack on Multiple Dynamic Match-key based Privacy-Preserving Record Linkage”. In</a:t>
            </a:r>
            <a:r>
              <a:rPr lang="en-US" sz="1200" i="1" dirty="0">
                <a:effectLst/>
                <a:latin typeface="Open Sans" panose="020B0606030504020204" pitchFamily="34" charset="0"/>
                <a:ea typeface="Calibri" panose="020F0502020204030204" pitchFamily="34" charset="0"/>
                <a:cs typeface="Latha" panose="020B0604020202020204" pitchFamily="34" charset="0"/>
              </a:rPr>
              <a:t> International Journal of Population Data Science (IJPDS)</a:t>
            </a:r>
            <a:r>
              <a:rPr lang="en-US" sz="1200" dirty="0">
                <a:effectLst/>
                <a:latin typeface="Open Sans" panose="020B0606030504020204" pitchFamily="34" charset="0"/>
                <a:ea typeface="Calibri" panose="020F0502020204030204" pitchFamily="34" charset="0"/>
                <a:cs typeface="Latha" panose="020B0604020202020204" pitchFamily="34" charset="0"/>
              </a:rPr>
              <a:t>, 5 (1).</a:t>
            </a:r>
            <a:endParaRPr lang="en-AU" sz="1200" dirty="0">
              <a:effectLst/>
              <a:latin typeface="Calibri" panose="020F0502020204030204" pitchFamily="34" charset="0"/>
              <a:ea typeface="Calibri" panose="020F0502020204030204" pitchFamily="34" charset="0"/>
              <a:cs typeface="Latha" panose="020B0604020202020204" pitchFamily="34" charset="0"/>
            </a:endParaRPr>
          </a:p>
          <a:p>
            <a:pPr marL="800100" lvl="1" indent="-342900">
              <a:lnSpc>
                <a:spcPct val="107000"/>
              </a:lnSpc>
              <a:spcAft>
                <a:spcPts val="600"/>
              </a:spcAft>
              <a:buFont typeface="Arial" panose="020B0604020202020204" pitchFamily="34" charset="0"/>
              <a:buChar char="•"/>
            </a:pPr>
            <a:r>
              <a:rPr lang="en-US" sz="1200" b="1" dirty="0">
                <a:effectLst/>
                <a:latin typeface="Open Sans" panose="020B0606030504020204" pitchFamily="34" charset="0"/>
                <a:ea typeface="Calibri" panose="020F0502020204030204" pitchFamily="34" charset="0"/>
                <a:cs typeface="Latha" panose="020B0604020202020204" pitchFamily="34" charset="0"/>
              </a:rPr>
              <a:t>Anushka Vidanage</a:t>
            </a:r>
            <a:r>
              <a:rPr lang="en-US" sz="1200" dirty="0">
                <a:effectLst/>
                <a:latin typeface="Open Sans" panose="020B0606030504020204" pitchFamily="34" charset="0"/>
                <a:ea typeface="Calibri" panose="020F0502020204030204" pitchFamily="34" charset="0"/>
                <a:cs typeface="Latha" panose="020B0604020202020204" pitchFamily="34" charset="0"/>
              </a:rPr>
              <a:t>, </a:t>
            </a:r>
            <a:r>
              <a:rPr lang="en-US" sz="1200" dirty="0" err="1">
                <a:effectLst/>
                <a:latin typeface="Open Sans" panose="020B0606030504020204" pitchFamily="34" charset="0"/>
                <a:ea typeface="Calibri" panose="020F0502020204030204" pitchFamily="34" charset="0"/>
                <a:cs typeface="Latha" panose="020B0604020202020204" pitchFamily="34" charset="0"/>
              </a:rPr>
              <a:t>Thilina</a:t>
            </a:r>
            <a:r>
              <a:rPr lang="en-US" sz="1200" dirty="0">
                <a:effectLst/>
                <a:latin typeface="Open Sans" panose="020B0606030504020204" pitchFamily="34" charset="0"/>
                <a:ea typeface="Calibri" panose="020F0502020204030204" pitchFamily="34" charset="0"/>
                <a:cs typeface="Latha" panose="020B0604020202020204" pitchFamily="34" charset="0"/>
              </a:rPr>
              <a:t> </a:t>
            </a:r>
            <a:r>
              <a:rPr lang="en-US" sz="1200" dirty="0" err="1">
                <a:effectLst/>
                <a:latin typeface="Open Sans" panose="020B0606030504020204" pitchFamily="34" charset="0"/>
                <a:ea typeface="Calibri" panose="020F0502020204030204" pitchFamily="34" charset="0"/>
                <a:cs typeface="Latha" panose="020B0604020202020204" pitchFamily="34" charset="0"/>
              </a:rPr>
              <a:t>Ranbaduge</a:t>
            </a:r>
            <a:r>
              <a:rPr lang="en-US" sz="1200" dirty="0">
                <a:effectLst/>
                <a:latin typeface="Open Sans" panose="020B0606030504020204" pitchFamily="34" charset="0"/>
                <a:ea typeface="Calibri" panose="020F0502020204030204" pitchFamily="34" charset="0"/>
                <a:cs typeface="Latha" panose="020B0604020202020204" pitchFamily="34" charset="0"/>
              </a:rPr>
              <a:t>, Peter Christen, Rainer Schnell. 2019. "Efficient Pattern Mining Based Cryptanalysis for Privacy-Preserving Record Linkage". In </a:t>
            </a:r>
            <a:r>
              <a:rPr lang="en-US" sz="1200" i="1" dirty="0">
                <a:effectLst/>
                <a:latin typeface="Open Sans" panose="020B0606030504020204" pitchFamily="34" charset="0"/>
                <a:ea typeface="Calibri" panose="020F0502020204030204" pitchFamily="34" charset="0"/>
                <a:cs typeface="Latha" panose="020B0604020202020204" pitchFamily="34" charset="0"/>
              </a:rPr>
              <a:t>IEEE International Conference on Data Engineering (ICDE)</a:t>
            </a:r>
            <a:r>
              <a:rPr lang="en-US" sz="1200" dirty="0">
                <a:effectLst/>
                <a:latin typeface="Open Sans" panose="020B0606030504020204" pitchFamily="34" charset="0"/>
                <a:ea typeface="Calibri" panose="020F0502020204030204" pitchFamily="34" charset="0"/>
                <a:cs typeface="Latha" panose="020B0604020202020204" pitchFamily="34" charset="0"/>
              </a:rPr>
              <a:t>, Macau, 1698-1701.</a:t>
            </a:r>
            <a:endParaRPr lang="en-AU" sz="1200" dirty="0">
              <a:effectLst/>
              <a:latin typeface="Calibri" panose="020F0502020204030204" pitchFamily="34" charset="0"/>
              <a:ea typeface="Calibri" panose="020F0502020204030204" pitchFamily="34" charset="0"/>
              <a:cs typeface="Latha" panose="020B0604020202020204" pitchFamily="34" charset="0"/>
            </a:endParaRPr>
          </a:p>
          <a:p>
            <a:pPr marL="800100" lvl="1" indent="-342900">
              <a:lnSpc>
                <a:spcPct val="107000"/>
              </a:lnSpc>
              <a:spcAft>
                <a:spcPts val="600"/>
              </a:spcAft>
              <a:buFont typeface="Arial" panose="020B0604020202020204" pitchFamily="34" charset="0"/>
              <a:buChar char="•"/>
            </a:pPr>
            <a:r>
              <a:rPr lang="en-US" sz="1200" dirty="0">
                <a:effectLst/>
                <a:latin typeface="Open Sans" panose="020B0606030504020204" pitchFamily="34" charset="0"/>
                <a:ea typeface="Calibri" panose="020F0502020204030204" pitchFamily="34" charset="0"/>
                <a:cs typeface="Latha" panose="020B0604020202020204" pitchFamily="34" charset="0"/>
              </a:rPr>
              <a:t>Peter Christen, </a:t>
            </a:r>
            <a:r>
              <a:rPr lang="en-US" sz="1200" b="1" dirty="0">
                <a:effectLst/>
                <a:latin typeface="Open Sans" panose="020B0606030504020204" pitchFamily="34" charset="0"/>
                <a:ea typeface="Calibri" panose="020F0502020204030204" pitchFamily="34" charset="0"/>
                <a:cs typeface="Latha" panose="020B0604020202020204" pitchFamily="34" charset="0"/>
              </a:rPr>
              <a:t>Anushka Vidanage</a:t>
            </a:r>
            <a:r>
              <a:rPr lang="en-US" sz="1200" dirty="0">
                <a:effectLst/>
                <a:latin typeface="Open Sans" panose="020B0606030504020204" pitchFamily="34" charset="0"/>
                <a:ea typeface="Calibri" panose="020F0502020204030204" pitchFamily="34" charset="0"/>
                <a:cs typeface="Latha" panose="020B0604020202020204" pitchFamily="34" charset="0"/>
              </a:rPr>
              <a:t>, </a:t>
            </a:r>
            <a:r>
              <a:rPr lang="en-US" sz="1200" dirty="0" err="1">
                <a:effectLst/>
                <a:latin typeface="Open Sans" panose="020B0606030504020204" pitchFamily="34" charset="0"/>
                <a:ea typeface="Calibri" panose="020F0502020204030204" pitchFamily="34" charset="0"/>
                <a:cs typeface="Latha" panose="020B0604020202020204" pitchFamily="34" charset="0"/>
              </a:rPr>
              <a:t>Thilina</a:t>
            </a:r>
            <a:r>
              <a:rPr lang="en-US" sz="1200" dirty="0">
                <a:effectLst/>
                <a:latin typeface="Open Sans" panose="020B0606030504020204" pitchFamily="34" charset="0"/>
                <a:ea typeface="Calibri" panose="020F0502020204030204" pitchFamily="34" charset="0"/>
                <a:cs typeface="Latha" panose="020B0604020202020204" pitchFamily="34" charset="0"/>
              </a:rPr>
              <a:t> </a:t>
            </a:r>
            <a:r>
              <a:rPr lang="en-US" sz="1200" dirty="0" err="1">
                <a:effectLst/>
                <a:latin typeface="Open Sans" panose="020B0606030504020204" pitchFamily="34" charset="0"/>
                <a:ea typeface="Calibri" panose="020F0502020204030204" pitchFamily="34" charset="0"/>
                <a:cs typeface="Latha" panose="020B0604020202020204" pitchFamily="34" charset="0"/>
              </a:rPr>
              <a:t>Ranbaduge</a:t>
            </a:r>
            <a:r>
              <a:rPr lang="en-US" sz="1200" dirty="0">
                <a:effectLst/>
                <a:latin typeface="Open Sans" panose="020B0606030504020204" pitchFamily="34" charset="0"/>
                <a:ea typeface="Calibri" panose="020F0502020204030204" pitchFamily="34" charset="0"/>
                <a:cs typeface="Latha" panose="020B0604020202020204" pitchFamily="34" charset="0"/>
              </a:rPr>
              <a:t>, Rainer Schnell. 2018. “Pattern mining based cryptanalysis of Bloom filters for privacy-preserving record linkage”. In</a:t>
            </a:r>
            <a:r>
              <a:rPr lang="en-US" sz="1200" dirty="0">
                <a:effectLst/>
                <a:latin typeface="Calibri" panose="020F0502020204030204" pitchFamily="34" charset="0"/>
                <a:ea typeface="Calibri" panose="020F0502020204030204" pitchFamily="34" charset="0"/>
                <a:cs typeface="Latha" panose="020B0604020202020204" pitchFamily="34" charset="0"/>
              </a:rPr>
              <a:t> </a:t>
            </a:r>
            <a:r>
              <a:rPr lang="en-US" sz="1200" i="1" dirty="0">
                <a:effectLst/>
                <a:latin typeface="Open Sans" panose="020B0606030504020204" pitchFamily="34" charset="0"/>
                <a:ea typeface="Calibri" panose="020F0502020204030204" pitchFamily="34" charset="0"/>
                <a:cs typeface="Latha" panose="020B0604020202020204" pitchFamily="34" charset="0"/>
              </a:rPr>
              <a:t>Pacific-Asia Conference on Knowledge Discovery and Data Mining (PAKDD)</a:t>
            </a:r>
            <a:r>
              <a:rPr lang="en-US" sz="1200" dirty="0">
                <a:effectLst/>
                <a:latin typeface="Open Sans" panose="020B0606030504020204" pitchFamily="34" charset="0"/>
                <a:ea typeface="Calibri" panose="020F0502020204030204" pitchFamily="34" charset="0"/>
                <a:cs typeface="Latha" panose="020B0604020202020204" pitchFamily="34" charset="0"/>
              </a:rPr>
              <a:t>, Melbourne, 530-542.</a:t>
            </a:r>
            <a:endParaRPr lang="en-US" sz="1000" dirty="0"/>
          </a:p>
          <a:p>
            <a:pPr marL="342900" indent="-342900">
              <a:buFont typeface="Wingdings" panose="05000000000000000000" pitchFamily="2" charset="2"/>
              <a:buChar char="§"/>
            </a:pPr>
            <a:r>
              <a:rPr lang="en-US" dirty="0">
                <a:solidFill>
                  <a:srgbClr val="002060"/>
                </a:solidFill>
              </a:rPr>
              <a:t>Minor:</a:t>
            </a:r>
          </a:p>
          <a:p>
            <a:pPr marL="800100" lvl="1" indent="-342900">
              <a:lnSpc>
                <a:spcPct val="107000"/>
              </a:lnSpc>
              <a:spcAft>
                <a:spcPts val="600"/>
              </a:spcAft>
              <a:buFont typeface="Arial" panose="020B0604020202020204" pitchFamily="34" charset="0"/>
              <a:buChar char="•"/>
            </a:pPr>
            <a:r>
              <a:rPr lang="en-US" sz="1200" dirty="0">
                <a:effectLst/>
                <a:latin typeface="Open Sans" panose="020B0606030504020204" pitchFamily="34" charset="0"/>
                <a:ea typeface="Calibri" panose="020F0502020204030204" pitchFamily="34" charset="0"/>
                <a:cs typeface="Latha" panose="020B0604020202020204" pitchFamily="34" charset="0"/>
              </a:rPr>
              <a:t>Peter Christen, </a:t>
            </a:r>
            <a:r>
              <a:rPr lang="en-US" sz="1200" dirty="0" err="1">
                <a:effectLst/>
                <a:latin typeface="Open Sans" panose="020B0606030504020204" pitchFamily="34" charset="0"/>
                <a:ea typeface="Calibri" panose="020F0502020204030204" pitchFamily="34" charset="0"/>
                <a:cs typeface="Latha" panose="020B0604020202020204" pitchFamily="34" charset="0"/>
              </a:rPr>
              <a:t>Thilina</a:t>
            </a:r>
            <a:r>
              <a:rPr lang="en-US" sz="1200" dirty="0">
                <a:effectLst/>
                <a:latin typeface="Open Sans" panose="020B0606030504020204" pitchFamily="34" charset="0"/>
                <a:ea typeface="Calibri" panose="020F0502020204030204" pitchFamily="34" charset="0"/>
                <a:cs typeface="Latha" panose="020B0604020202020204" pitchFamily="34" charset="0"/>
              </a:rPr>
              <a:t> </a:t>
            </a:r>
            <a:r>
              <a:rPr lang="en-US" sz="1200" dirty="0" err="1">
                <a:effectLst/>
                <a:latin typeface="Open Sans" panose="020B0606030504020204" pitchFamily="34" charset="0"/>
                <a:ea typeface="Calibri" panose="020F0502020204030204" pitchFamily="34" charset="0"/>
                <a:cs typeface="Latha" panose="020B0604020202020204" pitchFamily="34" charset="0"/>
              </a:rPr>
              <a:t>Ranbaduge</a:t>
            </a:r>
            <a:r>
              <a:rPr lang="en-US" sz="1200" dirty="0">
                <a:effectLst/>
                <a:latin typeface="Open Sans" panose="020B0606030504020204" pitchFamily="34" charset="0"/>
                <a:ea typeface="Calibri" panose="020F0502020204030204" pitchFamily="34" charset="0"/>
                <a:cs typeface="Latha" panose="020B0604020202020204" pitchFamily="34" charset="0"/>
              </a:rPr>
              <a:t>, Rainer Schnell, </a:t>
            </a:r>
            <a:r>
              <a:rPr lang="en-US" sz="1200" b="1" dirty="0">
                <a:effectLst/>
                <a:latin typeface="Open Sans" panose="020B0606030504020204" pitchFamily="34" charset="0"/>
                <a:ea typeface="Calibri" panose="020F0502020204030204" pitchFamily="34" charset="0"/>
                <a:cs typeface="Latha" panose="020B0604020202020204" pitchFamily="34" charset="0"/>
              </a:rPr>
              <a:t>Anushka Vidanage</a:t>
            </a:r>
            <a:r>
              <a:rPr lang="en-US" sz="1200" dirty="0">
                <a:effectLst/>
                <a:latin typeface="Open Sans" panose="020B0606030504020204" pitchFamily="34" charset="0"/>
                <a:ea typeface="Calibri" panose="020F0502020204030204" pitchFamily="34" charset="0"/>
                <a:cs typeface="Latha" panose="020B0604020202020204" pitchFamily="34" charset="0"/>
              </a:rPr>
              <a:t> and Christian Borgs (co-authored book chapter). 2020. “Bloom Filter based Encoding Methods”. In Linking Sensitive Data - Methods and Techniques for Practical Privacy-Preserving Information Sharing, Springer, </a:t>
            </a:r>
            <a:r>
              <a:rPr lang="en-US" sz="1200" dirty="0" err="1">
                <a:effectLst/>
                <a:latin typeface="Open Sans" panose="020B0606030504020204" pitchFamily="34" charset="0"/>
                <a:ea typeface="Calibri" panose="020F0502020204030204" pitchFamily="34" charset="0"/>
                <a:cs typeface="Latha" panose="020B0604020202020204" pitchFamily="34" charset="0"/>
              </a:rPr>
              <a:t>ch.</a:t>
            </a:r>
            <a:r>
              <a:rPr lang="en-US" sz="1200" dirty="0">
                <a:effectLst/>
                <a:latin typeface="Open Sans" panose="020B0606030504020204" pitchFamily="34" charset="0"/>
                <a:ea typeface="Calibri" panose="020F0502020204030204" pitchFamily="34" charset="0"/>
                <a:cs typeface="Latha" panose="020B0604020202020204" pitchFamily="34" charset="0"/>
              </a:rPr>
              <a:t> 8, 193-219.</a:t>
            </a:r>
            <a:endParaRPr lang="en-AU" sz="1200" dirty="0">
              <a:effectLst/>
              <a:latin typeface="Calibri" panose="020F0502020204030204" pitchFamily="34" charset="0"/>
              <a:ea typeface="Calibri" panose="020F0502020204030204" pitchFamily="34" charset="0"/>
              <a:cs typeface="Latha" panose="020B0604020202020204" pitchFamily="34" charset="0"/>
            </a:endParaRPr>
          </a:p>
          <a:p>
            <a:pPr marL="800100" lvl="1" indent="-342900">
              <a:lnSpc>
                <a:spcPct val="107000"/>
              </a:lnSpc>
              <a:spcAft>
                <a:spcPts val="600"/>
              </a:spcAft>
              <a:buFont typeface="Arial" panose="020B0604020202020204" pitchFamily="34" charset="0"/>
              <a:buChar char="•"/>
            </a:pPr>
            <a:r>
              <a:rPr lang="en-US" sz="1200" dirty="0">
                <a:effectLst/>
                <a:latin typeface="Open Sans" panose="020B0606030504020204" pitchFamily="34" charset="0"/>
                <a:ea typeface="Calibri" panose="020F0502020204030204" pitchFamily="34" charset="0"/>
                <a:cs typeface="Latha" panose="020B0604020202020204" pitchFamily="34" charset="0"/>
              </a:rPr>
              <a:t>Peter Christen, </a:t>
            </a:r>
            <a:r>
              <a:rPr lang="en-US" sz="1200" dirty="0" err="1">
                <a:effectLst/>
                <a:latin typeface="Open Sans" panose="020B0606030504020204" pitchFamily="34" charset="0"/>
                <a:ea typeface="Calibri" panose="020F0502020204030204" pitchFamily="34" charset="0"/>
                <a:cs typeface="Latha" panose="020B0604020202020204" pitchFamily="34" charset="0"/>
              </a:rPr>
              <a:t>Thilina</a:t>
            </a:r>
            <a:r>
              <a:rPr lang="en-US" sz="1200" dirty="0">
                <a:effectLst/>
                <a:latin typeface="Open Sans" panose="020B0606030504020204" pitchFamily="34" charset="0"/>
                <a:ea typeface="Calibri" panose="020F0502020204030204" pitchFamily="34" charset="0"/>
                <a:cs typeface="Latha" panose="020B0604020202020204" pitchFamily="34" charset="0"/>
              </a:rPr>
              <a:t> </a:t>
            </a:r>
            <a:r>
              <a:rPr lang="en-US" sz="1200" dirty="0" err="1">
                <a:effectLst/>
                <a:latin typeface="Open Sans" panose="020B0606030504020204" pitchFamily="34" charset="0"/>
                <a:ea typeface="Calibri" panose="020F0502020204030204" pitchFamily="34" charset="0"/>
                <a:cs typeface="Latha" panose="020B0604020202020204" pitchFamily="34" charset="0"/>
              </a:rPr>
              <a:t>Ranbaduge</a:t>
            </a:r>
            <a:r>
              <a:rPr lang="en-US" sz="1200" dirty="0">
                <a:effectLst/>
                <a:latin typeface="Open Sans" panose="020B0606030504020204" pitchFamily="34" charset="0"/>
                <a:ea typeface="Calibri" panose="020F0502020204030204" pitchFamily="34" charset="0"/>
                <a:cs typeface="Latha" panose="020B0604020202020204" pitchFamily="34" charset="0"/>
              </a:rPr>
              <a:t>, Rainer Schnell, </a:t>
            </a:r>
            <a:r>
              <a:rPr lang="en-US" sz="1200" b="1" dirty="0">
                <a:effectLst/>
                <a:latin typeface="Open Sans" panose="020B0606030504020204" pitchFamily="34" charset="0"/>
                <a:ea typeface="Calibri" panose="020F0502020204030204" pitchFamily="34" charset="0"/>
                <a:cs typeface="Latha" panose="020B0604020202020204" pitchFamily="34" charset="0"/>
              </a:rPr>
              <a:t>Anushka Vidanage</a:t>
            </a:r>
            <a:r>
              <a:rPr lang="en-US" sz="1200" dirty="0">
                <a:effectLst/>
                <a:latin typeface="Open Sans" panose="020B0606030504020204" pitchFamily="34" charset="0"/>
                <a:ea typeface="Calibri" panose="020F0502020204030204" pitchFamily="34" charset="0"/>
                <a:cs typeface="Latha" panose="020B0604020202020204" pitchFamily="34" charset="0"/>
              </a:rPr>
              <a:t> and </a:t>
            </a:r>
            <a:r>
              <a:rPr lang="en-US" sz="1200" dirty="0" err="1">
                <a:effectLst/>
                <a:latin typeface="Open Sans" panose="020B0606030504020204" pitchFamily="34" charset="0"/>
                <a:ea typeface="Calibri" panose="020F0502020204030204" pitchFamily="34" charset="0"/>
                <a:cs typeface="Latha" panose="020B0604020202020204" pitchFamily="34" charset="0"/>
              </a:rPr>
              <a:t>Sirintra</a:t>
            </a:r>
            <a:r>
              <a:rPr lang="en-US" sz="1200" dirty="0">
                <a:effectLst/>
                <a:latin typeface="Open Sans" panose="020B0606030504020204" pitchFamily="34" charset="0"/>
                <a:ea typeface="Calibri" panose="020F0502020204030204" pitchFamily="34" charset="0"/>
                <a:cs typeface="Latha" panose="020B0604020202020204" pitchFamily="34" charset="0"/>
              </a:rPr>
              <a:t> </a:t>
            </a:r>
            <a:r>
              <a:rPr lang="en-US" sz="1200" dirty="0" err="1">
                <a:effectLst/>
                <a:latin typeface="Open Sans" panose="020B0606030504020204" pitchFamily="34" charset="0"/>
                <a:ea typeface="Calibri" panose="020F0502020204030204" pitchFamily="34" charset="0"/>
                <a:cs typeface="Latha" panose="020B0604020202020204" pitchFamily="34" charset="0"/>
              </a:rPr>
              <a:t>Vaiwsri</a:t>
            </a:r>
            <a:r>
              <a:rPr lang="en-US" sz="1200" dirty="0">
                <a:effectLst/>
                <a:latin typeface="Open Sans" panose="020B0606030504020204" pitchFamily="34" charset="0"/>
                <a:ea typeface="Calibri" panose="020F0502020204030204" pitchFamily="34" charset="0"/>
                <a:cs typeface="Latha" panose="020B0604020202020204" pitchFamily="34" charset="0"/>
              </a:rPr>
              <a:t> (co-authored book chapter). 2020. “Attacking and Hardening Bloom Filter Encoding”. In Linking Sensitive Data - Methods and Techniques for Practical Privacy-Preserving Information Sharing, Springer, </a:t>
            </a:r>
            <a:r>
              <a:rPr lang="en-US" sz="1200" dirty="0" err="1">
                <a:effectLst/>
                <a:latin typeface="Open Sans" panose="020B0606030504020204" pitchFamily="34" charset="0"/>
                <a:ea typeface="Calibri" panose="020F0502020204030204" pitchFamily="34" charset="0"/>
                <a:cs typeface="Latha" panose="020B0604020202020204" pitchFamily="34" charset="0"/>
              </a:rPr>
              <a:t>ch.</a:t>
            </a:r>
            <a:r>
              <a:rPr lang="en-US" sz="1200" dirty="0">
                <a:effectLst/>
                <a:latin typeface="Open Sans" panose="020B0606030504020204" pitchFamily="34" charset="0"/>
                <a:ea typeface="Calibri" panose="020F0502020204030204" pitchFamily="34" charset="0"/>
                <a:cs typeface="Latha" panose="020B0604020202020204" pitchFamily="34" charset="0"/>
              </a:rPr>
              <a:t> 9, 221-251.</a:t>
            </a:r>
            <a:endParaRPr lang="en-AU" sz="1200" dirty="0">
              <a:effectLst/>
              <a:latin typeface="Calibri" panose="020F0502020204030204" pitchFamily="34" charset="0"/>
              <a:ea typeface="Calibri" panose="020F0502020204030204" pitchFamily="34" charset="0"/>
              <a:cs typeface="Latha" panose="020B0604020202020204" pitchFamily="34" charset="0"/>
            </a:endParaRPr>
          </a:p>
          <a:p>
            <a:pPr marL="800100" lvl="1" indent="-342900">
              <a:lnSpc>
                <a:spcPct val="107000"/>
              </a:lnSpc>
              <a:spcAft>
                <a:spcPts val="600"/>
              </a:spcAft>
              <a:buFont typeface="Arial" panose="020B0604020202020204" pitchFamily="34" charset="0"/>
              <a:buChar char="•"/>
            </a:pPr>
            <a:r>
              <a:rPr lang="en-US" sz="1200" dirty="0">
                <a:effectLst/>
                <a:latin typeface="Open Sans" panose="020B0606030504020204" pitchFamily="34" charset="0"/>
                <a:ea typeface="Calibri" panose="020F0502020204030204" pitchFamily="34" charset="0"/>
                <a:cs typeface="Latha" panose="020B0604020202020204" pitchFamily="34" charset="0"/>
              </a:rPr>
              <a:t>Peter Christen, </a:t>
            </a:r>
            <a:r>
              <a:rPr lang="en-US" sz="1200" dirty="0" err="1">
                <a:effectLst/>
                <a:latin typeface="Open Sans" panose="020B0606030504020204" pitchFamily="34" charset="0"/>
                <a:ea typeface="Calibri" panose="020F0502020204030204" pitchFamily="34" charset="0"/>
                <a:cs typeface="Latha" panose="020B0604020202020204" pitchFamily="34" charset="0"/>
              </a:rPr>
              <a:t>Thilina</a:t>
            </a:r>
            <a:r>
              <a:rPr lang="en-US" sz="1200" dirty="0">
                <a:effectLst/>
                <a:latin typeface="Open Sans" panose="020B0606030504020204" pitchFamily="34" charset="0"/>
                <a:ea typeface="Calibri" panose="020F0502020204030204" pitchFamily="34" charset="0"/>
                <a:cs typeface="Latha" panose="020B0604020202020204" pitchFamily="34" charset="0"/>
              </a:rPr>
              <a:t> </a:t>
            </a:r>
            <a:r>
              <a:rPr lang="en-US" sz="1200" dirty="0" err="1">
                <a:effectLst/>
                <a:latin typeface="Open Sans" panose="020B0606030504020204" pitchFamily="34" charset="0"/>
                <a:ea typeface="Calibri" panose="020F0502020204030204" pitchFamily="34" charset="0"/>
                <a:cs typeface="Latha" panose="020B0604020202020204" pitchFamily="34" charset="0"/>
              </a:rPr>
              <a:t>Ranbaduge</a:t>
            </a:r>
            <a:r>
              <a:rPr lang="en-US" sz="1200" dirty="0">
                <a:effectLst/>
                <a:latin typeface="Open Sans" panose="020B0606030504020204" pitchFamily="34" charset="0"/>
                <a:ea typeface="Calibri" panose="020F0502020204030204" pitchFamily="34" charset="0"/>
                <a:cs typeface="Latha" panose="020B0604020202020204" pitchFamily="34" charset="0"/>
              </a:rPr>
              <a:t>, and Rainer Schnell, </a:t>
            </a:r>
            <a:r>
              <a:rPr lang="en-US" sz="1200" b="1" dirty="0">
                <a:effectLst/>
                <a:latin typeface="Open Sans" panose="020B0606030504020204" pitchFamily="34" charset="0"/>
                <a:ea typeface="Calibri" panose="020F0502020204030204" pitchFamily="34" charset="0"/>
                <a:cs typeface="Latha" panose="020B0604020202020204" pitchFamily="34" charset="0"/>
              </a:rPr>
              <a:t>Anushka Vidanage</a:t>
            </a:r>
            <a:r>
              <a:rPr lang="en-US" sz="1200" dirty="0">
                <a:effectLst/>
                <a:latin typeface="Open Sans" panose="020B0606030504020204" pitchFamily="34" charset="0"/>
                <a:ea typeface="Calibri" panose="020F0502020204030204" pitchFamily="34" charset="0"/>
                <a:cs typeface="Latha" panose="020B0604020202020204" pitchFamily="34" charset="0"/>
              </a:rPr>
              <a:t> and </a:t>
            </a:r>
            <a:r>
              <a:rPr lang="en-US" sz="1200" dirty="0" err="1">
                <a:effectLst/>
                <a:latin typeface="Open Sans" panose="020B0606030504020204" pitchFamily="34" charset="0"/>
                <a:ea typeface="Calibri" panose="020F0502020204030204" pitchFamily="34" charset="0"/>
                <a:cs typeface="Latha" panose="020B0604020202020204" pitchFamily="34" charset="0"/>
              </a:rPr>
              <a:t>Sirintra</a:t>
            </a:r>
            <a:r>
              <a:rPr lang="en-US" sz="1200" dirty="0">
                <a:effectLst/>
                <a:latin typeface="Open Sans" panose="020B0606030504020204" pitchFamily="34" charset="0"/>
                <a:ea typeface="Calibri" panose="020F0502020204030204" pitchFamily="34" charset="0"/>
                <a:cs typeface="Latha" panose="020B0604020202020204" pitchFamily="34" charset="0"/>
              </a:rPr>
              <a:t> </a:t>
            </a:r>
            <a:r>
              <a:rPr lang="en-US" sz="1200" dirty="0" err="1">
                <a:effectLst/>
                <a:latin typeface="Open Sans" panose="020B0606030504020204" pitchFamily="34" charset="0"/>
                <a:ea typeface="Calibri" panose="020F0502020204030204" pitchFamily="34" charset="0"/>
                <a:cs typeface="Latha" panose="020B0604020202020204" pitchFamily="34" charset="0"/>
              </a:rPr>
              <a:t>Vaiwsri</a:t>
            </a:r>
            <a:r>
              <a:rPr lang="en-US" sz="1200" dirty="0">
                <a:effectLst/>
                <a:latin typeface="Open Sans" panose="020B0606030504020204" pitchFamily="34" charset="0"/>
                <a:ea typeface="Calibri" panose="020F0502020204030204" pitchFamily="34" charset="0"/>
                <a:cs typeface="Latha" panose="020B0604020202020204" pitchFamily="34" charset="0"/>
              </a:rPr>
              <a:t> (co-authored book chapter). 2020. “Empirical Evaluation”. In Linking Sensitive Data - Methods and Techniques for Practical Privacy-Preserving Information Sharing, Springer, </a:t>
            </a:r>
            <a:r>
              <a:rPr lang="en-US" sz="1200" dirty="0" err="1">
                <a:effectLst/>
                <a:latin typeface="Open Sans" panose="020B0606030504020204" pitchFamily="34" charset="0"/>
                <a:ea typeface="Calibri" panose="020F0502020204030204" pitchFamily="34" charset="0"/>
                <a:cs typeface="Latha" panose="020B0604020202020204" pitchFamily="34" charset="0"/>
              </a:rPr>
              <a:t>ch.</a:t>
            </a:r>
            <a:r>
              <a:rPr lang="en-US" sz="1200" dirty="0">
                <a:effectLst/>
                <a:latin typeface="Open Sans" panose="020B0606030504020204" pitchFamily="34" charset="0"/>
                <a:ea typeface="Calibri" panose="020F0502020204030204" pitchFamily="34" charset="0"/>
                <a:cs typeface="Latha" panose="020B0604020202020204" pitchFamily="34" charset="0"/>
              </a:rPr>
              <a:t> 12, 323-344.</a:t>
            </a:r>
          </a:p>
          <a:p>
            <a:pPr marL="800100" lvl="1" indent="-342900">
              <a:lnSpc>
                <a:spcPct val="107000"/>
              </a:lnSpc>
              <a:spcAft>
                <a:spcPts val="600"/>
              </a:spcAft>
              <a:buFont typeface="Arial" panose="020B0604020202020204" pitchFamily="34" charset="0"/>
              <a:buChar char="•"/>
            </a:pPr>
            <a:r>
              <a:rPr lang="en-US" sz="1200" dirty="0" err="1">
                <a:effectLst/>
                <a:latin typeface="Open Sans" panose="020B0606030504020204" pitchFamily="34" charset="0"/>
                <a:ea typeface="Calibri" panose="020F0502020204030204" pitchFamily="34" charset="0"/>
                <a:cs typeface="Latha" panose="020B0604020202020204" pitchFamily="34" charset="0"/>
              </a:rPr>
              <a:t>Thilina</a:t>
            </a:r>
            <a:r>
              <a:rPr lang="en-US" sz="1200" dirty="0">
                <a:effectLst/>
                <a:latin typeface="Open Sans" panose="020B0606030504020204" pitchFamily="34" charset="0"/>
                <a:ea typeface="Calibri" panose="020F0502020204030204" pitchFamily="34" charset="0"/>
                <a:cs typeface="Latha" panose="020B0604020202020204" pitchFamily="34" charset="0"/>
              </a:rPr>
              <a:t> </a:t>
            </a:r>
            <a:r>
              <a:rPr lang="en-US" sz="1200" dirty="0" err="1">
                <a:effectLst/>
                <a:latin typeface="Open Sans" panose="020B0606030504020204" pitchFamily="34" charset="0"/>
                <a:ea typeface="Calibri" panose="020F0502020204030204" pitchFamily="34" charset="0"/>
                <a:cs typeface="Latha" panose="020B0604020202020204" pitchFamily="34" charset="0"/>
              </a:rPr>
              <a:t>Ranbaduge</a:t>
            </a:r>
            <a:r>
              <a:rPr lang="en-US" sz="1200" dirty="0">
                <a:effectLst/>
                <a:latin typeface="Open Sans" panose="020B0606030504020204" pitchFamily="34" charset="0"/>
                <a:ea typeface="Calibri" panose="020F0502020204030204" pitchFamily="34" charset="0"/>
                <a:cs typeface="Latha" panose="020B0604020202020204" pitchFamily="34" charset="0"/>
              </a:rPr>
              <a:t>, </a:t>
            </a:r>
            <a:r>
              <a:rPr lang="en-US" sz="1200" b="1" dirty="0">
                <a:effectLst/>
                <a:latin typeface="Open Sans" panose="020B0606030504020204" pitchFamily="34" charset="0"/>
                <a:ea typeface="Calibri" panose="020F0502020204030204" pitchFamily="34" charset="0"/>
                <a:cs typeface="Latha" panose="020B0604020202020204" pitchFamily="34" charset="0"/>
              </a:rPr>
              <a:t>Anushka</a:t>
            </a:r>
            <a:r>
              <a:rPr lang="en-US" sz="1200" dirty="0">
                <a:effectLst/>
                <a:latin typeface="Open Sans" panose="020B0606030504020204" pitchFamily="34" charset="0"/>
                <a:ea typeface="Calibri" panose="020F0502020204030204" pitchFamily="34" charset="0"/>
                <a:cs typeface="Latha" panose="020B0604020202020204" pitchFamily="34" charset="0"/>
              </a:rPr>
              <a:t> </a:t>
            </a:r>
            <a:r>
              <a:rPr lang="en-US" sz="1200" b="1" dirty="0">
                <a:effectLst/>
                <a:latin typeface="Open Sans" panose="020B0606030504020204" pitchFamily="34" charset="0"/>
                <a:ea typeface="Calibri" panose="020F0502020204030204" pitchFamily="34" charset="0"/>
                <a:cs typeface="Latha" panose="020B0604020202020204" pitchFamily="34" charset="0"/>
              </a:rPr>
              <a:t>Vidanage,</a:t>
            </a:r>
            <a:r>
              <a:rPr lang="en-US" sz="1200" dirty="0">
                <a:effectLst/>
                <a:latin typeface="Open Sans" panose="020B0606030504020204" pitchFamily="34" charset="0"/>
                <a:ea typeface="Calibri" panose="020F0502020204030204" pitchFamily="34" charset="0"/>
                <a:cs typeface="Latha" panose="020B0604020202020204" pitchFamily="34" charset="0"/>
              </a:rPr>
              <a:t> </a:t>
            </a:r>
            <a:r>
              <a:rPr lang="en-US" sz="1200" dirty="0" err="1">
                <a:effectLst/>
                <a:latin typeface="Open Sans" panose="020B0606030504020204" pitchFamily="34" charset="0"/>
                <a:ea typeface="Calibri" panose="020F0502020204030204" pitchFamily="34" charset="0"/>
                <a:cs typeface="Latha" panose="020B0604020202020204" pitchFamily="34" charset="0"/>
              </a:rPr>
              <a:t>Sirintra</a:t>
            </a:r>
            <a:r>
              <a:rPr lang="en-US" sz="1200" dirty="0">
                <a:effectLst/>
                <a:latin typeface="Open Sans" panose="020B0606030504020204" pitchFamily="34" charset="0"/>
                <a:ea typeface="Calibri" panose="020F0502020204030204" pitchFamily="34" charset="0"/>
                <a:cs typeface="Latha" panose="020B0604020202020204" pitchFamily="34" charset="0"/>
              </a:rPr>
              <a:t> </a:t>
            </a:r>
            <a:r>
              <a:rPr lang="en-US" sz="1200" dirty="0" err="1">
                <a:effectLst/>
                <a:latin typeface="Open Sans" panose="020B0606030504020204" pitchFamily="34" charset="0"/>
                <a:ea typeface="Calibri" panose="020F0502020204030204" pitchFamily="34" charset="0"/>
                <a:cs typeface="Latha" panose="020B0604020202020204" pitchFamily="34" charset="0"/>
              </a:rPr>
              <a:t>Vaiwsri</a:t>
            </a:r>
            <a:r>
              <a:rPr lang="en-US" sz="1200" dirty="0">
                <a:effectLst/>
                <a:latin typeface="Open Sans" panose="020B0606030504020204" pitchFamily="34" charset="0"/>
                <a:ea typeface="Calibri" panose="020F0502020204030204" pitchFamily="34" charset="0"/>
                <a:cs typeface="Latha" panose="020B0604020202020204" pitchFamily="34" charset="0"/>
              </a:rPr>
              <a:t>, Rainer Schnell, Peter Christen. 2018. “Evaluating hardening techniques against cryptanalysis attacks on Bloom filter encodings for record linkage”. In </a:t>
            </a:r>
            <a:r>
              <a:rPr lang="en-US" sz="1200" i="1" dirty="0">
                <a:effectLst/>
                <a:latin typeface="Open Sans" panose="020B0606030504020204" pitchFamily="34" charset="0"/>
                <a:ea typeface="Calibri" panose="020F0502020204030204" pitchFamily="34" charset="0"/>
                <a:cs typeface="Latha" panose="020B0604020202020204" pitchFamily="34" charset="0"/>
              </a:rPr>
              <a:t>International Journal of Population Data Science (IJPDS)</a:t>
            </a:r>
            <a:r>
              <a:rPr lang="en-US" sz="1200" dirty="0">
                <a:effectLst/>
                <a:latin typeface="Open Sans" panose="020B0606030504020204" pitchFamily="34" charset="0"/>
                <a:ea typeface="Calibri" panose="020F0502020204030204" pitchFamily="34" charset="0"/>
                <a:cs typeface="Latha" panose="020B0604020202020204" pitchFamily="34" charset="0"/>
              </a:rPr>
              <a:t>,</a:t>
            </a:r>
            <a:r>
              <a:rPr lang="en-US" sz="1200" i="1" dirty="0">
                <a:effectLst/>
                <a:latin typeface="Open Sans" panose="020B0606030504020204" pitchFamily="34" charset="0"/>
                <a:ea typeface="Calibri" panose="020F0502020204030204" pitchFamily="34" charset="0"/>
                <a:cs typeface="Latha" panose="020B0604020202020204" pitchFamily="34" charset="0"/>
              </a:rPr>
              <a:t> </a:t>
            </a:r>
            <a:r>
              <a:rPr lang="en-US" sz="1200" dirty="0">
                <a:effectLst/>
                <a:latin typeface="Open Sans" panose="020B0606030504020204" pitchFamily="34" charset="0"/>
                <a:ea typeface="Calibri" panose="020F0502020204030204" pitchFamily="34" charset="0"/>
                <a:cs typeface="Latha" panose="020B0604020202020204" pitchFamily="34" charset="0"/>
              </a:rPr>
              <a:t>3 (4).</a:t>
            </a:r>
            <a:endParaRPr lang="en-AU" sz="12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09600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1502039"/>
            <a:ext cx="12192000" cy="175432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t="2699" b="3441"/>
          <a:stretch/>
        </p:blipFill>
        <p:spPr>
          <a:xfrm>
            <a:off x="0" y="0"/>
            <a:ext cx="12192000" cy="6866022"/>
          </a:xfrm>
          <a:prstGeom prst="rect">
            <a:avLst/>
          </a:prstGeom>
        </p:spPr>
      </p:pic>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48</a:t>
            </a:fld>
            <a:endParaRPr lang="en-US" dirty="0"/>
          </a:p>
        </p:txBody>
      </p:sp>
      <p:sp>
        <p:nvSpPr>
          <p:cNvPr id="12" name="TextBox 11"/>
          <p:cNvSpPr txBox="1"/>
          <p:nvPr/>
        </p:nvSpPr>
        <p:spPr>
          <a:xfrm>
            <a:off x="0" y="1717482"/>
            <a:ext cx="12192000" cy="1323439"/>
          </a:xfrm>
          <a:prstGeom prst="rect">
            <a:avLst/>
          </a:prstGeom>
          <a:noFill/>
        </p:spPr>
        <p:txBody>
          <a:bodyPr wrap="square" rtlCol="0">
            <a:spAutoFit/>
          </a:bodyPr>
          <a:lstStyle/>
          <a:p>
            <a:pPr algn="ctr"/>
            <a:r>
              <a:rPr lang="en-US" sz="40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Efficient Cryptanalysis Techniques for</a:t>
            </a:r>
          </a:p>
          <a:p>
            <a:pPr algn="ctr"/>
            <a:r>
              <a:rPr lang="en-US" sz="40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Privacy-Preserving Record Linkage</a:t>
            </a:r>
          </a:p>
        </p:txBody>
      </p:sp>
      <p:sp>
        <p:nvSpPr>
          <p:cNvPr id="14" name="TextBox 13"/>
          <p:cNvSpPr txBox="1"/>
          <p:nvPr/>
        </p:nvSpPr>
        <p:spPr>
          <a:xfrm>
            <a:off x="6688137" y="5421222"/>
            <a:ext cx="5270500" cy="369332"/>
          </a:xfrm>
          <a:prstGeom prst="rect">
            <a:avLst/>
          </a:prstGeom>
          <a:noFill/>
        </p:spPr>
        <p:txBody>
          <a:bodyPr wrap="square" rtlCol="0">
            <a:spAutoFit/>
          </a:bodyPr>
          <a:lstStyle/>
          <a:p>
            <a:pPr algn="r"/>
            <a:r>
              <a:rPr lang="en-US" b="1" dirty="0">
                <a:latin typeface="Open Sans" panose="020B0606030504020204" pitchFamily="34" charset="0"/>
                <a:ea typeface="Open Sans" panose="020B0606030504020204" pitchFamily="34" charset="0"/>
                <a:cs typeface="Open Sans" panose="020B0606030504020204" pitchFamily="34" charset="0"/>
              </a:rPr>
              <a:t>Code: </a:t>
            </a:r>
            <a:r>
              <a:rPr lang="en-US" dirty="0">
                <a:latin typeface="Open Sans" panose="020B0606030504020204" pitchFamily="34" charset="0"/>
                <a:ea typeface="Open Sans" panose="020B0606030504020204" pitchFamily="34" charset="0"/>
                <a:cs typeface="Open Sans" panose="020B0606030504020204" pitchFamily="34" charset="0"/>
                <a:hlinkClick r:id="rId4"/>
              </a:rPr>
              <a:t>https://dmm.anu.edu.au/pprlattack</a:t>
            </a:r>
            <a:r>
              <a:rPr lang="en-US" dirty="0">
                <a:latin typeface="Open Sans" panose="020B0606030504020204" pitchFamily="34" charset="0"/>
                <a:ea typeface="Open Sans" panose="020B0606030504020204" pitchFamily="34" charset="0"/>
                <a:cs typeface="Open Sans" panose="020B0606030504020204" pitchFamily="34" charset="0"/>
              </a:rPr>
              <a:t>  </a:t>
            </a:r>
          </a:p>
        </p:txBody>
      </p:sp>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20" name="TextBox 19"/>
          <p:cNvSpPr txBox="1"/>
          <p:nvPr/>
        </p:nvSpPr>
        <p:spPr>
          <a:xfrm>
            <a:off x="233363" y="5421223"/>
            <a:ext cx="5303837" cy="369332"/>
          </a:xfrm>
          <a:prstGeom prst="rect">
            <a:avLst/>
          </a:prstGeom>
          <a:noFill/>
          <a:ln w="12700">
            <a:noFill/>
          </a:ln>
        </p:spPr>
        <p:txBody>
          <a:bodyPr wrap="square" rtlCol="0">
            <a:spAutoFit/>
          </a:bodyPr>
          <a:lstStyle/>
          <a:p>
            <a:r>
              <a:rPr lang="en-US" b="1" dirty="0">
                <a:latin typeface="Open Sans" panose="020B0606030504020204" pitchFamily="34" charset="0"/>
                <a:ea typeface="Open Sans" panose="020B0606030504020204" pitchFamily="34" charset="0"/>
                <a:cs typeface="Open Sans" panose="020B0606030504020204" pitchFamily="34" charset="0"/>
              </a:rPr>
              <a:t>Contact: </a:t>
            </a:r>
            <a:r>
              <a:rPr lang="en-US" u="sng" dirty="0">
                <a:solidFill>
                  <a:srgbClr val="FF0000"/>
                </a:solidFill>
                <a:latin typeface="Open Sans" panose="020B0606030504020204" pitchFamily="34" charset="0"/>
                <a:ea typeface="Open Sans" panose="020B0606030504020204" pitchFamily="34" charset="0"/>
                <a:cs typeface="Open Sans" panose="020B0606030504020204" pitchFamily="34" charset="0"/>
                <a:hlinkClick r:id="rId6"/>
              </a:rPr>
              <a:t>anushka.vidanage@anu.edu.au</a:t>
            </a:r>
            <a:endParaRPr lang="en-US" u="sng"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Footer Placeholder 9">
            <a:extLst>
              <a:ext uri="{FF2B5EF4-FFF2-40B4-BE49-F238E27FC236}">
                <a16:creationId xmlns:a16="http://schemas.microsoft.com/office/drawing/2014/main" id="{99662346-7C45-4101-93F8-CA5676C06343}"/>
              </a:ext>
            </a:extLst>
          </p:cNvPr>
          <p:cNvSpPr>
            <a:spLocks noGrp="1"/>
          </p:cNvSpPr>
          <p:nvPr>
            <p:ph type="ftr" sz="quarter" idx="11"/>
          </p:nvPr>
        </p:nvSpPr>
        <p:spPr>
          <a:xfrm>
            <a:off x="4552950" y="6367697"/>
            <a:ext cx="3086100" cy="365125"/>
          </a:xfrm>
        </p:spPr>
        <p:txBody>
          <a:bodyPr/>
          <a:lstStyle/>
          <a:p>
            <a:r>
              <a:rPr lang="en-US" dirty="0"/>
              <a:t>March 2021</a:t>
            </a:r>
          </a:p>
        </p:txBody>
      </p:sp>
      <p:sp>
        <p:nvSpPr>
          <p:cNvPr id="2" name="TextBox 1">
            <a:extLst>
              <a:ext uri="{FF2B5EF4-FFF2-40B4-BE49-F238E27FC236}">
                <a16:creationId xmlns:a16="http://schemas.microsoft.com/office/drawing/2014/main" id="{C58B5880-76F2-4F2A-9BEA-0E4ED979D6B5}"/>
              </a:ext>
            </a:extLst>
          </p:cNvPr>
          <p:cNvSpPr txBox="1"/>
          <p:nvPr/>
        </p:nvSpPr>
        <p:spPr>
          <a:xfrm>
            <a:off x="0" y="402477"/>
            <a:ext cx="12192000" cy="1015663"/>
          </a:xfrm>
          <a:prstGeom prst="rect">
            <a:avLst/>
          </a:prstGeom>
          <a:noFill/>
        </p:spPr>
        <p:txBody>
          <a:bodyPr wrap="square" rtlCol="0">
            <a:spAutoFit/>
          </a:bodyPr>
          <a:lstStyle/>
          <a:p>
            <a:pPr algn="ctr"/>
            <a:r>
              <a:rPr lang="en-US" sz="60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Any Questions?</a:t>
            </a:r>
          </a:p>
        </p:txBody>
      </p:sp>
      <p:sp>
        <p:nvSpPr>
          <p:cNvPr id="18" name="TextBox 17">
            <a:extLst>
              <a:ext uri="{FF2B5EF4-FFF2-40B4-BE49-F238E27FC236}">
                <a16:creationId xmlns:a16="http://schemas.microsoft.com/office/drawing/2014/main" id="{CBDCB8CD-E784-418E-8E42-C8E202656968}"/>
              </a:ext>
            </a:extLst>
          </p:cNvPr>
          <p:cNvSpPr txBox="1"/>
          <p:nvPr/>
        </p:nvSpPr>
        <p:spPr>
          <a:xfrm>
            <a:off x="0" y="3566915"/>
            <a:ext cx="12192000" cy="461665"/>
          </a:xfrm>
          <a:prstGeom prst="rect">
            <a:avLst/>
          </a:prstGeom>
          <a:noFill/>
        </p:spPr>
        <p:txBody>
          <a:bodyPr wrap="square" rtlCol="0">
            <a:spAutoFit/>
          </a:bodyPr>
          <a:lstStyle/>
          <a:p>
            <a:pPr algn="ctr"/>
            <a:r>
              <a:rPr lang="en-US" sz="2400" b="1" dirty="0">
                <a:latin typeface="Open Sans" panose="020B0606030504020204" pitchFamily="34" charset="0"/>
                <a:ea typeface="Open Sans" panose="020B0606030504020204" pitchFamily="34" charset="0"/>
                <a:cs typeface="Open Sans" panose="020B0606030504020204" pitchFamily="34" charset="0"/>
              </a:rPr>
              <a:t>Anushka Vidanage</a:t>
            </a:r>
            <a:r>
              <a:rPr lang="en-US" sz="2400" b="1" baseline="30000" dirty="0">
                <a:latin typeface="Open Sans" panose="020B0606030504020204" pitchFamily="34" charset="0"/>
                <a:ea typeface="Open Sans" panose="020B0606030504020204" pitchFamily="34" charset="0"/>
                <a:cs typeface="Open Sans" panose="020B0606030504020204" pitchFamily="34" charset="0"/>
              </a:rPr>
              <a:t>1</a:t>
            </a:r>
          </a:p>
        </p:txBody>
      </p:sp>
      <p:sp>
        <p:nvSpPr>
          <p:cNvPr id="22" name="TextBox 21">
            <a:extLst>
              <a:ext uri="{FF2B5EF4-FFF2-40B4-BE49-F238E27FC236}">
                <a16:creationId xmlns:a16="http://schemas.microsoft.com/office/drawing/2014/main" id="{15E77132-6C6D-4600-B447-703A86DAB6AC}"/>
              </a:ext>
            </a:extLst>
          </p:cNvPr>
          <p:cNvSpPr txBox="1"/>
          <p:nvPr/>
        </p:nvSpPr>
        <p:spPr>
          <a:xfrm>
            <a:off x="1865345" y="4093510"/>
            <a:ext cx="8461310" cy="584775"/>
          </a:xfrm>
          <a:prstGeom prst="rect">
            <a:avLst/>
          </a:prstGeom>
          <a:noFill/>
        </p:spPr>
        <p:txBody>
          <a:bodyPr wrap="square" rtlCol="0">
            <a:spAutoFit/>
          </a:bodyPr>
          <a:lstStyle/>
          <a:p>
            <a:pPr algn="ctr"/>
            <a:r>
              <a:rPr lang="en-US" sz="1600" dirty="0">
                <a:solidFill>
                  <a:srgbClr val="002060"/>
                </a:solidFill>
                <a:latin typeface="Open Sans SemiBold" panose="020B0706030804020204" pitchFamily="34" charset="0"/>
                <a:ea typeface="Open Sans SemiBold" panose="020B0706030804020204" pitchFamily="34" charset="0"/>
                <a:cs typeface="Open Sans SemiBold" panose="020B0706030804020204" pitchFamily="34" charset="0"/>
              </a:rPr>
              <a:t>Supervisory panel: </a:t>
            </a:r>
            <a:r>
              <a:rPr lang="en-US" sz="1600" dirty="0">
                <a:latin typeface="Open Sans SemiBold" panose="020B0706030804020204" pitchFamily="34" charset="0"/>
                <a:ea typeface="Open Sans SemiBold" panose="020B0706030804020204" pitchFamily="34" charset="0"/>
                <a:cs typeface="Open Sans SemiBold" panose="020B0706030804020204" pitchFamily="34" charset="0"/>
              </a:rPr>
              <a:t>Peter Christen</a:t>
            </a:r>
            <a:r>
              <a:rPr lang="en-US" sz="1600" b="1" baseline="30000" dirty="0">
                <a:latin typeface="Open Sans" panose="020B0606030504020204" pitchFamily="34" charset="0"/>
                <a:ea typeface="Open Sans" panose="020B0606030504020204" pitchFamily="34" charset="0"/>
                <a:cs typeface="Open Sans" panose="020B0606030504020204" pitchFamily="34" charset="0"/>
              </a:rPr>
              <a:t>1</a:t>
            </a:r>
            <a:r>
              <a:rPr lang="en-US" sz="1600" dirty="0">
                <a:latin typeface="Open Sans SemiBold" panose="020B0706030804020204" pitchFamily="34" charset="0"/>
                <a:ea typeface="Open Sans SemiBold" panose="020B0706030804020204" pitchFamily="34" charset="0"/>
                <a:cs typeface="Open Sans SemiBold" panose="020B0706030804020204" pitchFamily="34" charset="0"/>
              </a:rPr>
              <a:t> (panel-chair), </a:t>
            </a:r>
            <a:r>
              <a:rPr lang="en-US" sz="1600" dirty="0" err="1">
                <a:latin typeface="Open Sans SemiBold" panose="020B0706030804020204" pitchFamily="34" charset="0"/>
                <a:ea typeface="Open Sans SemiBold" panose="020B0706030804020204" pitchFamily="34" charset="0"/>
                <a:cs typeface="Open Sans SemiBold" panose="020B0706030804020204" pitchFamily="34" charset="0"/>
              </a:rPr>
              <a:t>Thilina</a:t>
            </a:r>
            <a:r>
              <a:rPr lang="en-US" sz="1600" dirty="0">
                <a:latin typeface="Open Sans SemiBold" panose="020B0706030804020204" pitchFamily="34" charset="0"/>
                <a:ea typeface="Open Sans SemiBold" panose="020B0706030804020204" pitchFamily="34" charset="0"/>
                <a:cs typeface="Open Sans SemiBold" panose="020B0706030804020204" pitchFamily="34" charset="0"/>
              </a:rPr>
              <a:t> Ranbaduge</a:t>
            </a:r>
            <a:r>
              <a:rPr lang="en-US" sz="1600" b="1" baseline="30000" dirty="0">
                <a:latin typeface="Open Sans" panose="020B0606030504020204" pitchFamily="34" charset="0"/>
                <a:ea typeface="Open Sans" panose="020B0606030504020204" pitchFamily="34" charset="0"/>
                <a:cs typeface="Open Sans" panose="020B0606030504020204" pitchFamily="34" charset="0"/>
              </a:rPr>
              <a:t>1</a:t>
            </a:r>
            <a:r>
              <a:rPr lang="en-US" sz="1600" dirty="0">
                <a:latin typeface="Open Sans SemiBold" panose="020B0706030804020204" pitchFamily="34" charset="0"/>
                <a:ea typeface="Open Sans SemiBold" panose="020B0706030804020204" pitchFamily="34" charset="0"/>
                <a:cs typeface="Open Sans SemiBold" panose="020B0706030804020204" pitchFamily="34" charset="0"/>
              </a:rPr>
              <a:t> (co-supervisor), and Rainer Schnell</a:t>
            </a:r>
            <a:r>
              <a:rPr lang="en-US" sz="1600" b="1" baseline="30000" dirty="0">
                <a:latin typeface="Open Sans" panose="020B0606030504020204" pitchFamily="34" charset="0"/>
                <a:ea typeface="Open Sans" panose="020B0606030504020204" pitchFamily="34" charset="0"/>
                <a:cs typeface="Open Sans" panose="020B0606030504020204" pitchFamily="34" charset="0"/>
              </a:rPr>
              <a:t>2</a:t>
            </a:r>
            <a:r>
              <a:rPr lang="en-US" sz="1600" dirty="0">
                <a:latin typeface="Open Sans SemiBold" panose="020B0706030804020204" pitchFamily="34" charset="0"/>
                <a:ea typeface="Open Sans SemiBold" panose="020B0706030804020204" pitchFamily="34" charset="0"/>
                <a:cs typeface="Open Sans SemiBold" panose="020B0706030804020204" pitchFamily="34" charset="0"/>
              </a:rPr>
              <a:t> (co-supervisor)</a:t>
            </a:r>
            <a:endParaRPr lang="en-US" sz="1600" baseline="30000"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24712193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58" name="Group 57"/>
          <p:cNvGrpSpPr/>
          <p:nvPr/>
        </p:nvGrpSpPr>
        <p:grpSpPr>
          <a:xfrm>
            <a:off x="0" y="0"/>
            <a:ext cx="12192000" cy="1045064"/>
            <a:chOff x="0" y="0"/>
            <a:chExt cx="12192000" cy="1045064"/>
          </a:xfrm>
        </p:grpSpPr>
        <p:sp>
          <p:nvSpPr>
            <p:cNvPr id="59" name="Rectangle 58"/>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5</a:t>
            </a:fld>
            <a:endParaRPr lang="en-US" dirty="0"/>
          </a:p>
        </p:txBody>
      </p:sp>
      <p:sp>
        <p:nvSpPr>
          <p:cNvPr id="13" name="TextBox 12"/>
          <p:cNvSpPr txBox="1"/>
          <p:nvPr/>
        </p:nvSpPr>
        <p:spPr>
          <a:xfrm>
            <a:off x="388937" y="1196378"/>
            <a:ext cx="10879138" cy="892552"/>
          </a:xfrm>
          <a:prstGeom prst="rect">
            <a:avLst/>
          </a:prstGeom>
          <a:noFill/>
        </p:spPr>
        <p:txBody>
          <a:bodyPr wrap="square" rtlCol="0">
            <a:spAutoFit/>
          </a:bodyPr>
          <a:lstStyle/>
          <a:p>
            <a:pPr marL="457200" indent="-457200">
              <a:buFont typeface="Wingdings" panose="05000000000000000000" pitchFamily="2" charset="2"/>
              <a:buChar char="§"/>
            </a:pPr>
            <a:r>
              <a:rPr lang="en-US" sz="2600" dirty="0"/>
              <a:t>PPRL aims to link records that correspond to the same entities across databases </a:t>
            </a:r>
            <a:r>
              <a:rPr lang="en-US" sz="2600" dirty="0">
                <a:solidFill>
                  <a:srgbClr val="FF1D1D"/>
                </a:solidFill>
              </a:rPr>
              <a:t>while protecting the privacy and confidentiality of these entities</a:t>
            </a:r>
          </a:p>
        </p:txBody>
      </p:sp>
      <p:pic>
        <p:nvPicPr>
          <p:cNvPr id="57" name="Picture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62" name="TextBox 61"/>
          <p:cNvSpPr txBox="1"/>
          <p:nvPr/>
        </p:nvSpPr>
        <p:spPr>
          <a:xfrm>
            <a:off x="388937" y="166119"/>
            <a:ext cx="11803063" cy="677108"/>
          </a:xfrm>
          <a:prstGeom prst="rect">
            <a:avLst/>
          </a:prstGeom>
          <a:noFill/>
        </p:spPr>
        <p:txBody>
          <a:bodyPr wrap="square" rtlCol="0">
            <a:spAutoFit/>
          </a:bodyPr>
          <a:lstStyle/>
          <a:p>
            <a:r>
              <a:rPr lang="en-US" sz="38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Privacy-Preserving Record Linkage (PPRL)</a:t>
            </a:r>
          </a:p>
        </p:txBody>
      </p:sp>
      <p:sp>
        <p:nvSpPr>
          <p:cNvPr id="64" name="Footer Placeholder 9">
            <a:extLst>
              <a:ext uri="{FF2B5EF4-FFF2-40B4-BE49-F238E27FC236}">
                <a16:creationId xmlns:a16="http://schemas.microsoft.com/office/drawing/2014/main" id="{3E43D570-3AA2-4BA3-8D11-131BFE052D99}"/>
              </a:ext>
            </a:extLst>
          </p:cNvPr>
          <p:cNvSpPr>
            <a:spLocks noGrp="1"/>
          </p:cNvSpPr>
          <p:nvPr>
            <p:ph type="ftr" sz="quarter" idx="11"/>
          </p:nvPr>
        </p:nvSpPr>
        <p:spPr>
          <a:xfrm>
            <a:off x="4552950" y="6367697"/>
            <a:ext cx="3086100" cy="365125"/>
          </a:xfrm>
        </p:spPr>
        <p:txBody>
          <a:bodyPr/>
          <a:lstStyle/>
          <a:p>
            <a:r>
              <a:rPr lang="en-US" dirty="0"/>
              <a:t>March 2021</a:t>
            </a:r>
          </a:p>
        </p:txBody>
      </p:sp>
      <p:sp>
        <p:nvSpPr>
          <p:cNvPr id="41" name="Rounded Rectangle 2">
            <a:extLst>
              <a:ext uri="{FF2B5EF4-FFF2-40B4-BE49-F238E27FC236}">
                <a16:creationId xmlns:a16="http://schemas.microsoft.com/office/drawing/2014/main" id="{E69C7E7B-27AB-41C5-8B7D-F5FCEBE43D29}"/>
              </a:ext>
            </a:extLst>
          </p:cNvPr>
          <p:cNvSpPr/>
          <p:nvPr/>
        </p:nvSpPr>
        <p:spPr>
          <a:xfrm>
            <a:off x="359907" y="2214172"/>
            <a:ext cx="5440923" cy="3977078"/>
          </a:xfrm>
          <a:prstGeom prst="roundRect">
            <a:avLst>
              <a:gd name="adj" fmla="val 7749"/>
            </a:avLst>
          </a:prstGeom>
          <a:noFill/>
          <a:ln w="57150">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B85087C8-762A-4C36-8958-0BBB9EF953C7}"/>
              </a:ext>
            </a:extLst>
          </p:cNvPr>
          <p:cNvSpPr txBox="1"/>
          <p:nvPr/>
        </p:nvSpPr>
        <p:spPr>
          <a:xfrm>
            <a:off x="6358482" y="2854093"/>
            <a:ext cx="5238432" cy="3293209"/>
          </a:xfrm>
          <a:prstGeom prst="rect">
            <a:avLst/>
          </a:prstGeom>
          <a:noFill/>
        </p:spPr>
        <p:txBody>
          <a:bodyPr wrap="square" rtlCol="0">
            <a:spAutoFit/>
          </a:bodyPr>
          <a:lstStyle/>
          <a:p>
            <a:pPr marL="457200" indent="-457200">
              <a:buFont typeface="Arial" panose="020B0604020202020204" pitchFamily="34" charset="0"/>
              <a:buChar char="•"/>
            </a:pPr>
            <a:r>
              <a:rPr lang="en-US" sz="2600" dirty="0"/>
              <a:t>Allow for approximate linking of values</a:t>
            </a:r>
          </a:p>
          <a:p>
            <a:pPr marL="457200" indent="-457200">
              <a:buFont typeface="Arial" panose="020B0604020202020204" pitchFamily="34" charset="0"/>
              <a:buChar char="•"/>
            </a:pPr>
            <a:r>
              <a:rPr lang="en-US" sz="2600" dirty="0"/>
              <a:t>Trade-off between scalability, linkage quality, and privacy</a:t>
            </a:r>
          </a:p>
          <a:p>
            <a:pPr marL="457200" indent="-457200">
              <a:buFont typeface="Arial" panose="020B0604020202020204" pitchFamily="34" charset="0"/>
              <a:buChar char="•"/>
            </a:pPr>
            <a:r>
              <a:rPr lang="en-US" sz="2600" dirty="0"/>
              <a:t>Have </a:t>
            </a:r>
            <a:r>
              <a:rPr lang="en-US" sz="2600" dirty="0">
                <a:solidFill>
                  <a:srgbClr val="FF0000"/>
                </a:solidFill>
              </a:rPr>
              <a:t>techniques that are not vulnerable to different privacy attacks </a:t>
            </a:r>
            <a:r>
              <a:rPr lang="en-US" sz="2600" dirty="0"/>
              <a:t>(frequency, dictionary, cryptanalysis, etc.)</a:t>
            </a:r>
          </a:p>
        </p:txBody>
      </p:sp>
      <p:sp>
        <p:nvSpPr>
          <p:cNvPr id="43" name="TextBox 42">
            <a:extLst>
              <a:ext uri="{FF2B5EF4-FFF2-40B4-BE49-F238E27FC236}">
                <a16:creationId xmlns:a16="http://schemas.microsoft.com/office/drawing/2014/main" id="{C3D6EB65-EF5F-4EBD-BAF8-9465542454CE}"/>
              </a:ext>
            </a:extLst>
          </p:cNvPr>
          <p:cNvSpPr txBox="1"/>
          <p:nvPr/>
        </p:nvSpPr>
        <p:spPr>
          <a:xfrm>
            <a:off x="359907" y="2854093"/>
            <a:ext cx="5440922" cy="2677656"/>
          </a:xfrm>
          <a:prstGeom prst="rect">
            <a:avLst/>
          </a:prstGeom>
          <a:noFill/>
        </p:spPr>
        <p:txBody>
          <a:bodyPr wrap="square" rtlCol="0">
            <a:spAutoFit/>
          </a:bodyPr>
          <a:lstStyle/>
          <a:p>
            <a:pPr marL="91440"/>
            <a:r>
              <a:rPr lang="en-US" sz="2400" dirty="0"/>
              <a:t>The demand for PPRL is increasing because:</a:t>
            </a:r>
          </a:p>
          <a:p>
            <a:pPr marL="548640" lvl="1" indent="-365760">
              <a:buFont typeface="Arial" panose="020B0604020202020204" pitchFamily="34" charset="0"/>
              <a:buChar char="•"/>
            </a:pPr>
            <a:r>
              <a:rPr lang="en-US" sz="2400" dirty="0"/>
              <a:t>Privacy and confidentiality laws and regulations are in place, such as EU GDPR</a:t>
            </a:r>
            <a:r>
              <a:rPr lang="en-US" sz="2400" baseline="30000" dirty="0"/>
              <a:t>1</a:t>
            </a:r>
            <a:r>
              <a:rPr lang="en-US" sz="2400" dirty="0"/>
              <a:t> and AU Privacy Act</a:t>
            </a:r>
            <a:r>
              <a:rPr lang="en-US" sz="2400" baseline="30000" dirty="0"/>
              <a:t>2</a:t>
            </a:r>
          </a:p>
          <a:p>
            <a:pPr marL="548640" lvl="1" indent="-365760">
              <a:buFont typeface="Arial" panose="020B0604020202020204" pitchFamily="34" charset="0"/>
              <a:buChar char="•"/>
            </a:pPr>
            <a:r>
              <a:rPr lang="en-US" sz="2400" dirty="0"/>
              <a:t>Can improve data quality</a:t>
            </a:r>
          </a:p>
          <a:p>
            <a:pPr marL="548640" lvl="1" indent="-365760">
              <a:buFont typeface="Arial" panose="020B0604020202020204" pitchFamily="34" charset="0"/>
              <a:buChar char="•"/>
            </a:pPr>
            <a:r>
              <a:rPr lang="en-US" sz="2400" dirty="0"/>
              <a:t>Can allow sophisticated data analytics</a:t>
            </a:r>
          </a:p>
        </p:txBody>
      </p:sp>
      <p:sp>
        <p:nvSpPr>
          <p:cNvPr id="44" name="TextBox 43">
            <a:extLst>
              <a:ext uri="{FF2B5EF4-FFF2-40B4-BE49-F238E27FC236}">
                <a16:creationId xmlns:a16="http://schemas.microsoft.com/office/drawing/2014/main" id="{CD1A9AB0-C3F3-4180-8A2A-7AA308967A28}"/>
              </a:ext>
            </a:extLst>
          </p:cNvPr>
          <p:cNvSpPr txBox="1"/>
          <p:nvPr/>
        </p:nvSpPr>
        <p:spPr>
          <a:xfrm>
            <a:off x="385272" y="2330873"/>
            <a:ext cx="5448248" cy="523220"/>
          </a:xfrm>
          <a:prstGeom prst="rect">
            <a:avLst/>
          </a:prstGeom>
          <a:noFill/>
        </p:spPr>
        <p:txBody>
          <a:bodyPr wrap="square" rtlCol="0">
            <a:spAutoFit/>
          </a:bodyPr>
          <a:lstStyle/>
          <a:p>
            <a:pPr algn="ctr"/>
            <a:r>
              <a:rPr lang="en-US" sz="2800" dirty="0">
                <a:latin typeface="Open Sans Semibold" panose="020B0706030804020204" pitchFamily="34" charset="0"/>
                <a:ea typeface="Open Sans Semibold" panose="020B0706030804020204" pitchFamily="34" charset="0"/>
                <a:cs typeface="Open Sans Semibold" panose="020B0706030804020204" pitchFamily="34" charset="0"/>
              </a:rPr>
              <a:t>Why PPRL?</a:t>
            </a:r>
          </a:p>
        </p:txBody>
      </p:sp>
      <p:sp>
        <p:nvSpPr>
          <p:cNvPr id="45" name="TextBox 44">
            <a:extLst>
              <a:ext uri="{FF2B5EF4-FFF2-40B4-BE49-F238E27FC236}">
                <a16:creationId xmlns:a16="http://schemas.microsoft.com/office/drawing/2014/main" id="{0ABFF2CD-AD23-4934-A97E-E4C330142B07}"/>
              </a:ext>
            </a:extLst>
          </p:cNvPr>
          <p:cNvSpPr txBox="1"/>
          <p:nvPr/>
        </p:nvSpPr>
        <p:spPr>
          <a:xfrm>
            <a:off x="6302896" y="2311244"/>
            <a:ext cx="5440922" cy="523220"/>
          </a:xfrm>
          <a:prstGeom prst="rect">
            <a:avLst/>
          </a:prstGeom>
          <a:noFill/>
        </p:spPr>
        <p:txBody>
          <a:bodyPr wrap="square" rtlCol="0">
            <a:spAutoFit/>
          </a:bodyPr>
          <a:lstStyle/>
          <a:p>
            <a:pPr algn="ctr"/>
            <a:r>
              <a:rPr lang="en-US" sz="2800" dirty="0">
                <a:latin typeface="Open Sans Semibold" panose="020B0706030804020204" pitchFamily="34" charset="0"/>
                <a:ea typeface="Open Sans Semibold" panose="020B0706030804020204" pitchFamily="34" charset="0"/>
                <a:cs typeface="Open Sans Semibold" panose="020B0706030804020204" pitchFamily="34" charset="0"/>
              </a:rPr>
              <a:t>Challenges</a:t>
            </a:r>
          </a:p>
        </p:txBody>
      </p:sp>
      <p:sp>
        <p:nvSpPr>
          <p:cNvPr id="46" name="Rounded Rectangle 22">
            <a:extLst>
              <a:ext uri="{FF2B5EF4-FFF2-40B4-BE49-F238E27FC236}">
                <a16:creationId xmlns:a16="http://schemas.microsoft.com/office/drawing/2014/main" id="{69B882D0-A4B5-4E08-B02E-A5835A5BBB2B}"/>
              </a:ext>
            </a:extLst>
          </p:cNvPr>
          <p:cNvSpPr/>
          <p:nvPr/>
        </p:nvSpPr>
        <p:spPr>
          <a:xfrm>
            <a:off x="6302896" y="2214172"/>
            <a:ext cx="5444585" cy="3977077"/>
          </a:xfrm>
          <a:prstGeom prst="roundRect">
            <a:avLst>
              <a:gd name="adj" fmla="val 7318"/>
            </a:avLst>
          </a:prstGeom>
          <a:noFill/>
          <a:ln w="57150">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B97A2B17-5D76-4B51-B63B-ECF0C43024AE}"/>
              </a:ext>
            </a:extLst>
          </p:cNvPr>
          <p:cNvSpPr txBox="1"/>
          <p:nvPr/>
        </p:nvSpPr>
        <p:spPr>
          <a:xfrm>
            <a:off x="512933" y="5531749"/>
            <a:ext cx="4195379" cy="523220"/>
          </a:xfrm>
          <a:prstGeom prst="rect">
            <a:avLst/>
          </a:prstGeom>
          <a:noFill/>
        </p:spPr>
        <p:txBody>
          <a:bodyPr wrap="none" rtlCol="0">
            <a:spAutoFit/>
          </a:bodyPr>
          <a:lstStyle/>
          <a:p>
            <a:pPr marL="342900" indent="-342900">
              <a:buAutoNum type="arabicPlain"/>
            </a:pPr>
            <a:r>
              <a:rPr lang="en-US" sz="1400" dirty="0">
                <a:solidFill>
                  <a:schemeClr val="tx1">
                    <a:lumMod val="65000"/>
                    <a:lumOff val="35000"/>
                  </a:schemeClr>
                </a:solidFill>
                <a:hlinkClick r:id="rId5">
                  <a:extLst>
                    <a:ext uri="{A12FA001-AC4F-418D-AE19-62706E023703}">
                      <ahyp:hlinkClr xmlns:ahyp="http://schemas.microsoft.com/office/drawing/2018/hyperlinkcolor" val="tx"/>
                    </a:ext>
                  </a:extLst>
                </a:hlinkClick>
              </a:rPr>
              <a:t>https://gdpr-info.eu/</a:t>
            </a:r>
            <a:endParaRPr lang="en-US" sz="1400" dirty="0">
              <a:solidFill>
                <a:schemeClr val="tx1">
                  <a:lumMod val="65000"/>
                  <a:lumOff val="35000"/>
                </a:schemeClr>
              </a:solidFill>
            </a:endParaRPr>
          </a:p>
          <a:p>
            <a:pPr marL="342900" indent="-342900">
              <a:buAutoNum type="arabicPlain"/>
            </a:pPr>
            <a:r>
              <a:rPr lang="en-US" sz="1400" dirty="0">
                <a:solidFill>
                  <a:schemeClr val="tx1">
                    <a:lumMod val="65000"/>
                    <a:lumOff val="35000"/>
                  </a:schemeClr>
                </a:solidFill>
                <a:hlinkClick r:id="rId6">
                  <a:extLst>
                    <a:ext uri="{A12FA001-AC4F-418D-AE19-62706E023703}">
                      <ahyp:hlinkClr xmlns:ahyp="http://schemas.microsoft.com/office/drawing/2018/hyperlinkcolor" val="tx"/>
                    </a:ext>
                  </a:extLst>
                </a:hlinkClick>
              </a:rPr>
              <a:t>https://www.oaic.gov.au/privacy/the-privacy-act/</a:t>
            </a:r>
            <a:r>
              <a:rPr lang="en-US" sz="1400" dirty="0">
                <a:solidFill>
                  <a:schemeClr val="tx1">
                    <a:lumMod val="65000"/>
                    <a:lumOff val="35000"/>
                  </a:schemeClr>
                </a:solidFill>
              </a:rPr>
              <a:t> </a:t>
            </a:r>
          </a:p>
        </p:txBody>
      </p:sp>
    </p:spTree>
    <p:extLst>
      <p:ext uri="{BB962C8B-B14F-4D97-AF65-F5344CB8AC3E}">
        <p14:creationId xmlns:p14="http://schemas.microsoft.com/office/powerpoint/2010/main" val="210763684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58" name="Group 57"/>
          <p:cNvGrpSpPr/>
          <p:nvPr/>
        </p:nvGrpSpPr>
        <p:grpSpPr>
          <a:xfrm>
            <a:off x="0" y="0"/>
            <a:ext cx="12192000" cy="1045064"/>
            <a:chOff x="0" y="0"/>
            <a:chExt cx="12192000" cy="1045064"/>
          </a:xfrm>
        </p:grpSpPr>
        <p:sp>
          <p:nvSpPr>
            <p:cNvPr id="59" name="Rectangle 58"/>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6</a:t>
            </a:fld>
            <a:endParaRPr lang="en-US" dirty="0"/>
          </a:p>
        </p:txBody>
      </p:sp>
      <p:sp>
        <p:nvSpPr>
          <p:cNvPr id="13" name="TextBox 12"/>
          <p:cNvSpPr txBox="1"/>
          <p:nvPr/>
        </p:nvSpPr>
        <p:spPr>
          <a:xfrm>
            <a:off x="388936" y="1306991"/>
            <a:ext cx="11212513" cy="4370427"/>
          </a:xfrm>
          <a:prstGeom prst="rect">
            <a:avLst/>
          </a:prstGeom>
          <a:noFill/>
        </p:spPr>
        <p:txBody>
          <a:bodyPr wrap="square" rtlCol="0">
            <a:spAutoFit/>
          </a:bodyPr>
          <a:lstStyle/>
          <a:p>
            <a:pPr marL="342900" indent="-342900">
              <a:buFont typeface="Wingdings" panose="05000000000000000000" pitchFamily="2" charset="2"/>
              <a:buChar char="§"/>
            </a:pPr>
            <a:r>
              <a:rPr lang="en-US" sz="2600" dirty="0"/>
              <a:t>In the past two decades various privacy techniques have been proposed for PPRL</a:t>
            </a:r>
          </a:p>
          <a:p>
            <a:pPr marL="914400" lvl="1" indent="-457200">
              <a:buFont typeface="Arial" panose="020B0604020202020204" pitchFamily="34" charset="0"/>
              <a:buChar char="•"/>
            </a:pPr>
            <a:r>
              <a:rPr lang="en-US" sz="2400" dirty="0"/>
              <a:t>Perturbation based techniques</a:t>
            </a:r>
          </a:p>
          <a:p>
            <a:pPr marL="914400" lvl="1" indent="-457200">
              <a:buFont typeface="Arial" panose="020B0604020202020204" pitchFamily="34" charset="0"/>
              <a:buChar char="•"/>
            </a:pPr>
            <a:r>
              <a:rPr lang="en-US" sz="2400" dirty="0"/>
              <a:t>Secure multi-party computation (SMC) based techniques</a:t>
            </a:r>
          </a:p>
          <a:p>
            <a:pPr marL="914400" lvl="1" indent="-457200">
              <a:buFont typeface="Arial" panose="020B0604020202020204" pitchFamily="34" charset="0"/>
              <a:buChar char="•"/>
            </a:pPr>
            <a:endParaRPr lang="en-US" sz="1600" dirty="0"/>
          </a:p>
          <a:p>
            <a:pPr marL="342900" indent="-342900">
              <a:buFont typeface="Wingdings" panose="05000000000000000000" pitchFamily="2" charset="2"/>
              <a:buChar char="§"/>
            </a:pPr>
            <a:r>
              <a:rPr lang="en-US" sz="2600" dirty="0"/>
              <a:t>Perturbation based techniques such as </a:t>
            </a:r>
            <a:r>
              <a:rPr lang="en-US" sz="2600" dirty="0">
                <a:solidFill>
                  <a:srgbClr val="FF0000"/>
                </a:solidFill>
              </a:rPr>
              <a:t>Bloom filter (BF) encoding</a:t>
            </a:r>
            <a:r>
              <a:rPr lang="en-US" sz="2600" baseline="30000" dirty="0">
                <a:solidFill>
                  <a:srgbClr val="FF0000"/>
                </a:solidFill>
              </a:rPr>
              <a:t> (Schnell et al. 2009)</a:t>
            </a:r>
            <a:r>
              <a:rPr lang="en-US" sz="2600" dirty="0">
                <a:solidFill>
                  <a:srgbClr val="FF0000"/>
                </a:solidFill>
              </a:rPr>
              <a:t> </a:t>
            </a:r>
            <a:r>
              <a:rPr lang="en-US" sz="2600" dirty="0"/>
              <a:t>have become popular because they allow accurate approximate linkage of records while being efficient</a:t>
            </a:r>
          </a:p>
          <a:p>
            <a:pPr marL="342900" indent="-342900">
              <a:buFont typeface="Wingdings" panose="05000000000000000000" pitchFamily="2" charset="2"/>
              <a:buChar char="§"/>
            </a:pPr>
            <a:endParaRPr lang="en-US" sz="1600" dirty="0"/>
          </a:p>
          <a:p>
            <a:pPr marL="342900" indent="-342900">
              <a:buFont typeface="Wingdings" panose="05000000000000000000" pitchFamily="2" charset="2"/>
              <a:buChar char="§"/>
            </a:pPr>
            <a:r>
              <a:rPr lang="en-US" sz="2600" dirty="0"/>
              <a:t>However, BF encoding was shown to be </a:t>
            </a:r>
            <a:r>
              <a:rPr lang="en-US" sz="2600" dirty="0">
                <a:solidFill>
                  <a:srgbClr val="FF0000"/>
                </a:solidFill>
              </a:rPr>
              <a:t>susceptible to privacy attacks</a:t>
            </a:r>
          </a:p>
          <a:p>
            <a:pPr marL="342900" indent="-342900">
              <a:buFont typeface="Wingdings" panose="05000000000000000000" pitchFamily="2" charset="2"/>
              <a:buChar char="§"/>
            </a:pPr>
            <a:endParaRPr lang="en-US" sz="1600" dirty="0"/>
          </a:p>
          <a:p>
            <a:pPr marL="342900" indent="-342900">
              <a:buFont typeface="Wingdings" panose="05000000000000000000" pitchFamily="2" charset="2"/>
              <a:buChar char="§"/>
            </a:pPr>
            <a:r>
              <a:rPr lang="en-US" sz="2600" dirty="0"/>
              <a:t>Different attack methods have been proposed for BF encoding over the years</a:t>
            </a:r>
          </a:p>
        </p:txBody>
      </p:sp>
      <p:pic>
        <p:nvPicPr>
          <p:cNvPr id="57" name="Picture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62" name="TextBox 61"/>
          <p:cNvSpPr txBox="1"/>
          <p:nvPr/>
        </p:nvSpPr>
        <p:spPr>
          <a:xfrm>
            <a:off x="388937" y="166119"/>
            <a:ext cx="11803063" cy="677108"/>
          </a:xfrm>
          <a:prstGeom prst="rect">
            <a:avLst/>
          </a:prstGeom>
          <a:noFill/>
        </p:spPr>
        <p:txBody>
          <a:bodyPr wrap="square" rtlCol="0">
            <a:spAutoFit/>
          </a:bodyPr>
          <a:lstStyle/>
          <a:p>
            <a:r>
              <a:rPr lang="en-US" sz="38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PPRL Techniques and Privacy Attacks</a:t>
            </a:r>
          </a:p>
        </p:txBody>
      </p:sp>
      <p:sp>
        <p:nvSpPr>
          <p:cNvPr id="64" name="Footer Placeholder 9">
            <a:extLst>
              <a:ext uri="{FF2B5EF4-FFF2-40B4-BE49-F238E27FC236}">
                <a16:creationId xmlns:a16="http://schemas.microsoft.com/office/drawing/2014/main" id="{3E43D570-3AA2-4BA3-8D11-131BFE052D99}"/>
              </a:ext>
            </a:extLst>
          </p:cNvPr>
          <p:cNvSpPr>
            <a:spLocks noGrp="1"/>
          </p:cNvSpPr>
          <p:nvPr>
            <p:ph type="ftr" sz="quarter" idx="11"/>
          </p:nvPr>
        </p:nvSpPr>
        <p:spPr>
          <a:xfrm>
            <a:off x="4552950" y="6367697"/>
            <a:ext cx="3086100" cy="365125"/>
          </a:xfrm>
        </p:spPr>
        <p:txBody>
          <a:bodyPr/>
          <a:lstStyle/>
          <a:p>
            <a:r>
              <a:rPr lang="en-US" dirty="0"/>
              <a:t>March 2021</a:t>
            </a:r>
          </a:p>
        </p:txBody>
      </p:sp>
    </p:spTree>
    <p:extLst>
      <p:ext uri="{BB962C8B-B14F-4D97-AF65-F5344CB8AC3E}">
        <p14:creationId xmlns:p14="http://schemas.microsoft.com/office/powerpoint/2010/main" val="98885180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58" name="Group 57"/>
          <p:cNvGrpSpPr/>
          <p:nvPr/>
        </p:nvGrpSpPr>
        <p:grpSpPr>
          <a:xfrm>
            <a:off x="0" y="0"/>
            <a:ext cx="12192000" cy="1045064"/>
            <a:chOff x="0" y="0"/>
            <a:chExt cx="12192000" cy="1045064"/>
          </a:xfrm>
        </p:grpSpPr>
        <p:sp>
          <p:nvSpPr>
            <p:cNvPr id="59" name="Rectangle 58"/>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7</a:t>
            </a:fld>
            <a:endParaRPr lang="en-US" dirty="0"/>
          </a:p>
        </p:txBody>
      </p:sp>
      <p:pic>
        <p:nvPicPr>
          <p:cNvPr id="57" name="Picture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62" name="TextBox 61"/>
          <p:cNvSpPr txBox="1"/>
          <p:nvPr/>
        </p:nvSpPr>
        <p:spPr>
          <a:xfrm>
            <a:off x="388937" y="166119"/>
            <a:ext cx="11803063" cy="677108"/>
          </a:xfrm>
          <a:prstGeom prst="rect">
            <a:avLst/>
          </a:prstGeom>
          <a:noFill/>
        </p:spPr>
        <p:txBody>
          <a:bodyPr wrap="square" rtlCol="0">
            <a:spAutoFit/>
          </a:bodyPr>
          <a:lstStyle/>
          <a:p>
            <a:r>
              <a:rPr lang="en-US" sz="38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Motivation of Our Research</a:t>
            </a:r>
          </a:p>
        </p:txBody>
      </p:sp>
      <p:sp>
        <p:nvSpPr>
          <p:cNvPr id="64" name="Footer Placeholder 9">
            <a:extLst>
              <a:ext uri="{FF2B5EF4-FFF2-40B4-BE49-F238E27FC236}">
                <a16:creationId xmlns:a16="http://schemas.microsoft.com/office/drawing/2014/main" id="{3E43D570-3AA2-4BA3-8D11-131BFE052D99}"/>
              </a:ext>
            </a:extLst>
          </p:cNvPr>
          <p:cNvSpPr>
            <a:spLocks noGrp="1"/>
          </p:cNvSpPr>
          <p:nvPr>
            <p:ph type="ftr" sz="quarter" idx="11"/>
          </p:nvPr>
        </p:nvSpPr>
        <p:spPr>
          <a:xfrm>
            <a:off x="4552950" y="6367697"/>
            <a:ext cx="3086100" cy="365125"/>
          </a:xfrm>
        </p:spPr>
        <p:txBody>
          <a:bodyPr/>
          <a:lstStyle/>
          <a:p>
            <a:r>
              <a:rPr lang="en-US" dirty="0"/>
              <a:t>March 2021</a:t>
            </a:r>
          </a:p>
        </p:txBody>
      </p:sp>
      <p:sp>
        <p:nvSpPr>
          <p:cNvPr id="18" name="TextBox 17">
            <a:extLst>
              <a:ext uri="{FF2B5EF4-FFF2-40B4-BE49-F238E27FC236}">
                <a16:creationId xmlns:a16="http://schemas.microsoft.com/office/drawing/2014/main" id="{F89FD8F3-9E13-47F7-9714-F0913A5CF2BF}"/>
              </a:ext>
            </a:extLst>
          </p:cNvPr>
          <p:cNvSpPr txBox="1"/>
          <p:nvPr/>
        </p:nvSpPr>
        <p:spPr>
          <a:xfrm>
            <a:off x="987411" y="1674555"/>
            <a:ext cx="4164013" cy="523220"/>
          </a:xfrm>
          <a:prstGeom prst="rect">
            <a:avLst/>
          </a:prstGeom>
          <a:noFill/>
        </p:spPr>
        <p:txBody>
          <a:bodyPr wrap="square" rtlCol="0">
            <a:spAutoFit/>
          </a:bodyPr>
          <a:lstStyle/>
          <a:p>
            <a:pPr algn="ctr"/>
            <a:r>
              <a:rPr lang="en-US" sz="2800" dirty="0">
                <a:latin typeface="Open Sans Semibold" panose="020B0706030804020204" pitchFamily="34" charset="0"/>
                <a:ea typeface="Open Sans Semibold" panose="020B0706030804020204" pitchFamily="34" charset="0"/>
                <a:cs typeface="Open Sans Semibold" panose="020B0706030804020204" pitchFamily="34" charset="0"/>
              </a:rPr>
              <a:t>Challenges</a:t>
            </a:r>
          </a:p>
        </p:txBody>
      </p:sp>
      <p:sp>
        <p:nvSpPr>
          <p:cNvPr id="20" name="TextBox 19">
            <a:extLst>
              <a:ext uri="{FF2B5EF4-FFF2-40B4-BE49-F238E27FC236}">
                <a16:creationId xmlns:a16="http://schemas.microsoft.com/office/drawing/2014/main" id="{D9213820-59D2-48A3-B1C0-C39A8F80AFA5}"/>
              </a:ext>
            </a:extLst>
          </p:cNvPr>
          <p:cNvSpPr txBox="1"/>
          <p:nvPr/>
        </p:nvSpPr>
        <p:spPr>
          <a:xfrm>
            <a:off x="388937" y="2287510"/>
            <a:ext cx="5277662" cy="3046988"/>
          </a:xfrm>
          <a:prstGeom prst="rect">
            <a:avLst/>
          </a:prstGeom>
          <a:noFill/>
        </p:spPr>
        <p:txBody>
          <a:bodyPr wrap="square" rtlCol="0">
            <a:spAutoFit/>
          </a:bodyPr>
          <a:lstStyle/>
          <a:p>
            <a:pPr marL="548640" lvl="1" indent="-457200">
              <a:buFont typeface="Arial" panose="020B0604020202020204" pitchFamily="34" charset="0"/>
              <a:buChar char="•"/>
            </a:pPr>
            <a:r>
              <a:rPr lang="en-US" sz="2400" dirty="0" err="1">
                <a:solidFill>
                  <a:srgbClr val="FF0000"/>
                </a:solidFill>
              </a:rPr>
              <a:t>Categorising</a:t>
            </a:r>
            <a:r>
              <a:rPr lang="en-US" sz="2400" dirty="0">
                <a:solidFill>
                  <a:srgbClr val="FF0000"/>
                </a:solidFill>
              </a:rPr>
              <a:t> existing privacy attacks </a:t>
            </a:r>
            <a:r>
              <a:rPr lang="en-US" sz="2400" dirty="0"/>
              <a:t>on PPRL techniques based on the characteristics of these attacks</a:t>
            </a:r>
            <a:endParaRPr lang="en-US" sz="1200" dirty="0"/>
          </a:p>
          <a:p>
            <a:pPr marL="548640" indent="-457200">
              <a:buFont typeface="Arial" panose="020B0604020202020204" pitchFamily="34" charset="0"/>
              <a:buChar char="•"/>
            </a:pPr>
            <a:r>
              <a:rPr lang="en-US" sz="2400" dirty="0">
                <a:solidFill>
                  <a:srgbClr val="FF0000"/>
                </a:solidFill>
              </a:rPr>
              <a:t>Quantifying the vulnerabilities </a:t>
            </a:r>
            <a:r>
              <a:rPr lang="en-US" sz="2400" dirty="0"/>
              <a:t>of both plaintext and encoded values in a sensitive database</a:t>
            </a:r>
          </a:p>
          <a:p>
            <a:pPr marL="548640" indent="-457200">
              <a:buFont typeface="Arial" panose="020B0604020202020204" pitchFamily="34" charset="0"/>
              <a:buChar char="•"/>
            </a:pPr>
            <a:r>
              <a:rPr lang="en-US" sz="2400" dirty="0">
                <a:solidFill>
                  <a:srgbClr val="FF0000"/>
                </a:solidFill>
              </a:rPr>
              <a:t>Exploring and exploiting new vulnerabilities </a:t>
            </a:r>
            <a:r>
              <a:rPr lang="en-US" sz="2400" dirty="0"/>
              <a:t>in PPRL techniques</a:t>
            </a:r>
          </a:p>
        </p:txBody>
      </p:sp>
      <p:sp>
        <p:nvSpPr>
          <p:cNvPr id="21" name="TextBox 20">
            <a:extLst>
              <a:ext uri="{FF2B5EF4-FFF2-40B4-BE49-F238E27FC236}">
                <a16:creationId xmlns:a16="http://schemas.microsoft.com/office/drawing/2014/main" id="{8FBEA86F-F362-4BDC-B8C0-8A00438F0F88}"/>
              </a:ext>
            </a:extLst>
          </p:cNvPr>
          <p:cNvSpPr txBox="1"/>
          <p:nvPr/>
        </p:nvSpPr>
        <p:spPr>
          <a:xfrm>
            <a:off x="6427202" y="1674555"/>
            <a:ext cx="5230420" cy="954107"/>
          </a:xfrm>
          <a:prstGeom prst="rect">
            <a:avLst/>
          </a:prstGeom>
          <a:noFill/>
        </p:spPr>
        <p:txBody>
          <a:bodyPr wrap="square" rtlCol="0">
            <a:spAutoFit/>
          </a:bodyPr>
          <a:lstStyle/>
          <a:p>
            <a:pPr algn="ctr"/>
            <a:r>
              <a:rPr lang="en-US" sz="2800" dirty="0">
                <a:latin typeface="Open Sans Semibold" panose="020B0706030804020204" pitchFamily="34" charset="0"/>
                <a:ea typeface="Open Sans Semibold" panose="020B0706030804020204" pitchFamily="34" charset="0"/>
                <a:cs typeface="Open Sans Semibold" panose="020B0706030804020204" pitchFamily="34" charset="0"/>
              </a:rPr>
              <a:t>Limitations of existing attacks</a:t>
            </a:r>
          </a:p>
        </p:txBody>
      </p:sp>
      <p:sp>
        <p:nvSpPr>
          <p:cNvPr id="22" name="Rounded Rectangle 22">
            <a:extLst>
              <a:ext uri="{FF2B5EF4-FFF2-40B4-BE49-F238E27FC236}">
                <a16:creationId xmlns:a16="http://schemas.microsoft.com/office/drawing/2014/main" id="{309AC8EE-15B9-4CB6-8C2E-5B8935E78F00}"/>
              </a:ext>
            </a:extLst>
          </p:cNvPr>
          <p:cNvSpPr/>
          <p:nvPr/>
        </p:nvSpPr>
        <p:spPr>
          <a:xfrm>
            <a:off x="6312118" y="1569446"/>
            <a:ext cx="5426735" cy="4295298"/>
          </a:xfrm>
          <a:prstGeom prst="roundRect">
            <a:avLst>
              <a:gd name="adj" fmla="val 6559"/>
            </a:avLst>
          </a:prstGeom>
          <a:noFill/>
          <a:ln w="57150">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D7EF7594-7A18-4EF8-8B8A-7F8E24D21165}"/>
              </a:ext>
            </a:extLst>
          </p:cNvPr>
          <p:cNvSpPr txBox="1"/>
          <p:nvPr/>
        </p:nvSpPr>
        <p:spPr>
          <a:xfrm>
            <a:off x="6352249" y="2596378"/>
            <a:ext cx="5346472" cy="3046988"/>
          </a:xfrm>
          <a:prstGeom prst="rect">
            <a:avLst/>
          </a:prstGeom>
          <a:noFill/>
        </p:spPr>
        <p:txBody>
          <a:bodyPr wrap="square" rtlCol="0">
            <a:spAutoFit/>
          </a:bodyPr>
          <a:lstStyle/>
          <a:p>
            <a:pPr marL="548640" lvl="1" indent="-457200">
              <a:buFont typeface="Arial" panose="020B0604020202020204" pitchFamily="34" charset="0"/>
              <a:buChar char="•"/>
            </a:pPr>
            <a:r>
              <a:rPr lang="en-US" sz="2400" dirty="0"/>
              <a:t>Require knowledge of specific parameters used in the PPRL encoding process</a:t>
            </a:r>
          </a:p>
          <a:p>
            <a:pPr marL="548640" lvl="1" indent="-457200">
              <a:buFont typeface="Arial" panose="020B0604020202020204" pitchFamily="34" charset="0"/>
              <a:buChar char="•"/>
            </a:pPr>
            <a:r>
              <a:rPr lang="en-US" sz="2400" dirty="0"/>
              <a:t>Only applicable on a single encoding technique, or only on limited sets of parameter values</a:t>
            </a:r>
          </a:p>
          <a:p>
            <a:pPr marL="548640" lvl="1" indent="-457200">
              <a:buFont typeface="Arial" panose="020B0604020202020204" pitchFamily="34" charset="0"/>
              <a:buChar char="•"/>
            </a:pPr>
            <a:r>
              <a:rPr lang="en-US" sz="2400" dirty="0"/>
              <a:t>Have significant memory and run-time requirements</a:t>
            </a:r>
          </a:p>
        </p:txBody>
      </p:sp>
      <p:sp>
        <p:nvSpPr>
          <p:cNvPr id="24" name="Rounded Rectangle 22">
            <a:extLst>
              <a:ext uri="{FF2B5EF4-FFF2-40B4-BE49-F238E27FC236}">
                <a16:creationId xmlns:a16="http://schemas.microsoft.com/office/drawing/2014/main" id="{C1657E95-21E7-4AC6-B857-E91C86DF7EA6}"/>
              </a:ext>
            </a:extLst>
          </p:cNvPr>
          <p:cNvSpPr/>
          <p:nvPr/>
        </p:nvSpPr>
        <p:spPr>
          <a:xfrm>
            <a:off x="388938" y="1569446"/>
            <a:ext cx="5426735" cy="4295298"/>
          </a:xfrm>
          <a:prstGeom prst="roundRect">
            <a:avLst>
              <a:gd name="adj" fmla="val 6559"/>
            </a:avLst>
          </a:prstGeom>
          <a:noFill/>
          <a:ln w="57150">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794905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58" name="Group 57"/>
          <p:cNvGrpSpPr/>
          <p:nvPr/>
        </p:nvGrpSpPr>
        <p:grpSpPr>
          <a:xfrm>
            <a:off x="0" y="0"/>
            <a:ext cx="12192000" cy="1045064"/>
            <a:chOff x="0" y="0"/>
            <a:chExt cx="12192000" cy="1045064"/>
          </a:xfrm>
        </p:grpSpPr>
        <p:sp>
          <p:nvSpPr>
            <p:cNvPr id="59" name="Rectangle 58"/>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lide Number Placeholder 10"/>
          <p:cNvSpPr>
            <a:spLocks noGrp="1"/>
          </p:cNvSpPr>
          <p:nvPr>
            <p:ph type="sldNum" sz="quarter" idx="12"/>
          </p:nvPr>
        </p:nvSpPr>
        <p:spPr/>
        <p:txBody>
          <a:bodyPr/>
          <a:lstStyle/>
          <a:p>
            <a:r>
              <a:rPr lang="en-US" dirty="0"/>
              <a:t>Slide </a:t>
            </a:r>
            <a:fld id="{DD10A836-A1C8-4DF1-9B5A-321C3E754DFE}" type="slidenum">
              <a:rPr lang="en-US" smtClean="0"/>
              <a:t>8</a:t>
            </a:fld>
            <a:endParaRPr lang="en-US" dirty="0"/>
          </a:p>
        </p:txBody>
      </p:sp>
      <p:pic>
        <p:nvPicPr>
          <p:cNvPr id="57" name="Picture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62" name="TextBox 61"/>
          <p:cNvSpPr txBox="1"/>
          <p:nvPr/>
        </p:nvSpPr>
        <p:spPr>
          <a:xfrm>
            <a:off x="388937" y="166119"/>
            <a:ext cx="11803063" cy="677108"/>
          </a:xfrm>
          <a:prstGeom prst="rect">
            <a:avLst/>
          </a:prstGeom>
          <a:noFill/>
        </p:spPr>
        <p:txBody>
          <a:bodyPr wrap="square" rtlCol="0">
            <a:spAutoFit/>
          </a:bodyPr>
          <a:lstStyle/>
          <a:p>
            <a:r>
              <a:rPr lang="en-US" sz="38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Aims and Contributions</a:t>
            </a:r>
          </a:p>
        </p:txBody>
      </p:sp>
      <p:sp>
        <p:nvSpPr>
          <p:cNvPr id="64" name="Footer Placeholder 9">
            <a:extLst>
              <a:ext uri="{FF2B5EF4-FFF2-40B4-BE49-F238E27FC236}">
                <a16:creationId xmlns:a16="http://schemas.microsoft.com/office/drawing/2014/main" id="{3E43D570-3AA2-4BA3-8D11-131BFE052D99}"/>
              </a:ext>
            </a:extLst>
          </p:cNvPr>
          <p:cNvSpPr>
            <a:spLocks noGrp="1"/>
          </p:cNvSpPr>
          <p:nvPr>
            <p:ph type="ftr" sz="quarter" idx="11"/>
          </p:nvPr>
        </p:nvSpPr>
        <p:spPr>
          <a:xfrm>
            <a:off x="4552950" y="6367697"/>
            <a:ext cx="3086100" cy="365125"/>
          </a:xfrm>
        </p:spPr>
        <p:txBody>
          <a:bodyPr/>
          <a:lstStyle/>
          <a:p>
            <a:r>
              <a:rPr lang="en-US" dirty="0"/>
              <a:t>March 2021</a:t>
            </a:r>
          </a:p>
        </p:txBody>
      </p:sp>
      <p:sp>
        <p:nvSpPr>
          <p:cNvPr id="20" name="TextBox 19">
            <a:extLst>
              <a:ext uri="{FF2B5EF4-FFF2-40B4-BE49-F238E27FC236}">
                <a16:creationId xmlns:a16="http://schemas.microsoft.com/office/drawing/2014/main" id="{D9213820-59D2-48A3-B1C0-C39A8F80AFA5}"/>
              </a:ext>
            </a:extLst>
          </p:cNvPr>
          <p:cNvSpPr txBox="1"/>
          <p:nvPr/>
        </p:nvSpPr>
        <p:spPr>
          <a:xfrm>
            <a:off x="380426" y="3226232"/>
            <a:ext cx="11278174" cy="3416320"/>
          </a:xfrm>
          <a:prstGeom prst="rect">
            <a:avLst/>
          </a:prstGeom>
          <a:noFill/>
        </p:spPr>
        <p:txBody>
          <a:bodyPr wrap="square" rtlCol="0">
            <a:spAutoFit/>
          </a:bodyPr>
          <a:lstStyle/>
          <a:p>
            <a:pPr marL="548640" lvl="1" indent="-457200">
              <a:buFont typeface="Wingdings" panose="05000000000000000000" pitchFamily="2" charset="2"/>
              <a:buChar char="§"/>
            </a:pPr>
            <a:r>
              <a:rPr lang="en-US" sz="2400" b="1" dirty="0"/>
              <a:t>Contributions</a:t>
            </a:r>
          </a:p>
          <a:p>
            <a:pPr marL="1005840" lvl="2" indent="-457200">
              <a:buFont typeface="Arial" panose="020B0604020202020204" pitchFamily="34" charset="0"/>
              <a:buChar char="•"/>
            </a:pPr>
            <a:r>
              <a:rPr lang="en-US" sz="2400" dirty="0"/>
              <a:t>A taxonomy of existing attack methods on PPRL techniques</a:t>
            </a:r>
          </a:p>
          <a:p>
            <a:pPr marL="1005840" lvl="2" indent="-457200">
              <a:buFont typeface="Arial" panose="020B0604020202020204" pitchFamily="34" charset="0"/>
              <a:buChar char="•"/>
            </a:pPr>
            <a:endParaRPr lang="en-US" sz="1200" dirty="0"/>
          </a:p>
          <a:p>
            <a:pPr marL="1005840" lvl="2" indent="-457200">
              <a:buFont typeface="Arial" panose="020B0604020202020204" pitchFamily="34" charset="0"/>
              <a:buChar char="•"/>
            </a:pPr>
            <a:r>
              <a:rPr lang="en-US" sz="2400" dirty="0"/>
              <a:t>A vulnerability assessment framework for PPRL</a:t>
            </a:r>
          </a:p>
          <a:p>
            <a:pPr marL="1005840" lvl="2" indent="-457200">
              <a:buFont typeface="Arial" panose="020B0604020202020204" pitchFamily="34" charset="0"/>
              <a:buChar char="•"/>
            </a:pPr>
            <a:endParaRPr lang="en-US" sz="1200" dirty="0"/>
          </a:p>
          <a:p>
            <a:pPr marL="1005840" lvl="2" indent="-457200">
              <a:buFont typeface="Arial" panose="020B0604020202020204" pitchFamily="34" charset="0"/>
              <a:buChar char="•"/>
            </a:pPr>
            <a:r>
              <a:rPr lang="en-US" sz="2400" dirty="0"/>
              <a:t>Three novel attack methods on different PPRL techniques</a:t>
            </a:r>
          </a:p>
          <a:p>
            <a:pPr marL="1348740" lvl="3" indent="-342900">
              <a:buFont typeface="Arial" panose="020B0604020202020204" pitchFamily="34" charset="0"/>
              <a:buChar char="•"/>
            </a:pPr>
            <a:r>
              <a:rPr lang="en-US" sz="2400" dirty="0"/>
              <a:t>A frequency based privacy attack on multiple dynamic match-key encoding</a:t>
            </a:r>
          </a:p>
          <a:p>
            <a:pPr marL="1348740" lvl="3" indent="-342900">
              <a:buFont typeface="Arial" panose="020B0604020202020204" pitchFamily="34" charset="0"/>
              <a:buChar char="•"/>
            </a:pPr>
            <a:r>
              <a:rPr lang="en-US" sz="2400" dirty="0"/>
              <a:t>A pattern-mining based cryptanalysis attack on BF encoding</a:t>
            </a:r>
          </a:p>
          <a:p>
            <a:pPr marL="1348740" lvl="3" indent="-342900">
              <a:buFont typeface="Arial" panose="020B0604020202020204" pitchFamily="34" charset="0"/>
              <a:buChar char="•"/>
            </a:pPr>
            <a:r>
              <a:rPr lang="en-US" sz="2400" dirty="0"/>
              <a:t>A graph matching based privacy attack on multiple encoding techniques </a:t>
            </a:r>
          </a:p>
          <a:p>
            <a:pPr marL="1463040" lvl="3" indent="-457200">
              <a:buFont typeface="Courier New" panose="02070309020205020404" pitchFamily="49" charset="0"/>
              <a:buChar char="o"/>
            </a:pPr>
            <a:endParaRPr lang="en-US" sz="2400" dirty="0"/>
          </a:p>
        </p:txBody>
      </p:sp>
      <p:sp>
        <p:nvSpPr>
          <p:cNvPr id="16" name="Rounded Rectangle 1">
            <a:extLst>
              <a:ext uri="{FF2B5EF4-FFF2-40B4-BE49-F238E27FC236}">
                <a16:creationId xmlns:a16="http://schemas.microsoft.com/office/drawing/2014/main" id="{F18E3802-DB89-4E08-8D66-233DA0D49EA8}"/>
              </a:ext>
            </a:extLst>
          </p:cNvPr>
          <p:cNvSpPr/>
          <p:nvPr/>
        </p:nvSpPr>
        <p:spPr>
          <a:xfrm>
            <a:off x="388937" y="1282700"/>
            <a:ext cx="11422637" cy="1727860"/>
          </a:xfrm>
          <a:prstGeom prst="roundRect">
            <a:avLst/>
          </a:prstGeom>
          <a:solidFill>
            <a:schemeClr val="accent1">
              <a:lumMod val="40000"/>
              <a:lumOff val="6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61C03C4-E30A-414B-B4C3-D573B779DAA5}"/>
              </a:ext>
            </a:extLst>
          </p:cNvPr>
          <p:cNvSpPr txBox="1"/>
          <p:nvPr/>
        </p:nvSpPr>
        <p:spPr>
          <a:xfrm>
            <a:off x="533400" y="1450128"/>
            <a:ext cx="11125200" cy="1292662"/>
          </a:xfrm>
          <a:prstGeom prst="rect">
            <a:avLst/>
          </a:prstGeom>
          <a:noFill/>
        </p:spPr>
        <p:txBody>
          <a:bodyPr wrap="square" rtlCol="0">
            <a:spAutoFit/>
          </a:bodyPr>
          <a:lstStyle/>
          <a:p>
            <a:r>
              <a:rPr lang="en-US" sz="2600" b="1" dirty="0"/>
              <a:t>Aims: </a:t>
            </a:r>
            <a:r>
              <a:rPr lang="en-US" sz="2600" i="1" dirty="0"/>
              <a:t>Explore the means of quantifying the vulnerabilities that exists in PPRL encoding techniques, and investigate novel attack methods for PPRL techniques with the purpose of identifying the limitations of these techniques</a:t>
            </a:r>
          </a:p>
        </p:txBody>
      </p:sp>
    </p:spTree>
    <p:extLst>
      <p:ext uri="{BB962C8B-B14F-4D97-AF65-F5344CB8AC3E}">
        <p14:creationId xmlns:p14="http://schemas.microsoft.com/office/powerpoint/2010/main" val="15171213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530305" y="2451552"/>
            <a:ext cx="5665792" cy="2896745"/>
          </a:xfrm>
          <a:prstGeom prst="rect">
            <a:avLst/>
          </a:prstGeom>
        </p:spPr>
      </p:pic>
      <p:grpSp>
        <p:nvGrpSpPr>
          <p:cNvPr id="58" name="Group 57"/>
          <p:cNvGrpSpPr/>
          <p:nvPr/>
        </p:nvGrpSpPr>
        <p:grpSpPr>
          <a:xfrm>
            <a:off x="0" y="0"/>
            <a:ext cx="12192000" cy="1045064"/>
            <a:chOff x="0" y="0"/>
            <a:chExt cx="12192000" cy="1045064"/>
          </a:xfrm>
        </p:grpSpPr>
        <p:sp>
          <p:nvSpPr>
            <p:cNvPr id="59" name="Rectangle 58"/>
            <p:cNvSpPr/>
            <p:nvPr/>
          </p:nvSpPr>
          <p:spPr>
            <a:xfrm>
              <a:off x="0" y="0"/>
              <a:ext cx="12192000" cy="965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0" y="993256"/>
              <a:ext cx="12192000" cy="5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7" name="Picture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6316896"/>
            <a:ext cx="1135063" cy="401404"/>
          </a:xfrm>
          <a:prstGeom prst="rect">
            <a:avLst/>
          </a:prstGeom>
        </p:spPr>
      </p:pic>
      <p:sp>
        <p:nvSpPr>
          <p:cNvPr id="62" name="TextBox 61"/>
          <p:cNvSpPr txBox="1"/>
          <p:nvPr/>
        </p:nvSpPr>
        <p:spPr>
          <a:xfrm>
            <a:off x="388937" y="166119"/>
            <a:ext cx="11803063" cy="677108"/>
          </a:xfrm>
          <a:prstGeom prst="rect">
            <a:avLst/>
          </a:prstGeom>
          <a:noFill/>
        </p:spPr>
        <p:txBody>
          <a:bodyPr wrap="square" rtlCol="0">
            <a:spAutoFit/>
          </a:bodyPr>
          <a:lstStyle/>
          <a:p>
            <a:r>
              <a:rPr lang="en-US" sz="3800" dirty="0">
                <a:solidFill>
                  <a:schemeClr val="bg1"/>
                </a:solidFill>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Outline</a:t>
            </a:r>
          </a:p>
        </p:txBody>
      </p:sp>
      <p:sp>
        <p:nvSpPr>
          <p:cNvPr id="64" name="Footer Placeholder 9">
            <a:extLst>
              <a:ext uri="{FF2B5EF4-FFF2-40B4-BE49-F238E27FC236}">
                <a16:creationId xmlns:a16="http://schemas.microsoft.com/office/drawing/2014/main" id="{3E43D570-3AA2-4BA3-8D11-131BFE052D99}"/>
              </a:ext>
            </a:extLst>
          </p:cNvPr>
          <p:cNvSpPr>
            <a:spLocks noGrp="1"/>
          </p:cNvSpPr>
          <p:nvPr>
            <p:ph type="ftr" sz="quarter" idx="11"/>
          </p:nvPr>
        </p:nvSpPr>
        <p:spPr>
          <a:xfrm>
            <a:off x="4552950" y="6367697"/>
            <a:ext cx="3086100" cy="365125"/>
          </a:xfrm>
        </p:spPr>
        <p:txBody>
          <a:bodyPr/>
          <a:lstStyle/>
          <a:p>
            <a:r>
              <a:rPr lang="en-US" dirty="0"/>
              <a:t>March 2021</a:t>
            </a:r>
          </a:p>
        </p:txBody>
      </p:sp>
      <p:sp>
        <p:nvSpPr>
          <p:cNvPr id="39" name="TextBox 38">
            <a:extLst>
              <a:ext uri="{FF2B5EF4-FFF2-40B4-BE49-F238E27FC236}">
                <a16:creationId xmlns:a16="http://schemas.microsoft.com/office/drawing/2014/main" id="{698D3FD5-E7C8-4C4F-89E5-DD5DEF264059}"/>
              </a:ext>
            </a:extLst>
          </p:cNvPr>
          <p:cNvSpPr txBox="1"/>
          <p:nvPr/>
        </p:nvSpPr>
        <p:spPr>
          <a:xfrm>
            <a:off x="388937" y="1204684"/>
            <a:ext cx="11422637" cy="4770537"/>
          </a:xfrm>
          <a:prstGeom prst="rect">
            <a:avLst/>
          </a:prstGeom>
          <a:noFill/>
        </p:spPr>
        <p:txBody>
          <a:bodyPr wrap="square" rtlCol="0">
            <a:spAutoFit/>
          </a:bodyPr>
          <a:lstStyle/>
          <a:p>
            <a:pPr marL="342900" indent="-342900">
              <a:buFont typeface="Wingdings" panose="05000000000000000000" pitchFamily="2" charset="2"/>
              <a:buChar char="§"/>
            </a:pPr>
            <a:r>
              <a:rPr lang="en-US" sz="2200" b="1" dirty="0">
                <a:solidFill>
                  <a:schemeClr val="bg1">
                    <a:lumMod val="8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Introduction</a:t>
            </a:r>
          </a:p>
          <a:p>
            <a:pPr marL="800100" lvl="1" indent="-342900">
              <a:buFont typeface="Wingdings" panose="05000000000000000000" pitchFamily="2" charset="2"/>
              <a:buChar char="Ø"/>
            </a:pPr>
            <a:r>
              <a:rPr lang="en-US" sz="1600" dirty="0">
                <a:solidFill>
                  <a:schemeClr val="bg1">
                    <a:lumMod val="85000"/>
                  </a:schemeClr>
                </a:solidFill>
              </a:rPr>
              <a:t>Record Linkage (RL)</a:t>
            </a:r>
          </a:p>
          <a:p>
            <a:pPr marL="800100" lvl="1" indent="-342900">
              <a:buFont typeface="Wingdings" panose="05000000000000000000" pitchFamily="2" charset="2"/>
              <a:buChar char="Ø"/>
            </a:pPr>
            <a:r>
              <a:rPr lang="en-US" sz="1600" dirty="0">
                <a:solidFill>
                  <a:schemeClr val="bg1">
                    <a:lumMod val="85000"/>
                  </a:schemeClr>
                </a:solidFill>
              </a:rPr>
              <a:t>Privacy-Preserving Record Linkage (PPRL)</a:t>
            </a:r>
          </a:p>
          <a:p>
            <a:pPr marL="800100" lvl="1" indent="-342900">
              <a:buFont typeface="Wingdings" panose="05000000000000000000" pitchFamily="2" charset="2"/>
              <a:buChar char="Ø"/>
            </a:pPr>
            <a:r>
              <a:rPr lang="en-US" sz="1600" dirty="0">
                <a:solidFill>
                  <a:schemeClr val="bg1">
                    <a:lumMod val="85000"/>
                  </a:schemeClr>
                </a:solidFill>
              </a:rPr>
              <a:t>Motivation of Our Research</a:t>
            </a:r>
          </a:p>
          <a:p>
            <a:pPr marL="800100" lvl="1" indent="-342900">
              <a:buFont typeface="Wingdings" panose="05000000000000000000" pitchFamily="2" charset="2"/>
              <a:buChar char="Ø"/>
            </a:pPr>
            <a:r>
              <a:rPr lang="en-US" sz="1600" dirty="0">
                <a:solidFill>
                  <a:schemeClr val="bg1">
                    <a:lumMod val="85000"/>
                  </a:schemeClr>
                </a:solidFill>
              </a:rPr>
              <a:t>Objectives and Contributions</a:t>
            </a:r>
          </a:p>
          <a:p>
            <a:pPr marL="800100" lvl="1" indent="-342900">
              <a:buFont typeface="Wingdings" panose="05000000000000000000" pitchFamily="2" charset="2"/>
              <a:buChar char="§"/>
            </a:pPr>
            <a:endParaRPr lang="en-US" sz="1200" dirty="0"/>
          </a:p>
          <a:p>
            <a:pPr marL="342900" indent="-342900">
              <a:buFont typeface="Wingdings" panose="05000000000000000000" pitchFamily="2" charset="2"/>
              <a:buChar char="§"/>
            </a:pPr>
            <a:r>
              <a:rPr lang="en-US" sz="3000" dirty="0">
                <a:solidFill>
                  <a:srgbClr val="002060"/>
                </a:solidFill>
                <a:latin typeface="Open Sans SemiBold" panose="020B0706030804020204" pitchFamily="34" charset="0"/>
                <a:ea typeface="Open Sans SemiBold" panose="020B0706030804020204" pitchFamily="34" charset="0"/>
                <a:cs typeface="Open Sans SemiBold" panose="020B0706030804020204" pitchFamily="34" charset="0"/>
              </a:rPr>
              <a:t>Conceptual Analysis of PPRL</a:t>
            </a:r>
          </a:p>
          <a:p>
            <a:pPr marL="800100" lvl="1" indent="-342900">
              <a:buFont typeface="Wingdings" panose="05000000000000000000" pitchFamily="2" charset="2"/>
              <a:buChar char="Ø"/>
            </a:pPr>
            <a:r>
              <a:rPr lang="en-US" sz="2600" dirty="0"/>
              <a:t>A Taxonomy of Privacy Attacks on PPRL</a:t>
            </a:r>
            <a:endParaRPr lang="en-US" sz="2600" baseline="30000" dirty="0"/>
          </a:p>
          <a:p>
            <a:pPr marL="800100" lvl="1" indent="-342900">
              <a:buFont typeface="Wingdings" panose="05000000000000000000" pitchFamily="2" charset="2"/>
              <a:buChar char="Ø"/>
            </a:pPr>
            <a:r>
              <a:rPr lang="en-US" sz="2600" dirty="0">
                <a:solidFill>
                  <a:schemeClr val="bg2">
                    <a:lumMod val="90000"/>
                  </a:schemeClr>
                </a:solidFill>
              </a:rPr>
              <a:t>A Vulnerability Framework for PPRL</a:t>
            </a:r>
          </a:p>
          <a:p>
            <a:pPr marL="342900" indent="-342900">
              <a:buFont typeface="Wingdings" panose="05000000000000000000" pitchFamily="2" charset="2"/>
              <a:buChar char="§"/>
            </a:pPr>
            <a:endParaRPr lang="en-US" sz="1200" dirty="0"/>
          </a:p>
          <a:p>
            <a:pPr marL="342900" indent="-342900">
              <a:buFont typeface="Wingdings" panose="05000000000000000000" pitchFamily="2" charset="2"/>
              <a:buChar char="§"/>
            </a:pPr>
            <a:r>
              <a:rPr lang="en-US" sz="2200" dirty="0">
                <a:solidFill>
                  <a:schemeClr val="bg1">
                    <a:lumMod val="8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Novel Privacy Attacks on PPRL</a:t>
            </a:r>
          </a:p>
          <a:p>
            <a:pPr marL="800100" lvl="1" indent="-342900">
              <a:buFont typeface="Wingdings" panose="05000000000000000000" pitchFamily="2" charset="2"/>
              <a:buChar char="Ø"/>
            </a:pPr>
            <a:r>
              <a:rPr lang="en-US" sz="1600" dirty="0">
                <a:solidFill>
                  <a:schemeClr val="bg1">
                    <a:lumMod val="85000"/>
                  </a:schemeClr>
                </a:solidFill>
              </a:rPr>
              <a:t>Frequency based Attack on Multiple Dynamic Match-key Encoding</a:t>
            </a:r>
          </a:p>
          <a:p>
            <a:pPr marL="800100" lvl="1" indent="-342900">
              <a:buFont typeface="Wingdings" panose="05000000000000000000" pitchFamily="2" charset="2"/>
              <a:buChar char="Ø"/>
            </a:pPr>
            <a:r>
              <a:rPr lang="en-US" sz="1600" dirty="0">
                <a:solidFill>
                  <a:schemeClr val="bg1">
                    <a:lumMod val="85000"/>
                  </a:schemeClr>
                </a:solidFill>
              </a:rPr>
              <a:t>Pattern-mining based Attack on Bloom Filter Encoding</a:t>
            </a:r>
          </a:p>
          <a:p>
            <a:pPr marL="800100" lvl="1" indent="-342900">
              <a:buFont typeface="Wingdings" panose="05000000000000000000" pitchFamily="2" charset="2"/>
              <a:buChar char="Ø"/>
            </a:pPr>
            <a:r>
              <a:rPr lang="en-US" sz="1600" dirty="0">
                <a:solidFill>
                  <a:schemeClr val="bg1">
                    <a:lumMod val="85000"/>
                  </a:schemeClr>
                </a:solidFill>
              </a:rPr>
              <a:t>Graph Matching based Attack on Multiple PPRL Encoding Techniques</a:t>
            </a:r>
          </a:p>
          <a:p>
            <a:endParaRPr lang="en-US" sz="1200" dirty="0">
              <a:solidFill>
                <a:schemeClr val="bg1">
                  <a:lumMod val="85000"/>
                </a:schemeClr>
              </a:solidFill>
            </a:endParaRPr>
          </a:p>
          <a:p>
            <a:pPr marL="342900" indent="-342900">
              <a:buFont typeface="Wingdings" panose="05000000000000000000" pitchFamily="2" charset="2"/>
              <a:buChar char="§"/>
            </a:pPr>
            <a:r>
              <a:rPr lang="en-US" sz="2200" dirty="0">
                <a:solidFill>
                  <a:schemeClr val="bg1">
                    <a:lumMod val="8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Conclusions and Future Work</a:t>
            </a:r>
          </a:p>
        </p:txBody>
      </p:sp>
      <p:sp>
        <p:nvSpPr>
          <p:cNvPr id="2" name="Slide Number Placeholder 1">
            <a:extLst>
              <a:ext uri="{FF2B5EF4-FFF2-40B4-BE49-F238E27FC236}">
                <a16:creationId xmlns:a16="http://schemas.microsoft.com/office/drawing/2014/main" id="{0993F5C9-8A69-4001-BDDF-2896BF64E814}"/>
              </a:ext>
            </a:extLst>
          </p:cNvPr>
          <p:cNvSpPr>
            <a:spLocks noGrp="1"/>
          </p:cNvSpPr>
          <p:nvPr>
            <p:ph type="sldNum" sz="quarter" idx="12"/>
          </p:nvPr>
        </p:nvSpPr>
        <p:spPr/>
        <p:txBody>
          <a:bodyPr/>
          <a:lstStyle/>
          <a:p>
            <a:r>
              <a:rPr lang="en-US" dirty="0"/>
              <a:t>Slide </a:t>
            </a:r>
            <a:fld id="{DD10A836-A1C8-4DF1-9B5A-321C3E754DFE}" type="slidenum">
              <a:rPr lang="en-US" smtClean="0"/>
              <a:t>9</a:t>
            </a:fld>
            <a:endParaRPr lang="en-US" dirty="0"/>
          </a:p>
        </p:txBody>
      </p:sp>
    </p:spTree>
    <p:extLst>
      <p:ext uri="{BB962C8B-B14F-4D97-AF65-F5344CB8AC3E}">
        <p14:creationId xmlns:p14="http://schemas.microsoft.com/office/powerpoint/2010/main" val="4172463757"/>
      </p:ext>
    </p:extLst>
  </p:cSld>
  <p:clrMapOvr>
    <a:masterClrMapping/>
  </p:clrMapOvr>
  <p:transition spd="slow">
    <p:push dir="u"/>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19611</TotalTime>
  <Words>5473</Words>
  <Application>Microsoft Office PowerPoint</Application>
  <PresentationFormat>Widescreen</PresentationFormat>
  <Paragraphs>1653</Paragraphs>
  <Slides>48</Slides>
  <Notes>48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48</vt:i4>
      </vt:variant>
    </vt:vector>
  </HeadingPairs>
  <TitlesOfParts>
    <vt:vector size="60" baseType="lpstr">
      <vt:lpstr>Adobe Fangsong Std R</vt:lpstr>
      <vt:lpstr>Arial</vt:lpstr>
      <vt:lpstr>Calibri</vt:lpstr>
      <vt:lpstr>Calibri Light</vt:lpstr>
      <vt:lpstr>Cambria Math</vt:lpstr>
      <vt:lpstr>Courier New</vt:lpstr>
      <vt:lpstr>Open Sans</vt:lpstr>
      <vt:lpstr>Open Sans Semibold</vt:lpstr>
      <vt:lpstr>Open Sans Semibold</vt:lpstr>
      <vt:lpstr>URWPalladioL-Roma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Anushka</dc:creator>
  <cp:lastModifiedBy>Anushka Vidanage</cp:lastModifiedBy>
  <cp:revision>670</cp:revision>
  <cp:lastPrinted>2018-05-04T00:17:49Z</cp:lastPrinted>
  <dcterms:created xsi:type="dcterms:W3CDTF">2018-04-29T09:32:46Z</dcterms:created>
  <dcterms:modified xsi:type="dcterms:W3CDTF">2021-07-30T10:20:46Z</dcterms:modified>
</cp:coreProperties>
</file>