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embeddedFontLst>
    <p:embeddedFont>
      <p:font typeface="Baskervville" panose="020B0604020202020204" charset="0"/>
      <p:regular r:id="rId20"/>
      <p:italic r:id="rId21"/>
    </p:embeddedFont>
    <p:embeddedFont>
      <p:font typeface="Roboto" panose="02000000000000000000" pitchFamily="2"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2" d="100"/>
          <a:sy n="102" d="100"/>
        </p:scale>
        <p:origin x="898" y="-245"/>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2cf6517aa89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2cf6517aa89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2ce182fdb40_0_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2ce182fdb40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26f2071b7bb_1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26f2071b7bb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26f2071b7bb_1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26f2071b7bb_1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cf6517aa89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2cf6517aa89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2cf6517aa89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2cf6517aa89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8c82b2ffafc740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18c82b2ffafc740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7c687058c52fec4e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7c687058c52fec4e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2ce182fdb40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2ce182fdb40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2ce182fdb40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2ce182fdb40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2ce182fdb40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2ce182fdb40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2ce182fdb40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2ce182fdb40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2ce182fdb40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2ce182fdb40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2ce182fdb40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2ce182fdb40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ce182fdb40_0_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2ce182fdb40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2ce182fdb40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2ce182fdb40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54" name="Google Shape;54;p13"/>
          <p:cNvPicPr preferRelativeResize="0"/>
          <p:nvPr/>
        </p:nvPicPr>
        <p:blipFill rotWithShape="1">
          <a:blip r:embed="rId3">
            <a:alphaModFix/>
          </a:blip>
          <a:srcRect/>
          <a:stretch/>
        </p:blipFill>
        <p:spPr>
          <a:xfrm>
            <a:off x="0" y="0"/>
            <a:ext cx="9366965" cy="5143501"/>
          </a:xfrm>
          <a:prstGeom prst="rect">
            <a:avLst/>
          </a:prstGeom>
          <a:noFill/>
          <a:ln>
            <a:noFill/>
          </a:ln>
        </p:spPr>
      </p:pic>
      <p:sp>
        <p:nvSpPr>
          <p:cNvPr id="55" name="Google Shape;55;p13"/>
          <p:cNvSpPr txBox="1"/>
          <p:nvPr/>
        </p:nvSpPr>
        <p:spPr>
          <a:xfrm>
            <a:off x="1112650" y="2711175"/>
            <a:ext cx="7524900" cy="1192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000" b="1" dirty="0">
                <a:solidFill>
                  <a:srgbClr val="CC0000"/>
                </a:solidFill>
                <a:highlight>
                  <a:schemeClr val="lt1"/>
                </a:highlight>
                <a:latin typeface="Baskervville"/>
                <a:ea typeface="Baskervville"/>
                <a:cs typeface="Baskervville"/>
                <a:sym typeface="Baskervville"/>
              </a:rPr>
              <a:t>SubHunt : </a:t>
            </a:r>
            <a:r>
              <a:rPr lang="en" sz="2400" b="1" dirty="0">
                <a:solidFill>
                  <a:schemeClr val="dk1"/>
                </a:solidFill>
                <a:latin typeface="Baskervville"/>
                <a:ea typeface="Baskervville"/>
                <a:cs typeface="Baskervville"/>
                <a:sym typeface="Baskervville"/>
              </a:rPr>
              <a:t>Enhancing Search Engine Relevance for       Video Subtitles.</a:t>
            </a:r>
            <a:endParaRPr sz="2400" b="1" dirty="0">
              <a:solidFill>
                <a:schemeClr val="dk1"/>
              </a:solidFill>
              <a:latin typeface="Baskervville"/>
              <a:ea typeface="Baskervville"/>
              <a:cs typeface="Baskervville"/>
              <a:sym typeface="Baskervville"/>
            </a:endParaRPr>
          </a:p>
          <a:p>
            <a:pPr marL="0" lvl="0" indent="0" algn="just" rtl="0">
              <a:spcBef>
                <a:spcPts val="0"/>
              </a:spcBef>
              <a:spcAft>
                <a:spcPts val="0"/>
              </a:spcAft>
              <a:buNone/>
            </a:pPr>
            <a:endParaRPr sz="2700" u="sng" dirty="0">
              <a:solidFill>
                <a:schemeClr val="dk2"/>
              </a:solidFill>
            </a:endParaRPr>
          </a:p>
        </p:txBody>
      </p:sp>
      <p:sp>
        <p:nvSpPr>
          <p:cNvPr id="56" name="Google Shape;56;p13"/>
          <p:cNvSpPr txBox="1"/>
          <p:nvPr/>
        </p:nvSpPr>
        <p:spPr>
          <a:xfrm>
            <a:off x="0" y="3725056"/>
            <a:ext cx="8608800" cy="1848019"/>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500" b="1" dirty="0">
                <a:solidFill>
                  <a:srgbClr val="FF0000"/>
                </a:solidFill>
                <a:latin typeface="Baskervville"/>
                <a:ea typeface="Baskervville"/>
                <a:cs typeface="Baskervville"/>
                <a:sym typeface="Baskervville"/>
              </a:rPr>
              <a:t>Team ID: </a:t>
            </a:r>
            <a:r>
              <a:rPr lang="en-IN" sz="1800" b="1" i="0" dirty="0">
                <a:effectLst/>
                <a:latin typeface="Arial" panose="020B0604020202020204" pitchFamily="34" charset="0"/>
              </a:rPr>
              <a:t>T211026</a:t>
            </a:r>
            <a:endParaRPr lang="en" sz="2500" b="1" dirty="0">
              <a:solidFill>
                <a:srgbClr val="FF0000"/>
              </a:solidFill>
              <a:latin typeface="Baskervville"/>
              <a:ea typeface="Baskervville"/>
              <a:cs typeface="Baskervville"/>
              <a:sym typeface="Baskervville"/>
            </a:endParaRPr>
          </a:p>
          <a:p>
            <a:pPr marL="0" lvl="0" indent="0" algn="l" rtl="0">
              <a:spcBef>
                <a:spcPts val="0"/>
              </a:spcBef>
              <a:spcAft>
                <a:spcPts val="0"/>
              </a:spcAft>
              <a:buNone/>
            </a:pPr>
            <a:r>
              <a:rPr lang="en" sz="2500" b="1" dirty="0">
                <a:solidFill>
                  <a:srgbClr val="FF0000"/>
                </a:solidFill>
                <a:latin typeface="Baskervville"/>
                <a:ea typeface="Baskervville"/>
                <a:cs typeface="Baskervville"/>
                <a:sym typeface="Baskervville"/>
              </a:rPr>
              <a:t>Team Member : </a:t>
            </a:r>
            <a:endParaRPr sz="2500" b="1" dirty="0">
              <a:solidFill>
                <a:srgbClr val="FF0000"/>
              </a:solidFill>
              <a:latin typeface="Baskervville"/>
              <a:ea typeface="Baskervville"/>
              <a:cs typeface="Baskervville"/>
              <a:sym typeface="Baskervville"/>
            </a:endParaRPr>
          </a:p>
          <a:p>
            <a:pPr marL="0" lvl="0" indent="0" algn="l" rtl="0">
              <a:spcBef>
                <a:spcPts val="0"/>
              </a:spcBef>
              <a:spcAft>
                <a:spcPts val="0"/>
              </a:spcAft>
              <a:buNone/>
            </a:pPr>
            <a:r>
              <a:rPr lang="en" sz="2000" b="1" dirty="0">
                <a:solidFill>
                  <a:schemeClr val="tx1"/>
                </a:solidFill>
                <a:latin typeface="Baskervville"/>
                <a:ea typeface="Baskervville"/>
                <a:cs typeface="Baskervville"/>
                <a:sym typeface="Baskervville"/>
              </a:rPr>
              <a:t>Anushka Yeole (</a:t>
            </a:r>
            <a:r>
              <a:rPr lang="en" sz="2000" b="1" dirty="0">
                <a:solidFill>
                  <a:schemeClr val="tx1"/>
                </a:solidFill>
              </a:rPr>
              <a:t>IN1240632</a:t>
            </a:r>
            <a:r>
              <a:rPr lang="en" sz="2000" b="1" dirty="0">
                <a:solidFill>
                  <a:schemeClr val="tx1"/>
                </a:solidFill>
                <a:latin typeface="Baskervville"/>
                <a:ea typeface="Baskervville"/>
                <a:cs typeface="Baskervville"/>
                <a:sym typeface="Baskervville"/>
              </a:rPr>
              <a:t>) &amp; Balaga Udaykiran (</a:t>
            </a:r>
            <a:r>
              <a:rPr lang="en" sz="2000" b="1" dirty="0">
                <a:solidFill>
                  <a:schemeClr val="tx1"/>
                </a:solidFill>
              </a:rPr>
              <a:t>IN1240728</a:t>
            </a:r>
            <a:r>
              <a:rPr lang="en" sz="2000" b="1" dirty="0">
                <a:solidFill>
                  <a:schemeClr val="tx1"/>
                </a:solidFill>
                <a:latin typeface="Baskervville"/>
                <a:ea typeface="Baskervville"/>
                <a:cs typeface="Baskervville"/>
                <a:sym typeface="Baskervville"/>
              </a:rPr>
              <a:t>)</a:t>
            </a:r>
            <a:endParaRPr sz="2000" b="1" dirty="0">
              <a:solidFill>
                <a:schemeClr val="tx1"/>
              </a:solidFill>
              <a:latin typeface="Baskervville"/>
              <a:ea typeface="Baskervville"/>
              <a:cs typeface="Baskervville"/>
              <a:sym typeface="Baskervville"/>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2"/>
          <p:cNvSpPr txBox="1"/>
          <p:nvPr/>
        </p:nvSpPr>
        <p:spPr>
          <a:xfrm>
            <a:off x="459750" y="401850"/>
            <a:ext cx="8224500" cy="3547095"/>
          </a:xfrm>
          <a:prstGeom prst="rect">
            <a:avLst/>
          </a:prstGeom>
          <a:noFill/>
          <a:ln>
            <a:noFill/>
          </a:ln>
        </p:spPr>
        <p:txBody>
          <a:bodyPr spcFirstLastPara="1" wrap="square" lIns="91425" tIns="91425" rIns="91425" bIns="91425" anchor="t" anchorCtr="0">
            <a:spAutoFit/>
          </a:bodyPr>
          <a:lstStyle/>
          <a:p>
            <a:pPr marL="457200" lvl="0" indent="0" algn="l" rtl="0">
              <a:lnSpc>
                <a:spcPct val="115000"/>
              </a:lnSpc>
              <a:spcBef>
                <a:spcPts val="0"/>
              </a:spcBef>
              <a:spcAft>
                <a:spcPts val="0"/>
              </a:spcAft>
              <a:buNone/>
            </a:pPr>
            <a:r>
              <a:rPr lang="en" sz="1900" dirty="0">
                <a:solidFill>
                  <a:srgbClr val="FF0000"/>
                </a:solidFill>
                <a:highlight>
                  <a:srgbClr val="FFFFFF"/>
                </a:highlight>
                <a:latin typeface="Baskervville"/>
                <a:ea typeface="Baskervville"/>
                <a:cs typeface="Baskervville"/>
                <a:sym typeface="Baskervville"/>
              </a:rPr>
              <a:t>3. </a:t>
            </a:r>
            <a:r>
              <a:rPr lang="en" sz="1900" b="1" dirty="0">
                <a:solidFill>
                  <a:srgbClr val="FF0000"/>
                </a:solidFill>
                <a:highlight>
                  <a:srgbClr val="FFFFFF"/>
                </a:highlight>
                <a:latin typeface="Baskervville"/>
                <a:ea typeface="Baskervville"/>
                <a:cs typeface="Baskervville"/>
                <a:sym typeface="Baskervville"/>
              </a:rPr>
              <a:t>Backend Implementation:</a:t>
            </a:r>
            <a:endParaRPr sz="1900" b="1" dirty="0">
              <a:solidFill>
                <a:srgbClr val="FF0000"/>
              </a:solidFill>
              <a:highlight>
                <a:srgbClr val="FFFFFF"/>
              </a:highlight>
              <a:latin typeface="Baskervville"/>
              <a:ea typeface="Baskervville"/>
              <a:cs typeface="Baskervville"/>
              <a:sym typeface="Baskervville"/>
            </a:endParaRPr>
          </a:p>
          <a:p>
            <a:pPr marL="914400" lvl="1" indent="-349250" algn="l" rtl="0">
              <a:lnSpc>
                <a:spcPct val="115000"/>
              </a:lnSpc>
              <a:spcBef>
                <a:spcPts val="0"/>
              </a:spcBef>
              <a:spcAft>
                <a:spcPts val="0"/>
              </a:spcAft>
              <a:buClr>
                <a:schemeClr val="dk2"/>
              </a:buClr>
              <a:buSzPts val="1900"/>
              <a:buFont typeface="Baskervville"/>
              <a:buChar char="●"/>
            </a:pPr>
            <a:r>
              <a:rPr lang="en" sz="1900" b="1" dirty="0">
                <a:solidFill>
                  <a:schemeClr val="tx1"/>
                </a:solidFill>
                <a:highlight>
                  <a:srgbClr val="FFFFFF"/>
                </a:highlight>
                <a:latin typeface="Baskervville"/>
                <a:ea typeface="Baskervville"/>
                <a:cs typeface="Baskervville"/>
                <a:sym typeface="Baskervville"/>
              </a:rPr>
              <a:t>Flask framework powers the backend, offering a robust foundation for handling HTTP requests.</a:t>
            </a:r>
            <a:endParaRPr sz="1900" b="1" dirty="0">
              <a:solidFill>
                <a:schemeClr val="tx1"/>
              </a:solidFill>
              <a:highlight>
                <a:srgbClr val="FFFFFF"/>
              </a:highlight>
              <a:latin typeface="Baskervville"/>
              <a:ea typeface="Baskervville"/>
              <a:cs typeface="Baskervville"/>
              <a:sym typeface="Baskervville"/>
            </a:endParaRPr>
          </a:p>
          <a:p>
            <a:pPr marL="914400" lvl="1" indent="-349250" algn="l" rtl="0">
              <a:lnSpc>
                <a:spcPct val="115000"/>
              </a:lnSpc>
              <a:spcBef>
                <a:spcPts val="0"/>
              </a:spcBef>
              <a:spcAft>
                <a:spcPts val="0"/>
              </a:spcAft>
              <a:buClr>
                <a:schemeClr val="dk2"/>
              </a:buClr>
              <a:buSzPts val="1900"/>
              <a:buFont typeface="Baskervville"/>
              <a:buChar char="●"/>
            </a:pPr>
            <a:r>
              <a:rPr lang="en" sz="1900" b="1" dirty="0">
                <a:solidFill>
                  <a:schemeClr val="tx1"/>
                </a:solidFill>
                <a:highlight>
                  <a:srgbClr val="FFFFFF"/>
                </a:highlight>
                <a:latin typeface="Baskervville"/>
                <a:ea typeface="Baskervville"/>
                <a:cs typeface="Baskervville"/>
                <a:sym typeface="Baskervville"/>
              </a:rPr>
              <a:t>Utilization of SQLite database for subtitle storage ensures efficient data retrieval.</a:t>
            </a:r>
            <a:endParaRPr sz="1900" b="1" dirty="0">
              <a:solidFill>
                <a:schemeClr val="tx1"/>
              </a:solidFill>
              <a:highlight>
                <a:srgbClr val="FFFFFF"/>
              </a:highlight>
              <a:latin typeface="Baskervville"/>
              <a:ea typeface="Baskervville"/>
              <a:cs typeface="Baskervville"/>
              <a:sym typeface="Baskervville"/>
            </a:endParaRPr>
          </a:p>
          <a:p>
            <a:pPr marL="457200" lvl="0" indent="0" algn="l" rtl="0">
              <a:lnSpc>
                <a:spcPct val="115000"/>
              </a:lnSpc>
              <a:spcBef>
                <a:spcPts val="0"/>
              </a:spcBef>
              <a:spcAft>
                <a:spcPts val="0"/>
              </a:spcAft>
              <a:buNone/>
            </a:pPr>
            <a:r>
              <a:rPr lang="en" sz="1900" dirty="0">
                <a:solidFill>
                  <a:srgbClr val="FF0000"/>
                </a:solidFill>
                <a:highlight>
                  <a:srgbClr val="FFFFFF"/>
                </a:highlight>
                <a:latin typeface="Baskervville"/>
                <a:ea typeface="Baskervville"/>
                <a:cs typeface="Baskervville"/>
                <a:sym typeface="Baskervville"/>
              </a:rPr>
              <a:t>4</a:t>
            </a:r>
            <a:r>
              <a:rPr lang="en" sz="1900" b="1" dirty="0">
                <a:solidFill>
                  <a:srgbClr val="FF0000"/>
                </a:solidFill>
                <a:highlight>
                  <a:srgbClr val="FFFFFF"/>
                </a:highlight>
                <a:latin typeface="Baskervville"/>
                <a:ea typeface="Baskervville"/>
                <a:cs typeface="Baskervville"/>
                <a:sym typeface="Baskervville"/>
              </a:rPr>
              <a:t>. Performance and Scalability:</a:t>
            </a:r>
            <a:endParaRPr sz="1900" b="1" dirty="0">
              <a:solidFill>
                <a:srgbClr val="FF0000"/>
              </a:solidFill>
              <a:highlight>
                <a:srgbClr val="FFFFFF"/>
              </a:highlight>
              <a:latin typeface="Baskervville"/>
              <a:ea typeface="Baskervville"/>
              <a:cs typeface="Baskervville"/>
              <a:sym typeface="Baskervville"/>
            </a:endParaRPr>
          </a:p>
          <a:p>
            <a:pPr marL="914400" lvl="1" indent="-349250" algn="l" rtl="0">
              <a:lnSpc>
                <a:spcPct val="115000"/>
              </a:lnSpc>
              <a:spcBef>
                <a:spcPts val="0"/>
              </a:spcBef>
              <a:spcAft>
                <a:spcPts val="0"/>
              </a:spcAft>
              <a:buClr>
                <a:schemeClr val="dk2"/>
              </a:buClr>
              <a:buSzPts val="1900"/>
              <a:buFont typeface="Baskervville"/>
              <a:buChar char="●"/>
            </a:pPr>
            <a:r>
              <a:rPr lang="en" sz="1900" b="1" dirty="0">
                <a:solidFill>
                  <a:schemeClr val="tx1"/>
                </a:solidFill>
                <a:highlight>
                  <a:srgbClr val="FFFFFF"/>
                </a:highlight>
                <a:latin typeface="Baskervville"/>
                <a:ea typeface="Baskervville"/>
                <a:cs typeface="Baskervville"/>
                <a:sym typeface="Baskervville"/>
              </a:rPr>
              <a:t>Caching mechanism improves performance by storing and retrieving previously searched results.</a:t>
            </a:r>
            <a:endParaRPr sz="1900" b="1" dirty="0">
              <a:solidFill>
                <a:schemeClr val="tx1"/>
              </a:solidFill>
              <a:highlight>
                <a:srgbClr val="FFFFFF"/>
              </a:highlight>
              <a:latin typeface="Baskervville"/>
              <a:ea typeface="Baskervville"/>
              <a:cs typeface="Baskervville"/>
              <a:sym typeface="Baskervville"/>
            </a:endParaRPr>
          </a:p>
          <a:p>
            <a:pPr marL="914400" lvl="1" indent="-349250" algn="l" rtl="0">
              <a:lnSpc>
                <a:spcPct val="115000"/>
              </a:lnSpc>
              <a:spcBef>
                <a:spcPts val="0"/>
              </a:spcBef>
              <a:spcAft>
                <a:spcPts val="0"/>
              </a:spcAft>
              <a:buClr>
                <a:schemeClr val="dk2"/>
              </a:buClr>
              <a:buSzPts val="1900"/>
              <a:buFont typeface="Baskervville"/>
              <a:buChar char="●"/>
            </a:pPr>
            <a:r>
              <a:rPr lang="en" sz="1900" b="1" dirty="0">
                <a:solidFill>
                  <a:schemeClr val="tx1"/>
                </a:solidFill>
                <a:highlight>
                  <a:srgbClr val="FFFFFF"/>
                </a:highlight>
                <a:latin typeface="Baskervville"/>
                <a:ea typeface="Baskervville"/>
                <a:cs typeface="Baskervville"/>
                <a:sym typeface="Baskervville"/>
              </a:rPr>
              <a:t>Room for optimization exists to handle larger datasets and enhance overall application scalability.</a:t>
            </a:r>
            <a:endParaRPr sz="1900" b="1" dirty="0">
              <a:solidFill>
                <a:schemeClr val="tx1"/>
              </a:solidFill>
              <a:highlight>
                <a:srgbClr val="FFFFFF"/>
              </a:highlight>
              <a:latin typeface="Baskervville"/>
              <a:ea typeface="Baskervville"/>
              <a:cs typeface="Baskervville"/>
              <a:sym typeface="Baskervville"/>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b="1">
                <a:solidFill>
                  <a:srgbClr val="FF0000"/>
                </a:solidFill>
                <a:latin typeface="Baskervville"/>
                <a:ea typeface="Baskervville"/>
                <a:cs typeface="Baskervville"/>
                <a:sym typeface="Baskervville"/>
              </a:rPr>
              <a:t>Interface :</a:t>
            </a:r>
            <a:endParaRPr b="1">
              <a:solidFill>
                <a:srgbClr val="FF0000"/>
              </a:solidFill>
              <a:latin typeface="Baskervville"/>
              <a:ea typeface="Baskervville"/>
              <a:cs typeface="Baskervville"/>
              <a:sym typeface="Baskervville"/>
            </a:endParaRPr>
          </a:p>
        </p:txBody>
      </p:sp>
      <p:pic>
        <p:nvPicPr>
          <p:cNvPr id="113" name="Google Shape;113;p23"/>
          <p:cNvPicPr preferRelativeResize="0"/>
          <p:nvPr/>
        </p:nvPicPr>
        <p:blipFill>
          <a:blip r:embed="rId3">
            <a:alphaModFix/>
          </a:blip>
          <a:stretch>
            <a:fillRect/>
          </a:stretch>
        </p:blipFill>
        <p:spPr>
          <a:xfrm>
            <a:off x="520813" y="1017725"/>
            <a:ext cx="8102382" cy="382097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pic>
        <p:nvPicPr>
          <p:cNvPr id="118" name="Google Shape;118;p24"/>
          <p:cNvPicPr preferRelativeResize="0"/>
          <p:nvPr/>
        </p:nvPicPr>
        <p:blipFill>
          <a:blip r:embed="rId3">
            <a:alphaModFix/>
          </a:blip>
          <a:stretch>
            <a:fillRect/>
          </a:stretch>
        </p:blipFill>
        <p:spPr>
          <a:xfrm>
            <a:off x="152400" y="755150"/>
            <a:ext cx="8839201" cy="4194313"/>
          </a:xfrm>
          <a:prstGeom prst="rect">
            <a:avLst/>
          </a:prstGeom>
          <a:noFill/>
          <a:ln>
            <a:noFill/>
          </a:ln>
        </p:spPr>
      </p:pic>
      <p:sp>
        <p:nvSpPr>
          <p:cNvPr id="119" name="Google Shape;119;p24"/>
          <p:cNvSpPr txBox="1"/>
          <p:nvPr/>
        </p:nvSpPr>
        <p:spPr>
          <a:xfrm>
            <a:off x="361650" y="174125"/>
            <a:ext cx="8344800" cy="42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900" b="1">
                <a:solidFill>
                  <a:srgbClr val="FF0000"/>
                </a:solidFill>
              </a:rPr>
              <a:t>Query : Dragons are not slaves.</a:t>
            </a:r>
            <a:endParaRPr sz="1900" b="1">
              <a:solidFill>
                <a:srgbClr val="FF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pic>
        <p:nvPicPr>
          <p:cNvPr id="124" name="Google Shape;124;p25"/>
          <p:cNvPicPr preferRelativeResize="0"/>
          <p:nvPr/>
        </p:nvPicPr>
        <p:blipFill>
          <a:blip r:embed="rId3">
            <a:alphaModFix/>
          </a:blip>
          <a:stretch>
            <a:fillRect/>
          </a:stretch>
        </p:blipFill>
        <p:spPr>
          <a:xfrm>
            <a:off x="459475" y="152400"/>
            <a:ext cx="8225050" cy="483870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pic>
        <p:nvPicPr>
          <p:cNvPr id="129" name="Google Shape;129;p26"/>
          <p:cNvPicPr preferRelativeResize="0"/>
          <p:nvPr/>
        </p:nvPicPr>
        <p:blipFill>
          <a:blip r:embed="rId3">
            <a:alphaModFix/>
          </a:blip>
          <a:stretch>
            <a:fillRect/>
          </a:stretch>
        </p:blipFill>
        <p:spPr>
          <a:xfrm>
            <a:off x="268188" y="605275"/>
            <a:ext cx="8607624" cy="4385726"/>
          </a:xfrm>
          <a:prstGeom prst="rect">
            <a:avLst/>
          </a:prstGeom>
          <a:noFill/>
          <a:ln>
            <a:noFill/>
          </a:ln>
        </p:spPr>
      </p:pic>
      <p:sp>
        <p:nvSpPr>
          <p:cNvPr id="130" name="Google Shape;130;p26"/>
          <p:cNvSpPr txBox="1"/>
          <p:nvPr/>
        </p:nvSpPr>
        <p:spPr>
          <a:xfrm>
            <a:off x="513600" y="66975"/>
            <a:ext cx="8116800" cy="47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900" b="1">
                <a:solidFill>
                  <a:srgbClr val="FF0000"/>
                </a:solidFill>
              </a:rPr>
              <a:t>Query : Dame tu cosita.</a:t>
            </a:r>
            <a:endParaRPr sz="1900" b="1">
              <a:solidFill>
                <a:srgbClr val="FF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pic>
        <p:nvPicPr>
          <p:cNvPr id="135" name="Google Shape;135;p27"/>
          <p:cNvPicPr preferRelativeResize="0"/>
          <p:nvPr/>
        </p:nvPicPr>
        <p:blipFill>
          <a:blip r:embed="rId3">
            <a:alphaModFix/>
          </a:blip>
          <a:stretch>
            <a:fillRect/>
          </a:stretch>
        </p:blipFill>
        <p:spPr>
          <a:xfrm>
            <a:off x="152400" y="152400"/>
            <a:ext cx="8606333" cy="48387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b="1">
                <a:solidFill>
                  <a:srgbClr val="FF0000"/>
                </a:solidFill>
                <a:latin typeface="Baskervville"/>
                <a:ea typeface="Baskervville"/>
                <a:cs typeface="Baskervville"/>
                <a:sym typeface="Baskervville"/>
              </a:rPr>
              <a:t>Conclusion : </a:t>
            </a:r>
            <a:endParaRPr b="1">
              <a:solidFill>
                <a:srgbClr val="FF0000"/>
              </a:solidFill>
              <a:latin typeface="Baskervville"/>
              <a:ea typeface="Baskervville"/>
              <a:cs typeface="Baskervville"/>
              <a:sym typeface="Baskervville"/>
            </a:endParaRPr>
          </a:p>
        </p:txBody>
      </p:sp>
      <p:sp>
        <p:nvSpPr>
          <p:cNvPr id="141" name="Google Shape;141;p28"/>
          <p:cNvSpPr txBox="1"/>
          <p:nvPr/>
        </p:nvSpPr>
        <p:spPr>
          <a:xfrm>
            <a:off x="311700" y="1017900"/>
            <a:ext cx="8520600" cy="34887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0"/>
              </a:spcBef>
              <a:spcAft>
                <a:spcPts val="0"/>
              </a:spcAft>
              <a:buNone/>
            </a:pPr>
            <a:r>
              <a:rPr lang="en" sz="1900" b="1" dirty="0">
                <a:solidFill>
                  <a:schemeClr val="tx1"/>
                </a:solidFill>
                <a:latin typeface="Baskervville"/>
                <a:ea typeface="Baskervville"/>
                <a:cs typeface="Baskervville"/>
                <a:sym typeface="Baskervville"/>
              </a:rPr>
              <a:t>Our project represents a pioneering effort in harnessing cutting-edge NLP techniques to revolutionize video content retrieval. By seamlessly integrating BERT-based semantic understanding and efficient document chunking, we've unlocked new possibilities for enhancing search relevance and accessibility. Despite challenges, including resource limitations, our semantic search engine showcases remarkable potential for reshaping how users interact with video content. As we continue to refine and optimize our approach, we're poised to set new standards in multimedia information retrieval, enriching the digital experience for users worldwide.</a:t>
            </a:r>
            <a:endParaRPr sz="1900" b="1" dirty="0">
              <a:solidFill>
                <a:schemeClr val="tx1"/>
              </a:solidFill>
              <a:latin typeface="Baskervville"/>
              <a:ea typeface="Baskervville"/>
              <a:cs typeface="Baskervville"/>
              <a:sym typeface="Baskervville"/>
            </a:endParaRPr>
          </a:p>
          <a:p>
            <a:pPr marL="0" lvl="0" indent="0" algn="l" rtl="0">
              <a:spcBef>
                <a:spcPts val="0"/>
              </a:spcBef>
              <a:spcAft>
                <a:spcPts val="0"/>
              </a:spcAft>
              <a:buNone/>
            </a:pPr>
            <a:endParaRPr sz="1800" dirty="0">
              <a:solidFill>
                <a:schemeClr val="dk2"/>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pic>
        <p:nvPicPr>
          <p:cNvPr id="146" name="Google Shape;146;p29"/>
          <p:cNvPicPr preferRelativeResize="0"/>
          <p:nvPr/>
        </p:nvPicPr>
        <p:blipFill>
          <a:blip r:embed="rId3">
            <a:alphaModFix/>
          </a:blip>
          <a:stretch>
            <a:fillRect/>
          </a:stretch>
        </p:blipFill>
        <p:spPr>
          <a:xfrm>
            <a:off x="0" y="0"/>
            <a:ext cx="9144000" cy="518159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latin typeface="Baskervville"/>
                <a:ea typeface="Baskervville"/>
                <a:cs typeface="Baskervville"/>
                <a:sym typeface="Baskervville"/>
              </a:rPr>
              <a:t>Table of Contents :</a:t>
            </a:r>
            <a:endParaRPr b="1">
              <a:latin typeface="Baskervville"/>
              <a:ea typeface="Baskervville"/>
              <a:cs typeface="Baskervville"/>
              <a:sym typeface="Baskervville"/>
            </a:endParaRPr>
          </a:p>
        </p:txBody>
      </p:sp>
      <p:sp>
        <p:nvSpPr>
          <p:cNvPr id="62" name="Google Shape;62;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9250" algn="l" rtl="0">
              <a:spcBef>
                <a:spcPts val="0"/>
              </a:spcBef>
              <a:spcAft>
                <a:spcPts val="0"/>
              </a:spcAft>
              <a:buSzPts val="1900"/>
              <a:buFont typeface="Baskervville"/>
              <a:buAutoNum type="arabicPeriod"/>
            </a:pPr>
            <a:r>
              <a:rPr lang="en" sz="1900" b="1" dirty="0">
                <a:solidFill>
                  <a:schemeClr val="tx1"/>
                </a:solidFill>
                <a:latin typeface="Baskervville"/>
                <a:ea typeface="Baskervville"/>
                <a:cs typeface="Baskervville"/>
                <a:sym typeface="Baskervville"/>
              </a:rPr>
              <a:t>Abstract </a:t>
            </a:r>
            <a:endParaRPr sz="1900" b="1" dirty="0">
              <a:solidFill>
                <a:schemeClr val="tx1"/>
              </a:solidFill>
              <a:latin typeface="Baskervville"/>
              <a:ea typeface="Baskervville"/>
              <a:cs typeface="Baskervville"/>
              <a:sym typeface="Baskervville"/>
            </a:endParaRPr>
          </a:p>
          <a:p>
            <a:pPr marL="457200" lvl="0" indent="-349250" algn="l" rtl="0">
              <a:spcBef>
                <a:spcPts val="0"/>
              </a:spcBef>
              <a:spcAft>
                <a:spcPts val="0"/>
              </a:spcAft>
              <a:buSzPts val="1900"/>
              <a:buFont typeface="Baskervville"/>
              <a:buAutoNum type="arabicPeriod"/>
            </a:pPr>
            <a:r>
              <a:rPr lang="en" sz="1900" b="1" dirty="0">
                <a:solidFill>
                  <a:schemeClr val="tx1"/>
                </a:solidFill>
                <a:latin typeface="Baskervville"/>
                <a:ea typeface="Baskervville"/>
                <a:cs typeface="Baskervville"/>
                <a:sym typeface="Baskervville"/>
              </a:rPr>
              <a:t>Introduction</a:t>
            </a:r>
            <a:endParaRPr sz="1900" b="1" dirty="0">
              <a:solidFill>
                <a:schemeClr val="tx1"/>
              </a:solidFill>
              <a:latin typeface="Baskervville"/>
              <a:ea typeface="Baskervville"/>
              <a:cs typeface="Baskervville"/>
              <a:sym typeface="Baskervville"/>
            </a:endParaRPr>
          </a:p>
          <a:p>
            <a:pPr marL="457200" lvl="0" indent="-349250" algn="l" rtl="0">
              <a:spcBef>
                <a:spcPts val="0"/>
              </a:spcBef>
              <a:spcAft>
                <a:spcPts val="0"/>
              </a:spcAft>
              <a:buSzPts val="1900"/>
              <a:buFont typeface="Baskervville"/>
              <a:buAutoNum type="arabicPeriod"/>
            </a:pPr>
            <a:r>
              <a:rPr lang="en" sz="1900" b="1" dirty="0">
                <a:solidFill>
                  <a:schemeClr val="tx1"/>
                </a:solidFill>
                <a:latin typeface="Baskervville"/>
                <a:ea typeface="Baskervville"/>
                <a:cs typeface="Baskervville"/>
                <a:sym typeface="Baskervville"/>
              </a:rPr>
              <a:t>Dataset Description</a:t>
            </a:r>
            <a:endParaRPr sz="1900" b="1" dirty="0">
              <a:solidFill>
                <a:schemeClr val="tx1"/>
              </a:solidFill>
              <a:latin typeface="Baskervville"/>
              <a:ea typeface="Baskervville"/>
              <a:cs typeface="Baskervville"/>
              <a:sym typeface="Baskervville"/>
            </a:endParaRPr>
          </a:p>
          <a:p>
            <a:pPr marL="457200" lvl="0" indent="-349250" algn="l" rtl="0">
              <a:spcBef>
                <a:spcPts val="0"/>
              </a:spcBef>
              <a:spcAft>
                <a:spcPts val="0"/>
              </a:spcAft>
              <a:buSzPts val="1900"/>
              <a:buFont typeface="Baskervville"/>
              <a:buAutoNum type="arabicPeriod"/>
            </a:pPr>
            <a:r>
              <a:rPr lang="en" sz="1900" b="1" dirty="0">
                <a:solidFill>
                  <a:schemeClr val="tx1"/>
                </a:solidFill>
                <a:latin typeface="Baskervville"/>
                <a:ea typeface="Baskervville"/>
                <a:cs typeface="Baskervville"/>
                <a:sym typeface="Baskervville"/>
              </a:rPr>
              <a:t>Methods &amp; Algorithms</a:t>
            </a:r>
            <a:endParaRPr sz="1900" b="1" dirty="0">
              <a:solidFill>
                <a:schemeClr val="tx1"/>
              </a:solidFill>
              <a:latin typeface="Baskervville"/>
              <a:ea typeface="Baskervville"/>
              <a:cs typeface="Baskervville"/>
              <a:sym typeface="Baskervville"/>
            </a:endParaRPr>
          </a:p>
          <a:p>
            <a:pPr marL="457200" lvl="0" indent="-349250" algn="l" rtl="0">
              <a:spcBef>
                <a:spcPts val="0"/>
              </a:spcBef>
              <a:spcAft>
                <a:spcPts val="0"/>
              </a:spcAft>
              <a:buSzPts val="1900"/>
              <a:buFont typeface="Baskervville"/>
              <a:buAutoNum type="arabicPeriod"/>
            </a:pPr>
            <a:r>
              <a:rPr lang="en" sz="1900" b="1" dirty="0">
                <a:solidFill>
                  <a:schemeClr val="tx1"/>
                </a:solidFill>
                <a:latin typeface="Baskervville"/>
                <a:ea typeface="Baskervville"/>
                <a:cs typeface="Baskervville"/>
                <a:sym typeface="Baskervville"/>
              </a:rPr>
              <a:t>Project Analysis</a:t>
            </a:r>
            <a:endParaRPr sz="1900" b="1" dirty="0">
              <a:solidFill>
                <a:schemeClr val="tx1"/>
              </a:solidFill>
              <a:latin typeface="Baskervville"/>
              <a:ea typeface="Baskervville"/>
              <a:cs typeface="Baskervville"/>
              <a:sym typeface="Baskervville"/>
            </a:endParaRPr>
          </a:p>
          <a:p>
            <a:pPr marL="457200" lvl="0" indent="-349250" algn="l" rtl="0">
              <a:spcBef>
                <a:spcPts val="0"/>
              </a:spcBef>
              <a:spcAft>
                <a:spcPts val="0"/>
              </a:spcAft>
              <a:buSzPts val="1900"/>
              <a:buFont typeface="Baskervville"/>
              <a:buAutoNum type="arabicPeriod"/>
            </a:pPr>
            <a:r>
              <a:rPr lang="en" sz="1900" b="1" dirty="0">
                <a:solidFill>
                  <a:schemeClr val="tx1"/>
                </a:solidFill>
                <a:latin typeface="Baskervville"/>
                <a:ea typeface="Baskervville"/>
                <a:cs typeface="Baskervville"/>
                <a:sym typeface="Baskervville"/>
              </a:rPr>
              <a:t>Results</a:t>
            </a:r>
            <a:endParaRPr sz="1900" b="1" dirty="0">
              <a:solidFill>
                <a:schemeClr val="tx1"/>
              </a:solidFill>
              <a:latin typeface="Baskervville"/>
              <a:ea typeface="Baskervville"/>
              <a:cs typeface="Baskervville"/>
              <a:sym typeface="Baskervville"/>
            </a:endParaRPr>
          </a:p>
          <a:p>
            <a:pPr marL="457200" lvl="0" indent="-349250" algn="l" rtl="0">
              <a:spcBef>
                <a:spcPts val="0"/>
              </a:spcBef>
              <a:spcAft>
                <a:spcPts val="0"/>
              </a:spcAft>
              <a:buSzPts val="1900"/>
              <a:buFont typeface="Baskervville"/>
              <a:buAutoNum type="arabicPeriod"/>
            </a:pPr>
            <a:r>
              <a:rPr lang="en" sz="1900" b="1" dirty="0">
                <a:solidFill>
                  <a:schemeClr val="tx1"/>
                </a:solidFill>
                <a:latin typeface="Baskervville"/>
                <a:ea typeface="Baskervville"/>
                <a:cs typeface="Baskervville"/>
                <a:sym typeface="Baskervville"/>
              </a:rPr>
              <a:t>Screen Shots</a:t>
            </a:r>
            <a:endParaRPr sz="1900" b="1" dirty="0">
              <a:solidFill>
                <a:schemeClr val="tx1"/>
              </a:solidFill>
              <a:latin typeface="Baskervville"/>
              <a:ea typeface="Baskervville"/>
              <a:cs typeface="Baskervville"/>
              <a:sym typeface="Baskervville"/>
            </a:endParaRPr>
          </a:p>
          <a:p>
            <a:pPr marL="457200" lvl="0" indent="-349250" algn="l" rtl="0">
              <a:spcBef>
                <a:spcPts val="0"/>
              </a:spcBef>
              <a:spcAft>
                <a:spcPts val="0"/>
              </a:spcAft>
              <a:buSzPts val="1900"/>
              <a:buFont typeface="Baskervville"/>
              <a:buAutoNum type="arabicPeriod"/>
            </a:pPr>
            <a:r>
              <a:rPr lang="en" sz="1900" b="1" dirty="0">
                <a:solidFill>
                  <a:schemeClr val="tx1"/>
                </a:solidFill>
                <a:latin typeface="Baskervville"/>
                <a:ea typeface="Baskervville"/>
                <a:cs typeface="Baskervville"/>
                <a:sym typeface="Baskervville"/>
              </a:rPr>
              <a:t>Conclusions</a:t>
            </a:r>
            <a:endParaRPr sz="1900" b="1" dirty="0">
              <a:solidFill>
                <a:schemeClr val="tx1"/>
              </a:solidFill>
              <a:latin typeface="Baskervville"/>
              <a:ea typeface="Baskervville"/>
              <a:cs typeface="Baskervville"/>
              <a:sym typeface="Baskervville"/>
            </a:endParaRPr>
          </a:p>
          <a:p>
            <a:pPr marL="457200" lvl="0" indent="-349250" algn="l" rtl="0">
              <a:spcBef>
                <a:spcPts val="0"/>
              </a:spcBef>
              <a:spcAft>
                <a:spcPts val="0"/>
              </a:spcAft>
              <a:buSzPts val="1900"/>
              <a:buFont typeface="Baskervville"/>
              <a:buAutoNum type="arabicPeriod"/>
            </a:pPr>
            <a:r>
              <a:rPr lang="en" sz="1900" b="1" dirty="0">
                <a:solidFill>
                  <a:schemeClr val="tx1"/>
                </a:solidFill>
                <a:latin typeface="Baskervville"/>
                <a:ea typeface="Baskervville"/>
                <a:cs typeface="Baskervville"/>
                <a:sym typeface="Baskervville"/>
              </a:rPr>
              <a:t>Thank You</a:t>
            </a:r>
            <a:endParaRPr sz="1900" b="1" dirty="0">
              <a:solidFill>
                <a:schemeClr val="tx1"/>
              </a:solidFill>
              <a:latin typeface="Baskervville"/>
              <a:ea typeface="Baskervville"/>
              <a:cs typeface="Baskervville"/>
              <a:sym typeface="Baskervville"/>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879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b="1">
                <a:solidFill>
                  <a:srgbClr val="FF0000"/>
                </a:solidFill>
                <a:latin typeface="Baskervville"/>
                <a:ea typeface="Baskervville"/>
                <a:cs typeface="Baskervville"/>
                <a:sym typeface="Baskervville"/>
              </a:rPr>
              <a:t>ABSTRACT </a:t>
            </a:r>
            <a:endParaRPr b="1">
              <a:solidFill>
                <a:srgbClr val="FF0000"/>
              </a:solidFill>
              <a:latin typeface="Baskervville"/>
              <a:ea typeface="Baskervville"/>
              <a:cs typeface="Baskervville"/>
              <a:sym typeface="Baskervville"/>
            </a:endParaRPr>
          </a:p>
        </p:txBody>
      </p:sp>
      <p:sp>
        <p:nvSpPr>
          <p:cNvPr id="68" name="Google Shape;68;p15"/>
          <p:cNvSpPr txBox="1">
            <a:spLocks noGrp="1"/>
          </p:cNvSpPr>
          <p:nvPr>
            <p:ph type="body" idx="1"/>
          </p:nvPr>
        </p:nvSpPr>
        <p:spPr>
          <a:xfrm>
            <a:off x="311700" y="1152475"/>
            <a:ext cx="8520600" cy="3852900"/>
          </a:xfrm>
          <a:prstGeom prst="rect">
            <a:avLst/>
          </a:prstGeom>
        </p:spPr>
        <p:txBody>
          <a:bodyPr spcFirstLastPara="1" wrap="square" lIns="91425" tIns="91425" rIns="91425" bIns="91425" anchor="t" anchorCtr="0">
            <a:noAutofit/>
          </a:bodyPr>
          <a:lstStyle/>
          <a:p>
            <a:pPr marL="0" lvl="0" indent="0" algn="just" rtl="0">
              <a:spcBef>
                <a:spcPts val="0"/>
              </a:spcBef>
              <a:spcAft>
                <a:spcPts val="1200"/>
              </a:spcAft>
              <a:buNone/>
            </a:pPr>
            <a:r>
              <a:rPr lang="en" sz="2000" b="1" dirty="0">
                <a:solidFill>
                  <a:schemeClr val="tx1"/>
                </a:solidFill>
                <a:highlight>
                  <a:srgbClr val="FFFFFF"/>
                </a:highlight>
                <a:latin typeface="Baskervville"/>
                <a:ea typeface="Baskervville"/>
                <a:cs typeface="Baskervville"/>
                <a:sym typeface="Baskervville"/>
              </a:rPr>
              <a:t>This project aims to enhance the search relevance for video subtitles, focusing on improving the accessibility of video content through advanced search engine algorithms. By leveraging natural language processing and machine learning techniques, we develop a comprehensive approach to retrieve subtitles based on user queries. The project compares keyword-based and semantic search engines, emphasizing the importance of understanding query context for improved relevance. Key steps include data preprocessing, text vectorization, document chunking, and cosine similarity calculation. Through experimentation and implementation, we aim to optimize search results, ultimately enhancing the user experience and accessibility of video content.</a:t>
            </a:r>
            <a:endParaRPr sz="2600" b="1" dirty="0">
              <a:solidFill>
                <a:schemeClr val="tx1"/>
              </a:solidFill>
              <a:latin typeface="Baskervville"/>
              <a:ea typeface="Baskervville"/>
              <a:cs typeface="Baskervville"/>
              <a:sym typeface="Baskervville"/>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b="1">
                <a:solidFill>
                  <a:srgbClr val="FF0000"/>
                </a:solidFill>
                <a:latin typeface="Baskervville"/>
                <a:ea typeface="Baskervville"/>
                <a:cs typeface="Baskervville"/>
                <a:sym typeface="Baskervville"/>
              </a:rPr>
              <a:t>INTRODUCTION </a:t>
            </a:r>
            <a:r>
              <a:rPr lang="en" b="1">
                <a:solidFill>
                  <a:srgbClr val="FF0000"/>
                </a:solidFill>
              </a:rPr>
              <a:t> </a:t>
            </a:r>
            <a:endParaRPr b="1">
              <a:solidFill>
                <a:srgbClr val="FF0000"/>
              </a:solidFill>
            </a:endParaRPr>
          </a:p>
        </p:txBody>
      </p:sp>
      <p:sp>
        <p:nvSpPr>
          <p:cNvPr id="74" name="Google Shape;74;p16"/>
          <p:cNvSpPr txBox="1">
            <a:spLocks noGrp="1"/>
          </p:cNvSpPr>
          <p:nvPr>
            <p:ph type="body" idx="1"/>
          </p:nvPr>
        </p:nvSpPr>
        <p:spPr>
          <a:xfrm>
            <a:off x="311700" y="1152475"/>
            <a:ext cx="8520600" cy="3740700"/>
          </a:xfrm>
          <a:prstGeom prst="rect">
            <a:avLst/>
          </a:prstGeom>
        </p:spPr>
        <p:txBody>
          <a:bodyPr spcFirstLastPara="1" wrap="square" lIns="91425" tIns="91425" rIns="91425" bIns="91425" anchor="t" anchorCtr="0">
            <a:noAutofit/>
          </a:bodyPr>
          <a:lstStyle/>
          <a:p>
            <a:pPr marL="0" lvl="0" indent="0" algn="just" rtl="0">
              <a:lnSpc>
                <a:spcPct val="115000"/>
              </a:lnSpc>
              <a:spcBef>
                <a:spcPts val="1500"/>
              </a:spcBef>
              <a:spcAft>
                <a:spcPts val="0"/>
              </a:spcAft>
              <a:buSzPts val="1100"/>
              <a:buNone/>
            </a:pPr>
            <a:r>
              <a:rPr lang="en" sz="1900" b="1" dirty="0">
                <a:solidFill>
                  <a:schemeClr val="tx1"/>
                </a:solidFill>
                <a:latin typeface="Baskervville"/>
                <a:ea typeface="Baskervville"/>
                <a:cs typeface="Baskervville"/>
                <a:sym typeface="Baskervville"/>
              </a:rPr>
              <a:t>In the digital era, access to relevant video content is crucial, and search engines play a pivotal role in facilitating this access. This project focuses on enhancing search engine capabilities for video subtitles, aiming to improve accessibility and relevance. By leveraging natural language processing (NLP) and machine learning (ML) techniques, we aim to develop an advanced search algorithm that efficiently retrieves subtitles based on user queries. </a:t>
            </a:r>
            <a:endParaRPr sz="1900" b="1" dirty="0">
              <a:solidFill>
                <a:schemeClr val="tx1"/>
              </a:solidFill>
              <a:latin typeface="Baskervville"/>
              <a:ea typeface="Baskervville"/>
              <a:cs typeface="Baskervville"/>
              <a:sym typeface="Baskervville"/>
            </a:endParaRPr>
          </a:p>
          <a:p>
            <a:pPr marL="0" lvl="0" indent="0" algn="just" rtl="0">
              <a:lnSpc>
                <a:spcPct val="115000"/>
              </a:lnSpc>
              <a:spcBef>
                <a:spcPts val="1500"/>
              </a:spcBef>
              <a:spcAft>
                <a:spcPts val="0"/>
              </a:spcAft>
              <a:buClr>
                <a:schemeClr val="dk1"/>
              </a:buClr>
              <a:buSzPts val="1100"/>
              <a:buFont typeface="Arial"/>
              <a:buNone/>
            </a:pPr>
            <a:r>
              <a:rPr lang="en" sz="1900" b="1" dirty="0">
                <a:solidFill>
                  <a:schemeClr val="tx1"/>
                </a:solidFill>
                <a:latin typeface="Baskervville"/>
                <a:ea typeface="Baskervville"/>
                <a:cs typeface="Baskervville"/>
                <a:sym typeface="Baskervville"/>
              </a:rPr>
              <a:t>The project compares keyword-based and semantic search engines, emphasizing the importance of understanding query context. Through data preprocessing, text vectorization, document chunking, and cosine similarity calculation, we aim to optimize search results, ultimately improving the user experience when searching for video content.</a:t>
            </a:r>
            <a:endParaRPr sz="1900" b="1" dirty="0">
              <a:solidFill>
                <a:schemeClr val="tx1"/>
              </a:solidFill>
              <a:latin typeface="Baskervville"/>
              <a:ea typeface="Baskervville"/>
              <a:cs typeface="Baskervville"/>
              <a:sym typeface="Baskervville"/>
            </a:endParaRPr>
          </a:p>
          <a:p>
            <a:pPr marL="0" lvl="0" indent="0" algn="l" rtl="0">
              <a:spcBef>
                <a:spcPts val="0"/>
              </a:spcBef>
              <a:spcAft>
                <a:spcPts val="1200"/>
              </a:spcAft>
              <a:buSzPts val="605"/>
              <a:buNone/>
            </a:pPr>
            <a:endParaRPr sz="989"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b="1">
                <a:solidFill>
                  <a:srgbClr val="FF0000"/>
                </a:solidFill>
              </a:rPr>
              <a:t>DATASET DESCRIPTION</a:t>
            </a:r>
            <a:endParaRPr b="1">
              <a:solidFill>
                <a:srgbClr val="FF0000"/>
              </a:solidFill>
            </a:endParaRPr>
          </a:p>
        </p:txBody>
      </p:sp>
      <p:sp>
        <p:nvSpPr>
          <p:cNvPr id="80" name="Google Shape;80;p17"/>
          <p:cNvSpPr txBox="1">
            <a:spLocks noGrp="1"/>
          </p:cNvSpPr>
          <p:nvPr>
            <p:ph type="body" idx="1"/>
          </p:nvPr>
        </p:nvSpPr>
        <p:spPr>
          <a:xfrm>
            <a:off x="311700" y="951876"/>
            <a:ext cx="8520600" cy="4191624"/>
          </a:xfrm>
          <a:prstGeom prst="rect">
            <a:avLst/>
          </a:prstGeom>
        </p:spPr>
        <p:txBody>
          <a:bodyPr spcFirstLastPara="1" wrap="square" lIns="91425" tIns="91425" rIns="91425" bIns="91425" anchor="t" anchorCtr="0">
            <a:noAutofit/>
          </a:bodyPr>
          <a:lstStyle/>
          <a:p>
            <a:pPr marL="0" lvl="0" indent="0" algn="just" rtl="0">
              <a:lnSpc>
                <a:spcPct val="115000"/>
              </a:lnSpc>
              <a:spcBef>
                <a:spcPts val="1500"/>
              </a:spcBef>
              <a:spcAft>
                <a:spcPts val="0"/>
              </a:spcAft>
              <a:buClr>
                <a:schemeClr val="dk1"/>
              </a:buClr>
              <a:buSzPts val="1100"/>
              <a:buFont typeface="Arial"/>
              <a:buNone/>
            </a:pPr>
            <a:r>
              <a:rPr lang="en" sz="1900" b="1" dirty="0">
                <a:solidFill>
                  <a:schemeClr val="tx1"/>
                </a:solidFill>
                <a:highlight>
                  <a:srgbClr val="FFFFFF"/>
                </a:highlight>
                <a:latin typeface="Baskervville"/>
                <a:ea typeface="Baskervville"/>
                <a:cs typeface="Baskervville"/>
                <a:sym typeface="Baskervville"/>
              </a:rPr>
              <a:t>The dataset comprises a sample of 82,498 subtitle files obtained from opensubtitles.org. These subtitles predominantly cover movies and TV series released between 1990 and 2024. The dataset is stored in a database file named "eng_subtitles_database.db." </a:t>
            </a:r>
            <a:endParaRPr sz="1900" b="1" dirty="0">
              <a:solidFill>
                <a:schemeClr val="tx1"/>
              </a:solidFill>
              <a:highlight>
                <a:srgbClr val="FFFFFF"/>
              </a:highlight>
              <a:latin typeface="Baskervville"/>
              <a:ea typeface="Baskervville"/>
              <a:cs typeface="Baskervville"/>
              <a:sym typeface="Baskervville"/>
            </a:endParaRPr>
          </a:p>
          <a:p>
            <a:pPr marL="0" lvl="0" indent="0" algn="just" rtl="0">
              <a:lnSpc>
                <a:spcPct val="115000"/>
              </a:lnSpc>
              <a:spcBef>
                <a:spcPts val="1500"/>
              </a:spcBef>
              <a:spcAft>
                <a:spcPts val="0"/>
              </a:spcAft>
              <a:buClr>
                <a:schemeClr val="dk1"/>
              </a:buClr>
              <a:buSzPts val="1100"/>
              <a:buFont typeface="Arial"/>
              <a:buNone/>
            </a:pPr>
            <a:r>
              <a:rPr lang="en" sz="1900" b="1" dirty="0">
                <a:solidFill>
                  <a:schemeClr val="tx1"/>
                </a:solidFill>
                <a:highlight>
                  <a:srgbClr val="FFFFFF"/>
                </a:highlight>
                <a:latin typeface="Baskervville"/>
                <a:ea typeface="Baskervville"/>
                <a:cs typeface="Baskervville"/>
                <a:sym typeface="Baskervville"/>
              </a:rPr>
              <a:t>The database contains a single table named 'zipfiles' with three columns</a:t>
            </a:r>
            <a:endParaRPr sz="1900" b="1" dirty="0">
              <a:solidFill>
                <a:schemeClr val="tx1"/>
              </a:solidFill>
              <a:highlight>
                <a:srgbClr val="FFFFFF"/>
              </a:highlight>
              <a:latin typeface="Baskervville"/>
              <a:ea typeface="Baskervville"/>
              <a:cs typeface="Baskervville"/>
              <a:sym typeface="Baskervville"/>
            </a:endParaRPr>
          </a:p>
          <a:p>
            <a:pPr marL="457200" lvl="0" indent="-349250" algn="just" rtl="0">
              <a:lnSpc>
                <a:spcPct val="115000"/>
              </a:lnSpc>
              <a:spcBef>
                <a:spcPts val="1500"/>
              </a:spcBef>
              <a:spcAft>
                <a:spcPts val="0"/>
              </a:spcAft>
              <a:buClr>
                <a:schemeClr val="dk2"/>
              </a:buClr>
              <a:buSzPts val="1900"/>
              <a:buFont typeface="Baskervville"/>
              <a:buAutoNum type="arabicPeriod"/>
            </a:pPr>
            <a:r>
              <a:rPr lang="en" sz="1900" b="1" dirty="0">
                <a:solidFill>
                  <a:schemeClr val="tx1"/>
                </a:solidFill>
                <a:highlight>
                  <a:srgbClr val="FFFFFF"/>
                </a:highlight>
                <a:latin typeface="Baskervville"/>
                <a:ea typeface="Baskervville"/>
                <a:cs typeface="Baskervville"/>
                <a:sym typeface="Baskervville"/>
              </a:rPr>
              <a:t>num: A unique subtitle ID reference for opensubtitles.org, which serves as a primary key for each subtitle entry.</a:t>
            </a:r>
            <a:endParaRPr sz="1900" b="1" dirty="0">
              <a:solidFill>
                <a:schemeClr val="tx1"/>
              </a:solidFill>
              <a:highlight>
                <a:srgbClr val="FFFFFF"/>
              </a:highlight>
              <a:latin typeface="Baskervville"/>
              <a:ea typeface="Baskervville"/>
              <a:cs typeface="Baskervville"/>
              <a:sym typeface="Baskervville"/>
            </a:endParaRPr>
          </a:p>
          <a:p>
            <a:pPr marL="457200" lvl="0" indent="-349250" algn="just" rtl="0">
              <a:lnSpc>
                <a:spcPct val="115000"/>
              </a:lnSpc>
              <a:spcBef>
                <a:spcPts val="0"/>
              </a:spcBef>
              <a:spcAft>
                <a:spcPts val="0"/>
              </a:spcAft>
              <a:buClr>
                <a:schemeClr val="dk2"/>
              </a:buClr>
              <a:buSzPts val="1900"/>
              <a:buFont typeface="Baskervville"/>
              <a:buAutoNum type="arabicPeriod"/>
            </a:pPr>
            <a:r>
              <a:rPr lang="en" sz="1900" b="1" dirty="0">
                <a:solidFill>
                  <a:schemeClr val="tx1"/>
                </a:solidFill>
                <a:highlight>
                  <a:srgbClr val="FFFFFF"/>
                </a:highlight>
                <a:latin typeface="Baskervville"/>
                <a:ea typeface="Baskervville"/>
                <a:cs typeface="Baskervville"/>
                <a:sym typeface="Baskervville"/>
              </a:rPr>
              <a:t>name: The filename of the subtitle file.</a:t>
            </a:r>
            <a:endParaRPr sz="1900" b="1" dirty="0">
              <a:solidFill>
                <a:schemeClr val="tx1"/>
              </a:solidFill>
              <a:highlight>
                <a:srgbClr val="FFFFFF"/>
              </a:highlight>
              <a:latin typeface="Baskervville"/>
              <a:ea typeface="Baskervville"/>
              <a:cs typeface="Baskervville"/>
              <a:sym typeface="Baskervville"/>
            </a:endParaRPr>
          </a:p>
          <a:p>
            <a:pPr marL="457200" lvl="0" indent="-349250" algn="just" rtl="0">
              <a:lnSpc>
                <a:spcPct val="115000"/>
              </a:lnSpc>
              <a:spcBef>
                <a:spcPts val="0"/>
              </a:spcBef>
              <a:spcAft>
                <a:spcPts val="0"/>
              </a:spcAft>
              <a:buClr>
                <a:schemeClr val="dk2"/>
              </a:buClr>
              <a:buSzPts val="1900"/>
              <a:buFont typeface="Baskervville"/>
              <a:buAutoNum type="arabicPeriod"/>
            </a:pPr>
            <a:r>
              <a:rPr lang="en" sz="1900" b="1" dirty="0">
                <a:solidFill>
                  <a:schemeClr val="tx1"/>
                </a:solidFill>
                <a:highlight>
                  <a:srgbClr val="FFFFFF"/>
                </a:highlight>
                <a:latin typeface="Baskervville"/>
                <a:ea typeface="Baskervville"/>
                <a:cs typeface="Baskervville"/>
                <a:sym typeface="Baskervville"/>
              </a:rPr>
              <a:t>content: The subtitle files were compressed and stored as binary data using the 'latin-1' encoding.</a:t>
            </a:r>
            <a:endParaRPr sz="1900" b="1" dirty="0">
              <a:solidFill>
                <a:schemeClr val="tx1"/>
              </a:solidFill>
              <a:highlight>
                <a:srgbClr val="FFFFFF"/>
              </a:highlight>
              <a:latin typeface="Baskervville"/>
              <a:ea typeface="Baskervville"/>
              <a:cs typeface="Baskervville"/>
              <a:sym typeface="Baskervville"/>
            </a:endParaRPr>
          </a:p>
          <a:p>
            <a:pPr marL="0" lvl="0" indent="0" algn="l" rtl="0">
              <a:lnSpc>
                <a:spcPct val="95000"/>
              </a:lnSpc>
              <a:spcBef>
                <a:spcPts val="0"/>
              </a:spcBef>
              <a:spcAft>
                <a:spcPts val="1200"/>
              </a:spcAft>
              <a:buNone/>
            </a:pPr>
            <a:endParaRPr dirty="0">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b="1">
                <a:solidFill>
                  <a:srgbClr val="FF0000"/>
                </a:solidFill>
              </a:rPr>
              <a:t>METHODS &amp; ALGORITHMS</a:t>
            </a:r>
            <a:endParaRPr b="1">
              <a:solidFill>
                <a:srgbClr val="FF0000"/>
              </a:solidFill>
            </a:endParaRPr>
          </a:p>
        </p:txBody>
      </p:sp>
      <p:sp>
        <p:nvSpPr>
          <p:cNvPr id="86" name="Google Shape;86;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1500"/>
              </a:spcBef>
              <a:spcAft>
                <a:spcPts val="0"/>
              </a:spcAft>
              <a:buClr>
                <a:schemeClr val="dk1"/>
              </a:buClr>
              <a:buSzPts val="1100"/>
              <a:buFont typeface="Arial"/>
              <a:buNone/>
            </a:pPr>
            <a:r>
              <a:rPr lang="en" sz="1900" b="1" dirty="0">
                <a:solidFill>
                  <a:schemeClr val="tx1"/>
                </a:solidFill>
                <a:highlight>
                  <a:srgbClr val="FFFFFF"/>
                </a:highlight>
                <a:latin typeface="Baskervville"/>
                <a:ea typeface="Baskervville"/>
                <a:cs typeface="Baskervville"/>
                <a:sym typeface="Baskervville"/>
              </a:rPr>
              <a:t>In this project, we employed the Bidirectional Encoder Representations from Transformers (BERT), a state-of-the-art natural language processing (NLP) model, to create a semantic search engine for video subtitles. BERT has revolutionized the field of NLP by providing deep contextualized word representations, capturing bidirectional relationships between words in a sentence.</a:t>
            </a:r>
            <a:endParaRPr sz="1900" b="1" dirty="0">
              <a:solidFill>
                <a:schemeClr val="tx1"/>
              </a:solidFill>
              <a:highlight>
                <a:srgbClr val="FFFFFF"/>
              </a:highlight>
              <a:latin typeface="Baskervville"/>
              <a:ea typeface="Baskervville"/>
              <a:cs typeface="Baskervville"/>
              <a:sym typeface="Baskervville"/>
            </a:endParaRPr>
          </a:p>
          <a:p>
            <a:pPr marL="0" lvl="0" indent="0" algn="l" rtl="0">
              <a:spcBef>
                <a:spcPts val="1500"/>
              </a:spcBef>
              <a:spcAft>
                <a:spcPts val="0"/>
              </a:spcAft>
              <a:buNone/>
            </a:pPr>
            <a:r>
              <a:rPr lang="en" sz="2100" b="1" dirty="0">
                <a:solidFill>
                  <a:schemeClr val="tx1"/>
                </a:solidFill>
                <a:highlight>
                  <a:srgbClr val="FFFFFF"/>
                </a:highlight>
                <a:latin typeface="Baskervville"/>
                <a:ea typeface="Baskervville"/>
                <a:cs typeface="Baskervville"/>
                <a:sym typeface="Baskervville"/>
              </a:rPr>
              <a:t>The process of creating a semantic search engine using BERT involves several steps:</a:t>
            </a:r>
            <a:endParaRPr sz="2100" b="1" dirty="0">
              <a:solidFill>
                <a:schemeClr val="tx1"/>
              </a:solidFill>
              <a:highlight>
                <a:srgbClr val="FFFFFF"/>
              </a:highlight>
              <a:latin typeface="Baskervville"/>
              <a:ea typeface="Baskervville"/>
              <a:cs typeface="Baskervville"/>
              <a:sym typeface="Baskervville"/>
            </a:endParaRPr>
          </a:p>
          <a:p>
            <a:pPr marL="0" lvl="0" indent="0" algn="l" rtl="0">
              <a:spcBef>
                <a:spcPts val="1500"/>
              </a:spcBef>
              <a:spcAft>
                <a:spcPts val="0"/>
              </a:spcAft>
              <a:buClr>
                <a:schemeClr val="dk1"/>
              </a:buClr>
              <a:buSzPts val="1100"/>
              <a:buFont typeface="Arial"/>
              <a:buNone/>
            </a:pPr>
            <a:endParaRPr sz="1900" b="1" dirty="0">
              <a:solidFill>
                <a:schemeClr val="tx1"/>
              </a:solidFill>
              <a:highlight>
                <a:srgbClr val="FFFFFF"/>
              </a:highlight>
              <a:latin typeface="Roboto"/>
              <a:ea typeface="Roboto"/>
              <a:cs typeface="Roboto"/>
              <a:sym typeface="Roboto"/>
            </a:endParaRPr>
          </a:p>
          <a:p>
            <a:pPr marL="0" lvl="0" indent="0" algn="l" rtl="0">
              <a:spcBef>
                <a:spcPts val="1500"/>
              </a:spcBef>
              <a:spcAft>
                <a:spcPts val="1200"/>
              </a:spcAft>
              <a:buNone/>
            </a:pPr>
            <a:endParaRPr dirty="0">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body" idx="1"/>
          </p:nvPr>
        </p:nvSpPr>
        <p:spPr>
          <a:xfrm>
            <a:off x="311700" y="242800"/>
            <a:ext cx="8520600" cy="4781100"/>
          </a:xfrm>
          <a:prstGeom prst="rect">
            <a:avLst/>
          </a:prstGeom>
        </p:spPr>
        <p:txBody>
          <a:bodyPr spcFirstLastPara="1" wrap="square" lIns="91425" tIns="91425" rIns="91425" bIns="91425" anchor="t" anchorCtr="0">
            <a:noAutofit/>
          </a:bodyPr>
          <a:lstStyle/>
          <a:p>
            <a:pPr marL="457200" lvl="0" indent="-361950" algn="l" rtl="0">
              <a:spcBef>
                <a:spcPts val="0"/>
              </a:spcBef>
              <a:spcAft>
                <a:spcPts val="0"/>
              </a:spcAft>
              <a:buClr>
                <a:srgbClr val="FF0000"/>
              </a:buClr>
              <a:buSzPts val="2100"/>
              <a:buFont typeface="Baskervville"/>
              <a:buAutoNum type="arabicPeriod"/>
            </a:pPr>
            <a:r>
              <a:rPr lang="en" sz="2100" b="1" dirty="0">
                <a:solidFill>
                  <a:srgbClr val="FF0000"/>
                </a:solidFill>
                <a:highlight>
                  <a:srgbClr val="FFFFFF"/>
                </a:highlight>
                <a:latin typeface="Baskervville"/>
                <a:ea typeface="Baskervville"/>
                <a:cs typeface="Baskervville"/>
                <a:sym typeface="Baskervville"/>
              </a:rPr>
              <a:t>Preprocessing:</a:t>
            </a:r>
            <a:endParaRPr sz="2100" b="1" dirty="0">
              <a:solidFill>
                <a:srgbClr val="FF0000"/>
              </a:solidFill>
              <a:highlight>
                <a:srgbClr val="FFFFFF"/>
              </a:highlight>
              <a:latin typeface="Baskervville"/>
              <a:ea typeface="Baskervville"/>
              <a:cs typeface="Baskervville"/>
              <a:sym typeface="Baskervville"/>
            </a:endParaRPr>
          </a:p>
          <a:p>
            <a:pPr marL="457200" lvl="0" indent="0" algn="l" rtl="0">
              <a:spcBef>
                <a:spcPts val="1200"/>
              </a:spcBef>
              <a:spcAft>
                <a:spcPts val="0"/>
              </a:spcAft>
              <a:buNone/>
            </a:pPr>
            <a:r>
              <a:rPr lang="en" sz="1900" b="1" dirty="0">
                <a:solidFill>
                  <a:schemeClr val="tx1"/>
                </a:solidFill>
                <a:highlight>
                  <a:srgbClr val="FFFFFF"/>
                </a:highlight>
                <a:latin typeface="Baskervville"/>
                <a:ea typeface="Baskervville"/>
                <a:cs typeface="Baskervville"/>
                <a:sym typeface="Baskervville"/>
              </a:rPr>
              <a:t>Before feeding the text data into the BERT model, we performed preprocessing steps such as tokenization, lowercasing, removing timestamps and removing unused special characters. These steps ensure that the input data is in an indexed format suitable for BERT processing</a:t>
            </a:r>
            <a:r>
              <a:rPr lang="en" sz="1900" b="1" dirty="0">
                <a:highlight>
                  <a:srgbClr val="FFFFFF"/>
                </a:highlight>
                <a:latin typeface="Baskervville"/>
                <a:ea typeface="Baskervville"/>
                <a:cs typeface="Baskervville"/>
                <a:sym typeface="Baskervville"/>
              </a:rPr>
              <a:t>.</a:t>
            </a:r>
            <a:endParaRPr sz="1900" b="1" dirty="0">
              <a:highlight>
                <a:srgbClr val="FFFFFF"/>
              </a:highlight>
              <a:latin typeface="Baskervville"/>
              <a:ea typeface="Baskervville"/>
              <a:cs typeface="Baskervville"/>
              <a:sym typeface="Baskervville"/>
            </a:endParaRPr>
          </a:p>
          <a:p>
            <a:pPr marL="457200" lvl="0" indent="0" algn="l" rtl="0">
              <a:spcBef>
                <a:spcPts val="0"/>
              </a:spcBef>
              <a:spcAft>
                <a:spcPts val="0"/>
              </a:spcAft>
              <a:buNone/>
            </a:pPr>
            <a:endParaRPr sz="1900" b="1" dirty="0">
              <a:solidFill>
                <a:srgbClr val="FF0000"/>
              </a:solidFill>
              <a:highlight>
                <a:srgbClr val="FFFFFF"/>
              </a:highlight>
              <a:latin typeface="Baskervville"/>
              <a:ea typeface="Baskervville"/>
              <a:cs typeface="Baskervville"/>
              <a:sym typeface="Baskervville"/>
            </a:endParaRPr>
          </a:p>
          <a:p>
            <a:pPr marL="457200" lvl="0" indent="-361950" algn="l" rtl="0">
              <a:spcBef>
                <a:spcPts val="0"/>
              </a:spcBef>
              <a:spcAft>
                <a:spcPts val="0"/>
              </a:spcAft>
              <a:buClr>
                <a:srgbClr val="FF0000"/>
              </a:buClr>
              <a:buSzPts val="2100"/>
              <a:buFont typeface="Baskervville"/>
              <a:buAutoNum type="arabicPeriod"/>
            </a:pPr>
            <a:r>
              <a:rPr lang="en" sz="2100" b="1" dirty="0">
                <a:solidFill>
                  <a:srgbClr val="FF0000"/>
                </a:solidFill>
                <a:highlight>
                  <a:srgbClr val="FFFFFF"/>
                </a:highlight>
                <a:latin typeface="Baskervville"/>
                <a:ea typeface="Baskervville"/>
                <a:cs typeface="Baskervville"/>
                <a:sym typeface="Baskervville"/>
              </a:rPr>
              <a:t>Sentence Embeddings:</a:t>
            </a:r>
            <a:endParaRPr sz="2100" b="1" dirty="0">
              <a:solidFill>
                <a:srgbClr val="FF0000"/>
              </a:solidFill>
              <a:highlight>
                <a:srgbClr val="FFFFFF"/>
              </a:highlight>
              <a:latin typeface="Baskervville"/>
              <a:ea typeface="Baskervville"/>
              <a:cs typeface="Baskervville"/>
              <a:sym typeface="Baskervville"/>
            </a:endParaRPr>
          </a:p>
          <a:p>
            <a:pPr marL="457200" lvl="0" indent="0" algn="l" rtl="0">
              <a:spcBef>
                <a:spcPts val="1200"/>
              </a:spcBef>
              <a:spcAft>
                <a:spcPts val="0"/>
              </a:spcAft>
              <a:buNone/>
            </a:pPr>
            <a:r>
              <a:rPr lang="en" sz="1900" b="1" dirty="0">
                <a:solidFill>
                  <a:schemeClr val="tx1"/>
                </a:solidFill>
                <a:highlight>
                  <a:srgbClr val="FFFFFF"/>
                </a:highlight>
                <a:latin typeface="Baskervville"/>
                <a:ea typeface="Baskervville"/>
                <a:cs typeface="Baskervville"/>
                <a:sym typeface="Baskervville"/>
              </a:rPr>
              <a:t>BERT generates contextualized word embeddings for each word in a sentence. To obtain a fixed-size representation for the entire sentence, we utilized techniques such as pooling or taking the output of a specific layer of the BERT model. This process results in a dense vector representation, or embedding, capturing the semantic meaning of the given query.</a:t>
            </a:r>
            <a:endParaRPr sz="1900" b="1" dirty="0">
              <a:solidFill>
                <a:schemeClr val="tx1"/>
              </a:solidFill>
              <a:highlight>
                <a:srgbClr val="FFFFFF"/>
              </a:highlight>
              <a:latin typeface="Baskervville"/>
              <a:ea typeface="Baskervville"/>
              <a:cs typeface="Baskervville"/>
              <a:sym typeface="Baskervville"/>
            </a:endParaRPr>
          </a:p>
          <a:p>
            <a:pPr marL="0" lvl="0" indent="0" algn="l" rtl="0">
              <a:spcBef>
                <a:spcPts val="0"/>
              </a:spcBef>
              <a:spcAft>
                <a:spcPts val="1200"/>
              </a:spcAft>
              <a:buNone/>
            </a:pP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body" idx="1"/>
          </p:nvPr>
        </p:nvSpPr>
        <p:spPr>
          <a:xfrm>
            <a:off x="311700" y="224125"/>
            <a:ext cx="8520600" cy="46878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900" b="1">
                <a:solidFill>
                  <a:srgbClr val="FF0000"/>
                </a:solidFill>
                <a:highlight>
                  <a:srgbClr val="FFFFFF"/>
                </a:highlight>
                <a:latin typeface="Baskervville"/>
                <a:ea typeface="Baskervville"/>
                <a:cs typeface="Baskervville"/>
                <a:sym typeface="Baskervville"/>
              </a:rPr>
              <a:t>3</a:t>
            </a:r>
            <a:r>
              <a:rPr lang="en" sz="2100" b="1">
                <a:solidFill>
                  <a:srgbClr val="FF0000"/>
                </a:solidFill>
                <a:highlight>
                  <a:srgbClr val="FFFFFF"/>
                </a:highlight>
                <a:latin typeface="Baskervville"/>
                <a:ea typeface="Baskervville"/>
                <a:cs typeface="Baskervville"/>
                <a:sym typeface="Baskervville"/>
              </a:rPr>
              <a:t>. Semantic Search:</a:t>
            </a:r>
            <a:endParaRPr sz="2100" b="1">
              <a:solidFill>
                <a:srgbClr val="FF0000"/>
              </a:solidFill>
              <a:highlight>
                <a:srgbClr val="FFFFFF"/>
              </a:highlight>
              <a:latin typeface="Baskervville"/>
              <a:ea typeface="Baskervville"/>
              <a:cs typeface="Baskervville"/>
              <a:sym typeface="Baskervville"/>
            </a:endParaRPr>
          </a:p>
          <a:p>
            <a:pPr marL="457200" lvl="0" indent="0" algn="just" rtl="0">
              <a:spcBef>
                <a:spcPts val="1200"/>
              </a:spcBef>
              <a:spcAft>
                <a:spcPts val="0"/>
              </a:spcAft>
              <a:buNone/>
            </a:pPr>
            <a:r>
              <a:rPr lang="en" sz="1900" b="1">
                <a:highlight>
                  <a:srgbClr val="FFFFFF"/>
                </a:highlight>
                <a:latin typeface="Baskervville"/>
                <a:ea typeface="Baskervville"/>
                <a:cs typeface="Baskervville"/>
                <a:sym typeface="Baskervville"/>
              </a:rPr>
              <a:t>Once we obtained sentence embeddings for both the subtitle documents and user queries, we computed the similarity between them using cosine similarity. Cosine similarity measures the cosine of the angle between two vectors and provides a metric of similarity between them. A higher cosine similarity score indicates greater semantic similarity between the two vectors.</a:t>
            </a:r>
            <a:endParaRPr sz="1900" b="1">
              <a:highlight>
                <a:srgbClr val="FFFFFF"/>
              </a:highlight>
              <a:latin typeface="Baskervville"/>
              <a:ea typeface="Baskervville"/>
              <a:cs typeface="Baskervville"/>
              <a:sym typeface="Baskervville"/>
            </a:endParaRPr>
          </a:p>
          <a:p>
            <a:pPr marL="457200" lvl="0" indent="0" algn="just" rtl="0">
              <a:spcBef>
                <a:spcPts val="0"/>
              </a:spcBef>
              <a:spcAft>
                <a:spcPts val="0"/>
              </a:spcAft>
              <a:buNone/>
            </a:pPr>
            <a:endParaRPr sz="1900" b="1">
              <a:highlight>
                <a:srgbClr val="FFFFFF"/>
              </a:highlight>
              <a:latin typeface="Baskervville"/>
              <a:ea typeface="Baskervville"/>
              <a:cs typeface="Baskervville"/>
              <a:sym typeface="Baskervville"/>
            </a:endParaRPr>
          </a:p>
          <a:p>
            <a:pPr marL="0" lvl="0" indent="0" algn="just" rtl="0">
              <a:spcBef>
                <a:spcPts val="0"/>
              </a:spcBef>
              <a:spcAft>
                <a:spcPts val="0"/>
              </a:spcAft>
              <a:buNone/>
            </a:pPr>
            <a:r>
              <a:rPr lang="en" sz="1900" b="1">
                <a:solidFill>
                  <a:srgbClr val="FF0000"/>
                </a:solidFill>
                <a:highlight>
                  <a:srgbClr val="FFFFFF"/>
                </a:highlight>
                <a:latin typeface="Baskervville"/>
                <a:ea typeface="Baskervville"/>
                <a:cs typeface="Baskervville"/>
                <a:sym typeface="Baskervville"/>
              </a:rPr>
              <a:t>4</a:t>
            </a:r>
            <a:r>
              <a:rPr lang="en" sz="2100" b="1">
                <a:solidFill>
                  <a:srgbClr val="FF0000"/>
                </a:solidFill>
                <a:highlight>
                  <a:srgbClr val="FFFFFF"/>
                </a:highlight>
                <a:latin typeface="Baskervville"/>
                <a:ea typeface="Baskervville"/>
                <a:cs typeface="Baskervville"/>
                <a:sym typeface="Baskervville"/>
              </a:rPr>
              <a:t>. Document Retrieval:</a:t>
            </a:r>
            <a:endParaRPr sz="2100" b="1">
              <a:solidFill>
                <a:srgbClr val="FF0000"/>
              </a:solidFill>
              <a:highlight>
                <a:srgbClr val="FFFFFF"/>
              </a:highlight>
              <a:latin typeface="Baskervville"/>
              <a:ea typeface="Baskervville"/>
              <a:cs typeface="Baskervville"/>
              <a:sym typeface="Baskervville"/>
            </a:endParaRPr>
          </a:p>
          <a:p>
            <a:pPr marL="457200" lvl="0" indent="0" algn="just" rtl="0">
              <a:spcBef>
                <a:spcPts val="1200"/>
              </a:spcBef>
              <a:spcAft>
                <a:spcPts val="0"/>
              </a:spcAft>
              <a:buNone/>
            </a:pPr>
            <a:r>
              <a:rPr lang="en" sz="1900" b="1">
                <a:highlight>
                  <a:srgbClr val="FFFFFF"/>
                </a:highlight>
                <a:latin typeface="Baskervville"/>
                <a:ea typeface="Baskervville"/>
                <a:cs typeface="Baskervville"/>
                <a:sym typeface="Baskervville"/>
              </a:rPr>
              <a:t>Based on the cosine similarity scores calculated between the user query embedding and the embeddings of subtitle documents, we retrieved the most relevant documents. Documents with high similarity scores are  considered more relevant to the user query and returned as search results.</a:t>
            </a:r>
            <a:endParaRPr sz="1900" b="1">
              <a:highlight>
                <a:srgbClr val="FFFFFF"/>
              </a:highlight>
              <a:latin typeface="Baskervville"/>
              <a:ea typeface="Baskervville"/>
              <a:cs typeface="Baskervville"/>
              <a:sym typeface="Baskervville"/>
            </a:endParaRPr>
          </a:p>
          <a:p>
            <a:pPr marL="0" lvl="0" indent="0" algn="l" rtl="0">
              <a:spcBef>
                <a:spcPts val="0"/>
              </a:spcBef>
              <a:spcAft>
                <a:spcPts val="0"/>
              </a:spcAft>
              <a:buNone/>
            </a:pPr>
            <a:endParaRPr sz="1900" b="1">
              <a:solidFill>
                <a:srgbClr val="0D0D0D"/>
              </a:solidFill>
              <a:highlight>
                <a:srgbClr val="FFFFFF"/>
              </a:highlight>
              <a:latin typeface="Baskervville"/>
              <a:ea typeface="Baskervville"/>
              <a:cs typeface="Baskervville"/>
              <a:sym typeface="Baskervville"/>
            </a:endParaRPr>
          </a:p>
          <a:p>
            <a:pPr marL="0" lvl="0" indent="0" algn="l" rtl="0">
              <a:spcBef>
                <a:spcPts val="0"/>
              </a:spcBef>
              <a:spcAft>
                <a:spcPts val="120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b="1">
                <a:solidFill>
                  <a:srgbClr val="FF0000"/>
                </a:solidFill>
                <a:latin typeface="Baskervville"/>
                <a:ea typeface="Baskervville"/>
                <a:cs typeface="Baskervville"/>
                <a:sym typeface="Baskervville"/>
              </a:rPr>
              <a:t>PROJECT ANALYSIS</a:t>
            </a:r>
            <a:endParaRPr b="1">
              <a:solidFill>
                <a:srgbClr val="FF0000"/>
              </a:solidFill>
              <a:latin typeface="Baskervville"/>
              <a:ea typeface="Baskervville"/>
              <a:cs typeface="Baskervville"/>
              <a:sym typeface="Baskervville"/>
            </a:endParaRPr>
          </a:p>
        </p:txBody>
      </p:sp>
      <p:sp>
        <p:nvSpPr>
          <p:cNvPr id="102" name="Google Shape;102;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Clr>
                <a:srgbClr val="FF0000"/>
              </a:buClr>
              <a:buSzPts val="1900"/>
              <a:buFont typeface="Baskervville"/>
              <a:buAutoNum type="arabicPeriod"/>
            </a:pPr>
            <a:r>
              <a:rPr lang="en" sz="1900" b="1" dirty="0">
                <a:solidFill>
                  <a:srgbClr val="FF0000"/>
                </a:solidFill>
                <a:highlight>
                  <a:srgbClr val="FFFFFF"/>
                </a:highlight>
                <a:latin typeface="Baskervville"/>
                <a:ea typeface="Baskervville"/>
                <a:cs typeface="Baskervville"/>
                <a:sym typeface="Baskervville"/>
              </a:rPr>
              <a:t>Functionality:</a:t>
            </a:r>
            <a:endParaRPr sz="1900" b="1" dirty="0">
              <a:solidFill>
                <a:srgbClr val="FF0000"/>
              </a:solidFill>
              <a:highlight>
                <a:srgbClr val="FFFFFF"/>
              </a:highlight>
              <a:latin typeface="Baskervville"/>
              <a:ea typeface="Baskervville"/>
              <a:cs typeface="Baskervville"/>
              <a:sym typeface="Baskervville"/>
            </a:endParaRPr>
          </a:p>
          <a:p>
            <a:pPr marL="914400" lvl="1" indent="-349250" algn="l" rtl="0">
              <a:spcBef>
                <a:spcPts val="0"/>
              </a:spcBef>
              <a:spcAft>
                <a:spcPts val="0"/>
              </a:spcAft>
              <a:buClr>
                <a:schemeClr val="dk2"/>
              </a:buClr>
              <a:buSzPts val="1900"/>
              <a:buFont typeface="Baskervville"/>
              <a:buChar char="●"/>
            </a:pPr>
            <a:r>
              <a:rPr lang="en" sz="1900" b="1" dirty="0">
                <a:solidFill>
                  <a:schemeClr val="tx1"/>
                </a:solidFill>
                <a:highlight>
                  <a:srgbClr val="FFFFFF"/>
                </a:highlight>
                <a:latin typeface="Baskervville"/>
                <a:ea typeface="Baskervville"/>
                <a:cs typeface="Baskervville"/>
                <a:sym typeface="Baskervville"/>
              </a:rPr>
              <a:t>The application successfully retrieves subtitles containing the user-provided query.</a:t>
            </a:r>
            <a:endParaRPr sz="1900" b="1" dirty="0">
              <a:solidFill>
                <a:schemeClr val="tx1"/>
              </a:solidFill>
              <a:highlight>
                <a:srgbClr val="FFFFFF"/>
              </a:highlight>
              <a:latin typeface="Baskervville"/>
              <a:ea typeface="Baskervville"/>
              <a:cs typeface="Baskervville"/>
              <a:sym typeface="Baskervville"/>
            </a:endParaRPr>
          </a:p>
          <a:p>
            <a:pPr marL="914400" lvl="1" indent="-349250" algn="l" rtl="0">
              <a:spcBef>
                <a:spcPts val="0"/>
              </a:spcBef>
              <a:spcAft>
                <a:spcPts val="0"/>
              </a:spcAft>
              <a:buClr>
                <a:schemeClr val="dk2"/>
              </a:buClr>
              <a:buSzPts val="1900"/>
              <a:buFont typeface="Baskervville"/>
              <a:buChar char="●"/>
            </a:pPr>
            <a:r>
              <a:rPr lang="en" sz="1900" b="1" dirty="0">
                <a:solidFill>
                  <a:schemeClr val="tx1"/>
                </a:solidFill>
                <a:highlight>
                  <a:srgbClr val="FFFFFF"/>
                </a:highlight>
                <a:latin typeface="Baskervville"/>
                <a:ea typeface="Baskervville"/>
                <a:cs typeface="Baskervville"/>
                <a:sym typeface="Baskervville"/>
              </a:rPr>
              <a:t>It leverages a BERT model for semantic similarity computation, enhancing search accuracy</a:t>
            </a:r>
            <a:r>
              <a:rPr lang="en" sz="1900" dirty="0">
                <a:solidFill>
                  <a:schemeClr val="tx1"/>
                </a:solidFill>
                <a:highlight>
                  <a:srgbClr val="FFFFFF"/>
                </a:highlight>
                <a:latin typeface="Baskervville"/>
                <a:ea typeface="Baskervville"/>
                <a:cs typeface="Baskervville"/>
                <a:sym typeface="Baskervville"/>
              </a:rPr>
              <a:t>.</a:t>
            </a:r>
            <a:endParaRPr sz="1900" dirty="0">
              <a:solidFill>
                <a:schemeClr val="tx1"/>
              </a:solidFill>
              <a:highlight>
                <a:srgbClr val="FFFFFF"/>
              </a:highlight>
              <a:latin typeface="Baskervville"/>
              <a:ea typeface="Baskervville"/>
              <a:cs typeface="Baskervville"/>
              <a:sym typeface="Baskervville"/>
            </a:endParaRPr>
          </a:p>
          <a:p>
            <a:pPr marL="457200" lvl="0" indent="-349250" algn="l" rtl="0">
              <a:spcBef>
                <a:spcPts val="0"/>
              </a:spcBef>
              <a:spcAft>
                <a:spcPts val="0"/>
              </a:spcAft>
              <a:buClr>
                <a:srgbClr val="FF0000"/>
              </a:buClr>
              <a:buSzPts val="1900"/>
              <a:buFont typeface="Baskervville"/>
              <a:buAutoNum type="arabicPeriod"/>
            </a:pPr>
            <a:r>
              <a:rPr lang="en" sz="1900" b="1" dirty="0">
                <a:solidFill>
                  <a:srgbClr val="FF0000"/>
                </a:solidFill>
                <a:highlight>
                  <a:srgbClr val="FFFFFF"/>
                </a:highlight>
                <a:latin typeface="Baskervville"/>
                <a:ea typeface="Baskervville"/>
                <a:cs typeface="Baskervville"/>
                <a:sym typeface="Baskervville"/>
              </a:rPr>
              <a:t>User Experience (UX):</a:t>
            </a:r>
            <a:endParaRPr sz="1900" b="1" dirty="0">
              <a:solidFill>
                <a:srgbClr val="FF0000"/>
              </a:solidFill>
              <a:highlight>
                <a:srgbClr val="FFFFFF"/>
              </a:highlight>
              <a:latin typeface="Baskervville"/>
              <a:ea typeface="Baskervville"/>
              <a:cs typeface="Baskervville"/>
              <a:sym typeface="Baskervville"/>
            </a:endParaRPr>
          </a:p>
          <a:p>
            <a:pPr marL="914400" lvl="1" indent="-349250" algn="l" rtl="0">
              <a:spcBef>
                <a:spcPts val="0"/>
              </a:spcBef>
              <a:spcAft>
                <a:spcPts val="0"/>
              </a:spcAft>
              <a:buClr>
                <a:schemeClr val="dk2"/>
              </a:buClr>
              <a:buSzPts val="1900"/>
              <a:buFont typeface="Baskervville"/>
              <a:buChar char="●"/>
            </a:pPr>
            <a:r>
              <a:rPr lang="en" sz="1900" b="1" dirty="0">
                <a:solidFill>
                  <a:schemeClr val="tx1"/>
                </a:solidFill>
                <a:highlight>
                  <a:srgbClr val="FFFFFF"/>
                </a:highlight>
                <a:latin typeface="Baskervville"/>
                <a:ea typeface="Baskervville"/>
                <a:cs typeface="Baskervville"/>
                <a:sym typeface="Baskervville"/>
              </a:rPr>
              <a:t>The user interface features a simple search bar and clear search/clear buttons, ensuring ease of use.</a:t>
            </a:r>
            <a:endParaRPr sz="1900" b="1" dirty="0">
              <a:solidFill>
                <a:schemeClr val="tx1"/>
              </a:solidFill>
              <a:highlight>
                <a:srgbClr val="FFFFFF"/>
              </a:highlight>
              <a:latin typeface="Baskervville"/>
              <a:ea typeface="Baskervville"/>
              <a:cs typeface="Baskervville"/>
              <a:sym typeface="Baskervville"/>
            </a:endParaRPr>
          </a:p>
          <a:p>
            <a:pPr marL="914400" lvl="1" indent="-349250" algn="l" rtl="0">
              <a:spcBef>
                <a:spcPts val="0"/>
              </a:spcBef>
              <a:spcAft>
                <a:spcPts val="0"/>
              </a:spcAft>
              <a:buClr>
                <a:schemeClr val="dk2"/>
              </a:buClr>
              <a:buSzPts val="1900"/>
              <a:buFont typeface="Baskervville"/>
              <a:buChar char="●"/>
            </a:pPr>
            <a:r>
              <a:rPr lang="en" sz="1900" b="1" dirty="0">
                <a:solidFill>
                  <a:schemeClr val="tx1"/>
                </a:solidFill>
                <a:highlight>
                  <a:srgbClr val="FFFFFF"/>
                </a:highlight>
                <a:latin typeface="Baskervville"/>
                <a:ea typeface="Baskervville"/>
                <a:cs typeface="Baskervville"/>
                <a:sym typeface="Baskervville"/>
              </a:rPr>
              <a:t>Text highlighting aids in quickly identifying relevant information within retrieved subtitles.</a:t>
            </a:r>
            <a:endParaRPr sz="2600" b="1" dirty="0">
              <a:solidFill>
                <a:schemeClr val="tx1"/>
              </a:solidFill>
              <a:highlight>
                <a:srgbClr val="FFFFFF"/>
              </a:highlight>
              <a:latin typeface="Baskervville"/>
              <a:ea typeface="Baskervville"/>
              <a:cs typeface="Baskervville"/>
              <a:sym typeface="Baskervville"/>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933</Words>
  <Application>Microsoft Office PowerPoint</Application>
  <PresentationFormat>On-screen Show (16:9)</PresentationFormat>
  <Paragraphs>56</Paragraphs>
  <Slides>17</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Roboto</vt:lpstr>
      <vt:lpstr>Arial</vt:lpstr>
      <vt:lpstr>Baskervville</vt:lpstr>
      <vt:lpstr>Simple Light</vt:lpstr>
      <vt:lpstr>PowerPoint Presentation</vt:lpstr>
      <vt:lpstr>Table of Contents :</vt:lpstr>
      <vt:lpstr>ABSTRACT </vt:lpstr>
      <vt:lpstr>INTRODUCTION  </vt:lpstr>
      <vt:lpstr>DATASET DESCRIPTION</vt:lpstr>
      <vt:lpstr>METHODS &amp; ALGORITHMS</vt:lpstr>
      <vt:lpstr>PowerPoint Presentation</vt:lpstr>
      <vt:lpstr>PowerPoint Presentation</vt:lpstr>
      <vt:lpstr>PROJECT ANALYSIS</vt:lpstr>
      <vt:lpstr>PowerPoint Presentation</vt:lpstr>
      <vt:lpstr>Interface :</vt:lpstr>
      <vt:lpstr>PowerPoint Presentation</vt:lpstr>
      <vt:lpstr>PowerPoint Presentation</vt:lpstr>
      <vt:lpstr>PowerPoint Presentation</vt:lpstr>
      <vt:lpstr>PowerPoint Presentation</vt:lpstr>
      <vt:lpstr>Conclusion :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Uday Balaga</dc:creator>
  <cp:lastModifiedBy>Uday Balaga</cp:lastModifiedBy>
  <cp:revision>3</cp:revision>
  <dcterms:modified xsi:type="dcterms:W3CDTF">2024-04-25T13:02:41Z</dcterms:modified>
</cp:coreProperties>
</file>