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DED355-9B47-4686-B134-A34194CB4EBB}">
  <a:tblStyle styleId="{E6DED355-9B47-4686-B134-A34194CB4EB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d206eff55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d206eff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d206eff55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d206eff55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d206eff55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d206eff55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3d206eff55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3d206eff55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d206eff55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3d206eff55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3d206eff55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3d206eff55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3d206eff55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3d206eff55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3d206eff5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3d206eff5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d206eff55_0_2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d206eff55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d206eff55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d206eff55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d206eff55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d206eff55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3d206eff55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3d206eff55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d206eff55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3d206eff55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d206eff55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d206eff55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d206eff55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3d206eff55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432125" y="188650"/>
            <a:ext cx="8160600" cy="2998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4000">
                <a:solidFill>
                  <a:srgbClr val="980000"/>
                </a:solidFill>
                <a:latin typeface="Times New Roman"/>
                <a:ea typeface="Times New Roman"/>
                <a:cs typeface="Times New Roman"/>
                <a:sym typeface="Times New Roman"/>
              </a:rPr>
              <a:t>Analysis </a:t>
            </a:r>
            <a:endParaRPr sz="4000">
              <a:solidFill>
                <a:srgbClr val="980000"/>
              </a:solidFill>
              <a:latin typeface="Times New Roman"/>
              <a:ea typeface="Times New Roman"/>
              <a:cs typeface="Times New Roman"/>
              <a:sym typeface="Times New Roman"/>
            </a:endParaRPr>
          </a:p>
          <a:p>
            <a:pPr indent="0" lvl="0" marL="0" rtl="0" algn="ctr">
              <a:spcBef>
                <a:spcPts val="0"/>
              </a:spcBef>
              <a:spcAft>
                <a:spcPts val="0"/>
              </a:spcAft>
              <a:buNone/>
            </a:pPr>
            <a:r>
              <a:rPr lang="en" sz="2700">
                <a:solidFill>
                  <a:srgbClr val="980000"/>
                </a:solidFill>
                <a:latin typeface="Times New Roman"/>
                <a:ea typeface="Times New Roman"/>
                <a:cs typeface="Times New Roman"/>
                <a:sym typeface="Times New Roman"/>
              </a:rPr>
              <a:t>of</a:t>
            </a:r>
            <a:r>
              <a:rPr lang="en" sz="4000">
                <a:solidFill>
                  <a:srgbClr val="980000"/>
                </a:solidFill>
                <a:latin typeface="Times New Roman"/>
                <a:ea typeface="Times New Roman"/>
                <a:cs typeface="Times New Roman"/>
                <a:sym typeface="Times New Roman"/>
              </a:rPr>
              <a:t> </a:t>
            </a:r>
            <a:endParaRPr sz="4000">
              <a:solidFill>
                <a:srgbClr val="980000"/>
              </a:solidFill>
              <a:latin typeface="Times New Roman"/>
              <a:ea typeface="Times New Roman"/>
              <a:cs typeface="Times New Roman"/>
              <a:sym typeface="Times New Roman"/>
            </a:endParaRPr>
          </a:p>
          <a:p>
            <a:pPr indent="0" lvl="0" marL="0" rtl="0" algn="ctr">
              <a:spcBef>
                <a:spcPts val="0"/>
              </a:spcBef>
              <a:spcAft>
                <a:spcPts val="0"/>
              </a:spcAft>
              <a:buNone/>
            </a:pPr>
            <a:r>
              <a:rPr b="1" lang="en" sz="4000">
                <a:solidFill>
                  <a:srgbClr val="980000"/>
                </a:solidFill>
                <a:latin typeface="Times New Roman"/>
                <a:ea typeface="Times New Roman"/>
                <a:cs typeface="Times New Roman"/>
                <a:sym typeface="Times New Roman"/>
              </a:rPr>
              <a:t>Retrieval Augmented Code Generation</a:t>
            </a:r>
            <a:endParaRPr b="1" sz="4000">
              <a:solidFill>
                <a:srgbClr val="98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311">
              <a:solidFill>
                <a:srgbClr val="980000"/>
              </a:solidFill>
              <a:latin typeface="Times New Roman"/>
              <a:ea typeface="Times New Roman"/>
              <a:cs typeface="Times New Roman"/>
              <a:sym typeface="Times New Roman"/>
            </a:endParaRPr>
          </a:p>
          <a:p>
            <a:pPr indent="0" lvl="0" marL="0" rtl="0" algn="ctr">
              <a:spcBef>
                <a:spcPts val="0"/>
              </a:spcBef>
              <a:spcAft>
                <a:spcPts val="0"/>
              </a:spcAft>
              <a:buNone/>
            </a:pPr>
            <a:r>
              <a:rPr lang="en" sz="2650">
                <a:solidFill>
                  <a:srgbClr val="980000"/>
                </a:solidFill>
                <a:latin typeface="Times New Roman"/>
                <a:ea typeface="Times New Roman"/>
                <a:cs typeface="Times New Roman"/>
                <a:sym typeface="Times New Roman"/>
              </a:rPr>
              <a:t>by</a:t>
            </a:r>
            <a:endParaRPr sz="2650">
              <a:solidFill>
                <a:srgbClr val="98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977">
              <a:solidFill>
                <a:srgbClr val="980000"/>
              </a:solidFill>
              <a:latin typeface="Times New Roman"/>
              <a:ea typeface="Times New Roman"/>
              <a:cs typeface="Times New Roman"/>
              <a:sym typeface="Times New Roman"/>
            </a:endParaRPr>
          </a:p>
          <a:p>
            <a:pPr indent="0" lvl="0" marL="0" rtl="0" algn="ctr">
              <a:spcBef>
                <a:spcPts val="0"/>
              </a:spcBef>
              <a:spcAft>
                <a:spcPts val="0"/>
              </a:spcAft>
              <a:buNone/>
            </a:pPr>
            <a:r>
              <a:rPr b="1" lang="en" sz="2650">
                <a:solidFill>
                  <a:srgbClr val="980000"/>
                </a:solidFill>
                <a:latin typeface="Times New Roman"/>
                <a:ea typeface="Times New Roman"/>
                <a:cs typeface="Times New Roman"/>
                <a:sym typeface="Times New Roman"/>
              </a:rPr>
              <a:t>Anushkha Singh</a:t>
            </a:r>
            <a:endParaRPr b="1" sz="2650">
              <a:solidFill>
                <a:srgbClr val="980000"/>
              </a:solidFill>
              <a:latin typeface="Times New Roman"/>
              <a:ea typeface="Times New Roman"/>
              <a:cs typeface="Times New Roman"/>
              <a:sym typeface="Times New Roman"/>
            </a:endParaRPr>
          </a:p>
        </p:txBody>
      </p:sp>
      <p:sp>
        <p:nvSpPr>
          <p:cNvPr id="100" name="Google Shape;100;p25"/>
          <p:cNvSpPr txBox="1"/>
          <p:nvPr/>
        </p:nvSpPr>
        <p:spPr>
          <a:xfrm>
            <a:off x="110400" y="3797300"/>
            <a:ext cx="8923200" cy="121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latin typeface="Times New Roman"/>
                <a:ea typeface="Times New Roman"/>
                <a:cs typeface="Times New Roman"/>
                <a:sym typeface="Times New Roman"/>
              </a:rPr>
              <a:t>Ubiquitous knowledge Processing Lab</a:t>
            </a:r>
            <a:endParaRPr b="1" sz="2200">
              <a:latin typeface="Times New Roman"/>
              <a:ea typeface="Times New Roman"/>
              <a:cs typeface="Times New Roman"/>
              <a:sym typeface="Times New Roman"/>
            </a:endParaRPr>
          </a:p>
          <a:p>
            <a:pPr indent="0" lvl="0" marL="0" rtl="0" algn="ctr">
              <a:spcBef>
                <a:spcPts val="0"/>
              </a:spcBef>
              <a:spcAft>
                <a:spcPts val="0"/>
              </a:spcAft>
              <a:buNone/>
            </a:pPr>
            <a:r>
              <a:rPr lang="en" sz="1600">
                <a:solidFill>
                  <a:schemeClr val="dk1"/>
                </a:solidFill>
                <a:latin typeface="Times New Roman"/>
                <a:ea typeface="Times New Roman"/>
                <a:cs typeface="Times New Roman"/>
                <a:sym typeface="Times New Roman"/>
              </a:rPr>
              <a:t>[Department of Computer Science and Engineering]</a:t>
            </a: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ctr">
              <a:spcBef>
                <a:spcPts val="0"/>
              </a:spcBef>
              <a:spcAft>
                <a:spcPts val="0"/>
              </a:spcAft>
              <a:buNone/>
            </a:pPr>
            <a:r>
              <a:rPr lang="en" sz="1800">
                <a:latin typeface="Times New Roman"/>
                <a:ea typeface="Times New Roman"/>
                <a:cs typeface="Times New Roman"/>
                <a:sym typeface="Times New Roman"/>
              </a:rPr>
              <a:t>TU Darmstadt</a:t>
            </a:r>
            <a:endParaRPr sz="1800">
              <a:latin typeface="Times New Roman"/>
              <a:ea typeface="Times New Roman"/>
              <a:cs typeface="Times New Roman"/>
              <a:sym typeface="Times New Roman"/>
            </a:endParaRPr>
          </a:p>
        </p:txBody>
      </p:sp>
      <p:sp>
        <p:nvSpPr>
          <p:cNvPr id="101" name="Google Shape;10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u="sng">
                <a:solidFill>
                  <a:srgbClr val="0A0C10"/>
                </a:solidFill>
                <a:highlight>
                  <a:srgbClr val="FFFFFF"/>
                </a:highlight>
                <a:latin typeface="Times New Roman"/>
                <a:ea typeface="Times New Roman"/>
                <a:cs typeface="Times New Roman"/>
                <a:sym typeface="Times New Roman"/>
              </a:rPr>
              <a:t>Examples From Masked Dataset:</a:t>
            </a:r>
            <a:endParaRPr sz="3200" u="sng"/>
          </a:p>
        </p:txBody>
      </p:sp>
      <p:sp>
        <p:nvSpPr>
          <p:cNvPr id="192" name="Google Shape;192;p34"/>
          <p:cNvSpPr txBox="1"/>
          <p:nvPr/>
        </p:nvSpPr>
        <p:spPr>
          <a:xfrm>
            <a:off x="-203075" y="733350"/>
            <a:ext cx="8541000" cy="4148100"/>
          </a:xfrm>
          <a:prstGeom prst="rect">
            <a:avLst/>
          </a:prstGeom>
          <a:noFill/>
          <a:ln>
            <a:noFill/>
          </a:ln>
        </p:spPr>
        <p:txBody>
          <a:bodyPr anchorCtr="0" anchor="t" bIns="91425" lIns="91425" spcFirstLastPara="1" rIns="91425" wrap="square" tIns="91425">
            <a:spAutoFit/>
          </a:bodyPr>
          <a:lstStyle/>
          <a:p>
            <a:pPr indent="-342900" lvl="2" marL="1371600" rtl="0" algn="l">
              <a:lnSpc>
                <a:spcPct val="115000"/>
              </a:lnSpc>
              <a:spcBef>
                <a:spcPts val="0"/>
              </a:spcBef>
              <a:spcAft>
                <a:spcPts val="0"/>
              </a:spcAft>
              <a:buClr>
                <a:srgbClr val="0000FF"/>
              </a:buClr>
              <a:buSzPts val="1800"/>
              <a:buFont typeface="Times New Roman"/>
              <a:buChar char="■"/>
            </a:pPr>
            <a:r>
              <a:rPr b="1" lang="en" sz="1600">
                <a:solidFill>
                  <a:srgbClr val="0000FF"/>
                </a:solidFill>
                <a:latin typeface="Times New Roman"/>
                <a:ea typeface="Times New Roman"/>
                <a:cs typeface="Times New Roman"/>
                <a:sym typeface="Times New Roman"/>
              </a:rPr>
              <a:t>Top-2 retrieved code candidates with masking along with their retrieval scores</a:t>
            </a:r>
            <a:endParaRPr b="1" sz="1600">
              <a:solidFill>
                <a:srgbClr val="0000FF"/>
              </a:solidFill>
              <a:latin typeface="Times New Roman"/>
              <a:ea typeface="Times New Roman"/>
              <a:cs typeface="Times New Roman"/>
              <a:sym typeface="Times New Roman"/>
            </a:endParaRPr>
          </a:p>
          <a:p>
            <a:pPr indent="0" lvl="0" marL="1371600" rtl="0" algn="l">
              <a:lnSpc>
                <a:spcPct val="115000"/>
              </a:lnSpc>
              <a:spcBef>
                <a:spcPts val="0"/>
              </a:spcBef>
              <a:spcAft>
                <a:spcPts val="0"/>
              </a:spcAft>
              <a:buNone/>
            </a:pPr>
            <a:r>
              <a:t/>
            </a:r>
            <a:endParaRPr sz="800">
              <a:solidFill>
                <a:srgbClr val="0000FF"/>
              </a:solidFill>
              <a:latin typeface="Times New Roman"/>
              <a:ea typeface="Times New Roman"/>
              <a:cs typeface="Times New Roman"/>
              <a:sym typeface="Times New Roman"/>
            </a:endParaRPr>
          </a:p>
          <a:p>
            <a:pPr indent="-330200" lvl="3" marL="1828800" rtl="0" algn="l">
              <a:lnSpc>
                <a:spcPct val="115000"/>
              </a:lnSpc>
              <a:spcBef>
                <a:spcPts val="0"/>
              </a:spcBef>
              <a:spcAft>
                <a:spcPts val="0"/>
              </a:spcAft>
              <a:buClr>
                <a:schemeClr val="dk1"/>
              </a:buClr>
              <a:buSzPts val="1600"/>
              <a:buFont typeface="Times New Roman"/>
              <a:buChar char="●"/>
            </a:pPr>
            <a:r>
              <a:rPr lang="en" sz="1600">
                <a:solidFill>
                  <a:srgbClr val="0A0C10"/>
                </a:solidFill>
                <a:highlight>
                  <a:srgbClr val="FFFFFF"/>
                </a:highlight>
                <a:latin typeface="Times New Roman"/>
                <a:ea typeface="Times New Roman"/>
                <a:cs typeface="Times New Roman"/>
                <a:sym typeface="Times New Roman"/>
              </a:rPr>
              <a:t>def [MASK](unscaled_images, **conv_kwargs):\n    \"\"\"\n    CNN from Nature paper.\n    \"\"\"\n    scaled_images = tf.cast(unscaled_images, tf.float32) / 255.\n    activ = tf.nn.relu\n    h = activ(conv(scaled_images, 'c1', nf=32, rf=8, stride=4, init_scale=np.sqrt(2),\n                   **conv_kwargs))\n    h2 = activ(conv(h, 'c2', nf=64, rf=4, stride=2, init_scale=np.sqrt(2), **conv_kwargs))\n    h3 = activ(conv(h2, 'c3', nf=64, rf=3, stride=1, init_scale=np.sqrt(2), **conv_kwargs))\n    h3 = conv_to_fc(h3)\n    return activ(fc(h3, 'fc1', nh=512, init_scale=np.sqrt(2))), </a:t>
            </a:r>
            <a:r>
              <a:rPr b="1" lang="en" sz="1600">
                <a:solidFill>
                  <a:srgbClr val="0A0C10"/>
                </a:solidFill>
                <a:highlight>
                  <a:srgbClr val="FFFFFF"/>
                </a:highlight>
                <a:latin typeface="Times New Roman"/>
                <a:ea typeface="Times New Roman"/>
                <a:cs typeface="Times New Roman"/>
                <a:sym typeface="Times New Roman"/>
              </a:rPr>
              <a:t>Score = 202.48282</a:t>
            </a:r>
            <a:endParaRPr b="1" sz="1600">
              <a:solidFill>
                <a:srgbClr val="0A0C10"/>
              </a:solidFill>
              <a:highlight>
                <a:srgbClr val="FFFFFF"/>
              </a:highlight>
              <a:latin typeface="Times New Roman"/>
              <a:ea typeface="Times New Roman"/>
              <a:cs typeface="Times New Roman"/>
              <a:sym typeface="Times New Roman"/>
            </a:endParaRPr>
          </a:p>
          <a:p>
            <a:pPr indent="0" lvl="0" marL="1828800" rtl="0" algn="l">
              <a:lnSpc>
                <a:spcPct val="115000"/>
              </a:lnSpc>
              <a:spcBef>
                <a:spcPts val="0"/>
              </a:spcBef>
              <a:spcAft>
                <a:spcPts val="0"/>
              </a:spcAft>
              <a:buClr>
                <a:schemeClr val="dk1"/>
              </a:buClr>
              <a:buSzPts val="1100"/>
              <a:buFont typeface="Arial"/>
              <a:buNone/>
            </a:pPr>
            <a:r>
              <a:t/>
            </a:r>
            <a:endParaRPr b="1" sz="800">
              <a:solidFill>
                <a:srgbClr val="0A0C10"/>
              </a:solidFill>
              <a:highlight>
                <a:srgbClr val="FFFFFF"/>
              </a:highlight>
              <a:latin typeface="Times New Roman"/>
              <a:ea typeface="Times New Roman"/>
              <a:cs typeface="Times New Roman"/>
              <a:sym typeface="Times New Roman"/>
            </a:endParaRPr>
          </a:p>
          <a:p>
            <a:pPr indent="-330200" lvl="3" marL="1828800" rtl="0" algn="l">
              <a:lnSpc>
                <a:spcPct val="115000"/>
              </a:lnSpc>
              <a:spcBef>
                <a:spcPts val="0"/>
              </a:spcBef>
              <a:spcAft>
                <a:spcPts val="0"/>
              </a:spcAft>
              <a:buClr>
                <a:srgbClr val="0A0C10"/>
              </a:buClr>
              <a:buSzPts val="1600"/>
              <a:buFont typeface="Times New Roman"/>
              <a:buChar char="●"/>
            </a:pPr>
            <a:r>
              <a:rPr lang="en" sz="1600">
                <a:solidFill>
                  <a:srgbClr val="0A0C10"/>
                </a:solidFill>
                <a:highlight>
                  <a:srgbClr val="FFFFFF"/>
                </a:highlight>
                <a:latin typeface="Times New Roman"/>
                <a:ea typeface="Times New Roman"/>
                <a:cs typeface="Times New Roman"/>
                <a:sym typeface="Times New Roman"/>
              </a:rPr>
              <a:t>def [MASK](\n            sync: bool=True,\n            timeout: float=10.,\n            decode: bool=True,\n            verbose: bool=False,\n    ) -&gt; 'NRParams':\n        return NRParams(\n            sync,\n            timeout,\n            decode,\n            verbose,\n        ), </a:t>
            </a:r>
            <a:r>
              <a:rPr b="1" lang="en" sz="1600">
                <a:solidFill>
                  <a:srgbClr val="0A0C10"/>
                </a:solidFill>
                <a:highlight>
                  <a:srgbClr val="FFFFFF"/>
                </a:highlight>
                <a:latin typeface="Times New Roman"/>
                <a:ea typeface="Times New Roman"/>
                <a:cs typeface="Times New Roman"/>
                <a:sym typeface="Times New Roman"/>
              </a:rPr>
              <a:t>Score = 189.93344</a:t>
            </a:r>
            <a:endParaRPr/>
          </a:p>
        </p:txBody>
      </p:sp>
      <p:sp>
        <p:nvSpPr>
          <p:cNvPr id="193" name="Google Shape;193;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100" u="sng">
                <a:latin typeface="Times New Roman"/>
                <a:ea typeface="Times New Roman"/>
                <a:cs typeface="Times New Roman"/>
                <a:sym typeface="Times New Roman"/>
              </a:rPr>
              <a:t>Experimental Results With Masking:</a:t>
            </a:r>
            <a:endParaRPr b="1" sz="3000" u="sng"/>
          </a:p>
        </p:txBody>
      </p:sp>
      <p:sp>
        <p:nvSpPr>
          <p:cNvPr id="199" name="Google Shape;199;p35"/>
          <p:cNvSpPr txBox="1"/>
          <p:nvPr/>
        </p:nvSpPr>
        <p:spPr>
          <a:xfrm>
            <a:off x="377500" y="612400"/>
            <a:ext cx="8520600" cy="10506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Clr>
                <a:schemeClr val="dk1"/>
              </a:buClr>
              <a:buSzPts val="1900"/>
              <a:buChar char="●"/>
            </a:pPr>
            <a:r>
              <a:rPr b="1" lang="en" sz="1600">
                <a:solidFill>
                  <a:srgbClr val="0A0C10"/>
                </a:solidFill>
                <a:highlight>
                  <a:srgbClr val="FFFFFF"/>
                </a:highlight>
                <a:latin typeface="Times New Roman"/>
                <a:ea typeface="Times New Roman"/>
                <a:cs typeface="Times New Roman"/>
                <a:sym typeface="Times New Roman"/>
              </a:rPr>
              <a:t>Code generation result with masking (considering top 5 candidates for each natural language text)</a:t>
            </a:r>
            <a:endParaRPr b="1" sz="1600">
              <a:solidFill>
                <a:srgbClr val="0A0C10"/>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b="1" sz="1600">
              <a:solidFill>
                <a:srgbClr val="0A0C10"/>
              </a:solidFill>
              <a:highlight>
                <a:srgbClr val="FFFFFF"/>
              </a:highlight>
              <a:latin typeface="Times New Roman"/>
              <a:ea typeface="Times New Roman"/>
              <a:cs typeface="Times New Roman"/>
              <a:sym typeface="Times New Roman"/>
            </a:endParaRPr>
          </a:p>
        </p:txBody>
      </p:sp>
      <p:graphicFrame>
        <p:nvGraphicFramePr>
          <p:cNvPr id="200" name="Google Shape;200;p35"/>
          <p:cNvGraphicFramePr/>
          <p:nvPr/>
        </p:nvGraphicFramePr>
        <p:xfrm>
          <a:off x="952500" y="1513715"/>
          <a:ext cx="3000000" cy="3000000"/>
        </p:xfrm>
        <a:graphic>
          <a:graphicData uri="http://schemas.openxmlformats.org/drawingml/2006/table">
            <a:tbl>
              <a:tblPr>
                <a:noFill/>
                <a:tableStyleId>{E6DED355-9B47-4686-B134-A34194CB4EBB}</a:tableStyleId>
              </a:tblPr>
              <a:tblGrid>
                <a:gridCol w="3619500"/>
                <a:gridCol w="3619500"/>
              </a:tblGrid>
              <a:tr h="440950">
                <a:tc>
                  <a:txBody>
                    <a:bodyPr/>
                    <a:lstStyle/>
                    <a:p>
                      <a:pPr indent="0" lvl="0" marL="0" rtl="0" algn="l">
                        <a:spcBef>
                          <a:spcPts val="0"/>
                        </a:spcBef>
                        <a:spcAft>
                          <a:spcPts val="0"/>
                        </a:spcAft>
                        <a:buNone/>
                      </a:pPr>
                      <a:r>
                        <a:rPr b="1" lang="en" sz="1700">
                          <a:latin typeface="Times New Roman"/>
                          <a:ea typeface="Times New Roman"/>
                          <a:cs typeface="Times New Roman"/>
                          <a:sym typeface="Times New Roman"/>
                        </a:rPr>
                        <a:t>METRICS</a:t>
                      </a:r>
                      <a:endParaRPr b="1"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700">
                          <a:latin typeface="Times New Roman"/>
                          <a:ea typeface="Times New Roman"/>
                          <a:cs typeface="Times New Roman"/>
                          <a:sym typeface="Times New Roman"/>
                        </a:rPr>
                        <a:t>SCORES</a:t>
                      </a:r>
                      <a:endParaRPr b="1" sz="1700">
                        <a:latin typeface="Times New Roman"/>
                        <a:ea typeface="Times New Roman"/>
                        <a:cs typeface="Times New Roman"/>
                        <a:sym typeface="Times New Roman"/>
                      </a:endParaRPr>
                    </a:p>
                  </a:txBody>
                  <a:tcPr marT="91425" marB="91425" marR="91425" marL="91425"/>
                </a:tc>
              </a:tr>
              <a:tr h="44095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BLEU</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62.73</a:t>
                      </a:r>
                      <a:endParaRPr sz="1700">
                        <a:latin typeface="Times New Roman"/>
                        <a:ea typeface="Times New Roman"/>
                        <a:cs typeface="Times New Roman"/>
                        <a:sym typeface="Times New Roman"/>
                      </a:endParaRPr>
                    </a:p>
                  </a:txBody>
                  <a:tcPr marT="91425" marB="91425" marR="91425" marL="91425"/>
                </a:tc>
              </a:tr>
              <a:tr h="44095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Accuracy</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17.72</a:t>
                      </a:r>
                      <a:endParaRPr sz="1700">
                        <a:latin typeface="Times New Roman"/>
                        <a:ea typeface="Times New Roman"/>
                        <a:cs typeface="Times New Roman"/>
                        <a:sym typeface="Times New Roman"/>
                      </a:endParaRPr>
                    </a:p>
                  </a:txBody>
                  <a:tcPr marT="91425" marB="91425" marR="91425" marL="91425"/>
                </a:tc>
              </a:tr>
              <a:tr h="44095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Ngram match</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62.73</a:t>
                      </a:r>
                      <a:endParaRPr sz="1700">
                        <a:latin typeface="Times New Roman"/>
                        <a:ea typeface="Times New Roman"/>
                        <a:cs typeface="Times New Roman"/>
                        <a:sym typeface="Times New Roman"/>
                      </a:endParaRPr>
                    </a:p>
                  </a:txBody>
                  <a:tcPr marT="91425" marB="91425" marR="91425" marL="91425"/>
                </a:tc>
              </a:tr>
              <a:tr h="44095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Weighted Ngram</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66.86</a:t>
                      </a:r>
                      <a:endParaRPr sz="1700">
                        <a:latin typeface="Times New Roman"/>
                        <a:ea typeface="Times New Roman"/>
                        <a:cs typeface="Times New Roman"/>
                        <a:sym typeface="Times New Roman"/>
                      </a:endParaRPr>
                    </a:p>
                  </a:txBody>
                  <a:tcPr marT="91425" marB="91425" marR="91425" marL="91425"/>
                </a:tc>
              </a:tr>
              <a:tr h="44095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Syntax Match</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84.27</a:t>
                      </a:r>
                      <a:endParaRPr sz="1700">
                        <a:latin typeface="Times New Roman"/>
                        <a:ea typeface="Times New Roman"/>
                        <a:cs typeface="Times New Roman"/>
                        <a:sym typeface="Times New Roman"/>
                      </a:endParaRPr>
                    </a:p>
                  </a:txBody>
                  <a:tcPr marT="91425" marB="91425" marR="91425" marL="91425"/>
                </a:tc>
              </a:tr>
              <a:tr h="44095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Dataflow match</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69.72</a:t>
                      </a:r>
                      <a:endParaRPr sz="1700">
                        <a:latin typeface="Times New Roman"/>
                        <a:ea typeface="Times New Roman"/>
                        <a:cs typeface="Times New Roman"/>
                        <a:sym typeface="Times New Roman"/>
                      </a:endParaRPr>
                    </a:p>
                  </a:txBody>
                  <a:tcPr marT="91425" marB="91425" marR="91425" marL="91425"/>
                </a:tc>
              </a:tr>
              <a:tr h="44095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Code BLEU score</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70.89</a:t>
                      </a:r>
                      <a:endParaRPr sz="1700">
                        <a:latin typeface="Times New Roman"/>
                        <a:ea typeface="Times New Roman"/>
                        <a:cs typeface="Times New Roman"/>
                        <a:sym typeface="Times New Roman"/>
                      </a:endParaRPr>
                    </a:p>
                  </a:txBody>
                  <a:tcPr marT="91425" marB="91425" marR="91425" marL="91425"/>
                </a:tc>
              </a:tr>
            </a:tbl>
          </a:graphicData>
        </a:graphic>
      </p:graphicFrame>
      <p:sp>
        <p:nvSpPr>
          <p:cNvPr id="201" name="Google Shape;201;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100" u="sng">
                <a:latin typeface="Times New Roman"/>
                <a:ea typeface="Times New Roman"/>
                <a:cs typeface="Times New Roman"/>
                <a:sym typeface="Times New Roman"/>
              </a:rPr>
              <a:t>Experimental Results With Masking Continued ..</a:t>
            </a:r>
            <a:endParaRPr b="1" sz="2100" u="sng">
              <a:latin typeface="Times New Roman"/>
              <a:ea typeface="Times New Roman"/>
              <a:cs typeface="Times New Roman"/>
              <a:sym typeface="Times New Roman"/>
            </a:endParaRPr>
          </a:p>
        </p:txBody>
      </p:sp>
      <p:sp>
        <p:nvSpPr>
          <p:cNvPr id="207" name="Google Shape;207;p36"/>
          <p:cNvSpPr txBox="1"/>
          <p:nvPr/>
        </p:nvSpPr>
        <p:spPr>
          <a:xfrm>
            <a:off x="251675" y="536200"/>
            <a:ext cx="8580600" cy="7674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Clr>
                <a:schemeClr val="dk1"/>
              </a:buClr>
              <a:buSzPts val="1900"/>
              <a:buChar char="●"/>
            </a:pPr>
            <a:r>
              <a:rPr b="1" lang="en" sz="1600">
                <a:solidFill>
                  <a:srgbClr val="0A0C10"/>
                </a:solidFill>
                <a:highlight>
                  <a:srgbClr val="FFFFFF"/>
                </a:highlight>
                <a:latin typeface="Times New Roman"/>
                <a:ea typeface="Times New Roman"/>
                <a:cs typeface="Times New Roman"/>
                <a:sym typeface="Times New Roman"/>
              </a:rPr>
              <a:t>Code generation result with masking (considering top 3 candidates for each natural language text)</a:t>
            </a:r>
            <a:endParaRPr/>
          </a:p>
        </p:txBody>
      </p:sp>
      <p:graphicFrame>
        <p:nvGraphicFramePr>
          <p:cNvPr id="208" name="Google Shape;208;p36"/>
          <p:cNvGraphicFramePr/>
          <p:nvPr/>
        </p:nvGraphicFramePr>
        <p:xfrm>
          <a:off x="858125" y="1456000"/>
          <a:ext cx="3000000" cy="3000000"/>
        </p:xfrm>
        <a:graphic>
          <a:graphicData uri="http://schemas.openxmlformats.org/drawingml/2006/table">
            <a:tbl>
              <a:tblPr>
                <a:noFill/>
                <a:tableStyleId>{E6DED355-9B47-4686-B134-A34194CB4EBB}</a:tableStyleId>
              </a:tblPr>
              <a:tblGrid>
                <a:gridCol w="3619500"/>
                <a:gridCol w="3569850"/>
              </a:tblGrid>
              <a:tr h="381000">
                <a:tc>
                  <a:txBody>
                    <a:bodyPr/>
                    <a:lstStyle/>
                    <a:p>
                      <a:pPr indent="0" lvl="0" marL="0" rtl="0" algn="l">
                        <a:spcBef>
                          <a:spcPts val="0"/>
                        </a:spcBef>
                        <a:spcAft>
                          <a:spcPts val="0"/>
                        </a:spcAft>
                        <a:buNone/>
                      </a:pPr>
                      <a:r>
                        <a:rPr b="1" lang="en" sz="1700">
                          <a:latin typeface="Times New Roman"/>
                          <a:ea typeface="Times New Roman"/>
                          <a:cs typeface="Times New Roman"/>
                          <a:sym typeface="Times New Roman"/>
                        </a:rPr>
                        <a:t>METRICS</a:t>
                      </a:r>
                      <a:endParaRPr b="1" sz="17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700">
                          <a:latin typeface="Times New Roman"/>
                          <a:ea typeface="Times New Roman"/>
                          <a:cs typeface="Times New Roman"/>
                          <a:sym typeface="Times New Roman"/>
                        </a:rPr>
                        <a:t>SCORES</a:t>
                      </a:r>
                      <a:endParaRPr b="1" sz="17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BLEU</a:t>
                      </a:r>
                      <a:endParaRPr sz="17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62.70</a:t>
                      </a:r>
                      <a:endParaRPr sz="17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Accuracy</a:t>
                      </a:r>
                      <a:endParaRPr sz="17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17.13</a:t>
                      </a:r>
                      <a:endParaRPr sz="17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Ngram match</a:t>
                      </a:r>
                      <a:endParaRPr sz="17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62.70</a:t>
                      </a:r>
                      <a:endParaRPr sz="17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Weighted Ngram</a:t>
                      </a:r>
                      <a:endParaRPr sz="17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66.80</a:t>
                      </a:r>
                      <a:endParaRPr sz="17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Syntax Match</a:t>
                      </a:r>
                      <a:endParaRPr sz="17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84.17</a:t>
                      </a:r>
                      <a:endParaRPr sz="17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Dataflow match</a:t>
                      </a:r>
                      <a:endParaRPr sz="17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69.05</a:t>
                      </a:r>
                      <a:endParaRPr sz="17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Code BLEU score</a:t>
                      </a:r>
                      <a:endParaRPr sz="17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70.68</a:t>
                      </a:r>
                      <a:endParaRPr sz="17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209" name="Google Shape;209;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u="sng">
                <a:latin typeface="Times New Roman"/>
                <a:ea typeface="Times New Roman"/>
                <a:cs typeface="Times New Roman"/>
                <a:sym typeface="Times New Roman"/>
              </a:rPr>
              <a:t>Experimental Results With Masking Continued ..</a:t>
            </a:r>
            <a:endParaRPr b="1" sz="2100" u="sng">
              <a:latin typeface="Times New Roman"/>
              <a:ea typeface="Times New Roman"/>
              <a:cs typeface="Times New Roman"/>
              <a:sym typeface="Times New Roman"/>
            </a:endParaRPr>
          </a:p>
        </p:txBody>
      </p:sp>
      <p:sp>
        <p:nvSpPr>
          <p:cNvPr id="215" name="Google Shape;215;p37"/>
          <p:cNvSpPr txBox="1"/>
          <p:nvPr/>
        </p:nvSpPr>
        <p:spPr>
          <a:xfrm>
            <a:off x="251675" y="536200"/>
            <a:ext cx="8580600" cy="7674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Clr>
                <a:schemeClr val="dk1"/>
              </a:buClr>
              <a:buSzPts val="1900"/>
              <a:buChar char="●"/>
            </a:pPr>
            <a:r>
              <a:rPr b="1" lang="en" sz="1600">
                <a:solidFill>
                  <a:srgbClr val="0A0C10"/>
                </a:solidFill>
                <a:highlight>
                  <a:srgbClr val="FFFFFF"/>
                </a:highlight>
                <a:latin typeface="Times New Roman"/>
                <a:ea typeface="Times New Roman"/>
                <a:cs typeface="Times New Roman"/>
                <a:sym typeface="Times New Roman"/>
              </a:rPr>
              <a:t>Code generation result with masking (considering top 10 candidates for each natural language text)</a:t>
            </a:r>
            <a:endParaRPr/>
          </a:p>
        </p:txBody>
      </p:sp>
      <p:graphicFrame>
        <p:nvGraphicFramePr>
          <p:cNvPr id="216" name="Google Shape;216;p37"/>
          <p:cNvGraphicFramePr/>
          <p:nvPr/>
        </p:nvGraphicFramePr>
        <p:xfrm>
          <a:off x="858125" y="1456000"/>
          <a:ext cx="3000000" cy="3000000"/>
        </p:xfrm>
        <a:graphic>
          <a:graphicData uri="http://schemas.openxmlformats.org/drawingml/2006/table">
            <a:tbl>
              <a:tblPr>
                <a:noFill/>
                <a:tableStyleId>{E6DED355-9B47-4686-B134-A34194CB4EBB}</a:tableStyleId>
              </a:tblPr>
              <a:tblGrid>
                <a:gridCol w="3619500"/>
                <a:gridCol w="3619500"/>
              </a:tblGrid>
              <a:tr h="381000">
                <a:tc>
                  <a:txBody>
                    <a:bodyPr/>
                    <a:lstStyle/>
                    <a:p>
                      <a:pPr indent="0" lvl="0" marL="0" rtl="0" algn="l">
                        <a:spcBef>
                          <a:spcPts val="0"/>
                        </a:spcBef>
                        <a:spcAft>
                          <a:spcPts val="0"/>
                        </a:spcAft>
                        <a:buNone/>
                      </a:pPr>
                      <a:r>
                        <a:rPr b="1" lang="en" sz="1700">
                          <a:latin typeface="Times New Roman"/>
                          <a:ea typeface="Times New Roman"/>
                          <a:cs typeface="Times New Roman"/>
                          <a:sym typeface="Times New Roman"/>
                        </a:rPr>
                        <a:t>METRICS</a:t>
                      </a:r>
                      <a:endParaRPr b="1" sz="1700">
                        <a:latin typeface="Times New Roman"/>
                        <a:ea typeface="Times New Roman"/>
                        <a:cs typeface="Times New Roman"/>
                        <a:sym typeface="Times New Roman"/>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700">
                          <a:latin typeface="Times New Roman"/>
                          <a:ea typeface="Times New Roman"/>
                          <a:cs typeface="Times New Roman"/>
                          <a:sym typeface="Times New Roman"/>
                        </a:rPr>
                        <a:t>SCORES</a:t>
                      </a:r>
                      <a:endParaRPr b="1" sz="17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BLEU</a:t>
                      </a:r>
                      <a:endParaRPr sz="17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62.76</a:t>
                      </a:r>
                      <a:endParaRPr sz="17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Accuracy</a:t>
                      </a:r>
                      <a:endParaRPr sz="17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17.77</a:t>
                      </a:r>
                      <a:endParaRPr sz="17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Ngram match</a:t>
                      </a:r>
                      <a:endParaRPr sz="17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62.76</a:t>
                      </a:r>
                      <a:endParaRPr sz="17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Weighted Ngram</a:t>
                      </a:r>
                      <a:endParaRPr sz="17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66.92</a:t>
                      </a:r>
                      <a:endParaRPr sz="17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Syntax Match</a:t>
                      </a:r>
                      <a:endParaRPr sz="17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84.36</a:t>
                      </a:r>
                      <a:endParaRPr sz="17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Dataflow match</a:t>
                      </a:r>
                      <a:endParaRPr sz="17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69.66</a:t>
                      </a:r>
                      <a:endParaRPr sz="17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Code BLEU score</a:t>
                      </a:r>
                      <a:endParaRPr sz="17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70.92</a:t>
                      </a:r>
                      <a:endParaRPr sz="1700">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217" name="Google Shape;217;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nvSpPr>
        <p:spPr>
          <a:xfrm>
            <a:off x="314575" y="617300"/>
            <a:ext cx="8509500" cy="3933600"/>
          </a:xfrm>
          <a:prstGeom prst="rect">
            <a:avLst/>
          </a:prstGeom>
          <a:noFill/>
          <a:ln>
            <a:noFill/>
          </a:ln>
        </p:spPr>
        <p:txBody>
          <a:bodyPr anchorCtr="0" anchor="t" bIns="91425" lIns="91425" spcFirstLastPara="1" rIns="91425" wrap="square" tIns="91425">
            <a:spAutoFit/>
          </a:bodyPr>
          <a:lstStyle/>
          <a:p>
            <a:pPr indent="-349250" lvl="0" marL="457200" rtl="0" algn="just">
              <a:spcBef>
                <a:spcPts val="0"/>
              </a:spcBef>
              <a:spcAft>
                <a:spcPts val="0"/>
              </a:spcAft>
              <a:buSzPts val="1900"/>
              <a:buFont typeface="Times New Roman"/>
              <a:buChar char="●"/>
            </a:pPr>
            <a:r>
              <a:rPr lang="en" sz="1900">
                <a:latin typeface="Times New Roman"/>
                <a:ea typeface="Times New Roman"/>
                <a:cs typeface="Times New Roman"/>
                <a:sym typeface="Times New Roman"/>
              </a:rPr>
              <a:t>It can be observed that as we augment the </a:t>
            </a:r>
            <a:r>
              <a:rPr lang="en" sz="1900">
                <a:latin typeface="Times New Roman"/>
                <a:ea typeface="Times New Roman"/>
                <a:cs typeface="Times New Roman"/>
                <a:sym typeface="Times New Roman"/>
              </a:rPr>
              <a:t>natural</a:t>
            </a:r>
            <a:r>
              <a:rPr lang="en" sz="1900">
                <a:latin typeface="Times New Roman"/>
                <a:ea typeface="Times New Roman"/>
                <a:cs typeface="Times New Roman"/>
                <a:sym typeface="Times New Roman"/>
              </a:rPr>
              <a:t> language text with a large number of top K retrieved candidates, the score improves and vice versa.</a:t>
            </a:r>
            <a:endParaRPr sz="1900">
              <a:latin typeface="Times New Roman"/>
              <a:ea typeface="Times New Roman"/>
              <a:cs typeface="Times New Roman"/>
              <a:sym typeface="Times New Roman"/>
            </a:endParaRPr>
          </a:p>
          <a:p>
            <a:pPr indent="0" lvl="0" marL="457200" rtl="0" algn="l">
              <a:spcBef>
                <a:spcPts val="0"/>
              </a:spcBef>
              <a:spcAft>
                <a:spcPts val="0"/>
              </a:spcAft>
              <a:buNone/>
            </a:pPr>
            <a:r>
              <a:t/>
            </a:r>
            <a:endParaRPr sz="8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Examples:</a:t>
            </a:r>
            <a:endParaRPr sz="1900">
              <a:latin typeface="Times New Roman"/>
              <a:ea typeface="Times New Roman"/>
              <a:cs typeface="Times New Roman"/>
              <a:sym typeface="Times New Roman"/>
            </a:endParaRPr>
          </a:p>
          <a:p>
            <a:pPr indent="0" lvl="0" marL="457200" rtl="0" algn="l">
              <a:spcBef>
                <a:spcPts val="0"/>
              </a:spcBef>
              <a:spcAft>
                <a:spcPts val="0"/>
              </a:spcAft>
              <a:buNone/>
            </a:pPr>
            <a:r>
              <a:t/>
            </a:r>
            <a:endParaRPr sz="700">
              <a:latin typeface="Times New Roman"/>
              <a:ea typeface="Times New Roman"/>
              <a:cs typeface="Times New Roman"/>
              <a:sym typeface="Times New Roman"/>
            </a:endParaRPr>
          </a:p>
          <a:p>
            <a:pPr indent="-330200" lvl="1" marL="914400" rtl="0" algn="l">
              <a:lnSpc>
                <a:spcPct val="115000"/>
              </a:lnSpc>
              <a:spcBef>
                <a:spcPts val="0"/>
              </a:spcBef>
              <a:spcAft>
                <a:spcPts val="0"/>
              </a:spcAft>
              <a:buClr>
                <a:schemeClr val="dk1"/>
              </a:buClr>
              <a:buSzPts val="1600"/>
              <a:buFont typeface="Times New Roman"/>
              <a:buChar char="○"/>
            </a:pPr>
            <a:r>
              <a:rPr b="1" lang="en" sz="1600">
                <a:solidFill>
                  <a:srgbClr val="0000FF"/>
                </a:solidFill>
                <a:highlight>
                  <a:srgbClr val="FFFFFF"/>
                </a:highlight>
                <a:latin typeface="Times New Roman"/>
                <a:ea typeface="Times New Roman"/>
                <a:cs typeface="Times New Roman"/>
                <a:sym typeface="Times New Roman"/>
              </a:rPr>
              <a:t>Without masking: </a:t>
            </a:r>
            <a:r>
              <a:rPr lang="en">
                <a:solidFill>
                  <a:srgbClr val="0A0C10"/>
                </a:solidFill>
                <a:highlight>
                  <a:srgbClr val="FFFFFF"/>
                </a:highlight>
                <a:latin typeface="Times New Roman"/>
                <a:ea typeface="Times New Roman"/>
                <a:cs typeface="Times New Roman"/>
                <a:sym typeface="Times New Roman"/>
              </a:rPr>
              <a:t>def get_predictions(genes): """Get sift predictions from genes.""" data = { 'sift_predictions': [], 'polyphen_predictions': [], 'region_annotations': [], 'functional_annotations': [] } for gene_obj in genes: for pred_key in data: gene_key = pred_key[:-1] if len(genes) == 1: value = gene_obj.get(gene_key, '-') else: gene_id = gene_obj.get('hgnc_symbol') or str(gene_obj['hgnc_id']) value = ':'.join([gene_id, gene_obj.get(gene_key, '-')]) data[pred_key].append(value) return data</a:t>
            </a:r>
            <a:endParaRPr>
              <a:solidFill>
                <a:srgbClr val="0A0C10"/>
              </a:solidFill>
              <a:highlight>
                <a:srgbClr val="FFFFFF"/>
              </a:highlight>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700">
              <a:solidFill>
                <a:srgbClr val="0A0C10"/>
              </a:solidFill>
              <a:highlight>
                <a:srgbClr val="FFFFFF"/>
              </a:highlight>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rPr b="1" lang="en" sz="1600">
                <a:solidFill>
                  <a:srgbClr val="0000FF"/>
                </a:solidFill>
                <a:highlight>
                  <a:srgbClr val="FFFFFF"/>
                </a:highlight>
                <a:latin typeface="Times New Roman"/>
                <a:ea typeface="Times New Roman"/>
                <a:cs typeface="Times New Roman"/>
                <a:sym typeface="Times New Roman"/>
              </a:rPr>
              <a:t>With masking:</a:t>
            </a:r>
            <a:r>
              <a:rPr lang="en" sz="1600">
                <a:solidFill>
                  <a:srgbClr val="0000FF"/>
                </a:solidFill>
                <a:highlight>
                  <a:srgbClr val="FFFFFF"/>
                </a:highlight>
                <a:latin typeface="Times New Roman"/>
                <a:ea typeface="Times New Roman"/>
                <a:cs typeface="Times New Roman"/>
                <a:sym typeface="Times New Roman"/>
              </a:rPr>
              <a:t> </a:t>
            </a:r>
            <a:r>
              <a:rPr lang="en">
                <a:solidFill>
                  <a:srgbClr val="0A0C10"/>
                </a:solidFill>
                <a:highlight>
                  <a:srgbClr val="FFFFFF"/>
                </a:highlight>
                <a:latin typeface="Times New Roman"/>
                <a:ea typeface="Times New Roman"/>
                <a:cs typeface="Times New Roman"/>
                <a:sym typeface="Times New Roman"/>
              </a:rPr>
              <a:t>def get_sift_predictions(genes): """Get sift predictions from genes.""" data = { 'sift_predictions': [], 'polyphen_predictions': [], 'region_annotations': [], 'functional_annotations': [] } for gene_obj in genes: for pred_key in data: gene_key = pred_key[:-1] if len(genes) == 1: value = gene_obj.get(gene_key, '-') else: gene_id = gene_obj.get('hgnc_symbol') or str(gene_obj['hgnc_id']) value = ':'.join([gene_id, gene_obj.get(gene_key, '-')]) data[pred_key].append(value) return data</a:t>
            </a:r>
            <a:endParaRPr>
              <a:solidFill>
                <a:srgbClr val="0A0C10"/>
              </a:solidFill>
              <a:highlight>
                <a:srgbClr val="FFFFFF"/>
              </a:highlight>
              <a:latin typeface="Times New Roman"/>
              <a:ea typeface="Times New Roman"/>
              <a:cs typeface="Times New Roman"/>
              <a:sym typeface="Times New Roman"/>
            </a:endParaRPr>
          </a:p>
        </p:txBody>
      </p:sp>
      <p:sp>
        <p:nvSpPr>
          <p:cNvPr id="223" name="Google Shape;223;p38"/>
          <p:cNvSpPr txBox="1"/>
          <p:nvPr>
            <p:ph type="title"/>
          </p:nvPr>
        </p:nvSpPr>
        <p:spPr>
          <a:xfrm>
            <a:off x="311700" y="64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100" u="sng">
                <a:solidFill>
                  <a:srgbClr val="0A0C10"/>
                </a:solidFill>
                <a:highlight>
                  <a:srgbClr val="FFFFFF"/>
                </a:highlight>
                <a:latin typeface="Times New Roman"/>
                <a:ea typeface="Times New Roman"/>
                <a:cs typeface="Times New Roman"/>
                <a:sym typeface="Times New Roman"/>
              </a:rPr>
              <a:t>Observations From Masking Experiments:</a:t>
            </a:r>
            <a:endParaRPr b="1" sz="2100" u="sng">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24" name="Google Shape;224;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100" u="sng">
                <a:solidFill>
                  <a:srgbClr val="0A0C10"/>
                </a:solidFill>
                <a:highlight>
                  <a:srgbClr val="FFFFFF"/>
                </a:highlight>
                <a:latin typeface="Times New Roman"/>
                <a:ea typeface="Times New Roman"/>
                <a:cs typeface="Times New Roman"/>
                <a:sym typeface="Times New Roman"/>
              </a:rPr>
              <a:t>Observations And Future Work:</a:t>
            </a:r>
            <a:endParaRPr sz="3000" u="sng"/>
          </a:p>
        </p:txBody>
      </p:sp>
      <p:sp>
        <p:nvSpPr>
          <p:cNvPr id="230" name="Google Shape;230;p39"/>
          <p:cNvSpPr txBox="1"/>
          <p:nvPr/>
        </p:nvSpPr>
        <p:spPr>
          <a:xfrm>
            <a:off x="440425" y="1069600"/>
            <a:ext cx="8391900" cy="3063000"/>
          </a:xfrm>
          <a:prstGeom prst="rect">
            <a:avLst/>
          </a:prstGeom>
          <a:noFill/>
          <a:ln>
            <a:noFill/>
          </a:ln>
        </p:spPr>
        <p:txBody>
          <a:bodyPr anchorCtr="0" anchor="t" bIns="91425" lIns="91425" spcFirstLastPara="1" rIns="91425" wrap="square" tIns="91425">
            <a:spAutoFit/>
          </a:bodyPr>
          <a:lstStyle/>
          <a:p>
            <a:pPr indent="-336550" lvl="0" marL="457200" rtl="0" algn="just">
              <a:spcBef>
                <a:spcPts val="0"/>
              </a:spcBef>
              <a:spcAft>
                <a:spcPts val="0"/>
              </a:spcAft>
              <a:buClr>
                <a:srgbClr val="0A0C10"/>
              </a:buClr>
              <a:buSzPts val="1700"/>
              <a:buFont typeface="Times New Roman"/>
              <a:buChar char="●"/>
            </a:pPr>
            <a:r>
              <a:rPr lang="en" sz="1700">
                <a:solidFill>
                  <a:srgbClr val="0A0C10"/>
                </a:solidFill>
                <a:highlight>
                  <a:srgbClr val="FFFFFF"/>
                </a:highlight>
                <a:latin typeface="Times New Roman"/>
                <a:ea typeface="Times New Roman"/>
                <a:cs typeface="Times New Roman"/>
                <a:sym typeface="Times New Roman"/>
              </a:rPr>
              <a:t>From the results it can be observed that the model is trying to predict function names with the natural language text which is passed as input because the function names have been masked while passing the input to the code generator.</a:t>
            </a:r>
            <a:endParaRPr sz="1700">
              <a:solidFill>
                <a:srgbClr val="0A0C10"/>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700">
              <a:solidFill>
                <a:srgbClr val="0A0C10"/>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0A0C10"/>
              </a:buClr>
              <a:buSzPts val="1700"/>
              <a:buFont typeface="Times New Roman"/>
              <a:buChar char="●"/>
            </a:pPr>
            <a:r>
              <a:rPr lang="en" sz="1700">
                <a:solidFill>
                  <a:srgbClr val="0A0C10"/>
                </a:solidFill>
                <a:highlight>
                  <a:srgbClr val="FFFFFF"/>
                </a:highlight>
                <a:latin typeface="Times New Roman"/>
                <a:ea typeface="Times New Roman"/>
                <a:cs typeface="Times New Roman"/>
                <a:sym typeface="Times New Roman"/>
              </a:rPr>
              <a:t>On comparing generated code results without masking and with masking, it can be observed that the model has predicted better function names with masking as compared to unmasked input but the content inside the function is same for both cases.</a:t>
            </a:r>
            <a:endParaRPr sz="1700">
              <a:solidFill>
                <a:srgbClr val="0A0C10"/>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700">
              <a:solidFill>
                <a:srgbClr val="0A0C10"/>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0A0C10"/>
              </a:buClr>
              <a:buSzPts val="1700"/>
              <a:buFont typeface="Times New Roman"/>
              <a:buChar char="●"/>
            </a:pPr>
            <a:r>
              <a:rPr lang="en" sz="1700">
                <a:solidFill>
                  <a:srgbClr val="0A0C10"/>
                </a:solidFill>
                <a:highlight>
                  <a:srgbClr val="FFFFFF"/>
                </a:highlight>
                <a:latin typeface="Times New Roman"/>
                <a:ea typeface="Times New Roman"/>
                <a:cs typeface="Times New Roman"/>
                <a:sym typeface="Times New Roman"/>
              </a:rPr>
              <a:t>It is suspected that the model is also trying to utilise the comments and docstrings </a:t>
            </a:r>
            <a:r>
              <a:rPr lang="en" sz="1700">
                <a:solidFill>
                  <a:srgbClr val="0A0C10"/>
                </a:solidFill>
                <a:highlight>
                  <a:srgbClr val="FFFFFF"/>
                </a:highlight>
                <a:latin typeface="Times New Roman"/>
                <a:ea typeface="Times New Roman"/>
                <a:cs typeface="Times New Roman"/>
                <a:sym typeface="Times New Roman"/>
              </a:rPr>
              <a:t>within</a:t>
            </a:r>
            <a:r>
              <a:rPr lang="en" sz="1700">
                <a:solidFill>
                  <a:srgbClr val="0A0C10"/>
                </a:solidFill>
                <a:highlight>
                  <a:srgbClr val="FFFFFF"/>
                </a:highlight>
                <a:latin typeface="Times New Roman"/>
                <a:ea typeface="Times New Roman"/>
                <a:cs typeface="Times New Roman"/>
                <a:sym typeface="Times New Roman"/>
              </a:rPr>
              <a:t> the retrieved codes to predict function names hence, the same experiments are to be </a:t>
            </a:r>
            <a:r>
              <a:rPr lang="en" sz="1700">
                <a:solidFill>
                  <a:srgbClr val="0A0C10"/>
                </a:solidFill>
                <a:highlight>
                  <a:srgbClr val="FFFFFF"/>
                </a:highlight>
                <a:latin typeface="Times New Roman"/>
                <a:ea typeface="Times New Roman"/>
                <a:cs typeface="Times New Roman"/>
                <a:sym typeface="Times New Roman"/>
              </a:rPr>
              <a:t>performed</a:t>
            </a:r>
            <a:r>
              <a:rPr lang="en" sz="1700">
                <a:solidFill>
                  <a:srgbClr val="0A0C10"/>
                </a:solidFill>
                <a:highlight>
                  <a:srgbClr val="FFFFFF"/>
                </a:highlight>
                <a:latin typeface="Times New Roman"/>
                <a:ea typeface="Times New Roman"/>
                <a:cs typeface="Times New Roman"/>
                <a:sym typeface="Times New Roman"/>
              </a:rPr>
              <a:t> after stripping the comments and docstrings.</a:t>
            </a:r>
            <a:endParaRPr sz="1700">
              <a:solidFill>
                <a:srgbClr val="0A0C10"/>
              </a:solidFill>
              <a:highlight>
                <a:srgbClr val="FFFFFF"/>
              </a:highlight>
              <a:latin typeface="Times New Roman"/>
              <a:ea typeface="Times New Roman"/>
              <a:cs typeface="Times New Roman"/>
              <a:sym typeface="Times New Roman"/>
            </a:endParaRPr>
          </a:p>
        </p:txBody>
      </p:sp>
      <p:sp>
        <p:nvSpPr>
          <p:cNvPr id="231" name="Google Shape;231;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100" u="sng">
                <a:latin typeface="Times New Roman"/>
                <a:ea typeface="Times New Roman"/>
                <a:cs typeface="Times New Roman"/>
                <a:sym typeface="Times New Roman"/>
              </a:rPr>
              <a:t>Brief Overvie</a:t>
            </a:r>
            <a:r>
              <a:rPr b="1" lang="en" sz="2100" u="sng">
                <a:latin typeface="Times New Roman"/>
                <a:ea typeface="Times New Roman"/>
                <a:cs typeface="Times New Roman"/>
                <a:sym typeface="Times New Roman"/>
              </a:rPr>
              <a:t>w on the research question to be solved :</a:t>
            </a:r>
            <a:endParaRPr sz="2100" u="sng">
              <a:latin typeface="Times New Roman"/>
              <a:ea typeface="Times New Roman"/>
              <a:cs typeface="Times New Roman"/>
              <a:sym typeface="Times New Roman"/>
            </a:endParaRPr>
          </a:p>
        </p:txBody>
      </p:sp>
      <p:sp>
        <p:nvSpPr>
          <p:cNvPr id="107" name="Google Shape;10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just">
              <a:lnSpc>
                <a:spcPct val="95000"/>
              </a:lnSpc>
              <a:spcBef>
                <a:spcPts val="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Code generation has been a thriving research topic. One method is training large unsupervised models on code data. (Chen et al., 2021).</a:t>
            </a:r>
            <a:endParaRPr sz="1600">
              <a:solidFill>
                <a:schemeClr val="dk1"/>
              </a:solidFill>
              <a:highlight>
                <a:srgbClr val="FFFFFF"/>
              </a:highlight>
              <a:latin typeface="Times New Roman"/>
              <a:ea typeface="Times New Roman"/>
              <a:cs typeface="Times New Roman"/>
              <a:sym typeface="Times New Roman"/>
            </a:endParaRPr>
          </a:p>
          <a:p>
            <a:pPr indent="0" lvl="0" marL="457200" rtl="0" algn="just">
              <a:lnSpc>
                <a:spcPct val="95000"/>
              </a:lnSpc>
              <a:spcBef>
                <a:spcPts val="0"/>
              </a:spcBef>
              <a:spcAft>
                <a:spcPts val="0"/>
              </a:spcAft>
              <a:buNone/>
            </a:pPr>
            <a:r>
              <a:t/>
            </a:r>
            <a:endParaRPr sz="1600">
              <a:solidFill>
                <a:schemeClr val="dk1"/>
              </a:solidFill>
              <a:highlight>
                <a:srgbClr val="FFFFFF"/>
              </a:highlight>
              <a:latin typeface="Times New Roman"/>
              <a:ea typeface="Times New Roman"/>
              <a:cs typeface="Times New Roman"/>
              <a:sym typeface="Times New Roman"/>
            </a:endParaRPr>
          </a:p>
          <a:p>
            <a:pPr indent="-330200" lvl="0" marL="457200" rtl="0" algn="just">
              <a:lnSpc>
                <a:spcPct val="95000"/>
              </a:lnSpc>
              <a:spcBef>
                <a:spcPts val="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As an alternative, accessing already-existing coding templates and training models using those templates aids in code generation and in a way corresponds with our intuition while writing codes (Parvez et al., 2021).</a:t>
            </a:r>
            <a:endParaRPr sz="1600">
              <a:solidFill>
                <a:schemeClr val="dk1"/>
              </a:solidFill>
              <a:highlight>
                <a:srgbClr val="FFFFFF"/>
              </a:highlight>
              <a:latin typeface="Times New Roman"/>
              <a:ea typeface="Times New Roman"/>
              <a:cs typeface="Times New Roman"/>
              <a:sym typeface="Times New Roman"/>
            </a:endParaRPr>
          </a:p>
          <a:p>
            <a:pPr indent="0" lvl="0" marL="457200" rtl="0" algn="just">
              <a:lnSpc>
                <a:spcPct val="95000"/>
              </a:lnSpc>
              <a:spcBef>
                <a:spcPts val="0"/>
              </a:spcBef>
              <a:spcAft>
                <a:spcPts val="0"/>
              </a:spcAft>
              <a:buNone/>
            </a:pPr>
            <a:r>
              <a:t/>
            </a:r>
            <a:endParaRPr sz="1600">
              <a:solidFill>
                <a:schemeClr val="dk1"/>
              </a:solidFill>
              <a:highlight>
                <a:srgbClr val="FFFFFF"/>
              </a:highlight>
              <a:latin typeface="Times New Roman"/>
              <a:ea typeface="Times New Roman"/>
              <a:cs typeface="Times New Roman"/>
              <a:sym typeface="Times New Roman"/>
            </a:endParaRPr>
          </a:p>
          <a:p>
            <a:pPr indent="-330200" lvl="0" marL="457200" rtl="0" algn="l">
              <a:lnSpc>
                <a:spcPct val="9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Analysis on how the retrieved code snippets help in code generation.</a:t>
            </a:r>
            <a:endParaRPr sz="1600">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lnSpc>
                <a:spcPct val="95000"/>
              </a:lnSpc>
              <a:spcBef>
                <a:spcPts val="12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Our goal is to use AST parser on retrieved codes to mask different parts that could lead to bias in code generation.</a:t>
            </a:r>
            <a:endParaRPr sz="1600">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lnSpc>
                <a:spcPct val="95000"/>
              </a:lnSpc>
              <a:spcBef>
                <a:spcPts val="12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Also, planning to extend this analysis to tree based code generators.</a:t>
            </a:r>
            <a:endParaRPr sz="16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None/>
            </a:pPr>
            <a:r>
              <a:t/>
            </a:r>
            <a:endParaRPr/>
          </a:p>
        </p:txBody>
      </p:sp>
      <p:sp>
        <p:nvSpPr>
          <p:cNvPr id="108" name="Google Shape;10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cxnSp>
        <p:nvCxnSpPr>
          <p:cNvPr id="113" name="Google Shape;113;p27"/>
          <p:cNvCxnSpPr/>
          <p:nvPr/>
        </p:nvCxnSpPr>
        <p:spPr>
          <a:xfrm>
            <a:off x="420075" y="2927037"/>
            <a:ext cx="8336100" cy="0"/>
          </a:xfrm>
          <a:prstGeom prst="straightConnector1">
            <a:avLst/>
          </a:prstGeom>
          <a:noFill/>
          <a:ln cap="flat" cmpd="sng" w="19050">
            <a:solidFill>
              <a:schemeClr val="dk1"/>
            </a:solidFill>
            <a:prstDash val="dot"/>
            <a:round/>
            <a:headEnd len="sm" w="sm" type="none"/>
            <a:tailEnd len="sm" w="sm" type="none"/>
          </a:ln>
        </p:spPr>
      </p:cxnSp>
      <p:sp>
        <p:nvSpPr>
          <p:cNvPr id="114" name="Google Shape;11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100" u="sng">
                <a:latin typeface="Times New Roman"/>
                <a:ea typeface="Times New Roman"/>
                <a:cs typeface="Times New Roman"/>
                <a:sym typeface="Times New Roman"/>
              </a:rPr>
              <a:t>Outline:</a:t>
            </a:r>
            <a:endParaRPr b="1" sz="2100" u="sng">
              <a:latin typeface="Times New Roman"/>
              <a:ea typeface="Times New Roman"/>
              <a:cs typeface="Times New Roman"/>
              <a:sym typeface="Times New Roman"/>
            </a:endParaRPr>
          </a:p>
        </p:txBody>
      </p:sp>
      <p:grpSp>
        <p:nvGrpSpPr>
          <p:cNvPr id="115" name="Google Shape;115;p27"/>
          <p:cNvGrpSpPr/>
          <p:nvPr/>
        </p:nvGrpSpPr>
        <p:grpSpPr>
          <a:xfrm>
            <a:off x="2498625" y="1736575"/>
            <a:ext cx="129000" cy="1254971"/>
            <a:chOff x="1553050" y="1736575"/>
            <a:chExt cx="129000" cy="1254971"/>
          </a:xfrm>
        </p:grpSpPr>
        <p:sp>
          <p:nvSpPr>
            <p:cNvPr id="116" name="Google Shape;116;p27"/>
            <p:cNvSpPr/>
            <p:nvPr/>
          </p:nvSpPr>
          <p:spPr>
            <a:xfrm>
              <a:off x="1553050" y="2862546"/>
              <a:ext cx="129000" cy="129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27"/>
            <p:cNvCxnSpPr/>
            <p:nvPr/>
          </p:nvCxnSpPr>
          <p:spPr>
            <a:xfrm rot="10800000">
              <a:off x="1614125" y="1736575"/>
              <a:ext cx="0" cy="1128300"/>
            </a:xfrm>
            <a:prstGeom prst="straightConnector1">
              <a:avLst/>
            </a:prstGeom>
            <a:noFill/>
            <a:ln cap="flat" cmpd="sng" w="9525">
              <a:solidFill>
                <a:schemeClr val="accent1"/>
              </a:solidFill>
              <a:prstDash val="solid"/>
              <a:round/>
              <a:headEnd len="sm" w="sm" type="none"/>
              <a:tailEnd len="med" w="med" type="oval"/>
            </a:ln>
          </p:spPr>
        </p:cxnSp>
      </p:grpSp>
      <p:sp>
        <p:nvSpPr>
          <p:cNvPr id="118" name="Google Shape;118;p27"/>
          <p:cNvSpPr txBox="1"/>
          <p:nvPr>
            <p:ph idx="4294967295" type="body"/>
          </p:nvPr>
        </p:nvSpPr>
        <p:spPr>
          <a:xfrm>
            <a:off x="2627625" y="1572500"/>
            <a:ext cx="1353600" cy="48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Dataset</a:t>
            </a:r>
            <a:endParaRPr>
              <a:solidFill>
                <a:srgbClr val="000000"/>
              </a:solidFill>
              <a:latin typeface="Times New Roman"/>
              <a:ea typeface="Times New Roman"/>
              <a:cs typeface="Times New Roman"/>
              <a:sym typeface="Times New Roman"/>
            </a:endParaRPr>
          </a:p>
        </p:txBody>
      </p:sp>
      <p:grpSp>
        <p:nvGrpSpPr>
          <p:cNvPr id="119" name="Google Shape;119;p27"/>
          <p:cNvGrpSpPr/>
          <p:nvPr/>
        </p:nvGrpSpPr>
        <p:grpSpPr>
          <a:xfrm>
            <a:off x="4400513" y="1736575"/>
            <a:ext cx="129000" cy="1254971"/>
            <a:chOff x="1553050" y="1736575"/>
            <a:chExt cx="129000" cy="1254971"/>
          </a:xfrm>
        </p:grpSpPr>
        <p:sp>
          <p:nvSpPr>
            <p:cNvPr id="120" name="Google Shape;120;p27"/>
            <p:cNvSpPr/>
            <p:nvPr/>
          </p:nvSpPr>
          <p:spPr>
            <a:xfrm>
              <a:off x="1553050" y="2862546"/>
              <a:ext cx="129000" cy="129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1" name="Google Shape;121;p27"/>
            <p:cNvCxnSpPr/>
            <p:nvPr/>
          </p:nvCxnSpPr>
          <p:spPr>
            <a:xfrm rot="10800000">
              <a:off x="1614125" y="1736575"/>
              <a:ext cx="0" cy="1128300"/>
            </a:xfrm>
            <a:prstGeom prst="straightConnector1">
              <a:avLst/>
            </a:prstGeom>
            <a:noFill/>
            <a:ln cap="flat" cmpd="sng" w="9525">
              <a:solidFill>
                <a:schemeClr val="accent1"/>
              </a:solidFill>
              <a:prstDash val="solid"/>
              <a:round/>
              <a:headEnd len="sm" w="sm" type="none"/>
              <a:tailEnd len="med" w="med" type="oval"/>
            </a:ln>
          </p:spPr>
        </p:cxnSp>
      </p:grpSp>
      <p:sp>
        <p:nvSpPr>
          <p:cNvPr id="122" name="Google Shape;122;p27"/>
          <p:cNvSpPr txBox="1"/>
          <p:nvPr>
            <p:ph idx="4294967295" type="body"/>
          </p:nvPr>
        </p:nvSpPr>
        <p:spPr>
          <a:xfrm>
            <a:off x="4539375" y="1572500"/>
            <a:ext cx="1416900" cy="48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Masking and its Results</a:t>
            </a:r>
            <a:endParaRPr>
              <a:solidFill>
                <a:srgbClr val="000000"/>
              </a:solidFill>
              <a:latin typeface="Times New Roman"/>
              <a:ea typeface="Times New Roman"/>
              <a:cs typeface="Times New Roman"/>
              <a:sym typeface="Times New Roman"/>
            </a:endParaRPr>
          </a:p>
        </p:txBody>
      </p:sp>
      <p:grpSp>
        <p:nvGrpSpPr>
          <p:cNvPr id="123" name="Google Shape;123;p27"/>
          <p:cNvGrpSpPr/>
          <p:nvPr/>
        </p:nvGrpSpPr>
        <p:grpSpPr>
          <a:xfrm>
            <a:off x="6042825" y="1736575"/>
            <a:ext cx="129000" cy="1254971"/>
            <a:chOff x="1553050" y="1736575"/>
            <a:chExt cx="129000" cy="1254971"/>
          </a:xfrm>
        </p:grpSpPr>
        <p:sp>
          <p:nvSpPr>
            <p:cNvPr id="124" name="Google Shape;124;p27"/>
            <p:cNvSpPr/>
            <p:nvPr/>
          </p:nvSpPr>
          <p:spPr>
            <a:xfrm>
              <a:off x="1553050" y="2862546"/>
              <a:ext cx="129000" cy="129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 name="Google Shape;125;p27"/>
            <p:cNvCxnSpPr/>
            <p:nvPr/>
          </p:nvCxnSpPr>
          <p:spPr>
            <a:xfrm rot="10800000">
              <a:off x="1614125" y="1736575"/>
              <a:ext cx="0" cy="1128300"/>
            </a:xfrm>
            <a:prstGeom prst="straightConnector1">
              <a:avLst/>
            </a:prstGeom>
            <a:noFill/>
            <a:ln cap="flat" cmpd="sng" w="9525">
              <a:solidFill>
                <a:schemeClr val="accent1"/>
              </a:solidFill>
              <a:prstDash val="solid"/>
              <a:round/>
              <a:headEnd len="sm" w="sm" type="none"/>
              <a:tailEnd len="med" w="med" type="oval"/>
            </a:ln>
          </p:spPr>
        </p:cxnSp>
      </p:grpSp>
      <p:grpSp>
        <p:nvGrpSpPr>
          <p:cNvPr id="126" name="Google Shape;126;p27"/>
          <p:cNvGrpSpPr/>
          <p:nvPr/>
        </p:nvGrpSpPr>
        <p:grpSpPr>
          <a:xfrm>
            <a:off x="1631875" y="2898258"/>
            <a:ext cx="129000" cy="770742"/>
            <a:chOff x="369350" y="2864883"/>
            <a:chExt cx="129000" cy="770742"/>
          </a:xfrm>
        </p:grpSpPr>
        <p:sp>
          <p:nvSpPr>
            <p:cNvPr id="127" name="Google Shape;127;p27"/>
            <p:cNvSpPr/>
            <p:nvPr/>
          </p:nvSpPr>
          <p:spPr>
            <a:xfrm>
              <a:off x="369350" y="2864883"/>
              <a:ext cx="129000" cy="129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 name="Google Shape;128;p27"/>
            <p:cNvCxnSpPr/>
            <p:nvPr/>
          </p:nvCxnSpPr>
          <p:spPr>
            <a:xfrm>
              <a:off x="433850" y="2991525"/>
              <a:ext cx="0" cy="644100"/>
            </a:xfrm>
            <a:prstGeom prst="straightConnector1">
              <a:avLst/>
            </a:prstGeom>
            <a:noFill/>
            <a:ln cap="flat" cmpd="sng" w="9525">
              <a:solidFill>
                <a:schemeClr val="accent1"/>
              </a:solidFill>
              <a:prstDash val="solid"/>
              <a:round/>
              <a:headEnd len="sm" w="sm" type="none"/>
              <a:tailEnd len="med" w="med" type="oval"/>
            </a:ln>
          </p:spPr>
        </p:cxnSp>
      </p:grpSp>
      <p:sp>
        <p:nvSpPr>
          <p:cNvPr id="129" name="Google Shape;129;p27"/>
          <p:cNvSpPr txBox="1"/>
          <p:nvPr>
            <p:ph idx="4294967295" type="body"/>
          </p:nvPr>
        </p:nvSpPr>
        <p:spPr>
          <a:xfrm>
            <a:off x="1760875" y="3507175"/>
            <a:ext cx="1353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Architecture</a:t>
            </a:r>
            <a:endParaRPr>
              <a:solidFill>
                <a:srgbClr val="000000"/>
              </a:solidFill>
              <a:latin typeface="Times New Roman"/>
              <a:ea typeface="Times New Roman"/>
              <a:cs typeface="Times New Roman"/>
              <a:sym typeface="Times New Roman"/>
            </a:endParaRPr>
          </a:p>
        </p:txBody>
      </p:sp>
      <p:grpSp>
        <p:nvGrpSpPr>
          <p:cNvPr id="130" name="Google Shape;130;p27"/>
          <p:cNvGrpSpPr/>
          <p:nvPr/>
        </p:nvGrpSpPr>
        <p:grpSpPr>
          <a:xfrm>
            <a:off x="3387200" y="2898258"/>
            <a:ext cx="129000" cy="770742"/>
            <a:chOff x="369350" y="2864883"/>
            <a:chExt cx="129000" cy="770742"/>
          </a:xfrm>
        </p:grpSpPr>
        <p:sp>
          <p:nvSpPr>
            <p:cNvPr id="131" name="Google Shape;131;p27"/>
            <p:cNvSpPr/>
            <p:nvPr/>
          </p:nvSpPr>
          <p:spPr>
            <a:xfrm>
              <a:off x="369350" y="2864883"/>
              <a:ext cx="129000" cy="129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 name="Google Shape;132;p27"/>
            <p:cNvCxnSpPr/>
            <p:nvPr/>
          </p:nvCxnSpPr>
          <p:spPr>
            <a:xfrm>
              <a:off x="433850" y="2991525"/>
              <a:ext cx="0" cy="644100"/>
            </a:xfrm>
            <a:prstGeom prst="straightConnector1">
              <a:avLst/>
            </a:prstGeom>
            <a:noFill/>
            <a:ln cap="flat" cmpd="sng" w="9525">
              <a:solidFill>
                <a:schemeClr val="accent1"/>
              </a:solidFill>
              <a:prstDash val="solid"/>
              <a:round/>
              <a:headEnd len="sm" w="sm" type="none"/>
              <a:tailEnd len="med" w="med" type="oval"/>
            </a:ln>
          </p:spPr>
        </p:cxnSp>
      </p:grpSp>
      <p:sp>
        <p:nvSpPr>
          <p:cNvPr id="133" name="Google Shape;133;p27"/>
          <p:cNvSpPr txBox="1"/>
          <p:nvPr>
            <p:ph idx="4294967295" type="body"/>
          </p:nvPr>
        </p:nvSpPr>
        <p:spPr>
          <a:xfrm>
            <a:off x="3516200" y="3467800"/>
            <a:ext cx="141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Results</a:t>
            </a:r>
            <a:endParaRPr>
              <a:solidFill>
                <a:srgbClr val="000000"/>
              </a:solidFill>
              <a:latin typeface="Times New Roman"/>
              <a:ea typeface="Times New Roman"/>
              <a:cs typeface="Times New Roman"/>
              <a:sym typeface="Times New Roman"/>
            </a:endParaRPr>
          </a:p>
        </p:txBody>
      </p:sp>
      <p:grpSp>
        <p:nvGrpSpPr>
          <p:cNvPr id="134" name="Google Shape;134;p27"/>
          <p:cNvGrpSpPr/>
          <p:nvPr/>
        </p:nvGrpSpPr>
        <p:grpSpPr>
          <a:xfrm>
            <a:off x="5139225" y="2898258"/>
            <a:ext cx="129000" cy="770742"/>
            <a:chOff x="369350" y="2864883"/>
            <a:chExt cx="129000" cy="770742"/>
          </a:xfrm>
        </p:grpSpPr>
        <p:sp>
          <p:nvSpPr>
            <p:cNvPr id="135" name="Google Shape;135;p27"/>
            <p:cNvSpPr/>
            <p:nvPr/>
          </p:nvSpPr>
          <p:spPr>
            <a:xfrm>
              <a:off x="369350" y="2864883"/>
              <a:ext cx="129000" cy="129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 name="Google Shape;136;p27"/>
            <p:cNvCxnSpPr/>
            <p:nvPr/>
          </p:nvCxnSpPr>
          <p:spPr>
            <a:xfrm>
              <a:off x="433850" y="2991525"/>
              <a:ext cx="0" cy="644100"/>
            </a:xfrm>
            <a:prstGeom prst="straightConnector1">
              <a:avLst/>
            </a:prstGeom>
            <a:noFill/>
            <a:ln cap="flat" cmpd="sng" w="9525">
              <a:solidFill>
                <a:schemeClr val="accent1"/>
              </a:solidFill>
              <a:prstDash val="solid"/>
              <a:round/>
              <a:headEnd len="sm" w="sm" type="none"/>
              <a:tailEnd len="med" w="med" type="oval"/>
            </a:ln>
          </p:spPr>
        </p:cxnSp>
      </p:grpSp>
      <p:sp>
        <p:nvSpPr>
          <p:cNvPr id="137" name="Google Shape;137;p27"/>
          <p:cNvSpPr txBox="1"/>
          <p:nvPr>
            <p:ph idx="4294967295" type="body"/>
          </p:nvPr>
        </p:nvSpPr>
        <p:spPr>
          <a:xfrm>
            <a:off x="5268225" y="3467800"/>
            <a:ext cx="1472700" cy="48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Observations</a:t>
            </a:r>
            <a:endParaRPr>
              <a:solidFill>
                <a:srgbClr val="000000"/>
              </a:solidFill>
              <a:latin typeface="Times New Roman"/>
              <a:ea typeface="Times New Roman"/>
              <a:cs typeface="Times New Roman"/>
              <a:sym typeface="Times New Roman"/>
            </a:endParaRPr>
          </a:p>
        </p:txBody>
      </p:sp>
      <p:sp>
        <p:nvSpPr>
          <p:cNvPr id="138" name="Google Shape;138;p27"/>
          <p:cNvSpPr txBox="1"/>
          <p:nvPr>
            <p:ph idx="4294967295" type="body"/>
          </p:nvPr>
        </p:nvSpPr>
        <p:spPr>
          <a:xfrm>
            <a:off x="6302425" y="1605650"/>
            <a:ext cx="157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Future Work</a:t>
            </a:r>
            <a:endParaRPr>
              <a:solidFill>
                <a:srgbClr val="000000"/>
              </a:solidFill>
              <a:latin typeface="Times New Roman"/>
              <a:ea typeface="Times New Roman"/>
              <a:cs typeface="Times New Roman"/>
              <a:sym typeface="Times New Roman"/>
            </a:endParaRPr>
          </a:p>
        </p:txBody>
      </p:sp>
      <p:grpSp>
        <p:nvGrpSpPr>
          <p:cNvPr id="139" name="Google Shape;139;p27"/>
          <p:cNvGrpSpPr/>
          <p:nvPr/>
        </p:nvGrpSpPr>
        <p:grpSpPr>
          <a:xfrm>
            <a:off x="865625" y="1660375"/>
            <a:ext cx="129000" cy="1254971"/>
            <a:chOff x="1553050" y="1736575"/>
            <a:chExt cx="129000" cy="1254971"/>
          </a:xfrm>
        </p:grpSpPr>
        <p:sp>
          <p:nvSpPr>
            <p:cNvPr id="140" name="Google Shape;140;p27"/>
            <p:cNvSpPr/>
            <p:nvPr/>
          </p:nvSpPr>
          <p:spPr>
            <a:xfrm>
              <a:off x="1553050" y="2862546"/>
              <a:ext cx="129000" cy="129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 name="Google Shape;141;p27"/>
            <p:cNvCxnSpPr/>
            <p:nvPr/>
          </p:nvCxnSpPr>
          <p:spPr>
            <a:xfrm rot="10800000">
              <a:off x="1614125" y="1736575"/>
              <a:ext cx="0" cy="1128300"/>
            </a:xfrm>
            <a:prstGeom prst="straightConnector1">
              <a:avLst/>
            </a:prstGeom>
            <a:noFill/>
            <a:ln cap="flat" cmpd="sng" w="9525">
              <a:solidFill>
                <a:schemeClr val="accent1"/>
              </a:solidFill>
              <a:prstDash val="solid"/>
              <a:round/>
              <a:headEnd len="sm" w="sm" type="none"/>
              <a:tailEnd len="med" w="med" type="oval"/>
            </a:ln>
          </p:spPr>
        </p:cxnSp>
      </p:grpSp>
      <p:sp>
        <p:nvSpPr>
          <p:cNvPr id="142" name="Google Shape;142;p27"/>
          <p:cNvSpPr txBox="1"/>
          <p:nvPr>
            <p:ph idx="4294967295" type="body"/>
          </p:nvPr>
        </p:nvSpPr>
        <p:spPr>
          <a:xfrm>
            <a:off x="1019575" y="1572500"/>
            <a:ext cx="1353600" cy="48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Problem Definition</a:t>
            </a:r>
            <a:endParaRPr>
              <a:solidFill>
                <a:srgbClr val="000000"/>
              </a:solidFill>
              <a:latin typeface="Times New Roman"/>
              <a:ea typeface="Times New Roman"/>
              <a:cs typeface="Times New Roman"/>
              <a:sym typeface="Times New Roman"/>
            </a:endParaRPr>
          </a:p>
        </p:txBody>
      </p:sp>
      <p:sp>
        <p:nvSpPr>
          <p:cNvPr id="143" name="Google Shape;143;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7" name="Shape 147"/>
        <p:cNvGrpSpPr/>
        <p:nvPr/>
      </p:nvGrpSpPr>
      <p:grpSpPr>
        <a:xfrm>
          <a:off x="0" y="0"/>
          <a:ext cx="0" cy="0"/>
          <a:chOff x="0" y="0"/>
          <a:chExt cx="0" cy="0"/>
        </a:xfrm>
      </p:grpSpPr>
      <p:sp>
        <p:nvSpPr>
          <p:cNvPr id="148" name="Google Shape;14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9" name="Google Shape;149;p28"/>
          <p:cNvSpPr txBox="1"/>
          <p:nvPr>
            <p:ph type="title"/>
          </p:nvPr>
        </p:nvSpPr>
        <p:spPr>
          <a:xfrm>
            <a:off x="311700" y="87925"/>
            <a:ext cx="8520600" cy="57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100" u="sng">
                <a:solidFill>
                  <a:srgbClr val="000000"/>
                </a:solidFill>
                <a:latin typeface="Times New Roman"/>
                <a:ea typeface="Times New Roman"/>
                <a:cs typeface="Times New Roman"/>
                <a:sym typeface="Times New Roman"/>
              </a:rPr>
              <a:t>Problem Definition:</a:t>
            </a:r>
            <a:endParaRPr b="1" sz="2100" u="sng">
              <a:solidFill>
                <a:srgbClr val="000000"/>
              </a:solidFill>
              <a:latin typeface="Times New Roman"/>
              <a:ea typeface="Times New Roman"/>
              <a:cs typeface="Times New Roman"/>
              <a:sym typeface="Times New Roman"/>
            </a:endParaRPr>
          </a:p>
        </p:txBody>
      </p:sp>
      <p:sp>
        <p:nvSpPr>
          <p:cNvPr id="150" name="Google Shape;150;p28"/>
          <p:cNvSpPr txBox="1"/>
          <p:nvPr/>
        </p:nvSpPr>
        <p:spPr>
          <a:xfrm>
            <a:off x="247500" y="631525"/>
            <a:ext cx="8649000" cy="41967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Firstly, given the input (nl text for code generation), a retriever module retrieves relevant source code (for code generation) from a database. In the second step, a generator processes the retrieved code/summary along with the original input to generate the target output. </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Given : </a:t>
            </a:r>
            <a:endParaRPr sz="1600">
              <a:latin typeface="Times New Roman"/>
              <a:ea typeface="Times New Roman"/>
              <a:cs typeface="Times New Roman"/>
              <a:sym typeface="Times New Roman"/>
            </a:endParaRPr>
          </a:p>
          <a:p>
            <a:pPr indent="-330200" lvl="1" marL="914400" rtl="0" algn="just">
              <a:lnSpc>
                <a:spcPct val="115000"/>
              </a:lnSpc>
              <a:spcBef>
                <a:spcPts val="0"/>
              </a:spcBef>
              <a:spcAft>
                <a:spcPts val="0"/>
              </a:spcAft>
              <a:buSzPts val="1600"/>
              <a:buFont typeface="Times New Roman"/>
              <a:buChar char="○"/>
            </a:pPr>
            <a:r>
              <a:rPr lang="en" sz="1600">
                <a:solidFill>
                  <a:schemeClr val="dk1"/>
                </a:solidFill>
                <a:latin typeface="Times New Roman"/>
                <a:ea typeface="Times New Roman"/>
                <a:cs typeface="Times New Roman"/>
                <a:sym typeface="Times New Roman"/>
              </a:rPr>
              <a:t>Input x ∈ X, a retriever retrieves the top-k relevant output sequences from the database: Y1, Y2, . . . , Yk ∈ YR. </a:t>
            </a:r>
            <a:endParaRPr sz="1600">
              <a:solidFill>
                <a:schemeClr val="dk1"/>
              </a:solidFill>
              <a:latin typeface="Times New Roman"/>
              <a:ea typeface="Times New Roman"/>
              <a:cs typeface="Times New Roman"/>
              <a:sym typeface="Times New Roman"/>
            </a:endParaRPr>
          </a:p>
          <a:p>
            <a:pPr indent="-330200" lvl="1" marL="914400" rtl="0" algn="just">
              <a:lnSpc>
                <a:spcPct val="115000"/>
              </a:lnSpc>
              <a:spcBef>
                <a:spcPts val="0"/>
              </a:spcBef>
              <a:spcAft>
                <a:spcPts val="0"/>
              </a:spcAft>
              <a:buSzPts val="1600"/>
              <a:buFont typeface="Times New Roman"/>
              <a:buChar char="○"/>
            </a:pPr>
            <a:r>
              <a:rPr lang="en" sz="1600">
                <a:solidFill>
                  <a:schemeClr val="dk1"/>
                </a:solidFill>
                <a:latin typeface="Times New Roman"/>
                <a:ea typeface="Times New Roman"/>
                <a:cs typeface="Times New Roman"/>
                <a:sym typeface="Times New Roman"/>
              </a:rPr>
              <a:t>Then the input sequence x is augmented with the retrieved sequences to form x ′ = x ⊕ Y1 ⊕ Y2 . . . ⊕ Yk, where ⊕ denotes the concatenation operation.</a:t>
            </a:r>
            <a:r>
              <a:rPr lang="en" sz="1600">
                <a:solidFill>
                  <a:srgbClr val="1155CC"/>
                </a:solidFill>
                <a:latin typeface="Times New Roman"/>
                <a:ea typeface="Times New Roman"/>
                <a:cs typeface="Times New Roman"/>
                <a:sym typeface="Times New Roman"/>
              </a:rPr>
              <a:t> </a:t>
            </a:r>
            <a:endParaRPr sz="1600">
              <a:solidFill>
                <a:srgbClr val="1155CC"/>
              </a:solidFill>
              <a:latin typeface="Times New Roman"/>
              <a:ea typeface="Times New Roman"/>
              <a:cs typeface="Times New Roman"/>
              <a:sym typeface="Times New Roman"/>
            </a:endParaRPr>
          </a:p>
          <a:p>
            <a:pPr indent="-330200" lvl="1" marL="914400" rtl="0" algn="just">
              <a:lnSpc>
                <a:spcPct val="115000"/>
              </a:lnSpc>
              <a:spcBef>
                <a:spcPts val="0"/>
              </a:spcBef>
              <a:spcAft>
                <a:spcPts val="0"/>
              </a:spcAft>
              <a:buSzPts val="1600"/>
              <a:buFont typeface="Times New Roman"/>
              <a:buChar char="○"/>
            </a:pPr>
            <a:r>
              <a:rPr lang="en" sz="1600">
                <a:solidFill>
                  <a:schemeClr val="dk1"/>
                </a:solidFill>
                <a:latin typeface="Times New Roman"/>
                <a:ea typeface="Times New Roman"/>
                <a:cs typeface="Times New Roman"/>
                <a:sym typeface="Times New Roman"/>
              </a:rPr>
              <a:t>Finally, a generator generates the target output y ∈ Y given x ′.</a:t>
            </a:r>
            <a:r>
              <a:rPr lang="en" sz="1600">
                <a:latin typeface="Times New Roman"/>
                <a:ea typeface="Times New Roman"/>
                <a:cs typeface="Times New Roman"/>
                <a:sym typeface="Times New Roman"/>
              </a:rPr>
              <a:t> </a:t>
            </a:r>
            <a:endParaRPr sz="1600">
              <a:solidFill>
                <a:srgbClr val="695D46"/>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For example,</a:t>
            </a:r>
            <a:endParaRPr sz="1600">
              <a:latin typeface="Times New Roman"/>
              <a:ea typeface="Times New Roman"/>
              <a:cs typeface="Times New Roman"/>
              <a:sym typeface="Times New Roman"/>
            </a:endParaRPr>
          </a:p>
          <a:p>
            <a:pPr indent="-330200" lvl="1" marL="914400" rtl="0" algn="just">
              <a:lnSpc>
                <a:spcPct val="115000"/>
              </a:lnSpc>
              <a:spcBef>
                <a:spcPts val="0"/>
              </a:spcBef>
              <a:spcAft>
                <a:spcPts val="0"/>
              </a:spcAft>
              <a:buSzPts val="1600"/>
              <a:buFont typeface="Times New Roman"/>
              <a:buChar char="○"/>
            </a:pPr>
            <a:r>
              <a:rPr b="1" lang="en" sz="1600">
                <a:latin typeface="Times New Roman"/>
                <a:ea typeface="Times New Roman"/>
                <a:cs typeface="Times New Roman"/>
                <a:sym typeface="Times New Roman"/>
              </a:rPr>
              <a:t>Input utterance:</a:t>
            </a:r>
            <a:r>
              <a:rPr lang="en" sz="1600">
                <a:latin typeface="Times New Roman"/>
                <a:ea typeface="Times New Roman"/>
                <a:cs typeface="Times New Roman"/>
                <a:sym typeface="Times New Roman"/>
              </a:rPr>
              <a:t> </a:t>
            </a:r>
            <a:r>
              <a:rPr lang="en" sz="1600">
                <a:latin typeface="Times New Roman"/>
                <a:ea typeface="Times New Roman"/>
                <a:cs typeface="Times New Roman"/>
                <a:sym typeface="Times New Roman"/>
              </a:rPr>
              <a:t>Format text with color or other effects into ANSI escaped string.</a:t>
            </a:r>
            <a:endParaRPr sz="1600">
              <a:latin typeface="Times New Roman"/>
              <a:ea typeface="Times New Roman"/>
              <a:cs typeface="Times New Roman"/>
              <a:sym typeface="Times New Roman"/>
            </a:endParaRPr>
          </a:p>
          <a:p>
            <a:pPr indent="-330200" lvl="1" marL="914400" rtl="0" algn="l">
              <a:lnSpc>
                <a:spcPct val="115000"/>
              </a:lnSpc>
              <a:spcBef>
                <a:spcPts val="0"/>
              </a:spcBef>
              <a:spcAft>
                <a:spcPts val="0"/>
              </a:spcAft>
              <a:buSzPts val="1600"/>
              <a:buFont typeface="Times New Roman"/>
              <a:buChar char="○"/>
            </a:pPr>
            <a:r>
              <a:rPr b="1" lang="en" sz="1600">
                <a:latin typeface="Times New Roman"/>
                <a:ea typeface="Times New Roman"/>
                <a:cs typeface="Times New Roman"/>
                <a:sym typeface="Times New Roman"/>
              </a:rPr>
              <a:t>Output response:</a:t>
            </a:r>
            <a:r>
              <a:rPr lang="en" sz="1600">
                <a:latin typeface="Times New Roman"/>
                <a:ea typeface="Times New Roman"/>
                <a:cs typeface="Times New Roman"/>
                <a:sym typeface="Times New Roman"/>
              </a:rPr>
              <a:t> "def sprint(text, *colors):\n    \"\"\"Format text with color or other effects into ANSI escaped string.\"\"\"\n    return \"\\33[{}m{content}\\33[{}m\".format(\";\".join([str(color) for color in colors]), RESET, content=text) if IS_ANSI_TERMINAL and colors else text" </a:t>
            </a:r>
            <a:endParaRPr sz="17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100" u="sng">
                <a:latin typeface="Times New Roman"/>
                <a:ea typeface="Times New Roman"/>
                <a:cs typeface="Times New Roman"/>
                <a:sym typeface="Times New Roman"/>
              </a:rPr>
              <a:t>REDCODER Framework From </a:t>
            </a:r>
            <a:r>
              <a:rPr b="1" lang="en" sz="2100" u="sng">
                <a:latin typeface="Times New Roman"/>
                <a:ea typeface="Times New Roman"/>
                <a:cs typeface="Times New Roman"/>
                <a:sym typeface="Times New Roman"/>
              </a:rPr>
              <a:t>Parvez et al., 2021:</a:t>
            </a:r>
            <a:endParaRPr b="1" sz="2100" u="sng">
              <a:latin typeface="Times New Roman"/>
              <a:ea typeface="Times New Roman"/>
              <a:cs typeface="Times New Roman"/>
              <a:sym typeface="Times New Roman"/>
            </a:endParaRPr>
          </a:p>
        </p:txBody>
      </p:sp>
      <p:pic>
        <p:nvPicPr>
          <p:cNvPr id="156" name="Google Shape;156;p29"/>
          <p:cNvPicPr preferRelativeResize="0"/>
          <p:nvPr/>
        </p:nvPicPr>
        <p:blipFill>
          <a:blip r:embed="rId3">
            <a:alphaModFix/>
          </a:blip>
          <a:stretch>
            <a:fillRect/>
          </a:stretch>
        </p:blipFill>
        <p:spPr>
          <a:xfrm>
            <a:off x="228600" y="1498875"/>
            <a:ext cx="8839201" cy="2365953"/>
          </a:xfrm>
          <a:prstGeom prst="rect">
            <a:avLst/>
          </a:prstGeom>
          <a:noFill/>
          <a:ln>
            <a:noFill/>
          </a:ln>
        </p:spPr>
      </p:pic>
      <p:sp>
        <p:nvSpPr>
          <p:cNvPr id="157" name="Google Shape;15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000" u="sng">
                <a:latin typeface="Times New Roman"/>
                <a:ea typeface="Times New Roman"/>
                <a:cs typeface="Times New Roman"/>
                <a:sym typeface="Times New Roman"/>
              </a:rPr>
              <a:t>Reproduced Experimental Results From The Paper By Parvez et al., 2021:</a:t>
            </a:r>
            <a:endParaRPr sz="2000"/>
          </a:p>
        </p:txBody>
      </p:sp>
      <p:sp>
        <p:nvSpPr>
          <p:cNvPr id="163" name="Google Shape;163;p30"/>
          <p:cNvSpPr txBox="1"/>
          <p:nvPr/>
        </p:nvSpPr>
        <p:spPr>
          <a:xfrm>
            <a:off x="408975" y="733350"/>
            <a:ext cx="8210700" cy="41127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Code retrieval output</a:t>
            </a:r>
            <a:endParaRPr sz="1600">
              <a:solidFill>
                <a:schemeClr val="dk1"/>
              </a:solidFill>
              <a:latin typeface="Times New Roman"/>
              <a:ea typeface="Times New Roman"/>
              <a:cs typeface="Times New Roman"/>
              <a:sym typeface="Times New Roman"/>
            </a:endParaRPr>
          </a:p>
          <a:p>
            <a:pPr indent="-330200" lvl="1" marL="914400" rtl="0" algn="just">
              <a:lnSpc>
                <a:spcPct val="115000"/>
              </a:lnSpc>
              <a:spcBef>
                <a:spcPts val="0"/>
              </a:spcBef>
              <a:spcAft>
                <a:spcPts val="0"/>
              </a:spcAft>
              <a:buClr>
                <a:schemeClr val="dk1"/>
              </a:buClr>
              <a:buSzPts val="1600"/>
              <a:buFont typeface="Times New Roman"/>
              <a:buChar char="○"/>
            </a:pPr>
            <a:r>
              <a:rPr lang="en" sz="1600">
                <a:solidFill>
                  <a:srgbClr val="0A0C10"/>
                </a:solidFill>
                <a:highlight>
                  <a:srgbClr val="FFFFFF"/>
                </a:highlight>
                <a:latin typeface="Times New Roman"/>
                <a:ea typeface="Times New Roman"/>
                <a:cs typeface="Times New Roman"/>
                <a:sym typeface="Times New Roman"/>
              </a:rPr>
              <a:t>Retriever module writes retrieved results for subsequent reader model training into a specified out_file which is a json with the following format.</a:t>
            </a:r>
            <a:endParaRPr sz="1600">
              <a:solidFill>
                <a:srgbClr val="0A0C10"/>
              </a:solidFill>
              <a:highlight>
                <a:srgbClr val="FFFFFF"/>
              </a:highlight>
              <a:latin typeface="Times New Roman"/>
              <a:ea typeface="Times New Roman"/>
              <a:cs typeface="Times New Roman"/>
              <a:sym typeface="Times New Roman"/>
            </a:endParaRPr>
          </a:p>
          <a:p>
            <a:pPr indent="-330200" lvl="1" marL="914400" rtl="0" algn="just">
              <a:lnSpc>
                <a:spcPct val="115000"/>
              </a:lnSpc>
              <a:spcBef>
                <a:spcPts val="0"/>
              </a:spcBef>
              <a:spcAft>
                <a:spcPts val="0"/>
              </a:spcAft>
              <a:buClr>
                <a:srgbClr val="0A0C10"/>
              </a:buClr>
              <a:buSzPts val="1600"/>
              <a:buFont typeface="Times New Roman"/>
              <a:buChar char="○"/>
            </a:pPr>
            <a:r>
              <a:rPr lang="en" sz="1600">
                <a:solidFill>
                  <a:srgbClr val="0A0C10"/>
                </a:solidFill>
                <a:highlight>
                  <a:srgbClr val="FFFFFF"/>
                </a:highlight>
                <a:latin typeface="Times New Roman"/>
                <a:ea typeface="Times New Roman"/>
                <a:cs typeface="Times New Roman"/>
                <a:sym typeface="Times New Roman"/>
              </a:rPr>
              <a:t>The below example shows top 2 retrieved codes for a natural language text along with their retrieval scores. (Example from the dataset)</a:t>
            </a:r>
            <a:endParaRPr sz="1600">
              <a:solidFill>
                <a:schemeClr val="dk1"/>
              </a:solidFill>
              <a:latin typeface="Times New Roman"/>
              <a:ea typeface="Times New Roman"/>
              <a:cs typeface="Times New Roman"/>
              <a:sym typeface="Times New Roman"/>
            </a:endParaRPr>
          </a:p>
          <a:p>
            <a:pPr indent="-330200" lvl="2" marL="1371600" rtl="0" algn="l">
              <a:lnSpc>
                <a:spcPct val="115000"/>
              </a:lnSpc>
              <a:spcBef>
                <a:spcPts val="0"/>
              </a:spcBef>
              <a:spcAft>
                <a:spcPts val="0"/>
              </a:spcAft>
              <a:buClr>
                <a:schemeClr val="dk1"/>
              </a:buClr>
              <a:buSzPts val="1600"/>
              <a:buFont typeface="Times New Roman"/>
              <a:buChar char="■"/>
            </a:pPr>
            <a:r>
              <a:rPr b="1" lang="en" sz="1600">
                <a:solidFill>
                  <a:srgbClr val="0000FF"/>
                </a:solidFill>
                <a:highlight>
                  <a:srgbClr val="FFFFFF"/>
                </a:highlight>
                <a:latin typeface="Times New Roman"/>
                <a:ea typeface="Times New Roman"/>
                <a:cs typeface="Times New Roman"/>
                <a:sym typeface="Times New Roman"/>
              </a:rPr>
              <a:t>Input NL:</a:t>
            </a:r>
            <a:r>
              <a:rPr b="1" lang="en" sz="1600">
                <a:solidFill>
                  <a:schemeClr val="dk1"/>
                </a:solidFill>
                <a:highlight>
                  <a:srgbClr val="FFFFFF"/>
                </a:highlight>
                <a:latin typeface="Times New Roman"/>
                <a:ea typeface="Times New Roman"/>
                <a:cs typeface="Times New Roman"/>
                <a:sym typeface="Times New Roman"/>
              </a:rPr>
              <a:t> </a:t>
            </a:r>
            <a:r>
              <a:rPr lang="en" sz="1600">
                <a:solidFill>
                  <a:schemeClr val="dk1"/>
                </a:solidFill>
                <a:highlight>
                  <a:srgbClr val="FFFFFF"/>
                </a:highlight>
                <a:latin typeface="Times New Roman"/>
                <a:ea typeface="Times New Roman"/>
                <a:cs typeface="Times New Roman"/>
                <a:sym typeface="Times New Roman"/>
              </a:rPr>
              <a:t>CNN from Nature paper .</a:t>
            </a:r>
            <a:endParaRPr sz="1600">
              <a:solidFill>
                <a:schemeClr val="dk1"/>
              </a:solidFill>
              <a:highlight>
                <a:srgbClr val="FFFFFF"/>
              </a:highlight>
              <a:latin typeface="Times New Roman"/>
              <a:ea typeface="Times New Roman"/>
              <a:cs typeface="Times New Roman"/>
              <a:sym typeface="Times New Roman"/>
            </a:endParaRPr>
          </a:p>
          <a:p>
            <a:pPr indent="-330200" lvl="2" marL="1371600" rtl="0" algn="l">
              <a:lnSpc>
                <a:spcPct val="115000"/>
              </a:lnSpc>
              <a:spcBef>
                <a:spcPts val="0"/>
              </a:spcBef>
              <a:spcAft>
                <a:spcPts val="0"/>
              </a:spcAft>
              <a:buClr>
                <a:schemeClr val="dk1"/>
              </a:buClr>
              <a:buSzPts val="1600"/>
              <a:buFont typeface="Times New Roman"/>
              <a:buChar char="■"/>
            </a:pPr>
            <a:r>
              <a:rPr b="1" lang="en" sz="1600">
                <a:solidFill>
                  <a:srgbClr val="0000FF"/>
                </a:solidFill>
                <a:highlight>
                  <a:srgbClr val="FFFFFF"/>
                </a:highlight>
                <a:latin typeface="Times New Roman"/>
                <a:ea typeface="Times New Roman"/>
                <a:cs typeface="Times New Roman"/>
                <a:sym typeface="Times New Roman"/>
              </a:rPr>
              <a:t>Ground Truth (Code):</a:t>
            </a:r>
            <a:r>
              <a:rPr lang="en" sz="1600">
                <a:solidFill>
                  <a:srgbClr val="0A0C10"/>
                </a:solidFill>
                <a:highlight>
                  <a:srgbClr val="FFFFFF"/>
                </a:highlight>
                <a:latin typeface="Times New Roman"/>
                <a:ea typeface="Times New Roman"/>
                <a:cs typeface="Times New Roman"/>
                <a:sym typeface="Times New Roman"/>
              </a:rPr>
              <a:t> def nature_cnn(unscaled_images, **conv_kwargs):\n    \"\"\"\n    CNN from Nature paper.\n    \"\"\"\n    scaled_images = tf.cast(unscaled_images, tf.float32) / 255.\n    activ = tf.nn.relu\n    h = activ(conv(scaled_images, 'c1', nf=32, rf=8, stride=4, init_scale=np.sqrt(2),\n                   **conv_kwargs))\n    h2 = activ(conv(h, 'c2', nf=64, rf=4, stride=2, init_scale=np.sqrt(2), **conv_kwargs))\n    h3 = activ(conv(h2, 'c3', nf=64, rf=3, stride=1, init_scale=np.sqrt(2), **conv_kwargs))\n    h3 = conv_to_fc(h3)\n    return activ(fc(h3, 'fc1', nh=512, init_scale=np.sqrt(2)))</a:t>
            </a:r>
            <a:endParaRPr sz="1600">
              <a:solidFill>
                <a:srgbClr val="0A0C10"/>
              </a:solidFill>
              <a:highlight>
                <a:srgbClr val="FFFFFF"/>
              </a:highlight>
              <a:latin typeface="Times New Roman"/>
              <a:ea typeface="Times New Roman"/>
              <a:cs typeface="Times New Roman"/>
              <a:sym typeface="Times New Roman"/>
            </a:endParaRPr>
          </a:p>
        </p:txBody>
      </p:sp>
      <p:sp>
        <p:nvSpPr>
          <p:cNvPr id="164" name="Google Shape;164;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100" u="sng">
                <a:latin typeface="Times New Roman"/>
                <a:ea typeface="Times New Roman"/>
                <a:cs typeface="Times New Roman"/>
                <a:sym typeface="Times New Roman"/>
              </a:rPr>
              <a:t>Experimental Results Continued ..</a:t>
            </a:r>
            <a:endParaRPr sz="3000" u="sng"/>
          </a:p>
        </p:txBody>
      </p:sp>
      <p:sp>
        <p:nvSpPr>
          <p:cNvPr id="170" name="Google Shape;170;p31"/>
          <p:cNvSpPr txBox="1"/>
          <p:nvPr/>
        </p:nvSpPr>
        <p:spPr>
          <a:xfrm>
            <a:off x="-212200" y="620800"/>
            <a:ext cx="8580600" cy="4148100"/>
          </a:xfrm>
          <a:prstGeom prst="rect">
            <a:avLst/>
          </a:prstGeom>
          <a:noFill/>
          <a:ln>
            <a:noFill/>
          </a:ln>
        </p:spPr>
        <p:txBody>
          <a:bodyPr anchorCtr="0" anchor="t" bIns="91425" lIns="91425" spcFirstLastPara="1" rIns="91425" wrap="square" tIns="91425">
            <a:spAutoFit/>
          </a:bodyPr>
          <a:lstStyle/>
          <a:p>
            <a:pPr indent="-342900" lvl="2" marL="1371600" rtl="0" algn="l">
              <a:lnSpc>
                <a:spcPct val="115000"/>
              </a:lnSpc>
              <a:spcBef>
                <a:spcPts val="0"/>
              </a:spcBef>
              <a:spcAft>
                <a:spcPts val="0"/>
              </a:spcAft>
              <a:buClr>
                <a:srgbClr val="0000FF"/>
              </a:buClr>
              <a:buSzPts val="1800"/>
              <a:buFont typeface="Times New Roman"/>
              <a:buChar char="■"/>
            </a:pPr>
            <a:r>
              <a:rPr b="1" lang="en" sz="1600">
                <a:solidFill>
                  <a:srgbClr val="0000FF"/>
                </a:solidFill>
                <a:latin typeface="Times New Roman"/>
                <a:ea typeface="Times New Roman"/>
                <a:cs typeface="Times New Roman"/>
                <a:sym typeface="Times New Roman"/>
              </a:rPr>
              <a:t>Top-2 retrieved code candidates along with their retrieval scores</a:t>
            </a:r>
            <a:endParaRPr b="1" sz="1600">
              <a:solidFill>
                <a:srgbClr val="0000FF"/>
              </a:solidFill>
              <a:latin typeface="Times New Roman"/>
              <a:ea typeface="Times New Roman"/>
              <a:cs typeface="Times New Roman"/>
              <a:sym typeface="Times New Roman"/>
            </a:endParaRPr>
          </a:p>
          <a:p>
            <a:pPr indent="0" lvl="0" marL="1371600" rtl="0" algn="l">
              <a:lnSpc>
                <a:spcPct val="115000"/>
              </a:lnSpc>
              <a:spcBef>
                <a:spcPts val="0"/>
              </a:spcBef>
              <a:spcAft>
                <a:spcPts val="0"/>
              </a:spcAft>
              <a:buNone/>
            </a:pPr>
            <a:r>
              <a:t/>
            </a:r>
            <a:endParaRPr sz="800">
              <a:solidFill>
                <a:srgbClr val="0000FF"/>
              </a:solidFill>
              <a:latin typeface="Times New Roman"/>
              <a:ea typeface="Times New Roman"/>
              <a:cs typeface="Times New Roman"/>
              <a:sym typeface="Times New Roman"/>
            </a:endParaRPr>
          </a:p>
          <a:p>
            <a:pPr indent="-330200" lvl="3" marL="1828800" rtl="0" algn="l">
              <a:lnSpc>
                <a:spcPct val="115000"/>
              </a:lnSpc>
              <a:spcBef>
                <a:spcPts val="0"/>
              </a:spcBef>
              <a:spcAft>
                <a:spcPts val="0"/>
              </a:spcAft>
              <a:buClr>
                <a:schemeClr val="dk1"/>
              </a:buClr>
              <a:buSzPts val="1600"/>
              <a:buFont typeface="Times New Roman"/>
              <a:buChar char="●"/>
            </a:pPr>
            <a:r>
              <a:rPr lang="en" sz="1600">
                <a:solidFill>
                  <a:srgbClr val="0A0C10"/>
                </a:solidFill>
                <a:highlight>
                  <a:srgbClr val="FFFFFF"/>
                </a:highlight>
                <a:latin typeface="Times New Roman"/>
                <a:ea typeface="Times New Roman"/>
                <a:cs typeface="Times New Roman"/>
                <a:sym typeface="Times New Roman"/>
              </a:rPr>
              <a:t>def nature_cnn(unscaled_images, **conv_kwargs):\n    \"\"\"\n    CNN from Nature paper.\n    \"\"\"\n    scaled_images = tf.cast(unscaled_images, tf.float32) / 255.\n    activ = tf.nn.relu\n    h = activ(conv(scaled_images, 'c1', nf=32, rf=8, stride=4, init_scale=np.sqrt(2),\n                   **conv_kwargs))\n    h2 = activ(conv(h, 'c2', nf=64, rf=4, stride=2, init_scale=np.sqrt(2), **conv_kwargs))\n    h3 = activ(conv(h2, 'c3', nf=64, rf=3, stride=1, init_scale=np.sqrt(2), **conv_kwargs))\n    h3 = conv_to_fc(h3)\n    return activ(fc(h3, 'fc1', nh=512, init_scale=np.sqrt(2))), </a:t>
            </a:r>
            <a:r>
              <a:rPr b="1" lang="en" sz="1600">
                <a:solidFill>
                  <a:srgbClr val="0A0C10"/>
                </a:solidFill>
                <a:highlight>
                  <a:srgbClr val="FFFFFF"/>
                </a:highlight>
                <a:latin typeface="Times New Roman"/>
                <a:ea typeface="Times New Roman"/>
                <a:cs typeface="Times New Roman"/>
                <a:sym typeface="Times New Roman"/>
              </a:rPr>
              <a:t>Score = 202.48282</a:t>
            </a:r>
            <a:endParaRPr b="1" sz="1600">
              <a:solidFill>
                <a:srgbClr val="0A0C10"/>
              </a:solidFill>
              <a:highlight>
                <a:srgbClr val="FFFFFF"/>
              </a:highlight>
              <a:latin typeface="Times New Roman"/>
              <a:ea typeface="Times New Roman"/>
              <a:cs typeface="Times New Roman"/>
              <a:sym typeface="Times New Roman"/>
            </a:endParaRPr>
          </a:p>
          <a:p>
            <a:pPr indent="0" lvl="0" marL="1828800" rtl="0" algn="l">
              <a:lnSpc>
                <a:spcPct val="115000"/>
              </a:lnSpc>
              <a:spcBef>
                <a:spcPts val="0"/>
              </a:spcBef>
              <a:spcAft>
                <a:spcPts val="0"/>
              </a:spcAft>
              <a:buNone/>
            </a:pPr>
            <a:r>
              <a:t/>
            </a:r>
            <a:endParaRPr b="1" sz="800">
              <a:solidFill>
                <a:srgbClr val="0A0C10"/>
              </a:solidFill>
              <a:highlight>
                <a:srgbClr val="FFFFFF"/>
              </a:highlight>
              <a:latin typeface="Times New Roman"/>
              <a:ea typeface="Times New Roman"/>
              <a:cs typeface="Times New Roman"/>
              <a:sym typeface="Times New Roman"/>
            </a:endParaRPr>
          </a:p>
          <a:p>
            <a:pPr indent="-330200" lvl="3" marL="1828800" rtl="0" algn="l">
              <a:lnSpc>
                <a:spcPct val="115000"/>
              </a:lnSpc>
              <a:spcBef>
                <a:spcPts val="0"/>
              </a:spcBef>
              <a:spcAft>
                <a:spcPts val="0"/>
              </a:spcAft>
              <a:buClr>
                <a:srgbClr val="0A0C10"/>
              </a:buClr>
              <a:buSzPts val="1600"/>
              <a:buFont typeface="Times New Roman"/>
              <a:buChar char="●"/>
            </a:pPr>
            <a:r>
              <a:rPr lang="en" sz="1600">
                <a:solidFill>
                  <a:srgbClr val="0A0C10"/>
                </a:solidFill>
                <a:highlight>
                  <a:srgbClr val="FFFFFF"/>
                </a:highlight>
                <a:latin typeface="Times New Roman"/>
                <a:ea typeface="Times New Roman"/>
                <a:cs typeface="Times New Roman"/>
                <a:sym typeface="Times New Roman"/>
              </a:rPr>
              <a:t>def cons(\n            sync: bool=True,\n            timeout: float=10.,\n            decode: bool=True,\n            verbose: bool=False,\n    ) -&gt; 'NRParams':\n        return NRParams(\n            sync,\n            timeout,\n            decode,\n            verbose,\n        ), </a:t>
            </a:r>
            <a:r>
              <a:rPr b="1" lang="en" sz="1600">
                <a:solidFill>
                  <a:srgbClr val="0A0C10"/>
                </a:solidFill>
                <a:highlight>
                  <a:srgbClr val="FFFFFF"/>
                </a:highlight>
                <a:latin typeface="Times New Roman"/>
                <a:ea typeface="Times New Roman"/>
                <a:cs typeface="Times New Roman"/>
                <a:sym typeface="Times New Roman"/>
              </a:rPr>
              <a:t>Score = 189.93344</a:t>
            </a:r>
            <a:endParaRPr b="1" sz="1600">
              <a:solidFill>
                <a:srgbClr val="0A0C10"/>
              </a:solidFill>
              <a:highlight>
                <a:srgbClr val="FFFFFF"/>
              </a:highlight>
              <a:latin typeface="Times New Roman"/>
              <a:ea typeface="Times New Roman"/>
              <a:cs typeface="Times New Roman"/>
              <a:sym typeface="Times New Roman"/>
            </a:endParaRPr>
          </a:p>
        </p:txBody>
      </p:sp>
      <p:sp>
        <p:nvSpPr>
          <p:cNvPr id="171" name="Google Shape;171;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u="sng">
                <a:latin typeface="Times New Roman"/>
                <a:ea typeface="Times New Roman"/>
                <a:cs typeface="Times New Roman"/>
                <a:sym typeface="Times New Roman"/>
              </a:rPr>
              <a:t>Experimental Results Continued ..</a:t>
            </a:r>
            <a:endParaRPr sz="3000" u="sng"/>
          </a:p>
        </p:txBody>
      </p:sp>
      <p:sp>
        <p:nvSpPr>
          <p:cNvPr id="177" name="Google Shape;177;p32"/>
          <p:cNvSpPr txBox="1"/>
          <p:nvPr/>
        </p:nvSpPr>
        <p:spPr>
          <a:xfrm>
            <a:off x="424700" y="728450"/>
            <a:ext cx="8509500" cy="10506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Char char="●"/>
            </a:pPr>
            <a:r>
              <a:rPr b="1" lang="en" sz="1600">
                <a:solidFill>
                  <a:srgbClr val="0A0C10"/>
                </a:solidFill>
                <a:highlight>
                  <a:srgbClr val="FFFFFF"/>
                </a:highlight>
                <a:latin typeface="Times New Roman"/>
                <a:ea typeface="Times New Roman"/>
                <a:cs typeface="Times New Roman"/>
                <a:sym typeface="Times New Roman"/>
              </a:rPr>
              <a:t>Code generation result (considering top 5 candidates for each natural language text)</a:t>
            </a:r>
            <a:endParaRPr b="1" sz="1600">
              <a:solidFill>
                <a:srgbClr val="0A0C10"/>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b="1" sz="1600">
              <a:solidFill>
                <a:srgbClr val="0A0C10"/>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b="1" sz="1600">
              <a:solidFill>
                <a:srgbClr val="0A0C10"/>
              </a:solidFill>
              <a:highlight>
                <a:srgbClr val="FFFFFF"/>
              </a:highlight>
              <a:latin typeface="Times New Roman"/>
              <a:ea typeface="Times New Roman"/>
              <a:cs typeface="Times New Roman"/>
              <a:sym typeface="Times New Roman"/>
            </a:endParaRPr>
          </a:p>
        </p:txBody>
      </p:sp>
      <p:graphicFrame>
        <p:nvGraphicFramePr>
          <p:cNvPr id="178" name="Google Shape;178;p32"/>
          <p:cNvGraphicFramePr/>
          <p:nvPr/>
        </p:nvGraphicFramePr>
        <p:xfrm>
          <a:off x="1030175" y="1332850"/>
          <a:ext cx="3000000" cy="3000000"/>
        </p:xfrm>
        <a:graphic>
          <a:graphicData uri="http://schemas.openxmlformats.org/drawingml/2006/table">
            <a:tbl>
              <a:tblPr>
                <a:noFill/>
                <a:tableStyleId>{E6DED355-9B47-4686-B134-A34194CB4EBB}</a:tableStyleId>
              </a:tblPr>
              <a:tblGrid>
                <a:gridCol w="3649275"/>
                <a:gridCol w="3619500"/>
              </a:tblGrid>
              <a:tr h="381000">
                <a:tc>
                  <a:txBody>
                    <a:bodyPr/>
                    <a:lstStyle/>
                    <a:p>
                      <a:pPr indent="0" lvl="0" marL="0" rtl="0" algn="l">
                        <a:spcBef>
                          <a:spcPts val="0"/>
                        </a:spcBef>
                        <a:spcAft>
                          <a:spcPts val="0"/>
                        </a:spcAft>
                        <a:buNone/>
                      </a:pPr>
                      <a:r>
                        <a:rPr b="1" lang="en" sz="1700">
                          <a:latin typeface="Times New Roman"/>
                          <a:ea typeface="Times New Roman"/>
                          <a:cs typeface="Times New Roman"/>
                          <a:sym typeface="Times New Roman"/>
                        </a:rPr>
                        <a:t>METRICS</a:t>
                      </a:r>
                      <a:endParaRPr b="1"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700">
                          <a:latin typeface="Times New Roman"/>
                          <a:ea typeface="Times New Roman"/>
                          <a:cs typeface="Times New Roman"/>
                          <a:sym typeface="Times New Roman"/>
                        </a:rPr>
                        <a:t>SCORES</a:t>
                      </a:r>
                      <a:endParaRPr b="1" sz="17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BLEU</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63.83</a:t>
                      </a:r>
                      <a:endParaRPr sz="17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Accuracy</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63.43</a:t>
                      </a:r>
                      <a:endParaRPr sz="17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Ngram match</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63.83</a:t>
                      </a:r>
                      <a:endParaRPr sz="17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Weighted Ngram</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68.12</a:t>
                      </a:r>
                      <a:endParaRPr sz="17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Syntax Match</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84.40</a:t>
                      </a:r>
                      <a:endParaRPr sz="17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Dataflow match</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72.01</a:t>
                      </a:r>
                      <a:endParaRPr sz="17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Code BLEU</a:t>
                      </a:r>
                      <a:r>
                        <a:rPr lang="en" sz="1700">
                          <a:latin typeface="Times New Roman"/>
                          <a:ea typeface="Times New Roman"/>
                          <a:cs typeface="Times New Roman"/>
                          <a:sym typeface="Times New Roman"/>
                        </a:rPr>
                        <a:t> score</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700">
                          <a:latin typeface="Times New Roman"/>
                          <a:ea typeface="Times New Roman"/>
                          <a:cs typeface="Times New Roman"/>
                          <a:sym typeface="Times New Roman"/>
                        </a:rPr>
                        <a:t>72.09</a:t>
                      </a:r>
                      <a:endParaRPr sz="1700">
                        <a:latin typeface="Times New Roman"/>
                        <a:ea typeface="Times New Roman"/>
                        <a:cs typeface="Times New Roman"/>
                        <a:sym typeface="Times New Roman"/>
                      </a:endParaRPr>
                    </a:p>
                  </a:txBody>
                  <a:tcPr marT="91425" marB="91425" marR="91425" marL="91425"/>
                </a:tc>
              </a:tr>
            </a:tbl>
          </a:graphicData>
        </a:graphic>
      </p:graphicFrame>
      <p:sp>
        <p:nvSpPr>
          <p:cNvPr id="179" name="Google Shape;179;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100" u="sng">
                <a:solidFill>
                  <a:srgbClr val="0A0C10"/>
                </a:solidFill>
                <a:highlight>
                  <a:srgbClr val="FFFFFF"/>
                </a:highlight>
                <a:latin typeface="Times New Roman"/>
                <a:ea typeface="Times New Roman"/>
                <a:cs typeface="Times New Roman"/>
                <a:sym typeface="Times New Roman"/>
              </a:rPr>
              <a:t>Masking Some Parts Within Retrieved Codes:</a:t>
            </a:r>
            <a:endParaRPr sz="3200" u="sng"/>
          </a:p>
        </p:txBody>
      </p:sp>
      <p:sp>
        <p:nvSpPr>
          <p:cNvPr id="185" name="Google Shape;185;p33"/>
          <p:cNvSpPr txBox="1"/>
          <p:nvPr/>
        </p:nvSpPr>
        <p:spPr>
          <a:xfrm>
            <a:off x="311700" y="741725"/>
            <a:ext cx="8360400" cy="4112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0A0C10"/>
              </a:buClr>
              <a:buSzPts val="1600"/>
              <a:buFont typeface="Times New Roman"/>
              <a:buChar char="●"/>
            </a:pPr>
            <a:r>
              <a:rPr lang="en" sz="1600">
                <a:solidFill>
                  <a:srgbClr val="0A0C10"/>
                </a:solidFill>
                <a:highlight>
                  <a:srgbClr val="FFFFFF"/>
                </a:highlight>
                <a:latin typeface="Times New Roman"/>
                <a:ea typeface="Times New Roman"/>
                <a:cs typeface="Times New Roman"/>
                <a:sym typeface="Times New Roman"/>
              </a:rPr>
              <a:t>Idea is to use abstract syntax trees to get the function names within the code snippet. </a:t>
            </a:r>
            <a:endParaRPr sz="1600">
              <a:solidFill>
                <a:srgbClr val="0A0C10"/>
              </a:solidFill>
              <a:highlight>
                <a:srgbClr val="FFFFFF"/>
              </a:highlight>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A0C10"/>
              </a:buClr>
              <a:buSzPts val="1600"/>
              <a:buFont typeface="Times New Roman"/>
              <a:buChar char="●"/>
            </a:pPr>
            <a:r>
              <a:rPr lang="en" sz="1600">
                <a:solidFill>
                  <a:srgbClr val="0A0C10"/>
                </a:solidFill>
                <a:highlight>
                  <a:srgbClr val="FFFFFF"/>
                </a:highlight>
                <a:latin typeface="Times New Roman"/>
                <a:ea typeface="Times New Roman"/>
                <a:cs typeface="Times New Roman"/>
                <a:sym typeface="Times New Roman"/>
              </a:rPr>
              <a:t>Replacing the function names with a [Mask] token. Idea is similar to masked language modeling in which our code generator model will predict the function names.</a:t>
            </a:r>
            <a:endParaRPr sz="1600">
              <a:solidFill>
                <a:srgbClr val="0A0C10"/>
              </a:solidFill>
              <a:highlight>
                <a:srgbClr val="FFFFFF"/>
              </a:highlight>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A0C10"/>
              </a:buClr>
              <a:buSzPts val="1600"/>
              <a:buFont typeface="Times New Roman"/>
              <a:buChar char="●"/>
            </a:pPr>
            <a:r>
              <a:rPr lang="en" sz="1600">
                <a:solidFill>
                  <a:srgbClr val="0A0C10"/>
                </a:solidFill>
                <a:highlight>
                  <a:srgbClr val="FFFFFF"/>
                </a:highlight>
                <a:latin typeface="Times New Roman"/>
                <a:ea typeface="Times New Roman"/>
                <a:cs typeface="Times New Roman"/>
                <a:sym typeface="Times New Roman"/>
              </a:rPr>
              <a:t>Idea is similar to masked language modelling in which the model has to basically learn to predict the function names along with the code.</a:t>
            </a:r>
            <a:endParaRPr b="1" sz="1600">
              <a:solidFill>
                <a:srgbClr val="0A0C10"/>
              </a:solidFill>
              <a:highlight>
                <a:srgbClr val="FFFFFF"/>
              </a:highlight>
              <a:latin typeface="Times New Roman"/>
              <a:ea typeface="Times New Roman"/>
              <a:cs typeface="Times New Roman"/>
              <a:sym typeface="Times New Roman"/>
            </a:endParaRPr>
          </a:p>
          <a:p>
            <a:pPr indent="-330200" lvl="0" marL="457200" rtl="0" algn="l">
              <a:lnSpc>
                <a:spcPct val="115000"/>
              </a:lnSpc>
              <a:spcBef>
                <a:spcPts val="0"/>
              </a:spcBef>
              <a:spcAft>
                <a:spcPts val="0"/>
              </a:spcAft>
              <a:buClr>
                <a:srgbClr val="0A0C10"/>
              </a:buClr>
              <a:buSzPts val="1600"/>
              <a:buFont typeface="Times New Roman"/>
              <a:buChar char="●"/>
            </a:pPr>
            <a:r>
              <a:rPr b="1" lang="en" sz="1600">
                <a:solidFill>
                  <a:srgbClr val="0A0C10"/>
                </a:solidFill>
                <a:highlight>
                  <a:srgbClr val="FFFFFF"/>
                </a:highlight>
                <a:latin typeface="Times New Roman"/>
                <a:ea typeface="Times New Roman"/>
                <a:cs typeface="Times New Roman"/>
                <a:sym typeface="Times New Roman"/>
              </a:rPr>
              <a:t>Example case from the new dataset having top-k masked candidates..</a:t>
            </a:r>
            <a:endParaRPr b="1" sz="1600">
              <a:solidFill>
                <a:srgbClr val="0A0C10"/>
              </a:solidFill>
              <a:highlight>
                <a:srgbClr val="FFFFFF"/>
              </a:highlight>
              <a:latin typeface="Times New Roman"/>
              <a:ea typeface="Times New Roman"/>
              <a:cs typeface="Times New Roman"/>
              <a:sym typeface="Times New Roman"/>
            </a:endParaRPr>
          </a:p>
          <a:p>
            <a:pPr indent="-330200" lvl="1" marL="914400" rtl="0" algn="l">
              <a:lnSpc>
                <a:spcPct val="115000"/>
              </a:lnSpc>
              <a:spcBef>
                <a:spcPts val="0"/>
              </a:spcBef>
              <a:spcAft>
                <a:spcPts val="0"/>
              </a:spcAft>
              <a:buClr>
                <a:schemeClr val="dk1"/>
              </a:buClr>
              <a:buSzPts val="1600"/>
              <a:buFont typeface="Times New Roman"/>
              <a:buChar char="○"/>
            </a:pPr>
            <a:r>
              <a:rPr b="1" lang="en" sz="1600">
                <a:solidFill>
                  <a:srgbClr val="0000FF"/>
                </a:solidFill>
                <a:highlight>
                  <a:srgbClr val="FFFFFF"/>
                </a:highlight>
                <a:latin typeface="Times New Roman"/>
                <a:ea typeface="Times New Roman"/>
                <a:cs typeface="Times New Roman"/>
                <a:sym typeface="Times New Roman"/>
              </a:rPr>
              <a:t>Input NL:</a:t>
            </a:r>
            <a:r>
              <a:rPr lang="en" sz="1600">
                <a:solidFill>
                  <a:schemeClr val="dk1"/>
                </a:solidFill>
                <a:highlight>
                  <a:srgbClr val="FFFFFF"/>
                </a:highlight>
                <a:latin typeface="Times New Roman"/>
                <a:ea typeface="Times New Roman"/>
                <a:cs typeface="Times New Roman"/>
                <a:sym typeface="Times New Roman"/>
              </a:rPr>
              <a:t> CNN from Nature paper .</a:t>
            </a:r>
            <a:endParaRPr sz="1600">
              <a:solidFill>
                <a:schemeClr val="dk1"/>
              </a:solidFill>
              <a:highlight>
                <a:srgbClr val="FFFFFF"/>
              </a:highlight>
              <a:latin typeface="Times New Roman"/>
              <a:ea typeface="Times New Roman"/>
              <a:cs typeface="Times New Roman"/>
              <a:sym typeface="Times New Roman"/>
            </a:endParaRPr>
          </a:p>
          <a:p>
            <a:pPr indent="-330200" lvl="1" marL="914400" rtl="0" algn="l">
              <a:lnSpc>
                <a:spcPct val="115000"/>
              </a:lnSpc>
              <a:spcBef>
                <a:spcPts val="0"/>
              </a:spcBef>
              <a:spcAft>
                <a:spcPts val="0"/>
              </a:spcAft>
              <a:buClr>
                <a:schemeClr val="dk1"/>
              </a:buClr>
              <a:buSzPts val="1600"/>
              <a:buFont typeface="Times New Roman"/>
              <a:buChar char="○"/>
            </a:pPr>
            <a:r>
              <a:rPr b="1" lang="en" sz="1600">
                <a:solidFill>
                  <a:srgbClr val="0000FF"/>
                </a:solidFill>
                <a:highlight>
                  <a:srgbClr val="FFFFFF"/>
                </a:highlight>
                <a:latin typeface="Times New Roman"/>
                <a:ea typeface="Times New Roman"/>
                <a:cs typeface="Times New Roman"/>
                <a:sym typeface="Times New Roman"/>
              </a:rPr>
              <a:t>Ground Truth (Code):</a:t>
            </a:r>
            <a:r>
              <a:rPr b="1" lang="en" sz="1600">
                <a:solidFill>
                  <a:srgbClr val="0A0C10"/>
                </a:solidFill>
                <a:highlight>
                  <a:srgbClr val="FFFFFF"/>
                </a:highlight>
                <a:latin typeface="Times New Roman"/>
                <a:ea typeface="Times New Roman"/>
                <a:cs typeface="Times New Roman"/>
                <a:sym typeface="Times New Roman"/>
              </a:rPr>
              <a:t> </a:t>
            </a:r>
            <a:r>
              <a:rPr lang="en" sz="1600">
                <a:solidFill>
                  <a:srgbClr val="0A0C10"/>
                </a:solidFill>
                <a:highlight>
                  <a:srgbClr val="FFFFFF"/>
                </a:highlight>
                <a:latin typeface="Times New Roman"/>
                <a:ea typeface="Times New Roman"/>
                <a:cs typeface="Times New Roman"/>
                <a:sym typeface="Times New Roman"/>
              </a:rPr>
              <a:t>def nature_cnn(unscaled_images, **conv_kwargs):\n    \"\"\"\n    CNN from Nature paper.\n    \"\"\"\n    scaled_images = tf.cast(unscaled_images, tf.float32) / 255.\n    activ = tf.nn.relu\n    h = activ(conv(scaled_images, 'c1', nf=32, rf=8, stride=4, init_scale=np.sqrt(2),\n                   **conv_kwargs))\n    h2 = activ(conv(h, 'c2', nf=64, rf=4, stride=2, init_scale=np.sqrt(2), **conv_kwargs))\n    h3 = activ(conv(h2, 'c3', nf=64, rf=3, stride=1, init_scale=np.sqrt(2), **conv_kwargs))\n    h3 = conv_to_fc(h3)\n    return activ(fc(h3, 'fc1', nh=512, init_scale=np.sqrt(2)))</a:t>
            </a:r>
            <a:endParaRPr sz="1600">
              <a:solidFill>
                <a:srgbClr val="0A0C10"/>
              </a:solidFill>
              <a:highlight>
                <a:srgbClr val="FFFFFF"/>
              </a:highlight>
              <a:latin typeface="Times New Roman"/>
              <a:ea typeface="Times New Roman"/>
              <a:cs typeface="Times New Roman"/>
              <a:sym typeface="Times New Roman"/>
            </a:endParaRPr>
          </a:p>
        </p:txBody>
      </p:sp>
      <p:sp>
        <p:nvSpPr>
          <p:cNvPr id="186" name="Google Shape;186;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