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6" r:id="rId4"/>
    <p:sldId id="258" r:id="rId5"/>
    <p:sldId id="260"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C11AC7-22D4-4452-95AE-0382BBA6E38E}"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188520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C11AC7-22D4-4452-95AE-0382BBA6E38E}"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353871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C11AC7-22D4-4452-95AE-0382BBA6E38E}"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344035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icture)">
    <p:spTree>
      <p:nvGrpSpPr>
        <p:cNvPr id="1" name=""/>
        <p:cNvGrpSpPr/>
        <p:nvPr/>
      </p:nvGrpSpPr>
      <p:grpSpPr>
        <a:xfrm>
          <a:off x="0" y="0"/>
          <a:ext cx="0" cy="0"/>
          <a:chOff x="0" y="0"/>
          <a:chExt cx="0" cy="0"/>
        </a:xfrm>
      </p:grpSpPr>
      <p:sp>
        <p:nvSpPr>
          <p:cNvPr id="10" name="Picture Placeholder 9"/>
          <p:cNvSpPr>
            <a:spLocks noGrp="1"/>
          </p:cNvSpPr>
          <p:nvPr>
            <p:ph type="pic" sz="quarter" idx="18" hasCustomPrompt="1"/>
          </p:nvPr>
        </p:nvSpPr>
        <p:spPr>
          <a:xfrm>
            <a:off x="0" y="0"/>
            <a:ext cx="12192000" cy="6858000"/>
          </a:xfrm>
          <a:prstGeom prst="rect">
            <a:avLst/>
          </a:prstGeom>
          <a:blipFill dpi="0" rotWithShape="1">
            <a:blip r:embed="rId2">
              <a:extLst>
                <a:ext uri="{28A0092B-C50C-407E-A947-70E740481C1C}">
                  <a14:useLocalDpi xmlns:a14="http://schemas.microsoft.com/office/drawing/2010/main"/>
                </a:ext>
              </a:extLst>
            </a:blip>
            <a:srcRect/>
            <a:stretch>
              <a:fillRect/>
            </a:stretch>
          </a:blip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solidFill>
                  <a:schemeClr val="bg1"/>
                </a:solidFill>
              </a:defRPr>
            </a:lvl1pPr>
          </a:lstStyle>
          <a:p>
            <a:r>
              <a:rPr lang="en-GB" dirty="0"/>
              <a:t>Click icon to change picture</a:t>
            </a:r>
          </a:p>
        </p:txBody>
      </p:sp>
      <p:sp>
        <p:nvSpPr>
          <p:cNvPr id="2" name="Date Placeholder 1"/>
          <p:cNvSpPr>
            <a:spLocks noGrp="1"/>
          </p:cNvSpPr>
          <p:nvPr>
            <p:ph type="dt" sz="half" idx="10"/>
          </p:nvPr>
        </p:nvSpPr>
        <p:spPr/>
        <p:txBody>
          <a:bodyPr/>
          <a:lstStyle>
            <a:lvl1pPr>
              <a:defRPr>
                <a:noFill/>
              </a:defRPr>
            </a:lvl1pPr>
          </a:lstStyle>
          <a:p>
            <a:fld id="{4A07957A-D53F-4B6A-B6A2-38A4CDA49F0E}" type="datetime3">
              <a:rPr lang="en-US" smtClean="0"/>
              <a:t>23 February 2017</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endParaRPr lang="en-US" dirty="0"/>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3" name="Text Placeholder 6"/>
          <p:cNvSpPr>
            <a:spLocks noGrp="1" noChangeAspect="1"/>
          </p:cNvSpPr>
          <p:nvPr>
            <p:ph type="body" sz="quarter" idx="17" hasCustomPrompt="1"/>
          </p:nvPr>
        </p:nvSpPr>
        <p:spPr>
          <a:xfrm>
            <a:off x="11063519" y="403107"/>
            <a:ext cx="719813" cy="363516"/>
          </a:xfrm>
          <a:prstGeom prst="rect">
            <a:avLst/>
          </a:prstGeom>
          <a:blipFill>
            <a:blip r:embed="rId3"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dirty="0"/>
              <a:t>KONE logo</a:t>
            </a:r>
          </a:p>
        </p:txBody>
      </p:sp>
      <p:sp>
        <p:nvSpPr>
          <p:cNvPr id="9" name="Rectangle 2"/>
          <p:cNvSpPr>
            <a:spLocks noGrp="1" noChangeArrowheads="1"/>
          </p:cNvSpPr>
          <p:nvPr>
            <p:ph type="ctrTitle" hasCustomPrompt="1"/>
          </p:nvPr>
        </p:nvSpPr>
        <p:spPr>
          <a:xfrm>
            <a:off x="409469" y="4213578"/>
            <a:ext cx="10365263" cy="1301708"/>
          </a:xfrm>
          <a:prstGeom prst="rect">
            <a:avLst/>
          </a:prstGeom>
        </p:spPr>
        <p:txBody>
          <a:bodyPr anchor="b" anchorCtr="0"/>
          <a:lstStyle>
            <a:lvl1pPr>
              <a:defRPr sz="4000" cap="none" baseline="0">
                <a:solidFill>
                  <a:schemeClr val="bg1"/>
                </a:solidFill>
                <a:effectLst>
                  <a:outerShdw blurRad="254000" algn="ctr" rotWithShape="0">
                    <a:prstClr val="black">
                      <a:alpha val="30000"/>
                    </a:prstClr>
                  </a:outerShdw>
                </a:effectLst>
              </a:defRPr>
            </a:lvl1pPr>
          </a:lstStyle>
          <a:p>
            <a:pPr lvl="0"/>
            <a:r>
              <a:rPr lang="en-US" noProof="0" dirty="0"/>
              <a:t>Add title text</a:t>
            </a:r>
          </a:p>
        </p:txBody>
      </p:sp>
      <p:sp>
        <p:nvSpPr>
          <p:cNvPr id="11" name="Rectangle 3"/>
          <p:cNvSpPr>
            <a:spLocks noGrp="1" noChangeArrowheads="1"/>
          </p:cNvSpPr>
          <p:nvPr>
            <p:ph type="subTitle" idx="1"/>
          </p:nvPr>
        </p:nvSpPr>
        <p:spPr>
          <a:xfrm>
            <a:off x="409469" y="5588294"/>
            <a:ext cx="10365264" cy="647550"/>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bg1"/>
                </a:solidFill>
                <a:effectLst>
                  <a:outerShdw blurRad="254000" algn="ctr" rotWithShape="0">
                    <a:prstClr val="black">
                      <a:alpha val="30000"/>
                    </a:prstClr>
                  </a:outerShdw>
                </a:effectLst>
                <a:uFillTx/>
              </a:defRPr>
            </a:lvl1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1775691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0A855FF-A7DB-4496-86BC-B306FA607763}" type="datetime3">
              <a:rPr lang="en-US" noProof="0" smtClean="0"/>
              <a:t>23 February 2017</a:t>
            </a:fld>
            <a:endParaRPr lang="en-US" noProof="0"/>
          </a:p>
        </p:txBody>
      </p:sp>
      <p:sp>
        <p:nvSpPr>
          <p:cNvPr id="8" name="Footer Placeholder 7"/>
          <p:cNvSpPr>
            <a:spLocks noGrp="1"/>
          </p:cNvSpPr>
          <p:nvPr>
            <p:ph type="ftr" sz="quarter" idx="11"/>
          </p:nvPr>
        </p:nvSpPr>
        <p:spPr/>
        <p:txBody>
          <a:bodyPr/>
          <a:lstStyle/>
          <a:p>
            <a:r>
              <a:rPr lang="en-US" noProof="0"/>
              <a:t>Confidential  |  © KONE Corporation</a:t>
            </a:r>
            <a:endParaRPr lang="en-US" noProof="0" dirty="0"/>
          </a:p>
        </p:txBody>
      </p:sp>
      <p:sp>
        <p:nvSpPr>
          <p:cNvPr id="9" name="Slide Number Placeholder 8"/>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2" name="Content Placeholder 11"/>
          <p:cNvSpPr>
            <a:spLocks noGrp="1"/>
          </p:cNvSpPr>
          <p:nvPr>
            <p:ph sz="quarter" idx="13"/>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68182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with Half Picture">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lvl1pPr>
              <a:defRPr>
                <a:noFill/>
              </a:defRPr>
            </a:lvl1pPr>
          </a:lstStyle>
          <a:p>
            <a:r>
              <a:rPr lang="en-US"/>
              <a:t>Confidential  |  © KONE Corporation</a:t>
            </a:r>
            <a:endParaRPr lang="en-US" dirty="0"/>
          </a:p>
        </p:txBody>
      </p:sp>
      <p:sp>
        <p:nvSpPr>
          <p:cNvPr id="6" name="Picture Placeholder 5" title="for lifts only"/>
          <p:cNvSpPr>
            <a:spLocks noGrp="1"/>
          </p:cNvSpPr>
          <p:nvPr>
            <p:ph type="pic" sz="quarter" idx="13"/>
          </p:nvPr>
        </p:nvSpPr>
        <p:spPr>
          <a:xfrm>
            <a:off x="7029539" y="0"/>
            <a:ext cx="5162461" cy="6858000"/>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smtClean="0"/>
              <a:t>Click icon to add picture</a:t>
            </a:r>
            <a:endParaRPr lang="en-GB" dirty="0"/>
          </a:p>
        </p:txBody>
      </p:sp>
      <p:sp>
        <p:nvSpPr>
          <p:cNvPr id="11" name="Title 10"/>
          <p:cNvSpPr>
            <a:spLocks noGrp="1"/>
          </p:cNvSpPr>
          <p:nvPr>
            <p:ph type="title"/>
          </p:nvPr>
        </p:nvSpPr>
        <p:spPr>
          <a:xfrm>
            <a:off x="409469" y="404719"/>
            <a:ext cx="6262462" cy="863400"/>
          </a:xfrm>
          <a:prstGeom prst="rect">
            <a:avLst/>
          </a:prstGeom>
        </p:spPr>
        <p:txBody>
          <a:bodyPr/>
          <a:lstStyle/>
          <a:p>
            <a:r>
              <a:rPr lang="en-US" smtClean="0"/>
              <a:t>Click to edit Master title style</a:t>
            </a:r>
            <a:endParaRPr lang="en-GB" dirty="0"/>
          </a:p>
        </p:txBody>
      </p:sp>
      <p:sp>
        <p:nvSpPr>
          <p:cNvPr id="13" name="Content Placeholder 2"/>
          <p:cNvSpPr>
            <a:spLocks noGrp="1"/>
          </p:cNvSpPr>
          <p:nvPr>
            <p:ph idx="1"/>
          </p:nvPr>
        </p:nvSpPr>
        <p:spPr>
          <a:xfrm>
            <a:off x="409468" y="1628398"/>
            <a:ext cx="6262461" cy="460744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3" name="Date Placeholder 2"/>
          <p:cNvSpPr>
            <a:spLocks noGrp="1"/>
          </p:cNvSpPr>
          <p:nvPr>
            <p:ph type="dt" sz="half" idx="14"/>
          </p:nvPr>
        </p:nvSpPr>
        <p:spPr/>
        <p:txBody>
          <a:bodyPr/>
          <a:lstStyle/>
          <a:p>
            <a:fld id="{527B3D4B-75A1-4FA5-A959-A0C716966A23}" type="datetime3">
              <a:rPr lang="en-US" smtClean="0"/>
              <a:t>23 February 2017</a:t>
            </a:fld>
            <a:endParaRPr lang="en-US" dirty="0"/>
          </a:p>
        </p:txBody>
      </p:sp>
      <p:sp>
        <p:nvSpPr>
          <p:cNvPr id="7" name="Slide Number Placeholder 6"/>
          <p:cNvSpPr>
            <a:spLocks noGrp="1"/>
          </p:cNvSpPr>
          <p:nvPr>
            <p:ph type="sldNum" sz="quarter" idx="16"/>
          </p:nvPr>
        </p:nvSpPr>
        <p:spPr/>
        <p:txBody>
          <a:bodyPr/>
          <a:lstStyle/>
          <a:p>
            <a:fld id="{604FC64F-66B6-486E-8EFE-9FD96A66D16B}" type="slidenum">
              <a:rPr lang="en-US" smtClean="0"/>
              <a:pPr/>
              <a:t>‹#›</a:t>
            </a:fld>
            <a:endParaRPr lang="en-US" dirty="0"/>
          </a:p>
        </p:txBody>
      </p:sp>
    </p:spTree>
    <p:extLst>
      <p:ext uri="{BB962C8B-B14F-4D97-AF65-F5344CB8AC3E}">
        <p14:creationId xmlns:p14="http://schemas.microsoft.com/office/powerpoint/2010/main" val="155455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C11AC7-22D4-4452-95AE-0382BBA6E38E}"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118321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C11AC7-22D4-4452-95AE-0382BBA6E38E}"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42645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C11AC7-22D4-4452-95AE-0382BBA6E38E}" type="datetimeFigureOut">
              <a:rPr lang="en-IN" smtClean="0"/>
              <a:t>23-02-2017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26168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C11AC7-22D4-4452-95AE-0382BBA6E38E}" type="datetimeFigureOut">
              <a:rPr lang="en-IN" smtClean="0"/>
              <a:t>23-02-2017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139412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C11AC7-22D4-4452-95AE-0382BBA6E38E}" type="datetimeFigureOut">
              <a:rPr lang="en-IN" smtClean="0"/>
              <a:t>23-02-2017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136249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11AC7-22D4-4452-95AE-0382BBA6E38E}" type="datetimeFigureOut">
              <a:rPr lang="en-IN" smtClean="0"/>
              <a:t>23-02-2017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290517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C11AC7-22D4-4452-95AE-0382BBA6E38E}" type="datetimeFigureOut">
              <a:rPr lang="en-IN" smtClean="0"/>
              <a:t>23-02-2017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181089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C11AC7-22D4-4452-95AE-0382BBA6E38E}" type="datetimeFigureOut">
              <a:rPr lang="en-IN" smtClean="0"/>
              <a:t>23-02-2017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52CF7-F672-4F91-A255-8089D3E83773}" type="slidenum">
              <a:rPr lang="en-IN" smtClean="0"/>
              <a:t>‹#›</a:t>
            </a:fld>
            <a:endParaRPr lang="en-IN"/>
          </a:p>
        </p:txBody>
      </p:sp>
    </p:spTree>
    <p:extLst>
      <p:ext uri="{BB962C8B-B14F-4D97-AF65-F5344CB8AC3E}">
        <p14:creationId xmlns:p14="http://schemas.microsoft.com/office/powerpoint/2010/main" val="193534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11AC7-22D4-4452-95AE-0382BBA6E38E}" type="datetimeFigureOut">
              <a:rPr lang="en-IN" smtClean="0"/>
              <a:t>23-02-2017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52CF7-F672-4F91-A255-8089D3E83773}" type="slidenum">
              <a:rPr lang="en-IN" smtClean="0"/>
              <a:t>‹#›</a:t>
            </a:fld>
            <a:endParaRPr lang="en-IN"/>
          </a:p>
        </p:txBody>
      </p:sp>
    </p:spTree>
    <p:extLst>
      <p:ext uri="{BB962C8B-B14F-4D97-AF65-F5344CB8AC3E}">
        <p14:creationId xmlns:p14="http://schemas.microsoft.com/office/powerpoint/2010/main" val="2167903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87" b="87"/>
          <a:stretch>
            <a:fillRect/>
          </a:stretch>
        </p:blipFill>
        <p:spPr/>
      </p:pic>
      <p:sp>
        <p:nvSpPr>
          <p:cNvPr id="2" name="Date Placeholder 1"/>
          <p:cNvSpPr>
            <a:spLocks noGrp="1"/>
          </p:cNvSpPr>
          <p:nvPr>
            <p:ph type="dt" sz="half" idx="10"/>
          </p:nvPr>
        </p:nvSpPr>
        <p:spPr/>
        <p:txBody>
          <a:bodyPr/>
          <a:lstStyle/>
          <a:p>
            <a:fld id="{F469E8D6-A5D2-4BAA-B525-2C501032C3F4}" type="datetime3">
              <a:rPr lang="en-US" smtClean="0"/>
              <a:pPr/>
              <a:t>23 February 2017</a:t>
            </a:fld>
            <a:endParaRPr lang="en-US"/>
          </a:p>
        </p:txBody>
      </p:sp>
      <p:sp>
        <p:nvSpPr>
          <p:cNvPr id="3" name="Footer Placeholder 2"/>
          <p:cNvSpPr>
            <a:spLocks noGrp="1"/>
          </p:cNvSpPr>
          <p:nvPr>
            <p:ph type="ftr" sz="quarter" idx="11"/>
          </p:nvPr>
        </p:nvSpPr>
        <p:spPr/>
        <p:txBody>
          <a:bodyPr/>
          <a:lstStyle/>
          <a:p>
            <a:r>
              <a:rPr lang="en-US" smtClean="0"/>
              <a:t>Confidential  |  © KONE Corporation</a:t>
            </a:r>
            <a:endParaRPr lang="en-US" dirty="0"/>
          </a:p>
        </p:txBody>
      </p:sp>
      <p:sp>
        <p:nvSpPr>
          <p:cNvPr id="4" name="Slide Number Placeholder 3"/>
          <p:cNvSpPr>
            <a:spLocks noGrp="1"/>
          </p:cNvSpPr>
          <p:nvPr>
            <p:ph type="sldNum" sz="quarter" idx="12"/>
          </p:nvPr>
        </p:nvSpPr>
        <p:spPr/>
        <p:txBody>
          <a:bodyPr/>
          <a:lstStyle/>
          <a:p>
            <a:fld id="{604FC64F-66B6-486E-8EFE-9FD96A66D16B}" type="slidenum">
              <a:rPr lang="en-US" smtClean="0"/>
              <a:pPr/>
              <a:t>1</a:t>
            </a:fld>
            <a:endParaRPr lang="en-US"/>
          </a:p>
        </p:txBody>
      </p:sp>
      <p:sp>
        <p:nvSpPr>
          <p:cNvPr id="15" name="Text Placeholder 14"/>
          <p:cNvSpPr>
            <a:spLocks noGrp="1"/>
          </p:cNvSpPr>
          <p:nvPr>
            <p:ph type="body" sz="quarter" idx="17"/>
          </p:nvPr>
        </p:nvSpPr>
        <p:spPr/>
        <p:txBody>
          <a:bodyPr/>
          <a:lstStyle/>
          <a:p>
            <a:endParaRPr lang="en-GB"/>
          </a:p>
        </p:txBody>
      </p:sp>
      <p:sp>
        <p:nvSpPr>
          <p:cNvPr id="5" name="Title 4"/>
          <p:cNvSpPr>
            <a:spLocks noGrp="1"/>
          </p:cNvSpPr>
          <p:nvPr>
            <p:ph type="ctrTitle"/>
          </p:nvPr>
        </p:nvSpPr>
        <p:spPr/>
        <p:txBody>
          <a:bodyPr/>
          <a:lstStyle/>
          <a:p>
            <a:r>
              <a:rPr lang="en-US" dirty="0" smtClean="0"/>
              <a:t>KONE API - Introduction</a:t>
            </a:r>
            <a:endParaRPr lang="en-US" dirty="0"/>
          </a:p>
        </p:txBody>
      </p:sp>
      <p:sp>
        <p:nvSpPr>
          <p:cNvPr id="8" name="Subtitle 7"/>
          <p:cNvSpPr>
            <a:spLocks noGrp="1"/>
          </p:cNvSpPr>
          <p:nvPr>
            <p:ph type="subTitle" idx="1"/>
          </p:nvPr>
        </p:nvSpPr>
        <p:spPr/>
        <p:txBody>
          <a:bodyPr>
            <a:normAutofit/>
          </a:bodyPr>
          <a:lstStyle/>
          <a:p>
            <a:r>
              <a:rPr lang="en-US" dirty="0"/>
              <a:t>KONE – IBM HACKATHON </a:t>
            </a:r>
          </a:p>
          <a:p>
            <a:endParaRPr lang="en-US" dirty="0" smtClean="0"/>
          </a:p>
          <a:p>
            <a:endParaRPr lang="en-US" dirty="0"/>
          </a:p>
        </p:txBody>
      </p:sp>
    </p:spTree>
    <p:extLst>
      <p:ext uri="{BB962C8B-B14F-4D97-AF65-F5344CB8AC3E}">
        <p14:creationId xmlns:p14="http://schemas.microsoft.com/office/powerpoint/2010/main" val="2134592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Terms in API</a:t>
            </a:r>
            <a:endParaRPr lang="en-IN" dirty="0"/>
          </a:p>
        </p:txBody>
      </p:sp>
      <p:sp>
        <p:nvSpPr>
          <p:cNvPr id="6" name="TextBox 5"/>
          <p:cNvSpPr txBox="1"/>
          <p:nvPr/>
        </p:nvSpPr>
        <p:spPr>
          <a:xfrm>
            <a:off x="340242" y="1834599"/>
            <a:ext cx="11493795"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Door State</a:t>
            </a:r>
          </a:p>
          <a:p>
            <a:pPr marL="742950" lvl="1" indent="-285750">
              <a:buFont typeface="Arial" panose="020B0604020202020204" pitchFamily="34" charset="0"/>
              <a:buChar char="•"/>
            </a:pPr>
            <a:r>
              <a:rPr lang="en-US" dirty="0" smtClean="0"/>
              <a:t>Id</a:t>
            </a:r>
          </a:p>
          <a:p>
            <a:pPr marL="742950" lvl="1" indent="-285750">
              <a:buFont typeface="Arial" panose="020B0604020202020204" pitchFamily="34" charset="0"/>
              <a:buChar char="•"/>
            </a:pPr>
            <a:r>
              <a:rPr lang="en-US" dirty="0" smtClean="0"/>
              <a:t>State</a:t>
            </a:r>
          </a:p>
          <a:p>
            <a:pPr marL="742950" lvl="1" indent="-285750">
              <a:buFont typeface="Arial" panose="020B0604020202020204" pitchFamily="34" charset="0"/>
              <a:buChar char="•"/>
            </a:pPr>
            <a:r>
              <a:rPr lang="en-US" dirty="0" smtClean="0"/>
              <a:t>Name </a:t>
            </a:r>
          </a:p>
          <a:p>
            <a:pPr marL="285750" indent="-285750">
              <a:buFont typeface="Arial" panose="020B0604020202020204" pitchFamily="34" charset="0"/>
              <a:buChar char="•"/>
            </a:pPr>
            <a:r>
              <a:rPr lang="en-US" dirty="0" smtClean="0"/>
              <a:t>Call</a:t>
            </a:r>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16072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IN" dirty="0"/>
          </a:p>
        </p:txBody>
      </p:sp>
      <p:sp>
        <p:nvSpPr>
          <p:cNvPr id="6" name="TextBox 5"/>
          <p:cNvSpPr txBox="1"/>
          <p:nvPr/>
        </p:nvSpPr>
        <p:spPr>
          <a:xfrm>
            <a:off x="340242" y="1834599"/>
            <a:ext cx="1149379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API implementation is run on IBM </a:t>
            </a:r>
            <a:r>
              <a:rPr lang="en-GB" dirty="0" err="1"/>
              <a:t>Bluemix</a:t>
            </a:r>
            <a:r>
              <a:rPr lang="en-GB" dirty="0"/>
              <a:t> platform and it is published with IBM API Connect API management service which is also used to host the developer portal. Site devices are being handled and communicated with using IBM </a:t>
            </a:r>
            <a:r>
              <a:rPr lang="en-GB" dirty="0" err="1"/>
              <a:t>IoT</a:t>
            </a:r>
            <a:r>
              <a:rPr lang="en-GB" dirty="0"/>
              <a:t> </a:t>
            </a:r>
            <a:r>
              <a:rPr lang="en-GB" dirty="0" smtClean="0"/>
              <a:t>platform</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883082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API Features</a:t>
            </a:r>
            <a:endParaRPr lang="en-IN" dirty="0"/>
          </a:p>
        </p:txBody>
      </p:sp>
      <p:sp>
        <p:nvSpPr>
          <p:cNvPr id="6" name="TextBox 5"/>
          <p:cNvSpPr txBox="1"/>
          <p:nvPr/>
        </p:nvSpPr>
        <p:spPr>
          <a:xfrm>
            <a:off x="340242" y="1221530"/>
            <a:ext cx="11493795" cy="6093976"/>
          </a:xfrm>
          <a:prstGeom prst="rect">
            <a:avLst/>
          </a:prstGeom>
          <a:noFill/>
        </p:spPr>
        <p:txBody>
          <a:bodyPr wrap="square" rtlCol="0">
            <a:spAutoFit/>
          </a:bodyPr>
          <a:lstStyle/>
          <a:p>
            <a:pPr marL="285750" indent="-285750">
              <a:buFont typeface="Arial" panose="020B0604020202020204" pitchFamily="34" charset="0"/>
              <a:buChar char="•"/>
            </a:pPr>
            <a:r>
              <a:rPr lang="en-US" dirty="0"/>
              <a:t>Lift call</a:t>
            </a:r>
            <a:endParaRPr lang="en-IN" dirty="0"/>
          </a:p>
          <a:p>
            <a:r>
              <a:rPr lang="en-US" dirty="0" smtClean="0"/>
              <a:t>              	API </a:t>
            </a:r>
            <a:r>
              <a:rPr lang="en-US" dirty="0"/>
              <a:t>Consumer is able to make a lift call through the API. </a:t>
            </a:r>
            <a:endParaRPr lang="en-IN" sz="1200" dirty="0"/>
          </a:p>
          <a:p>
            <a:r>
              <a:rPr lang="en-US" dirty="0"/>
              <a:t> </a:t>
            </a:r>
            <a:endParaRPr lang="en-IN" sz="1200" dirty="0"/>
          </a:p>
          <a:p>
            <a:pPr lvl="2"/>
            <a:r>
              <a:rPr lang="en-US" dirty="0"/>
              <a:t>Destination call</a:t>
            </a:r>
            <a:endParaRPr lang="en-IN" dirty="0"/>
          </a:p>
          <a:p>
            <a:r>
              <a:rPr lang="en-US" dirty="0"/>
              <a:t> </a:t>
            </a:r>
            <a:endParaRPr lang="en-IN" dirty="0"/>
          </a:p>
          <a:p>
            <a:pPr marL="285750" indent="-285750">
              <a:buFont typeface="Arial" panose="020B0604020202020204" pitchFamily="34" charset="0"/>
              <a:buChar char="•"/>
            </a:pPr>
            <a:r>
              <a:rPr lang="en-US" dirty="0"/>
              <a:t>Monitoring</a:t>
            </a:r>
            <a:endParaRPr lang="en-IN" dirty="0"/>
          </a:p>
          <a:p>
            <a:r>
              <a:rPr lang="en-US" dirty="0" smtClean="0"/>
              <a:t>	API </a:t>
            </a:r>
            <a:r>
              <a:rPr lang="en-US" dirty="0"/>
              <a:t>consumer can monitor the state of a lift or the state of a lift call</a:t>
            </a:r>
            <a:r>
              <a:rPr lang="en-US" dirty="0" smtClean="0"/>
              <a:t>.</a:t>
            </a:r>
          </a:p>
          <a:p>
            <a:endParaRPr lang="en-IN" sz="1200" dirty="0"/>
          </a:p>
          <a:p>
            <a:pPr lvl="2"/>
            <a:r>
              <a:rPr lang="en-US" dirty="0" smtClean="0"/>
              <a:t>Call </a:t>
            </a:r>
            <a:r>
              <a:rPr lang="en-US" dirty="0"/>
              <a:t>monitoring</a:t>
            </a:r>
            <a:endParaRPr lang="en-IN" dirty="0"/>
          </a:p>
          <a:p>
            <a:r>
              <a:rPr lang="en-US" dirty="0"/>
              <a:t> </a:t>
            </a:r>
            <a:endParaRPr lang="en-IN" sz="1200" dirty="0"/>
          </a:p>
          <a:p>
            <a:pPr marL="285750" indent="-285750">
              <a:buFont typeface="Arial" panose="020B0604020202020204" pitchFamily="34" charset="0"/>
              <a:buChar char="•"/>
            </a:pPr>
            <a:r>
              <a:rPr lang="en-US" dirty="0"/>
              <a:t>Site description</a:t>
            </a:r>
            <a:endParaRPr lang="en-IN" dirty="0"/>
          </a:p>
          <a:p>
            <a:r>
              <a:rPr lang="en-US" dirty="0" smtClean="0"/>
              <a:t>	API </a:t>
            </a:r>
            <a:r>
              <a:rPr lang="en-US" dirty="0"/>
              <a:t>consumer can fetch information about the site and it’s </a:t>
            </a:r>
            <a:r>
              <a:rPr lang="en-US" dirty="0" smtClean="0"/>
              <a:t>configuration.</a:t>
            </a:r>
            <a:endParaRPr lang="en-IN" sz="1200" dirty="0"/>
          </a:p>
          <a:p>
            <a:endParaRPr lang="en-US" dirty="0" smtClean="0"/>
          </a:p>
          <a:p>
            <a:endParaRPr lang="en-US" dirty="0" smtClean="0"/>
          </a:p>
          <a:p>
            <a:pPr marL="285750" indent="-285750">
              <a:buFont typeface="Arial" panose="020B0604020202020204" pitchFamily="34" charset="0"/>
              <a:buChar char="•"/>
            </a:pPr>
            <a:r>
              <a:rPr lang="en-US" dirty="0" smtClean="0"/>
              <a:t>KONE Cloud APIs are fully hypermedia-driven REST APIs, utilizing HATEOAS (Hypertext As The Engine Of Application State)</a:t>
            </a:r>
          </a:p>
          <a:p>
            <a:pPr lvl="1"/>
            <a:r>
              <a:rPr lang="en-US" dirty="0" smtClean="0"/>
              <a:t>	A </a:t>
            </a:r>
            <a:r>
              <a:rPr lang="en-US" dirty="0"/>
              <a:t>client that wants to call an elevator, will create an elevator call resource using HTTP POST method. This will return a unique URL to the created resource. After this, the client may follow any changes to the call (such as assigned elevator) resource by </a:t>
            </a:r>
            <a:r>
              <a:rPr lang="en-US" dirty="0" err="1"/>
              <a:t>GETting</a:t>
            </a:r>
            <a:r>
              <a:rPr lang="en-US" dirty="0"/>
              <a:t> the URL. Additionally, the client may cancel the call with DELETE HTTP method.</a:t>
            </a:r>
            <a:endParaRPr lang="en-IN" dirty="0"/>
          </a:p>
          <a:p>
            <a:r>
              <a:rPr lang="en-US" dirty="0" smtClean="0"/>
              <a:t> </a:t>
            </a:r>
            <a:endParaRPr lang="en-GB" dirty="0" smtClean="0"/>
          </a:p>
          <a:p>
            <a:endParaRPr lang="en-IN" dirty="0"/>
          </a:p>
        </p:txBody>
      </p:sp>
    </p:spTree>
    <p:extLst>
      <p:ext uri="{BB962C8B-B14F-4D97-AF65-F5344CB8AC3E}">
        <p14:creationId xmlns:p14="http://schemas.microsoft.com/office/powerpoint/2010/main" val="128714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Authentication to API</a:t>
            </a:r>
            <a:endParaRPr lang="en-IN" dirty="0"/>
          </a:p>
        </p:txBody>
      </p:sp>
      <p:sp>
        <p:nvSpPr>
          <p:cNvPr id="6" name="TextBox 5"/>
          <p:cNvSpPr txBox="1"/>
          <p:nvPr/>
        </p:nvSpPr>
        <p:spPr>
          <a:xfrm>
            <a:off x="340242" y="1834599"/>
            <a:ext cx="11493795"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There </a:t>
            </a:r>
            <a:r>
              <a:rPr lang="en-GB" dirty="0"/>
              <a:t>are fixed </a:t>
            </a:r>
            <a:r>
              <a:rPr lang="en-GB" dirty="0" err="1"/>
              <a:t>clientId</a:t>
            </a:r>
            <a:r>
              <a:rPr lang="en-GB" dirty="0"/>
              <a:t> / client secret combinations in </a:t>
            </a:r>
            <a:r>
              <a:rPr lang="en-GB" dirty="0" err="1"/>
              <a:t>APIConnect</a:t>
            </a:r>
            <a:r>
              <a:rPr lang="en-GB" dirty="0"/>
              <a:t> for </a:t>
            </a:r>
            <a:r>
              <a:rPr lang="en-GB" dirty="0" smtClean="0"/>
              <a:t>3</a:t>
            </a:r>
            <a:r>
              <a:rPr lang="en-GB" baseline="30000" dirty="0" smtClean="0"/>
              <a:t>rd</a:t>
            </a:r>
            <a:r>
              <a:rPr lang="en-GB" dirty="0" smtClean="0"/>
              <a:t> party </a:t>
            </a:r>
          </a:p>
          <a:p>
            <a:pPr marL="285750" indent="-285750">
              <a:buFont typeface="Arial" panose="020B0604020202020204" pitchFamily="34" charset="0"/>
              <a:buChar char="•"/>
            </a:pPr>
            <a:endParaRPr lang="en-GB" dirty="0"/>
          </a:p>
          <a:p>
            <a:pPr marL="742950" lvl="1" indent="-285750">
              <a:buFont typeface="Wingdings" panose="05000000000000000000" pitchFamily="2" charset="2"/>
              <a:buChar char="q"/>
            </a:pPr>
            <a:r>
              <a:rPr lang="en-GB" dirty="0" smtClean="0"/>
              <a:t>This client id / client secret will be shared with </a:t>
            </a:r>
            <a:r>
              <a:rPr lang="en-GB" dirty="0" smtClean="0"/>
              <a:t>to each team separately </a:t>
            </a:r>
            <a:endParaRPr lang="en-IN" dirty="0"/>
          </a:p>
        </p:txBody>
      </p:sp>
    </p:spTree>
    <p:extLst>
      <p:ext uri="{BB962C8B-B14F-4D97-AF65-F5344CB8AC3E}">
        <p14:creationId xmlns:p14="http://schemas.microsoft.com/office/powerpoint/2010/main" val="1447513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 using API</a:t>
            </a:r>
            <a:endParaRPr lang="en-IN" dirty="0"/>
          </a:p>
        </p:txBody>
      </p:sp>
      <p:sp>
        <p:nvSpPr>
          <p:cNvPr id="6" name="TextBox 5"/>
          <p:cNvSpPr txBox="1"/>
          <p:nvPr/>
        </p:nvSpPr>
        <p:spPr>
          <a:xfrm>
            <a:off x="340242" y="1834599"/>
            <a:ext cx="1149379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your application, use the </a:t>
            </a:r>
            <a:r>
              <a:rPr lang="en-US" dirty="0" smtClean="0"/>
              <a:t>API endpoint</a:t>
            </a:r>
            <a:r>
              <a:rPr lang="en-US" dirty="0"/>
              <a:t> </a:t>
            </a:r>
            <a:r>
              <a:rPr lang="en-US" dirty="0" smtClean="0"/>
              <a:t>and </a:t>
            </a:r>
            <a:r>
              <a:rPr lang="en-US" dirty="0"/>
              <a:t>follow the relations provided by the response content. You should not hardcore other URLs in your application. Specify the headers below for each request.</a:t>
            </a:r>
          </a:p>
          <a:p>
            <a:endParaRPr lang="en-US" dirty="0" smtClean="0"/>
          </a:p>
          <a:p>
            <a:endParaRPr lang="en-US" dirty="0"/>
          </a:p>
          <a:p>
            <a:pPr lvl="2"/>
            <a:r>
              <a:rPr lang="en-US" dirty="0" smtClean="0"/>
              <a:t>Content-Type</a:t>
            </a:r>
            <a:r>
              <a:rPr lang="en-US" dirty="0"/>
              <a:t>: application/</a:t>
            </a:r>
            <a:r>
              <a:rPr lang="en-US" dirty="0" err="1"/>
              <a:t>vnd.collection+json</a:t>
            </a:r>
            <a:r>
              <a:rPr lang="en-US" dirty="0"/>
              <a:t/>
            </a:r>
            <a:br>
              <a:rPr lang="en-US" dirty="0"/>
            </a:br>
            <a:r>
              <a:rPr lang="en-US" dirty="0"/>
              <a:t>Accept: application/</a:t>
            </a:r>
            <a:r>
              <a:rPr lang="en-US" dirty="0" err="1"/>
              <a:t>vnd.collection+json</a:t>
            </a:r>
            <a:r>
              <a:rPr lang="en-US" dirty="0"/>
              <a:t/>
            </a:r>
            <a:br>
              <a:rPr lang="en-US" dirty="0"/>
            </a:br>
            <a:r>
              <a:rPr lang="en-US" dirty="0"/>
              <a:t>x-</a:t>
            </a:r>
            <a:r>
              <a:rPr lang="en-US" dirty="0" err="1"/>
              <a:t>ibm</a:t>
            </a:r>
            <a:r>
              <a:rPr lang="en-US" dirty="0"/>
              <a:t>-client-id: [YOUR APPLICATION SPECIFIC ID]</a:t>
            </a:r>
            <a:br>
              <a:rPr lang="en-US" dirty="0"/>
            </a:br>
            <a:r>
              <a:rPr lang="en-US" dirty="0"/>
              <a:t>x-</a:t>
            </a:r>
            <a:r>
              <a:rPr lang="en-US" dirty="0" err="1"/>
              <a:t>ibm</a:t>
            </a:r>
            <a:r>
              <a:rPr lang="en-US" dirty="0"/>
              <a:t>-client-secret: [YOUR APPLICATION SPECIFIC SECRET]</a:t>
            </a:r>
          </a:p>
        </p:txBody>
      </p:sp>
    </p:spTree>
    <p:extLst>
      <p:ext uri="{BB962C8B-B14F-4D97-AF65-F5344CB8AC3E}">
        <p14:creationId xmlns:p14="http://schemas.microsoft.com/office/powerpoint/2010/main" val="2063654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547400-F305-4FAA-A925-D12C361D6B42}" type="datetime3">
              <a:rPr lang="en-US" smtClean="0"/>
              <a:pPr/>
              <a:t>23 February 2017</a:t>
            </a:fld>
            <a:endParaRPr lang="en-US"/>
          </a:p>
        </p:txBody>
      </p:sp>
      <p:sp>
        <p:nvSpPr>
          <p:cNvPr id="5" name="Footer Placeholder 4"/>
          <p:cNvSpPr>
            <a:spLocks noGrp="1"/>
          </p:cNvSpPr>
          <p:nvPr>
            <p:ph type="ftr" sz="quarter" idx="11"/>
          </p:nvPr>
        </p:nvSpPr>
        <p:spPr/>
        <p:txBody>
          <a:bodyPr/>
          <a:lstStyle/>
          <a:p>
            <a:r>
              <a:rPr lang="fi-FI" smtClean="0"/>
              <a:t>Confidential  |  © KONE Corporation</a:t>
            </a:r>
            <a:endParaRPr lang="fi-FI"/>
          </a:p>
        </p:txBody>
      </p:sp>
      <p:sp>
        <p:nvSpPr>
          <p:cNvPr id="6" name="Slide Number Placeholder 5"/>
          <p:cNvSpPr>
            <a:spLocks noGrp="1"/>
          </p:cNvSpPr>
          <p:nvPr>
            <p:ph type="sldNum" sz="quarter" idx="12"/>
          </p:nvPr>
        </p:nvSpPr>
        <p:spPr/>
        <p:txBody>
          <a:bodyPr/>
          <a:lstStyle/>
          <a:p>
            <a:fld id="{56478BAD-E5C2-42C0-9E41-7EDEE4DDDDCE}" type="slidenum">
              <a:rPr lang="fi-FI" smtClean="0"/>
              <a:pPr/>
              <a:t>6</a:t>
            </a:fld>
            <a:endParaRPr lang="fi-FI"/>
          </a:p>
        </p:txBody>
      </p:sp>
      <p:sp>
        <p:nvSpPr>
          <p:cNvPr id="7" name="Title 6"/>
          <p:cNvSpPr>
            <a:spLocks noGrp="1"/>
          </p:cNvSpPr>
          <p:nvPr>
            <p:ph type="title"/>
          </p:nvPr>
        </p:nvSpPr>
        <p:spPr>
          <a:xfrm>
            <a:off x="407988" y="404813"/>
            <a:ext cx="10367962" cy="509588"/>
          </a:xfrm>
        </p:spPr>
        <p:txBody>
          <a:bodyPr>
            <a:normAutofit fontScale="90000"/>
          </a:bodyPr>
          <a:lstStyle/>
          <a:p>
            <a:r>
              <a:rPr lang="en-US" noProof="0" dirty="0" smtClean="0"/>
              <a:t>Simulator  - Lab </a:t>
            </a:r>
            <a:r>
              <a:rPr lang="en-US" noProof="0" dirty="0" smtClean="0"/>
              <a:t>setup </a:t>
            </a:r>
            <a:endParaRPr lang="en-US" noProof="0" dirty="0"/>
          </a:p>
        </p:txBody>
      </p:sp>
      <p:pic>
        <p:nvPicPr>
          <p:cNvPr id="3" name="Picture 2"/>
          <p:cNvPicPr>
            <a:picLocks noChangeAspect="1"/>
          </p:cNvPicPr>
          <p:nvPr/>
        </p:nvPicPr>
        <p:blipFill>
          <a:blip r:embed="rId2"/>
          <a:stretch>
            <a:fillRect/>
          </a:stretch>
        </p:blipFill>
        <p:spPr>
          <a:xfrm>
            <a:off x="3366654" y="1771771"/>
            <a:ext cx="4099708" cy="3434073"/>
          </a:xfrm>
          <a:prstGeom prst="rect">
            <a:avLst/>
          </a:prstGeom>
        </p:spPr>
      </p:pic>
    </p:spTree>
    <p:extLst>
      <p:ext uri="{BB962C8B-B14F-4D97-AF65-F5344CB8AC3E}">
        <p14:creationId xmlns:p14="http://schemas.microsoft.com/office/powerpoint/2010/main" val="1413727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fi-FI" smtClean="0"/>
              <a:t>Confidential  |  © KONE Corporation</a:t>
            </a:r>
            <a:endParaRPr lang="fi-FI"/>
          </a:p>
        </p:txBody>
      </p:sp>
      <p:sp>
        <p:nvSpPr>
          <p:cNvPr id="7" name="Title 6"/>
          <p:cNvSpPr>
            <a:spLocks noGrp="1"/>
          </p:cNvSpPr>
          <p:nvPr>
            <p:ph type="title"/>
          </p:nvPr>
        </p:nvSpPr>
        <p:spPr>
          <a:xfrm>
            <a:off x="409469" y="404719"/>
            <a:ext cx="6262462" cy="473869"/>
          </a:xfrm>
        </p:spPr>
        <p:txBody>
          <a:bodyPr>
            <a:normAutofit fontScale="90000"/>
          </a:bodyPr>
          <a:lstStyle/>
          <a:p>
            <a:r>
              <a:rPr lang="en-US" dirty="0" smtClean="0"/>
              <a:t>Real lift </a:t>
            </a:r>
            <a:r>
              <a:rPr lang="en-US" dirty="0" smtClean="0"/>
              <a:t>setup</a:t>
            </a:r>
            <a:endParaRPr lang="en-US" noProof="0" dirty="0"/>
          </a:p>
        </p:txBody>
      </p:sp>
      <p:sp>
        <p:nvSpPr>
          <p:cNvPr id="4" name="Date Placeholder 3"/>
          <p:cNvSpPr>
            <a:spLocks noGrp="1"/>
          </p:cNvSpPr>
          <p:nvPr>
            <p:ph type="dt" sz="half" idx="14"/>
          </p:nvPr>
        </p:nvSpPr>
        <p:spPr/>
        <p:txBody>
          <a:bodyPr/>
          <a:lstStyle/>
          <a:p>
            <a:fld id="{38C75D4C-D170-4D0E-BE6E-E4EC7D757526}" type="datetime3">
              <a:rPr lang="en-US" smtClean="0"/>
              <a:pPr/>
              <a:t>23 February 2017</a:t>
            </a:fld>
            <a:endParaRPr lang="en-US"/>
          </a:p>
        </p:txBody>
      </p:sp>
      <p:sp>
        <p:nvSpPr>
          <p:cNvPr id="6" name="Slide Number Placeholder 5"/>
          <p:cNvSpPr>
            <a:spLocks noGrp="1"/>
          </p:cNvSpPr>
          <p:nvPr>
            <p:ph type="sldNum" sz="quarter" idx="16"/>
          </p:nvPr>
        </p:nvSpPr>
        <p:spPr/>
        <p:txBody>
          <a:bodyPr/>
          <a:lstStyle/>
          <a:p>
            <a:fld id="{56478BAD-E5C2-42C0-9E41-7EDEE4DDDDCE}" type="slidenum">
              <a:rPr lang="fi-FI" smtClean="0"/>
              <a:pPr/>
              <a:t>7</a:t>
            </a:fld>
            <a:endParaRPr lang="fi-FI"/>
          </a:p>
        </p:txBody>
      </p:sp>
      <p:pic>
        <p:nvPicPr>
          <p:cNvPr id="2" name="Picture 1"/>
          <p:cNvPicPr>
            <a:picLocks noChangeAspect="1"/>
          </p:cNvPicPr>
          <p:nvPr/>
        </p:nvPicPr>
        <p:blipFill>
          <a:blip r:embed="rId2"/>
          <a:stretch>
            <a:fillRect/>
          </a:stretch>
        </p:blipFill>
        <p:spPr>
          <a:xfrm>
            <a:off x="3714750" y="1123950"/>
            <a:ext cx="4762500" cy="4610100"/>
          </a:xfrm>
          <a:prstGeom prst="rect">
            <a:avLst/>
          </a:prstGeom>
        </p:spPr>
      </p:pic>
    </p:spTree>
    <p:extLst>
      <p:ext uri="{BB962C8B-B14F-4D97-AF65-F5344CB8AC3E}">
        <p14:creationId xmlns:p14="http://schemas.microsoft.com/office/powerpoint/2010/main" val="2473941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Terms in API</a:t>
            </a:r>
            <a:endParaRPr lang="en-IN" dirty="0"/>
          </a:p>
        </p:txBody>
      </p:sp>
      <p:sp>
        <p:nvSpPr>
          <p:cNvPr id="6" name="TextBox 5"/>
          <p:cNvSpPr txBox="1"/>
          <p:nvPr/>
        </p:nvSpPr>
        <p:spPr>
          <a:xfrm>
            <a:off x="340242" y="1834599"/>
            <a:ext cx="11493795"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Building</a:t>
            </a:r>
          </a:p>
          <a:p>
            <a:pPr marL="742950" lvl="1" indent="-285750">
              <a:buFont typeface="Calibri" panose="020F0502020204030204" pitchFamily="34" charset="0"/>
              <a:buChar char="–"/>
            </a:pPr>
            <a:r>
              <a:rPr lang="en-US" dirty="0" smtClean="0"/>
              <a:t>Id</a:t>
            </a:r>
          </a:p>
          <a:p>
            <a:pPr marL="742950" lvl="1" indent="-285750">
              <a:buFont typeface="Calibri" panose="020F0502020204030204" pitchFamily="34" charset="0"/>
              <a:buChar char="–"/>
            </a:pPr>
            <a:r>
              <a:rPr lang="en-US" dirty="0" smtClean="0"/>
              <a:t>Site Name</a:t>
            </a:r>
          </a:p>
          <a:p>
            <a:pPr marL="742950" lvl="1" indent="-285750">
              <a:buFont typeface="Calibri" panose="020F0502020204030204" pitchFamily="34" charset="0"/>
              <a:buChar char="–"/>
            </a:pPr>
            <a:r>
              <a:rPr lang="en-US" dirty="0" smtClean="0"/>
              <a:t>Name</a:t>
            </a:r>
          </a:p>
          <a:p>
            <a:pPr marL="742950" lvl="1" indent="-285750">
              <a:buFont typeface="Calibri" panose="020F0502020204030204" pitchFamily="34" charset="0"/>
              <a:buChar char="–"/>
            </a:pPr>
            <a:r>
              <a:rPr lang="en-US" dirty="0" smtClean="0"/>
              <a:t>Country</a:t>
            </a:r>
          </a:p>
          <a:p>
            <a:pPr marL="742950" lvl="1" indent="-285750">
              <a:buFont typeface="Calibri" panose="020F0502020204030204" pitchFamily="34" charset="0"/>
              <a:buChar char="–"/>
            </a:pPr>
            <a:r>
              <a:rPr lang="en-US" dirty="0" smtClean="0"/>
              <a:t>City</a:t>
            </a:r>
          </a:p>
          <a:p>
            <a:pPr marL="742950" lvl="1" indent="-285750">
              <a:buFont typeface="Calibri" panose="020F0502020204030204" pitchFamily="34" charset="0"/>
              <a:buChar char="–"/>
            </a:pPr>
            <a:r>
              <a:rPr lang="en-US" dirty="0" smtClean="0"/>
              <a:t>Location</a:t>
            </a:r>
          </a:p>
          <a:p>
            <a:pPr marL="285750" indent="-285750">
              <a:buFont typeface="Arial" panose="020B0604020202020204" pitchFamily="34" charset="0"/>
              <a:buChar char="•"/>
            </a:pPr>
            <a:r>
              <a:rPr lang="en-US" dirty="0" smtClean="0"/>
              <a:t>Floor </a:t>
            </a:r>
          </a:p>
          <a:p>
            <a:pPr marL="742950" lvl="1" indent="-285750">
              <a:buFont typeface="Arial" panose="020B0604020202020204" pitchFamily="34" charset="0"/>
              <a:buChar char="•"/>
            </a:pPr>
            <a:r>
              <a:rPr lang="en-US" dirty="0" smtClean="0"/>
              <a:t>Id</a:t>
            </a:r>
          </a:p>
          <a:p>
            <a:pPr marL="742950" lvl="1" indent="-285750">
              <a:buFont typeface="Arial" panose="020B0604020202020204" pitchFamily="34" charset="0"/>
              <a:buChar char="•"/>
            </a:pPr>
            <a:r>
              <a:rPr lang="en-US" dirty="0" smtClean="0"/>
              <a:t>Typical level</a:t>
            </a:r>
          </a:p>
          <a:p>
            <a:pPr marL="742950" lvl="1" indent="-285750">
              <a:buFont typeface="Arial" panose="020B0604020202020204" pitchFamily="34" charset="0"/>
              <a:buChar char="•"/>
            </a:pPr>
            <a:r>
              <a:rPr lang="en-US" dirty="0" smtClean="0"/>
              <a:t>Index</a:t>
            </a:r>
          </a:p>
          <a:p>
            <a:pPr marL="742950" lvl="1"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Area</a:t>
            </a:r>
          </a:p>
          <a:p>
            <a:pPr marL="742950" lvl="1" indent="-285750">
              <a:buFont typeface="Arial" panose="020B0604020202020204" pitchFamily="34" charset="0"/>
              <a:buChar char="•"/>
            </a:pPr>
            <a:r>
              <a:rPr lang="en-US" dirty="0" smtClean="0"/>
              <a:t>Id</a:t>
            </a:r>
          </a:p>
          <a:p>
            <a:pPr marL="742950" lvl="1" indent="-285750">
              <a:buFont typeface="Arial" panose="020B0604020202020204" pitchFamily="34" charset="0"/>
              <a:buChar char="•"/>
            </a:pPr>
            <a:r>
              <a:rPr lang="en-US" dirty="0" smtClean="0"/>
              <a:t>Exit</a:t>
            </a:r>
          </a:p>
          <a:p>
            <a:pPr marL="742950" lvl="1" indent="-285750">
              <a:buFont typeface="Arial" panose="020B0604020202020204" pitchFamily="34" charset="0"/>
              <a:buChar char="•"/>
            </a:pPr>
            <a:r>
              <a:rPr lang="en-US" dirty="0" smtClean="0"/>
              <a:t>Short Name</a:t>
            </a:r>
          </a:p>
          <a:p>
            <a:pPr marL="742950" lvl="1" indent="-285750">
              <a:buFont typeface="Arial" panose="020B0604020202020204" pitchFamily="34" charset="0"/>
              <a:buChar char="•"/>
            </a:pPr>
            <a:r>
              <a:rPr lang="en-US" dirty="0" smtClean="0"/>
              <a:t>Long Name</a:t>
            </a:r>
          </a:p>
        </p:txBody>
      </p:sp>
    </p:spTree>
    <p:extLst>
      <p:ext uri="{BB962C8B-B14F-4D97-AF65-F5344CB8AC3E}">
        <p14:creationId xmlns:p14="http://schemas.microsoft.com/office/powerpoint/2010/main" val="68072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Terms in API</a:t>
            </a:r>
            <a:endParaRPr lang="en-IN" dirty="0"/>
          </a:p>
        </p:txBody>
      </p:sp>
      <p:sp>
        <p:nvSpPr>
          <p:cNvPr id="6" name="TextBox 5"/>
          <p:cNvSpPr txBox="1"/>
          <p:nvPr/>
        </p:nvSpPr>
        <p:spPr>
          <a:xfrm>
            <a:off x="340242" y="1834599"/>
            <a:ext cx="11493795"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Lift</a:t>
            </a:r>
          </a:p>
          <a:p>
            <a:pPr marL="742950" lvl="1" indent="-285750">
              <a:buFont typeface="Arial" panose="020B0604020202020204" pitchFamily="34" charset="0"/>
              <a:buChar char="•"/>
            </a:pPr>
            <a:r>
              <a:rPr lang="en-US" dirty="0" smtClean="0"/>
              <a:t>Id</a:t>
            </a:r>
          </a:p>
          <a:p>
            <a:pPr marL="742950" lvl="1" indent="-285750">
              <a:buFont typeface="Arial" panose="020B0604020202020204" pitchFamily="34" charset="0"/>
              <a:buChar char="•"/>
            </a:pPr>
            <a:r>
              <a:rPr lang="en-US" dirty="0" smtClean="0"/>
              <a:t>KEN</a:t>
            </a:r>
          </a:p>
          <a:p>
            <a:pPr marL="742950" lvl="1" indent="-285750">
              <a:buFont typeface="Arial" panose="020B0604020202020204" pitchFamily="34" charset="0"/>
              <a:buChar char="•"/>
            </a:pPr>
            <a:r>
              <a:rPr lang="en-US" dirty="0" smtClean="0"/>
              <a:t>Type</a:t>
            </a:r>
          </a:p>
          <a:p>
            <a:pPr marL="742950" lvl="1" indent="-285750">
              <a:buFont typeface="Arial" panose="020B0604020202020204" pitchFamily="34" charset="0"/>
              <a:buChar char="•"/>
            </a:pPr>
            <a:r>
              <a:rPr lang="en-US" dirty="0" smtClean="0"/>
              <a:t>Monitoring Enabled</a:t>
            </a:r>
          </a:p>
          <a:p>
            <a:pPr marL="285750" indent="-285750">
              <a:buFont typeface="Arial" panose="020B0604020202020204" pitchFamily="34" charset="0"/>
              <a:buChar char="•"/>
            </a:pPr>
            <a:r>
              <a:rPr lang="en-US" dirty="0" err="1" smtClean="0"/>
              <a:t>LiftState</a:t>
            </a:r>
            <a:endParaRPr lang="en-US" dirty="0" smtClean="0"/>
          </a:p>
          <a:p>
            <a:pPr marL="742950" lvl="1" indent="-285750">
              <a:buFont typeface="Arial" panose="020B0604020202020204" pitchFamily="34" charset="0"/>
              <a:buChar char="•"/>
            </a:pPr>
            <a:r>
              <a:rPr lang="en-US" dirty="0" smtClean="0"/>
              <a:t>Id </a:t>
            </a:r>
          </a:p>
          <a:p>
            <a:pPr marL="742950" lvl="1" indent="-285750">
              <a:buFont typeface="Arial" panose="020B0604020202020204" pitchFamily="34" charset="0"/>
              <a:buChar char="•"/>
            </a:pPr>
            <a:r>
              <a:rPr lang="en-US" dirty="0" smtClean="0"/>
              <a:t>Moving direction</a:t>
            </a:r>
          </a:p>
          <a:p>
            <a:pPr marL="742950" lvl="1" indent="-285750">
              <a:buFont typeface="Arial" panose="020B0604020202020204" pitchFamily="34" charset="0"/>
              <a:buChar char="•"/>
            </a:pPr>
            <a:r>
              <a:rPr lang="en-US" dirty="0" smtClean="0"/>
              <a:t>Moving state</a:t>
            </a:r>
          </a:p>
          <a:p>
            <a:pPr marL="742950" lvl="1" indent="-285750">
              <a:buFont typeface="Arial" panose="020B0604020202020204" pitchFamily="34" charset="0"/>
              <a:buChar char="•"/>
            </a:pPr>
            <a:r>
              <a:rPr lang="en-US" dirty="0" err="1" smtClean="0"/>
              <a:t>Lastup</a:t>
            </a:r>
            <a:r>
              <a:rPr lang="en-US" u="sng" dirty="0" err="1" smtClean="0"/>
              <a:t>date</a:t>
            </a:r>
            <a:r>
              <a:rPr lang="en-US" u="sng" dirty="0" smtClean="0"/>
              <a:t> </a:t>
            </a:r>
            <a:endParaRPr lang="en-US" dirty="0" smtClean="0"/>
          </a:p>
          <a:p>
            <a:pPr marL="285750" indent="-285750">
              <a:buFont typeface="Arial" panose="020B0604020202020204" pitchFamily="34" charset="0"/>
              <a:buChar char="•"/>
            </a:pPr>
            <a:r>
              <a:rPr lang="en-US" dirty="0" smtClean="0"/>
              <a:t>Deck</a:t>
            </a:r>
          </a:p>
          <a:p>
            <a:pPr marL="742950" lvl="1" indent="-285750">
              <a:buFont typeface="Arial" panose="020B0604020202020204" pitchFamily="34" charset="0"/>
              <a:buChar char="•"/>
            </a:pPr>
            <a:r>
              <a:rPr lang="en-US" dirty="0" smtClean="0"/>
              <a:t>Id </a:t>
            </a:r>
          </a:p>
          <a:p>
            <a:pPr marL="742950" lvl="1" indent="-285750">
              <a:buFont typeface="Arial" panose="020B0604020202020204" pitchFamily="34" charset="0"/>
              <a:buChar char="•"/>
            </a:pPr>
            <a:r>
              <a:rPr lang="en-US" dirty="0" smtClean="0"/>
              <a:t>Index</a:t>
            </a:r>
          </a:p>
          <a:p>
            <a:pPr marL="285750" indent="-285750">
              <a:buFont typeface="Arial" panose="020B0604020202020204" pitchFamily="34" charset="0"/>
              <a:buChar char="•"/>
            </a:pPr>
            <a:r>
              <a:rPr lang="en-US" dirty="0" smtClean="0"/>
              <a:t>Door</a:t>
            </a:r>
          </a:p>
          <a:p>
            <a:pPr marL="742950" lvl="1" indent="-285750">
              <a:buFont typeface="Arial" panose="020B0604020202020204" pitchFamily="34" charset="0"/>
              <a:buChar char="•"/>
            </a:pPr>
            <a:r>
              <a:rPr lang="en-US" dirty="0" smtClean="0"/>
              <a:t>Id</a:t>
            </a:r>
          </a:p>
          <a:p>
            <a:pPr marL="742950" lvl="1" indent="-285750">
              <a:buFont typeface="Arial" panose="020B0604020202020204" pitchFamily="34" charset="0"/>
              <a:buChar char="•"/>
            </a:pPr>
            <a:r>
              <a:rPr lang="en-US" dirty="0" smtClean="0"/>
              <a:t>Name</a:t>
            </a:r>
          </a:p>
          <a:p>
            <a:pPr marL="742950" lvl="1" indent="-285750">
              <a:buFont typeface="Arial" panose="020B0604020202020204" pitchFamily="34" charset="0"/>
              <a:buChar char="•"/>
            </a:pPr>
            <a:r>
              <a:rPr lang="en-US" dirty="0" smtClean="0"/>
              <a:t>Side</a:t>
            </a:r>
          </a:p>
        </p:txBody>
      </p:sp>
    </p:spTree>
    <p:extLst>
      <p:ext uri="{BB962C8B-B14F-4D97-AF65-F5344CB8AC3E}">
        <p14:creationId xmlns:p14="http://schemas.microsoft.com/office/powerpoint/2010/main" val="4096137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181</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KONE API - Introduction</vt:lpstr>
      <vt:lpstr>Introduction</vt:lpstr>
      <vt:lpstr>API Features</vt:lpstr>
      <vt:lpstr>Authentication to API</vt:lpstr>
      <vt:lpstr>Start using API</vt:lpstr>
      <vt:lpstr>Simulator  - Lab setup </vt:lpstr>
      <vt:lpstr>Real lift setup</vt:lpstr>
      <vt:lpstr>Terms in API</vt:lpstr>
      <vt:lpstr>Terms in API</vt:lpstr>
      <vt:lpstr>Terms in API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KONE API - Introduction</dc:title>
  <dc:creator>S. Ganesan</dc:creator>
  <cp:lastModifiedBy>S. Ganesan</cp:lastModifiedBy>
  <cp:revision>32</cp:revision>
  <dcterms:created xsi:type="dcterms:W3CDTF">2017-02-17T12:52:07Z</dcterms:created>
  <dcterms:modified xsi:type="dcterms:W3CDTF">2017-02-23T11:04:48Z</dcterms:modified>
</cp:coreProperties>
</file>