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2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42D-F846-4CEA-AFE7-83275F015C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707F-0387-481F-84BA-81A0C444EB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00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42D-F846-4CEA-AFE7-83275F015C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707F-0387-481F-84BA-81A0C444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0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42D-F846-4CEA-AFE7-83275F015C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707F-0387-481F-84BA-81A0C444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7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42D-F846-4CEA-AFE7-83275F015C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707F-0387-481F-84BA-81A0C444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7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42D-F846-4CEA-AFE7-83275F015C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707F-0387-481F-84BA-81A0C444EB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62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42D-F846-4CEA-AFE7-83275F015C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707F-0387-481F-84BA-81A0C444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7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42D-F846-4CEA-AFE7-83275F015C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707F-0387-481F-84BA-81A0C444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42D-F846-4CEA-AFE7-83275F015C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707F-0387-481F-84BA-81A0C444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1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42D-F846-4CEA-AFE7-83275F015C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707F-0387-481F-84BA-81A0C444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6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27542D-F846-4CEA-AFE7-83275F015C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95707F-0387-481F-84BA-81A0C444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6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42D-F846-4CEA-AFE7-83275F015C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707F-0387-481F-84BA-81A0C444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6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27542D-F846-4CEA-AFE7-83275F015C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E95707F-0387-481F-84BA-81A0C444EB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84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FCCA-C5B8-4BDD-A6B0-D8A72816B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Mortality and Fertility in Orange County, 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E972E-EE2F-4362-B62F-7B80BA1F0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Anushna Prakash</a:t>
            </a:r>
          </a:p>
        </p:txBody>
      </p:sp>
    </p:spTree>
    <p:extLst>
      <p:ext uri="{BB962C8B-B14F-4D97-AF65-F5344CB8AC3E}">
        <p14:creationId xmlns:p14="http://schemas.microsoft.com/office/powerpoint/2010/main" val="1207292946"/>
      </p:ext>
    </p:extLst>
  </p:cSld>
  <p:clrMapOvr>
    <a:masterClrMapping/>
  </p:clrMapOvr>
  <p:transition advClick="0" advTm="2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369F-C022-41BA-8D4A-3E9A9901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60FB-3752-44AA-BC8C-D88200BC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1240"/>
      </p:ext>
    </p:extLst>
  </p:cSld>
  <p:clrMapOvr>
    <a:masterClrMapping/>
  </p:clrMapOvr>
  <p:transition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369F-C022-41BA-8D4A-3E9A9901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60FB-3752-44AA-BC8C-D88200BC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0417"/>
      </p:ext>
    </p:extLst>
  </p:cSld>
  <p:clrMapOvr>
    <a:masterClrMapping/>
  </p:clrMapOvr>
  <p:transition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BC82-D1E5-4A36-8993-554005C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Background &amp; Motivation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16A4EBE-F54C-4C37-A041-8869BBFB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sz="1700"/>
              <a:t>Orange County, California</a:t>
            </a:r>
          </a:p>
          <a:p>
            <a:pPr lvl="1"/>
            <a:r>
              <a:rPr lang="en-US" sz="1700"/>
              <a:t>Population of almost 3.2M</a:t>
            </a:r>
          </a:p>
          <a:p>
            <a:pPr lvl="1"/>
            <a:r>
              <a:rPr lang="en-US" sz="1700"/>
              <a:t>Sixth most-populous county in the US</a:t>
            </a:r>
          </a:p>
          <a:p>
            <a:pPr lvl="1"/>
            <a:r>
              <a:rPr lang="en-US" sz="1700"/>
              <a:t>Home to Anaheim, Santa Ana, and Irvine</a:t>
            </a:r>
          </a:p>
          <a:p>
            <a:r>
              <a:rPr lang="en-US" sz="1700"/>
              <a:t>How did COVID-19 affect mortality?</a:t>
            </a:r>
          </a:p>
          <a:p>
            <a:pPr lvl="1"/>
            <a:r>
              <a:rPr lang="en-US" sz="1700"/>
              <a:t>Did overall non-COVID-related deaths increase or decrease during the pandemic?</a:t>
            </a:r>
          </a:p>
          <a:p>
            <a:pPr lvl="1"/>
            <a:r>
              <a:rPr lang="en-US" sz="1700"/>
              <a:t>Did overall number of accident-related deaths increase or decrease during the pandemic?</a:t>
            </a:r>
          </a:p>
          <a:p>
            <a:pPr lvl="1"/>
            <a:r>
              <a:rPr lang="en-US" sz="1700"/>
              <a:t>Did overall suicides increase or decrease during the pandemic?</a:t>
            </a:r>
          </a:p>
          <a:p>
            <a:r>
              <a:rPr lang="en-US" sz="1700"/>
              <a:t>How did COVID-19 affect fertility?</a:t>
            </a:r>
          </a:p>
          <a:p>
            <a:pPr lvl="1"/>
            <a:r>
              <a:rPr lang="en-US" sz="1700"/>
              <a:t>Did the number of births increase or decrease during the pandemic?</a:t>
            </a:r>
          </a:p>
        </p:txBody>
      </p:sp>
      <p:pic>
        <p:nvPicPr>
          <p:cNvPr id="1026" name="Picture 2" descr="Location in the state of California">
            <a:extLst>
              <a:ext uri="{FF2B5EF4-FFF2-40B4-BE49-F238E27FC236}">
                <a16:creationId xmlns:a16="http://schemas.microsoft.com/office/drawing/2014/main" id="{6580FF6D-85B4-47DA-AAD9-4B87AA5454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 r="3" b="2671"/>
          <a:stretch/>
        </p:blipFill>
        <p:spPr bwMode="auto">
          <a:xfrm>
            <a:off x="8020570" y="1916318"/>
            <a:ext cx="3135109" cy="34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969513"/>
      </p:ext>
    </p:extLst>
  </p:cSld>
  <p:clrMapOvr>
    <a:masterClrMapping/>
  </p:clrMapOvr>
  <p:transition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7978-D970-40F9-A7DA-9019088A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7B613-CA16-43CD-9E70-1F3DA59A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Johns Hopkins COVID-19 deaths</a:t>
            </a:r>
          </a:p>
          <a:p>
            <a:pPr lvl="1"/>
            <a:r>
              <a:rPr lang="en-US" dirty="0"/>
              <a:t>Daily COVID-19 deaths by county</a:t>
            </a:r>
          </a:p>
          <a:p>
            <a:r>
              <a:rPr lang="en-US" dirty="0"/>
              <a:t>Mortality</a:t>
            </a:r>
          </a:p>
          <a:p>
            <a:pPr lvl="1"/>
            <a:r>
              <a:rPr lang="en-US" dirty="0"/>
              <a:t>California Health &amp; Human Services Data</a:t>
            </a:r>
          </a:p>
          <a:p>
            <a:pPr lvl="1"/>
            <a:r>
              <a:rPr lang="en-US" dirty="0"/>
              <a:t>Monthly deaths by county and cause, from 1960-2021</a:t>
            </a:r>
          </a:p>
          <a:p>
            <a:pPr lvl="1"/>
            <a:r>
              <a:rPr lang="en-US" dirty="0"/>
              <a:t>Includes causes such as: Overall, accidents, suicide, assault, and several disease-related categories (Alzheimer’s, diabetes, heart disease, pneumonia &amp; influenza)</a:t>
            </a:r>
          </a:p>
          <a:p>
            <a:pPr lvl="1"/>
            <a:r>
              <a:rPr lang="en-US" dirty="0"/>
              <a:t>Includes figures based on demographics (gender, race, age, etc.), which was not used due to granularity of COVID-19 data.</a:t>
            </a:r>
          </a:p>
          <a:p>
            <a:r>
              <a:rPr lang="en-US" dirty="0"/>
              <a:t>Fertility</a:t>
            </a:r>
          </a:p>
          <a:p>
            <a:pPr lvl="1"/>
            <a:r>
              <a:rPr lang="en-US" dirty="0"/>
              <a:t>California Health &amp; Human Services Data</a:t>
            </a:r>
          </a:p>
          <a:p>
            <a:pPr lvl="1"/>
            <a:r>
              <a:rPr lang="en-US" dirty="0"/>
              <a:t>Monthly deaths by county and cause, from 1960-2021</a:t>
            </a:r>
          </a:p>
          <a:p>
            <a:pPr lvl="1"/>
            <a:r>
              <a:rPr lang="en-US" dirty="0"/>
              <a:t>Includes figures based on demographics (race, age, etc.) and location (hospital, free-standing clinic, home, etc.) which was not used.</a:t>
            </a:r>
          </a:p>
        </p:txBody>
      </p:sp>
    </p:spTree>
    <p:extLst>
      <p:ext uri="{BB962C8B-B14F-4D97-AF65-F5344CB8AC3E}">
        <p14:creationId xmlns:p14="http://schemas.microsoft.com/office/powerpoint/2010/main" val="2631883483"/>
      </p:ext>
    </p:extLst>
  </p:cSld>
  <p:clrMapOvr>
    <a:masterClrMapping/>
  </p:clrMapOvr>
  <p:transition advTm="2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8369F-C022-41BA-8D4A-3E9A9901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548" y="634946"/>
            <a:ext cx="4973193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Preparation: Seasonal adjustment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A88B690-81DA-406E-8B60-4845E38E40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8" t="5625" r="9503" b="7653"/>
          <a:stretch/>
        </p:blipFill>
        <p:spPr>
          <a:xfrm>
            <a:off x="333376" y="3225505"/>
            <a:ext cx="5600912" cy="295959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A3A787D-B53F-4F37-A7F1-D686C37BD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550" y="2198914"/>
            <a:ext cx="4973192" cy="3670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 graph is raw births and non-COVID deaths.</a:t>
            </a:r>
          </a:p>
          <a:p>
            <a:pPr lvl="1"/>
            <a:r>
              <a:rPr lang="en-US" dirty="0"/>
              <a:t>Births tend to be highest in late summer/early autumn</a:t>
            </a:r>
          </a:p>
          <a:p>
            <a:pPr lvl="1"/>
            <a:r>
              <a:rPr lang="en-US" dirty="0"/>
              <a:t>Deaths tend to be highest in the winter months January and December</a:t>
            </a:r>
          </a:p>
          <a:p>
            <a:r>
              <a:rPr lang="en-US" dirty="0"/>
              <a:t>Bottom graph is seasonally-adjusted births and non-COVID deaths.</a:t>
            </a:r>
          </a:p>
          <a:p>
            <a:pPr lvl="1"/>
            <a:r>
              <a:rPr lang="en-US" dirty="0"/>
              <a:t>Births do seem to be trending lower pre-pandemic, and are noticeably lower during.</a:t>
            </a:r>
          </a:p>
          <a:p>
            <a:pPr lvl="1"/>
            <a:r>
              <a:rPr lang="en-US" dirty="0"/>
              <a:t>Deaths do not have a noticeable trend, but do become much more volatile.</a:t>
            </a:r>
          </a:p>
          <a:p>
            <a:r>
              <a:rPr lang="en-US" sz="1200" dirty="0"/>
              <a:t>*Data is from Jan 2014 – October 2021.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346BA610-450D-4622-A3FE-61A0C7EA55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t="5191" r="8887" b="6627"/>
          <a:stretch/>
        </p:blipFill>
        <p:spPr>
          <a:xfrm>
            <a:off x="333374" y="96774"/>
            <a:ext cx="5600913" cy="298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361"/>
      </p:ext>
    </p:extLst>
  </p:cSld>
  <p:clrMapOvr>
    <a:masterClrMapping/>
  </p:clrMapOvr>
  <p:transition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8369F-C022-41BA-8D4A-3E9A9901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Mortality: Accidents &amp; Suicide Trend</a:t>
            </a:r>
            <a:endParaRPr lang="en-US" dirty="0"/>
          </a:p>
        </p:txBody>
      </p:sp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9329F01D-3172-4FE9-B515-E82961F7A9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5" t="5486" r="8820" b="5722"/>
          <a:stretch/>
        </p:blipFill>
        <p:spPr>
          <a:xfrm>
            <a:off x="220256" y="1852905"/>
            <a:ext cx="5875744" cy="3152190"/>
          </a:xfrm>
          <a:prstGeom prst="rect">
            <a:avLst/>
          </a:prstGeom>
        </p:spPr>
      </p:pic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18">
            <a:extLst>
              <a:ext uri="{FF2B5EF4-FFF2-40B4-BE49-F238E27FC236}">
                <a16:creationId xmlns:a16="http://schemas.microsoft.com/office/drawing/2014/main" id="{22EC9398-0F20-4866-B78A-CB58C161B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Accidents and suicides did not have a seasonal component.</a:t>
            </a:r>
          </a:p>
          <a:p>
            <a:r>
              <a:rPr lang="en-US" dirty="0"/>
              <a:t>There does seem to be an increase in the number of accidents after the pandemic.</a:t>
            </a:r>
          </a:p>
          <a:p>
            <a:r>
              <a:rPr lang="en-US" dirty="0"/>
              <a:t>There does not seem to be a change in the number of suicides after </a:t>
            </a:r>
            <a:r>
              <a:rPr lang="en-US"/>
              <a:t>the pandemic.</a:t>
            </a:r>
            <a:endParaRPr lang="en-US" dirty="0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3066477"/>
      </p:ext>
    </p:extLst>
  </p:cSld>
  <p:clrMapOvr>
    <a:masterClrMapping/>
  </p:clrMapOvr>
  <p:transition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DD142EE-9E88-4B2A-8467-B3C52789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EE50063-7043-4A73-9553-F0AEA7B5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8565"/>
      </p:ext>
    </p:extLst>
  </p:cSld>
  <p:clrMapOvr>
    <a:masterClrMapping/>
  </p:clrMapOvr>
  <p:transition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369F-C022-41BA-8D4A-3E9A9901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B7AFA9-59E1-4864-A5D5-A1CEBD81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80703"/>
      </p:ext>
    </p:extLst>
  </p:cSld>
  <p:clrMapOvr>
    <a:masterClrMapping/>
  </p:clrMapOvr>
  <p:transition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369F-C022-41BA-8D4A-3E9A9901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60FB-3752-44AA-BC8C-D88200BC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77621"/>
      </p:ext>
    </p:extLst>
  </p:cSld>
  <p:clrMapOvr>
    <a:masterClrMapping/>
  </p:clrMapOvr>
  <p:transition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369F-C022-41BA-8D4A-3E9A9901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60FB-3752-44AA-BC8C-D88200BC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82528"/>
      </p:ext>
    </p:extLst>
  </p:cSld>
  <p:clrMapOvr>
    <a:masterClrMapping/>
  </p:clrMapOvr>
  <p:transition advTm="20000"/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1234</TotalTime>
  <Words>354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Mortality and Fertility in Orange County, CA</vt:lpstr>
      <vt:lpstr>Background &amp; Motivation</vt:lpstr>
      <vt:lpstr>Data</vt:lpstr>
      <vt:lpstr>Data Preparation: Seasonal adjustment</vt:lpstr>
      <vt:lpstr>Mortality: Accidents &amp; Suicide Trend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Mortality and Fertility in Orange County, CA</dc:title>
  <dc:creator>Anushna Prakash</dc:creator>
  <cp:lastModifiedBy>Anushna Prakash</cp:lastModifiedBy>
  <cp:revision>8</cp:revision>
  <dcterms:created xsi:type="dcterms:W3CDTF">2021-12-06T04:46:32Z</dcterms:created>
  <dcterms:modified xsi:type="dcterms:W3CDTF">2021-12-07T01:21:08Z</dcterms:modified>
</cp:coreProperties>
</file>