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8" r:id="rId3"/>
    <p:sldId id="270" r:id="rId4"/>
    <p:sldId id="271" r:id="rId5"/>
    <p:sldId id="258" r:id="rId6"/>
    <p:sldId id="260" r:id="rId7"/>
    <p:sldId id="269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4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8FCCA-C5B8-4BDD-A6B0-D8A72816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Mortality and Fertility in Orange County, 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E972E-EE2F-4362-B62F-7B80BA1F0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Anushna Prakash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292946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 &amp; 3: Overall Accidents </a:t>
            </a:r>
            <a:r>
              <a:rPr lang="en-US" b="1" dirty="0">
                <a:solidFill>
                  <a:schemeClr val="accent2"/>
                </a:solidFill>
              </a:rPr>
              <a:t>Increased</a:t>
            </a:r>
            <a:r>
              <a:rPr lang="en-US" dirty="0"/>
              <a:t> And Suicides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Did Not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BB7AFA9-59E1-4864-A5D5-A1CEBD81A3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Accidents </a:t>
                </a:r>
                <a:r>
                  <a:rPr lang="en-US" dirty="0"/>
                  <a:t>Test Results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change in accident-related deaths during the pandemic.</a:t>
                </a:r>
              </a:p>
              <a:p>
                <a:pPr lvl="1"/>
                <a:r>
                  <a:rPr lang="en-US" dirty="0"/>
                  <a:t>2-sided Welch T-Test with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pre</a:t>
                </a:r>
                <a:r>
                  <a:rPr lang="en-US" baseline="-25000" dirty="0"/>
                  <a:t>-pandemic</a:t>
                </a:r>
                <a:r>
                  <a:rPr lang="en-US" dirty="0"/>
                  <a:t> = 74 and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pandemic</a:t>
                </a:r>
                <a:r>
                  <a:rPr lang="en-US" dirty="0"/>
                  <a:t> = 16.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8.65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Evidence that there </a:t>
                </a:r>
                <a:r>
                  <a:rPr lang="en-US" b="1" dirty="0">
                    <a:solidFill>
                      <a:schemeClr val="accent2"/>
                    </a:solidFill>
                  </a:rPr>
                  <a:t>was a change</a:t>
                </a:r>
                <a:r>
                  <a:rPr lang="en-US" dirty="0"/>
                  <a:t> in accidents.</a:t>
                </a:r>
              </a:p>
              <a:p>
                <a:pPr lvl="1"/>
                <a:r>
                  <a:rPr lang="en-US" dirty="0"/>
                  <a:t>Accidents during the pandemic were </a:t>
                </a:r>
                <a:r>
                  <a:rPr lang="en-US" i="1" dirty="0"/>
                  <a:t>higher.</a:t>
                </a:r>
              </a:p>
              <a:p>
                <a:r>
                  <a:rPr lang="en-US" dirty="0"/>
                  <a:t>Plausible Explanation</a:t>
                </a:r>
              </a:p>
              <a:p>
                <a:pPr lvl="1"/>
                <a:r>
                  <a:rPr lang="en-US" dirty="0"/>
                  <a:t>??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BB7AFA9-59E1-4864-A5D5-A1CEBD81A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 r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0C9DD59-E095-4B08-9C83-A024D571CF6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Suicides </a:t>
                </a:r>
                <a:r>
                  <a:rPr lang="en-US" dirty="0"/>
                  <a:t>Test Results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change in suicide-related deaths during the pandemic.</a:t>
                </a:r>
              </a:p>
              <a:p>
                <a:pPr lvl="1"/>
                <a:r>
                  <a:rPr lang="en-US" dirty="0"/>
                  <a:t>2-sided Welch T-Test with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pre</a:t>
                </a:r>
                <a:r>
                  <a:rPr lang="en-US" baseline="-25000" dirty="0"/>
                  <a:t>-pandemic</a:t>
                </a:r>
                <a:r>
                  <a:rPr lang="en-US" dirty="0"/>
                  <a:t> = 74 and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pandemic</a:t>
                </a:r>
                <a:r>
                  <a:rPr lang="en-US" dirty="0"/>
                  <a:t> = 16.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b="1" dirty="0">
                    <a:solidFill>
                      <a:schemeClr val="accent2"/>
                    </a:solidFill>
                  </a:rPr>
                  <a:t>Not enough evidence</a:t>
                </a:r>
                <a:r>
                  <a:rPr lang="en-US" dirty="0"/>
                  <a:t> that there was a change in suicides. </a:t>
                </a:r>
              </a:p>
              <a:p>
                <a:r>
                  <a:rPr lang="en-US" dirty="0"/>
                  <a:t>Plausible Explanation</a:t>
                </a:r>
              </a:p>
              <a:p>
                <a:pPr lvl="1"/>
                <a:r>
                  <a:rPr lang="en-US" dirty="0"/>
                  <a:t>Access to mental health resources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0C9DD59-E095-4B08-9C83-A024D571C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35" t="-1667" r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80703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4: Overall Births </a:t>
            </a:r>
            <a:r>
              <a:rPr lang="en-US" b="1" dirty="0">
                <a:solidFill>
                  <a:schemeClr val="accent2"/>
                </a:solidFill>
              </a:rPr>
              <a:t>Decreased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360FB-3752-44AA-BC8C-D88200BC1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Results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change in births during the pandemic (measured 9 months after pandemic start).</a:t>
                </a:r>
              </a:p>
              <a:p>
                <a:pPr lvl="1"/>
                <a:r>
                  <a:rPr lang="en-US" dirty="0"/>
                  <a:t>1-sided Welch T-Test with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pre</a:t>
                </a:r>
                <a:r>
                  <a:rPr lang="en-US" baseline="-25000" dirty="0"/>
                  <a:t>-pandemic</a:t>
                </a:r>
                <a:r>
                  <a:rPr lang="en-US" dirty="0"/>
                  <a:t> = 84 and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pandemic</a:t>
                </a:r>
                <a:r>
                  <a:rPr lang="en-US" dirty="0"/>
                  <a:t> = 10.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Evidence that there </a:t>
                </a:r>
                <a:r>
                  <a:rPr lang="en-US" b="1" dirty="0">
                    <a:solidFill>
                      <a:schemeClr val="accent2"/>
                    </a:solidFill>
                  </a:rPr>
                  <a:t>was a change</a:t>
                </a:r>
                <a:r>
                  <a:rPr lang="en-US" dirty="0"/>
                  <a:t> in births during the pandemic.</a:t>
                </a:r>
              </a:p>
              <a:p>
                <a:pPr lvl="1"/>
                <a:r>
                  <a:rPr lang="en-US" dirty="0"/>
                  <a:t>Births during the pandemic were </a:t>
                </a:r>
                <a:r>
                  <a:rPr lang="en-US" i="1" dirty="0"/>
                  <a:t>lower.</a:t>
                </a:r>
                <a:endParaRPr lang="en-US" dirty="0"/>
              </a:p>
              <a:p>
                <a:r>
                  <a:rPr lang="en-US" dirty="0"/>
                  <a:t>Plausible Explanation</a:t>
                </a:r>
              </a:p>
              <a:p>
                <a:pPr lvl="1"/>
                <a:r>
                  <a:rPr lang="en-US" dirty="0"/>
                  <a:t>Life upheaval, general uncertainty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360FB-3752-44AA-BC8C-D88200BC1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582528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0FB-3752-44AA-BC8C-D88200BC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was affected in many ways</a:t>
            </a:r>
          </a:p>
          <a:p>
            <a:r>
              <a:rPr lang="en-US" dirty="0"/>
              <a:t>Behaviors may be changing – why are accidents up?</a:t>
            </a:r>
          </a:p>
          <a:p>
            <a:r>
              <a:rPr lang="en-US" dirty="0"/>
              <a:t>Mental health crisis is real. Comparison of Orange County to other counties where suicides </a:t>
            </a:r>
            <a:r>
              <a:rPr lang="en-US" i="1" dirty="0"/>
              <a:t>were</a:t>
            </a:r>
            <a:r>
              <a:rPr lang="en-US" dirty="0"/>
              <a:t> up may provide insights.</a:t>
            </a:r>
          </a:p>
          <a:p>
            <a:r>
              <a:rPr lang="en-US" dirty="0"/>
              <a:t>Data consistency &amp; documentation.</a:t>
            </a:r>
          </a:p>
          <a:p>
            <a:r>
              <a:rPr lang="en-US" dirty="0"/>
              <a:t>Matching granularity.</a:t>
            </a:r>
          </a:p>
          <a:p>
            <a:r>
              <a:rPr lang="en-US" dirty="0"/>
              <a:t>Drawing conclusions from developing situations.</a:t>
            </a:r>
          </a:p>
        </p:txBody>
      </p:sp>
    </p:spTree>
    <p:extLst>
      <p:ext uri="{BB962C8B-B14F-4D97-AF65-F5344CB8AC3E}">
        <p14:creationId xmlns:p14="http://schemas.microsoft.com/office/powerpoint/2010/main" val="110601240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C3E1-8643-468D-A865-3B5D3804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F193-0F46-4FCF-8C44-01E7D296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/>
              <a:t>How did COVID-19 affect mortality?</a:t>
            </a:r>
          </a:p>
          <a:p>
            <a:pPr lvl="1"/>
            <a:r>
              <a:rPr lang="en-US" sz="1700"/>
              <a:t>Overall deaths?</a:t>
            </a:r>
          </a:p>
          <a:p>
            <a:pPr lvl="1"/>
            <a:r>
              <a:rPr lang="en-US" sz="1700"/>
              <a:t>Accident-related deaths?</a:t>
            </a:r>
          </a:p>
          <a:p>
            <a:pPr lvl="1"/>
            <a:r>
              <a:rPr lang="en-US" sz="1700"/>
              <a:t>Suicide-related deaths?</a:t>
            </a:r>
          </a:p>
          <a:p>
            <a:r>
              <a:rPr lang="en-US" sz="1700"/>
              <a:t>How did COVID-19 affect fertility?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2120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6C3E1-8643-468D-A865-3B5D3804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F193-0F46-4FCF-8C44-01E7D296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Lockdowns, lifestyle changes reduced the need and ability to be in potentially dangerous situations.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What happened to the total non-COVID-related deaths?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Did the pandemic help?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What about the mental health crisis?</a:t>
            </a:r>
          </a:p>
        </p:txBody>
      </p:sp>
      <p:pic>
        <p:nvPicPr>
          <p:cNvPr id="7172" name="Picture 4" descr="Disney suffers $1.4bn hit due to coronavirus - BBC News">
            <a:extLst>
              <a:ext uri="{FF2B5EF4-FFF2-40B4-BE49-F238E27FC236}">
                <a16:creationId xmlns:a16="http://schemas.microsoft.com/office/drawing/2014/main" id="{A4FF6F1F-D72C-4E4C-B643-AFF74C270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1" r="14330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22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6C3E1-8643-468D-A865-3B5D3804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Motivation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F193-0F46-4FCF-8C44-01E7D296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People may have changed their family planning strategies, perhaps due to lack of confidence in the future, or perhaps greater work flexibility sped up plans.</a:t>
            </a:r>
          </a:p>
        </p:txBody>
      </p:sp>
      <p:pic>
        <p:nvPicPr>
          <p:cNvPr id="9218" name="Picture 2" descr="Working From Home Around the World - Steelcase">
            <a:extLst>
              <a:ext uri="{FF2B5EF4-FFF2-40B4-BE49-F238E27FC236}">
                <a16:creationId xmlns:a16="http://schemas.microsoft.com/office/drawing/2014/main" id="{B015AB63-79C6-46C7-BB75-1CFD30E4B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0" r="4760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87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978-D970-40F9-A7DA-9019088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B613-CA16-43CD-9E70-1F3DA59A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Johns Hopkins COVID-19 deaths</a:t>
            </a:r>
          </a:p>
          <a:p>
            <a:pPr lvl="1"/>
            <a:r>
              <a:rPr lang="en-US" dirty="0"/>
              <a:t>Daily COVID-19 deaths by county</a:t>
            </a:r>
          </a:p>
          <a:p>
            <a:r>
              <a:rPr lang="en-US" dirty="0"/>
              <a:t>Mortality</a:t>
            </a:r>
          </a:p>
          <a:p>
            <a:pPr lvl="1"/>
            <a:r>
              <a:rPr lang="en-US" dirty="0"/>
              <a:t>California Health &amp; Human Services Data</a:t>
            </a:r>
          </a:p>
          <a:p>
            <a:pPr lvl="1"/>
            <a:r>
              <a:rPr lang="en-US" dirty="0"/>
              <a:t>Monthly deaths by county and cause, from 1960-2021</a:t>
            </a:r>
          </a:p>
          <a:p>
            <a:pPr lvl="1"/>
            <a:r>
              <a:rPr lang="en-US" dirty="0"/>
              <a:t>Includes causes such as: Overall, accidents, suicide, assault, and several disease-related categories (Alzheimer’s, diabetes, heart disease, pneumonia &amp; influenza)</a:t>
            </a:r>
          </a:p>
          <a:p>
            <a:r>
              <a:rPr lang="en-US" dirty="0"/>
              <a:t>Fertility</a:t>
            </a:r>
          </a:p>
          <a:p>
            <a:pPr lvl="1"/>
            <a:r>
              <a:rPr lang="en-US" dirty="0"/>
              <a:t>California Health &amp; Human Services Data</a:t>
            </a:r>
          </a:p>
          <a:p>
            <a:pPr lvl="1"/>
            <a:r>
              <a:rPr lang="en-US" dirty="0"/>
              <a:t>Monthly births by county, from 1960-2021</a:t>
            </a:r>
          </a:p>
        </p:txBody>
      </p:sp>
    </p:spTree>
    <p:extLst>
      <p:ext uri="{BB962C8B-B14F-4D97-AF65-F5344CB8AC3E}">
        <p14:creationId xmlns:p14="http://schemas.microsoft.com/office/powerpoint/2010/main" val="2631883483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E212F6C2-271A-444C-80D2-976C365A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116" y="643467"/>
            <a:ext cx="9395768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61"/>
      </p:ext>
    </p:extLst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extLst>
              <a:ext uri="{FF2B5EF4-FFF2-40B4-BE49-F238E27FC236}">
                <a16:creationId xmlns:a16="http://schemas.microsoft.com/office/drawing/2014/main" id="{3F8D6146-DB09-462F-A31B-1D53A431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116" y="643467"/>
            <a:ext cx="9395768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2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A166DAC1-AA22-4B34-8005-99210DC9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414" y="643467"/>
            <a:ext cx="9309171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66477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DD142EE-9E88-4B2A-8467-B3C52789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1: Overall Deaths </a:t>
            </a:r>
            <a:r>
              <a:rPr lang="en-US" b="1" dirty="0">
                <a:solidFill>
                  <a:schemeClr val="accent2"/>
                </a:solidFill>
              </a:rPr>
              <a:t>Increased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2D612E7C-8D8D-47E9-B2A2-E23DE90B8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Results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change in overall non-COVID-related deaths during the pandemic.</a:t>
                </a:r>
              </a:p>
              <a:p>
                <a:pPr lvl="1"/>
                <a:r>
                  <a:rPr lang="en-US" dirty="0"/>
                  <a:t>2-sided Welch T-Test with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pre</a:t>
                </a:r>
                <a:r>
                  <a:rPr lang="en-US" baseline="-25000" dirty="0"/>
                  <a:t>-pandemic</a:t>
                </a:r>
                <a:r>
                  <a:rPr lang="en-US" dirty="0"/>
                  <a:t> = 74 and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pandemic</a:t>
                </a:r>
                <a:r>
                  <a:rPr lang="en-US" dirty="0"/>
                  <a:t> = 20.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&gt;2.44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Evidence that there </a:t>
                </a:r>
                <a:r>
                  <a:rPr lang="en-US" b="1" dirty="0">
                    <a:solidFill>
                      <a:schemeClr val="accent2"/>
                    </a:solidFill>
                  </a:rPr>
                  <a:t>was a change</a:t>
                </a:r>
                <a:r>
                  <a:rPr lang="en-US" dirty="0"/>
                  <a:t> in overall deaths during the pandemic.</a:t>
                </a:r>
              </a:p>
              <a:p>
                <a:pPr lvl="1"/>
                <a:r>
                  <a:rPr lang="en-US" dirty="0"/>
                  <a:t>Overall deaths during the pandemic were </a:t>
                </a:r>
                <a:r>
                  <a:rPr lang="en-US" i="1" dirty="0"/>
                  <a:t>higher.</a:t>
                </a:r>
                <a:endParaRPr lang="en-US" dirty="0"/>
              </a:p>
              <a:p>
                <a:pPr/>
                <a:r>
                  <a:rPr lang="en-US" dirty="0"/>
                  <a:t>Plausible Explanation</a:t>
                </a:r>
              </a:p>
              <a:p>
                <a:pPr lvl="1"/>
                <a:r>
                  <a:rPr lang="en-US" dirty="0"/>
                  <a:t>Categorization of COVID-related deaths from Johns Hopkins. </a:t>
                </a:r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2D612E7C-8D8D-47E9-B2A2-E23DE90B8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5856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2817</TotalTime>
  <Words>478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Mortality and Fertility in Orange County, CA</vt:lpstr>
      <vt:lpstr>Questions</vt:lpstr>
      <vt:lpstr>Motivation</vt:lpstr>
      <vt:lpstr>Motivation (cont.)</vt:lpstr>
      <vt:lpstr>Data</vt:lpstr>
      <vt:lpstr>PowerPoint Presentation</vt:lpstr>
      <vt:lpstr>PowerPoint Presentation</vt:lpstr>
      <vt:lpstr>PowerPoint Presentation</vt:lpstr>
      <vt:lpstr>Result 1: Overall Deaths Increased</vt:lpstr>
      <vt:lpstr>Results 2 &amp; 3: Overall Accidents Increased And Suicides Did Not Change</vt:lpstr>
      <vt:lpstr>Result 4: Overall Births Decreased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and Fertility in Orange County, CA</dc:title>
  <dc:creator>Anushna Prakash</dc:creator>
  <cp:lastModifiedBy>Anushna Prakash</cp:lastModifiedBy>
  <cp:revision>37</cp:revision>
  <dcterms:created xsi:type="dcterms:W3CDTF">2021-12-06T04:46:32Z</dcterms:created>
  <dcterms:modified xsi:type="dcterms:W3CDTF">2021-12-08T03:43:34Z</dcterms:modified>
</cp:coreProperties>
</file>