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4E905F-0459-4645-8662-79022491D1AC}">
          <p14:sldIdLst>
            <p14:sldId id="256"/>
            <p14:sldId id="257"/>
            <p14:sldId id="258"/>
          </p14:sldIdLst>
        </p14:section>
        <p14:section name="Untitled Section" id="{5BC57BA3-06E8-44BF-BBB9-895411D02182}">
          <p14:sldIdLst>
            <p14:sldId id="259"/>
            <p14:sldId id="260"/>
            <p14:sldId id="261"/>
            <p14:sldId id="262"/>
            <p14:sldId id="263"/>
            <p14:sldId id="264"/>
            <p14:sldId id="27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80" d="100"/>
          <a:sy n="80" d="100"/>
        </p:scale>
        <p:origin x="378" y="78"/>
      </p:cViewPr>
      <p:guideLst/>
    </p:cSldViewPr>
  </p:slideViewPr>
  <p:outlineViewPr>
    <p:cViewPr>
      <p:scale>
        <a:sx n="33" d="100"/>
        <a:sy n="33" d="100"/>
      </p:scale>
      <p:origin x="0" y="-139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274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377CA-5787-4679-926F-2A5C93666941}" type="datetimeFigureOut">
              <a:rPr lang="en-US" smtClean="0"/>
              <a:t>14-Jun-20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FE75A-03D5-423C-8212-5C669D03018E}" type="slidenum">
              <a:rPr lang="en-US" smtClean="0"/>
              <a:t>‹#›</a:t>
            </a:fld>
            <a:endParaRPr lang="en-US"/>
          </a:p>
        </p:txBody>
      </p:sp>
    </p:spTree>
    <p:extLst>
      <p:ext uri="{BB962C8B-B14F-4D97-AF65-F5344CB8AC3E}">
        <p14:creationId xmlns:p14="http://schemas.microsoft.com/office/powerpoint/2010/main" val="87068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FFE75A-03D5-423C-8212-5C669D03018E}" type="slidenum">
              <a:rPr lang="en-US" smtClean="0"/>
              <a:t>4</a:t>
            </a:fld>
            <a:endParaRPr lang="en-US"/>
          </a:p>
        </p:txBody>
      </p:sp>
    </p:spTree>
    <p:extLst>
      <p:ext uri="{BB962C8B-B14F-4D97-AF65-F5344CB8AC3E}">
        <p14:creationId xmlns:p14="http://schemas.microsoft.com/office/powerpoint/2010/main" val="1993992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2952837-9EC3-4050-9C55-91FFE8560A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02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986CB-BB9D-46D8-BB9F-B3FFB1E21524}" type="datetimeFigureOut">
              <a:rPr lang="en-US" smtClean="0"/>
              <a:t>14-Jun-20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2837-9EC3-4050-9C55-91FFE8560A4C}" type="slidenum">
              <a:rPr lang="en-US" smtClean="0"/>
              <a:t>‹#›</a:t>
            </a:fld>
            <a:endParaRPr lang="en-US"/>
          </a:p>
        </p:txBody>
      </p:sp>
    </p:spTree>
    <p:extLst>
      <p:ext uri="{BB962C8B-B14F-4D97-AF65-F5344CB8AC3E}">
        <p14:creationId xmlns:p14="http://schemas.microsoft.com/office/powerpoint/2010/main" val="173302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348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18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spTree>
    <p:extLst>
      <p:ext uri="{BB962C8B-B14F-4D97-AF65-F5344CB8AC3E}">
        <p14:creationId xmlns:p14="http://schemas.microsoft.com/office/powerpoint/2010/main" val="1514715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07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767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1879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463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spTree>
    <p:extLst>
      <p:ext uri="{BB962C8B-B14F-4D97-AF65-F5344CB8AC3E}">
        <p14:creationId xmlns:p14="http://schemas.microsoft.com/office/powerpoint/2010/main" val="340066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1986CB-BB9D-46D8-BB9F-B3FFB1E21524}" type="datetimeFigureOut">
              <a:rPr lang="en-US" smtClean="0"/>
              <a:t>14-Jun-20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52837-9EC3-4050-9C55-91FFE8560A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714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1986CB-BB9D-46D8-BB9F-B3FFB1E21524}" type="datetimeFigureOut">
              <a:rPr lang="en-US" smtClean="0"/>
              <a:t>14-Jun-20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2837-9EC3-4050-9C55-91FFE8560A4C}" type="slidenum">
              <a:rPr lang="en-US" smtClean="0"/>
              <a:t>‹#›</a:t>
            </a:fld>
            <a:endParaRPr lang="en-US"/>
          </a:p>
        </p:txBody>
      </p:sp>
    </p:spTree>
    <p:extLst>
      <p:ext uri="{BB962C8B-B14F-4D97-AF65-F5344CB8AC3E}">
        <p14:creationId xmlns:p14="http://schemas.microsoft.com/office/powerpoint/2010/main" val="256723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1986CB-BB9D-46D8-BB9F-B3FFB1E21524}" type="datetimeFigureOut">
              <a:rPr lang="en-US" smtClean="0"/>
              <a:t>14-Jun-20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52837-9EC3-4050-9C55-91FFE8560A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39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1986CB-BB9D-46D8-BB9F-B3FFB1E21524}" type="datetimeFigureOut">
              <a:rPr lang="en-US" smtClean="0"/>
              <a:t>14-Jun-20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52837-9EC3-4050-9C55-91FFE8560A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387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986CB-BB9D-46D8-BB9F-B3FFB1E21524}" type="datetimeFigureOut">
              <a:rPr lang="en-US" smtClean="0"/>
              <a:t>14-Jun-20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52837-9EC3-4050-9C55-91FFE8560A4C}" type="slidenum">
              <a:rPr lang="en-US" smtClean="0"/>
              <a:t>‹#›</a:t>
            </a:fld>
            <a:endParaRPr lang="en-US"/>
          </a:p>
        </p:txBody>
      </p:sp>
    </p:spTree>
    <p:extLst>
      <p:ext uri="{BB962C8B-B14F-4D97-AF65-F5344CB8AC3E}">
        <p14:creationId xmlns:p14="http://schemas.microsoft.com/office/powerpoint/2010/main" val="287410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986CB-BB9D-46D8-BB9F-B3FFB1E21524}" type="datetimeFigureOut">
              <a:rPr lang="en-US" smtClean="0"/>
              <a:t>14-Jun-20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2837-9EC3-4050-9C55-91FFE8560A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966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1986CB-BB9D-46D8-BB9F-B3FFB1E21524}" type="datetimeFigureOut">
              <a:rPr lang="en-US" smtClean="0"/>
              <a:t>14-Jun-20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52837-9EC3-4050-9C55-91FFE8560A4C}" type="slidenum">
              <a:rPr lang="en-US" smtClean="0"/>
              <a:t>‹#›</a:t>
            </a:fld>
            <a:endParaRPr lang="en-US"/>
          </a:p>
        </p:txBody>
      </p:sp>
    </p:spTree>
    <p:extLst>
      <p:ext uri="{BB962C8B-B14F-4D97-AF65-F5344CB8AC3E}">
        <p14:creationId xmlns:p14="http://schemas.microsoft.com/office/powerpoint/2010/main" val="407803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1986CB-BB9D-46D8-BB9F-B3FFB1E21524}" type="datetimeFigureOut">
              <a:rPr lang="en-US" smtClean="0"/>
              <a:t>14-Jun-20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952837-9EC3-4050-9C55-91FFE8560A4C}" type="slidenum">
              <a:rPr lang="en-US" smtClean="0"/>
              <a:t>‹#›</a:t>
            </a:fld>
            <a:endParaRPr lang="en-US"/>
          </a:p>
        </p:txBody>
      </p:sp>
    </p:spTree>
    <p:extLst>
      <p:ext uri="{BB962C8B-B14F-4D97-AF65-F5344CB8AC3E}">
        <p14:creationId xmlns:p14="http://schemas.microsoft.com/office/powerpoint/2010/main" val="35714680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Customer </a:t>
            </a:r>
            <a:r>
              <a:rPr lang="en-US" dirty="0" smtClean="0"/>
              <a:t>Life Time Value</a:t>
            </a:r>
            <a:endParaRPr lang="en-US" dirty="0"/>
          </a:p>
        </p:txBody>
      </p:sp>
      <p:sp>
        <p:nvSpPr>
          <p:cNvPr id="3" name="Subtitle 2"/>
          <p:cNvSpPr>
            <a:spLocks noGrp="1"/>
          </p:cNvSpPr>
          <p:nvPr>
            <p:ph type="subTitle" idx="1"/>
          </p:nvPr>
        </p:nvSpPr>
        <p:spPr/>
        <p:txBody>
          <a:bodyPr/>
          <a:lstStyle/>
          <a:p>
            <a:r>
              <a:rPr lang="en-US" dirty="0" smtClean="0"/>
              <a:t>Customer Relationship Management</a:t>
            </a:r>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626544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 of fit</a:t>
            </a:r>
            <a:endParaRPr lang="en-US" dirty="0"/>
          </a:p>
        </p:txBody>
      </p:sp>
      <p:sp>
        <p:nvSpPr>
          <p:cNvPr id="3" name="Content Placeholder 2"/>
          <p:cNvSpPr>
            <a:spLocks noGrp="1"/>
          </p:cNvSpPr>
          <p:nvPr>
            <p:ph idx="1"/>
          </p:nvPr>
        </p:nvSpPr>
        <p:spPr/>
        <p:txBody>
          <a:bodyPr/>
          <a:lstStyle/>
          <a:p>
            <a:r>
              <a:rPr lang="en-US" dirty="0"/>
              <a:t>R </a:t>
            </a:r>
            <a:r>
              <a:rPr lang="en-US" dirty="0" smtClean="0"/>
              <a:t>square: the </a:t>
            </a:r>
            <a:r>
              <a:rPr lang="en-US" dirty="0"/>
              <a:t>percentage of explained variation as if all independent variables in the model affect the dependent variable. </a:t>
            </a:r>
            <a:endParaRPr lang="en-US" dirty="0" smtClean="0"/>
          </a:p>
          <a:p>
            <a:r>
              <a:rPr lang="en-US" dirty="0" smtClean="0"/>
              <a:t>Adjusted R-squared:  </a:t>
            </a:r>
            <a:r>
              <a:rPr lang="en-US" dirty="0"/>
              <a:t>the percentage of variation explained by only those independent variables that in reality affect the dependent </a:t>
            </a:r>
            <a:r>
              <a:rPr lang="en-US" dirty="0" smtClean="0"/>
              <a:t>variable</a:t>
            </a:r>
          </a:p>
          <a:p>
            <a:r>
              <a:rPr lang="en-US" dirty="0" smtClean="0"/>
              <a:t>Higher R ^2 and </a:t>
            </a:r>
            <a:r>
              <a:rPr lang="en-US" dirty="0" err="1" smtClean="0"/>
              <a:t>Adj</a:t>
            </a:r>
            <a:r>
              <a:rPr lang="en-US" dirty="0" smtClean="0"/>
              <a:t> R^2 will give better model</a:t>
            </a:r>
          </a:p>
          <a:p>
            <a:r>
              <a:rPr lang="en-US" dirty="0"/>
              <a:t>Here R Square and Adjusted R square are on same range of </a:t>
            </a:r>
            <a:r>
              <a:rPr lang="en-US" dirty="0" smtClean="0"/>
              <a:t>0.30, which is good according to the data set.</a:t>
            </a:r>
            <a:endParaRPr lang="en-US" dirty="0"/>
          </a:p>
          <a:p>
            <a:endParaRPr lang="en-US" dirty="0"/>
          </a:p>
        </p:txBody>
      </p:sp>
    </p:spTree>
    <p:extLst>
      <p:ext uri="{BB962C8B-B14F-4D97-AF65-F5344CB8AC3E}">
        <p14:creationId xmlns:p14="http://schemas.microsoft.com/office/powerpoint/2010/main" val="193803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a:t>
            </a:r>
            <a:r>
              <a:rPr lang="en-US" dirty="0" err="1" smtClean="0"/>
              <a:t>Diagonestics</a:t>
            </a:r>
            <a:endParaRPr lang="en-US" dirty="0"/>
          </a:p>
        </p:txBody>
      </p:sp>
      <p:sp>
        <p:nvSpPr>
          <p:cNvPr id="3" name="Content Placeholder 2"/>
          <p:cNvSpPr>
            <a:spLocks noGrp="1"/>
          </p:cNvSpPr>
          <p:nvPr>
            <p:ph idx="1"/>
          </p:nvPr>
        </p:nvSpPr>
        <p:spPr/>
        <p:txBody>
          <a:bodyPr>
            <a:normAutofit lnSpcReduction="10000"/>
          </a:bodyPr>
          <a:lstStyle/>
          <a:p>
            <a:r>
              <a:rPr lang="en-US" b="1" dirty="0"/>
              <a:t>Multicollinearity-</a:t>
            </a:r>
            <a:r>
              <a:rPr lang="en-US" dirty="0"/>
              <a:t>There should be no </a:t>
            </a:r>
            <a:r>
              <a:rPr lang="en-US" dirty="0" smtClean="0"/>
              <a:t>correlation between </a:t>
            </a:r>
            <a:r>
              <a:rPr lang="en-US" dirty="0"/>
              <a:t>two or more of the </a:t>
            </a:r>
            <a:r>
              <a:rPr lang="en-US" dirty="0" smtClean="0"/>
              <a:t>predictors</a:t>
            </a:r>
            <a:endParaRPr lang="en-US" dirty="0"/>
          </a:p>
          <a:p>
            <a:r>
              <a:rPr lang="en-US" dirty="0" smtClean="0"/>
              <a:t> </a:t>
            </a:r>
            <a:r>
              <a:rPr lang="en-US" dirty="0"/>
              <a:t>Test with </a:t>
            </a:r>
            <a:r>
              <a:rPr lang="en-US" dirty="0" smtClean="0"/>
              <a:t>VIF. </a:t>
            </a:r>
            <a:r>
              <a:rPr lang="en-US" dirty="0"/>
              <a:t>Lower the VIF better </a:t>
            </a:r>
            <a:r>
              <a:rPr lang="en-US" dirty="0" smtClean="0"/>
              <a:t>the </a:t>
            </a:r>
            <a:r>
              <a:rPr lang="en-US" dirty="0"/>
              <a:t>model is</a:t>
            </a:r>
          </a:p>
          <a:p>
            <a:r>
              <a:rPr lang="en-US" dirty="0" err="1"/>
              <a:t>v</a:t>
            </a:r>
            <a:r>
              <a:rPr lang="en-US" dirty="0" err="1" smtClean="0"/>
              <a:t>if</a:t>
            </a:r>
            <a:r>
              <a:rPr lang="en-US" dirty="0" smtClean="0"/>
              <a:t> </a:t>
            </a:r>
            <a:r>
              <a:rPr lang="en-US" dirty="0"/>
              <a:t>should be less than </a:t>
            </a:r>
            <a:r>
              <a:rPr lang="en-US" dirty="0" smtClean="0"/>
              <a:t>3</a:t>
            </a:r>
            <a:endParaRPr lang="en-US" dirty="0"/>
          </a:p>
          <a:p>
            <a:r>
              <a:rPr lang="en-US" dirty="0" smtClean="0"/>
              <a:t>Here  </a:t>
            </a:r>
            <a:r>
              <a:rPr lang="en-US" dirty="0" err="1" smtClean="0"/>
              <a:t>vif</a:t>
            </a:r>
            <a:r>
              <a:rPr lang="en-US" dirty="0" smtClean="0"/>
              <a:t> all the variables </a:t>
            </a:r>
            <a:r>
              <a:rPr lang="en-US" dirty="0"/>
              <a:t>are less than </a:t>
            </a:r>
            <a:r>
              <a:rPr lang="en-US" dirty="0" smtClean="0"/>
              <a:t>3</a:t>
            </a:r>
          </a:p>
          <a:p>
            <a:r>
              <a:rPr lang="en-US" dirty="0" smtClean="0"/>
              <a:t>It fails to reject the null hypothesis</a:t>
            </a:r>
          </a:p>
          <a:p>
            <a:r>
              <a:rPr lang="en-US" dirty="0" smtClean="0"/>
              <a:t>There is no multicollinearity</a:t>
            </a:r>
          </a:p>
          <a:p>
            <a:endParaRPr lang="en-US" dirty="0"/>
          </a:p>
          <a:p>
            <a:pPr marL="0" indent="0">
              <a:buNone/>
            </a:pPr>
            <a:endParaRPr lang="en-US" dirty="0" smtClean="0"/>
          </a:p>
        </p:txBody>
      </p:sp>
    </p:spTree>
    <p:extLst>
      <p:ext uri="{BB962C8B-B14F-4D97-AF65-F5344CB8AC3E}">
        <p14:creationId xmlns:p14="http://schemas.microsoft.com/office/powerpoint/2010/main" val="33498889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a:t>
            </a:r>
            <a:r>
              <a:rPr lang="en-US" dirty="0" smtClean="0"/>
              <a:t>Diagnosis</a:t>
            </a:r>
            <a:endParaRPr lang="en-US" dirty="0"/>
          </a:p>
        </p:txBody>
      </p:sp>
      <p:sp>
        <p:nvSpPr>
          <p:cNvPr id="3" name="Content Placeholder 2"/>
          <p:cNvSpPr>
            <a:spLocks noGrp="1"/>
          </p:cNvSpPr>
          <p:nvPr>
            <p:ph idx="1"/>
          </p:nvPr>
        </p:nvSpPr>
        <p:spPr>
          <a:xfrm>
            <a:off x="1668380" y="2544901"/>
            <a:ext cx="8138908" cy="3144256"/>
          </a:xfrm>
        </p:spPr>
        <p:txBody>
          <a:bodyPr/>
          <a:lstStyle/>
          <a:p>
            <a:r>
              <a:rPr lang="en-US" b="1" dirty="0" smtClean="0"/>
              <a:t>Autocorrelation </a:t>
            </a:r>
            <a:r>
              <a:rPr lang="en-US" dirty="0" smtClean="0"/>
              <a:t>: Errors should be uncorrelated</a:t>
            </a:r>
          </a:p>
          <a:p>
            <a:r>
              <a:rPr lang="en-US" dirty="0" smtClean="0"/>
              <a:t>Checking by Durbin Watson test</a:t>
            </a:r>
          </a:p>
          <a:p>
            <a:r>
              <a:rPr lang="en-US" dirty="0" smtClean="0"/>
              <a:t>P value is very high i.e. 0.95</a:t>
            </a:r>
          </a:p>
          <a:p>
            <a:r>
              <a:rPr lang="en-US" dirty="0" smtClean="0"/>
              <a:t>We reject the alternative hypothesis </a:t>
            </a:r>
          </a:p>
          <a:p>
            <a:r>
              <a:rPr lang="en-US" dirty="0" smtClean="0"/>
              <a:t>No autocorrelation</a:t>
            </a:r>
          </a:p>
          <a:p>
            <a:pPr marL="0" indent="0">
              <a:buNone/>
            </a:pPr>
            <a:r>
              <a:rPr lang="en-US" dirty="0" smtClean="0"/>
              <a:t>            </a:t>
            </a:r>
            <a:endParaRPr lang="en-US" dirty="0"/>
          </a:p>
        </p:txBody>
      </p:sp>
    </p:spTree>
    <p:extLst>
      <p:ext uri="{BB962C8B-B14F-4D97-AF65-F5344CB8AC3E}">
        <p14:creationId xmlns:p14="http://schemas.microsoft.com/office/powerpoint/2010/main" val="3341283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 Diagnosis</a:t>
            </a:r>
            <a:endParaRPr lang="en-US" dirty="0"/>
          </a:p>
        </p:txBody>
      </p:sp>
      <p:sp>
        <p:nvSpPr>
          <p:cNvPr id="3" name="Content Placeholder 2"/>
          <p:cNvSpPr>
            <a:spLocks noGrp="1"/>
          </p:cNvSpPr>
          <p:nvPr>
            <p:ph idx="1"/>
          </p:nvPr>
        </p:nvSpPr>
        <p:spPr/>
        <p:txBody>
          <a:bodyPr>
            <a:normAutofit/>
          </a:bodyPr>
          <a:lstStyle/>
          <a:p>
            <a:r>
              <a:rPr lang="en-US" b="1" dirty="0" smtClean="0"/>
              <a:t>Heteroscedasticity</a:t>
            </a:r>
            <a:r>
              <a:rPr lang="en-US" dirty="0" smtClean="0"/>
              <a:t>: low error variance between independent and dependent variable</a:t>
            </a:r>
          </a:p>
          <a:p>
            <a:r>
              <a:rPr lang="en-US" dirty="0" err="1" smtClean="0"/>
              <a:t>Breuch</a:t>
            </a:r>
            <a:r>
              <a:rPr lang="en-US" dirty="0" smtClean="0"/>
              <a:t>- </a:t>
            </a:r>
            <a:r>
              <a:rPr lang="en-US" dirty="0" err="1" smtClean="0"/>
              <a:t>Pegon</a:t>
            </a:r>
            <a:r>
              <a:rPr lang="en-US" dirty="0" smtClean="0"/>
              <a:t> test</a:t>
            </a:r>
          </a:p>
          <a:p>
            <a:r>
              <a:rPr lang="en-US" dirty="0" smtClean="0"/>
              <a:t>P should be on higher side</a:t>
            </a:r>
          </a:p>
          <a:p>
            <a:r>
              <a:rPr lang="en-US" dirty="0" smtClean="0"/>
              <a:t>Here p is very low, reject null hypothesis</a:t>
            </a:r>
          </a:p>
          <a:p>
            <a:r>
              <a:rPr lang="en-US" dirty="0" smtClean="0"/>
              <a:t>Heteroscedasticity is there</a:t>
            </a:r>
            <a:endParaRPr lang="en-US" dirty="0"/>
          </a:p>
        </p:txBody>
      </p:sp>
    </p:spTree>
    <p:extLst>
      <p:ext uri="{BB962C8B-B14F-4D97-AF65-F5344CB8AC3E}">
        <p14:creationId xmlns:p14="http://schemas.microsoft.com/office/powerpoint/2010/main" val="2326885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Assumption Diagnosis</a:t>
            </a:r>
          </a:p>
        </p:txBody>
      </p:sp>
      <p:sp>
        <p:nvSpPr>
          <p:cNvPr id="3" name="Content Placeholder 2"/>
          <p:cNvSpPr>
            <a:spLocks noGrp="1"/>
          </p:cNvSpPr>
          <p:nvPr>
            <p:ph idx="1"/>
          </p:nvPr>
        </p:nvSpPr>
        <p:spPr>
          <a:xfrm>
            <a:off x="1295401" y="2556932"/>
            <a:ext cx="9601196" cy="3675426"/>
          </a:xfrm>
        </p:spPr>
        <p:txBody>
          <a:bodyPr/>
          <a:lstStyle/>
          <a:p>
            <a:r>
              <a:rPr lang="en-US" b="1" dirty="0" smtClean="0"/>
              <a:t>Normality</a:t>
            </a:r>
            <a:r>
              <a:rPr lang="en-US" dirty="0" smtClean="0"/>
              <a:t>: Residuals should be normally distributed</a:t>
            </a:r>
          </a:p>
          <a:p>
            <a:r>
              <a:rPr lang="en-US" dirty="0" smtClean="0"/>
              <a:t>Anderson Darling test  and Pearson Chi-square test</a:t>
            </a:r>
          </a:p>
          <a:p>
            <a:r>
              <a:rPr lang="en-US" dirty="0" smtClean="0"/>
              <a:t>P value should be on higher side</a:t>
            </a:r>
          </a:p>
          <a:p>
            <a:r>
              <a:rPr lang="en-US" dirty="0" smtClean="0"/>
              <a:t>But here P is very less</a:t>
            </a:r>
          </a:p>
          <a:p>
            <a:r>
              <a:rPr lang="en-US" dirty="0" smtClean="0"/>
              <a:t>Errors are not normally distributed</a:t>
            </a:r>
            <a:endParaRPr lang="en-US" dirty="0"/>
          </a:p>
        </p:txBody>
      </p:sp>
      <p:pic>
        <p:nvPicPr>
          <p:cNvPr id="4" name="Picture 3"/>
          <p:cNvPicPr>
            <a:picLocks noChangeAspect="1"/>
          </p:cNvPicPr>
          <p:nvPr/>
        </p:nvPicPr>
        <p:blipFill>
          <a:blip r:embed="rId2"/>
          <a:stretch>
            <a:fillRect/>
          </a:stretch>
        </p:blipFill>
        <p:spPr>
          <a:xfrm>
            <a:off x="8291781" y="2556932"/>
            <a:ext cx="2440387" cy="3580952"/>
          </a:xfrm>
          <a:prstGeom prst="rect">
            <a:avLst/>
          </a:prstGeom>
        </p:spPr>
      </p:pic>
    </p:spTree>
    <p:extLst>
      <p:ext uri="{BB962C8B-B14F-4D97-AF65-F5344CB8AC3E}">
        <p14:creationId xmlns:p14="http://schemas.microsoft.com/office/powerpoint/2010/main" val="4111162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vs. Predicted</a:t>
            </a:r>
            <a:endParaRPr lang="en-US" dirty="0"/>
          </a:p>
        </p:txBody>
      </p:sp>
      <p:sp>
        <p:nvSpPr>
          <p:cNvPr id="3" name="Content Placeholder 2"/>
          <p:cNvSpPr>
            <a:spLocks noGrp="1"/>
          </p:cNvSpPr>
          <p:nvPr>
            <p:ph idx="1"/>
          </p:nvPr>
        </p:nvSpPr>
        <p:spPr>
          <a:xfrm>
            <a:off x="1295401" y="2556931"/>
            <a:ext cx="10002252" cy="3687457"/>
          </a:xfrm>
        </p:spPr>
        <p:txBody>
          <a:bodyPr/>
          <a:lstStyle/>
          <a:p>
            <a:r>
              <a:rPr lang="en-US" dirty="0" smtClean="0"/>
              <a:t>Actuals and predicted values are more or less linearly related </a:t>
            </a:r>
          </a:p>
          <a:p>
            <a:r>
              <a:rPr lang="en-US" dirty="0" smtClean="0"/>
              <a:t>But Residuals are not normally distributed in Q-Q plot</a:t>
            </a:r>
            <a:endParaRPr lang="en-US" dirty="0"/>
          </a:p>
        </p:txBody>
      </p:sp>
      <p:pic>
        <p:nvPicPr>
          <p:cNvPr id="4" name="Picture 3"/>
          <p:cNvPicPr>
            <a:picLocks noChangeAspect="1"/>
          </p:cNvPicPr>
          <p:nvPr/>
        </p:nvPicPr>
        <p:blipFill>
          <a:blip r:embed="rId2"/>
          <a:stretch>
            <a:fillRect/>
          </a:stretch>
        </p:blipFill>
        <p:spPr>
          <a:xfrm>
            <a:off x="2985854" y="3513221"/>
            <a:ext cx="5279841" cy="2731168"/>
          </a:xfrm>
          <a:prstGeom prst="rect">
            <a:avLst/>
          </a:prstGeom>
        </p:spPr>
      </p:pic>
    </p:spTree>
    <p:extLst>
      <p:ext uri="{BB962C8B-B14F-4D97-AF65-F5344CB8AC3E}">
        <p14:creationId xmlns:p14="http://schemas.microsoft.com/office/powerpoint/2010/main" val="32158124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vs. Predicted</a:t>
            </a:r>
            <a:endParaRPr lang="en-US" dirty="0"/>
          </a:p>
        </p:txBody>
      </p:sp>
      <p:sp>
        <p:nvSpPr>
          <p:cNvPr id="3" name="Content Placeholder 2"/>
          <p:cNvSpPr>
            <a:spLocks noGrp="1"/>
          </p:cNvSpPr>
          <p:nvPr>
            <p:ph idx="1"/>
          </p:nvPr>
        </p:nvSpPr>
        <p:spPr/>
        <p:txBody>
          <a:bodyPr>
            <a:normAutofit lnSpcReduction="10000"/>
          </a:bodyPr>
          <a:lstStyle/>
          <a:p>
            <a:r>
              <a:rPr lang="en-IN" b="1" dirty="0"/>
              <a:t>Mean Absolute percentage error (MAPE):</a:t>
            </a:r>
            <a:r>
              <a:rPr lang="en-IN" dirty="0"/>
              <a:t> how much deviation is there between actuals and predicted. </a:t>
            </a:r>
            <a:endParaRPr lang="en-IN" dirty="0" smtClean="0"/>
          </a:p>
          <a:p>
            <a:r>
              <a:rPr lang="en-IN" dirty="0" smtClean="0"/>
              <a:t>Lower </a:t>
            </a:r>
            <a:r>
              <a:rPr lang="en-IN" dirty="0"/>
              <a:t>this value better will our model. </a:t>
            </a:r>
            <a:endParaRPr lang="en-IN" dirty="0" smtClean="0"/>
          </a:p>
          <a:p>
            <a:r>
              <a:rPr lang="en-IN" dirty="0" smtClean="0"/>
              <a:t>In </a:t>
            </a:r>
            <a:r>
              <a:rPr lang="en-IN" dirty="0"/>
              <a:t>this case MAPE is 35</a:t>
            </a:r>
            <a:r>
              <a:rPr lang="en-IN" dirty="0" smtClean="0"/>
              <a:t>%.</a:t>
            </a:r>
          </a:p>
          <a:p>
            <a:r>
              <a:rPr lang="en-IN" dirty="0" smtClean="0"/>
              <a:t>Predict clv on test data on final model</a:t>
            </a:r>
          </a:p>
          <a:p>
            <a:r>
              <a:rPr lang="en-IN" dirty="0"/>
              <a:t>M</a:t>
            </a:r>
            <a:r>
              <a:rPr lang="en-IN" dirty="0" smtClean="0"/>
              <a:t>odel </a:t>
            </a:r>
            <a:r>
              <a:rPr lang="en-IN" dirty="0"/>
              <a:t>p value and predictor’s p value are less than the significance level, so we know we have a statistically significant model.  </a:t>
            </a:r>
            <a:endParaRPr lang="en-US" dirty="0"/>
          </a:p>
          <a:p>
            <a:endParaRPr lang="en-US" dirty="0"/>
          </a:p>
          <a:p>
            <a:endParaRPr lang="en-US" dirty="0"/>
          </a:p>
        </p:txBody>
      </p:sp>
    </p:spTree>
    <p:extLst>
      <p:ext uri="{BB962C8B-B14F-4D97-AF65-F5344CB8AC3E}">
        <p14:creationId xmlns:p14="http://schemas.microsoft.com/office/powerpoint/2010/main" val="2132275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Measure of the Model</a:t>
            </a:r>
            <a:endParaRPr lang="en-US" dirty="0"/>
          </a:p>
        </p:txBody>
      </p:sp>
      <p:sp>
        <p:nvSpPr>
          <p:cNvPr id="3" name="Content Placeholder 2"/>
          <p:cNvSpPr>
            <a:spLocks noGrp="1"/>
          </p:cNvSpPr>
          <p:nvPr>
            <p:ph idx="1"/>
          </p:nvPr>
        </p:nvSpPr>
        <p:spPr/>
        <p:txBody>
          <a:bodyPr/>
          <a:lstStyle/>
          <a:p>
            <a:r>
              <a:rPr lang="en-IN" dirty="0" smtClean="0"/>
              <a:t>Simple correlation </a:t>
            </a:r>
            <a:r>
              <a:rPr lang="en-IN" dirty="0"/>
              <a:t>between the actuals and predicted values can be used as a form of accuracy </a:t>
            </a:r>
            <a:r>
              <a:rPr lang="en-IN" dirty="0" smtClean="0"/>
              <a:t>measure</a:t>
            </a:r>
          </a:p>
          <a:p>
            <a:r>
              <a:rPr lang="en-IN" dirty="0"/>
              <a:t>Here correlation between actual and predicted shown as 55</a:t>
            </a:r>
            <a:r>
              <a:rPr lang="en-IN" dirty="0" smtClean="0"/>
              <a:t>%.</a:t>
            </a:r>
          </a:p>
          <a:p>
            <a:r>
              <a:rPr lang="en-IN" dirty="0" err="1" smtClean="0"/>
              <a:t>Mape</a:t>
            </a:r>
            <a:r>
              <a:rPr lang="en-IN" dirty="0" smtClean="0"/>
              <a:t> is also 35%</a:t>
            </a:r>
          </a:p>
          <a:p>
            <a:r>
              <a:rPr lang="en-IN" dirty="0" smtClean="0"/>
              <a:t>According to structure of dataset it is considered as a good model</a:t>
            </a:r>
            <a:endParaRPr lang="en-US" dirty="0"/>
          </a:p>
        </p:txBody>
      </p:sp>
    </p:spTree>
    <p:extLst>
      <p:ext uri="{BB962C8B-B14F-4D97-AF65-F5344CB8AC3E}">
        <p14:creationId xmlns:p14="http://schemas.microsoft.com/office/powerpoint/2010/main" val="3516103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In </a:t>
            </a:r>
            <a:r>
              <a:rPr lang="en-US" b="1" dirty="0"/>
              <a:t>all the model is a </a:t>
            </a:r>
            <a:r>
              <a:rPr lang="en-US" b="1" dirty="0" smtClean="0"/>
              <a:t>good </a:t>
            </a:r>
            <a:r>
              <a:rPr lang="en-US" b="1" dirty="0"/>
              <a:t>model apart from a few of the assumptions not going in </a:t>
            </a:r>
            <a:r>
              <a:rPr lang="en-US" b="1" dirty="0" err="1"/>
              <a:t>favour</a:t>
            </a:r>
            <a:r>
              <a:rPr lang="en-US" b="1" dirty="0"/>
              <a:t> of the </a:t>
            </a:r>
            <a:r>
              <a:rPr lang="en-US" b="1" dirty="0" smtClean="0"/>
              <a:t>multiple linear </a:t>
            </a:r>
            <a:r>
              <a:rPr lang="en-US" b="1" dirty="0"/>
              <a:t>regression model guidelines namely homoscedasticity and </a:t>
            </a:r>
            <a:r>
              <a:rPr lang="en-US" b="1" dirty="0" smtClean="0"/>
              <a:t>normality</a:t>
            </a:r>
          </a:p>
          <a:p>
            <a:r>
              <a:rPr lang="en-US" b="1" dirty="0"/>
              <a:t>Overall we can see that </a:t>
            </a:r>
            <a:r>
              <a:rPr lang="en-US" b="1" dirty="0" smtClean="0"/>
              <a:t> </a:t>
            </a:r>
            <a:r>
              <a:rPr lang="en-US" b="1" dirty="0"/>
              <a:t>premium coverage, </a:t>
            </a:r>
            <a:r>
              <a:rPr lang="en-US" b="1" dirty="0" smtClean="0"/>
              <a:t> unemployed , </a:t>
            </a:r>
            <a:r>
              <a:rPr lang="en-IN" b="1" dirty="0" smtClean="0"/>
              <a:t>Monthly Premium Auto</a:t>
            </a:r>
            <a:r>
              <a:rPr lang="en-IN" b="1" dirty="0"/>
              <a:t>, </a:t>
            </a:r>
            <a:r>
              <a:rPr lang="en-IN" b="1" dirty="0" smtClean="0"/>
              <a:t>Number of Open Complaints</a:t>
            </a:r>
            <a:r>
              <a:rPr lang="en-IN" b="1" dirty="0"/>
              <a:t>, </a:t>
            </a:r>
            <a:r>
              <a:rPr lang="en-IN" b="1" dirty="0" smtClean="0"/>
              <a:t>Number of Policies</a:t>
            </a:r>
            <a:r>
              <a:rPr lang="en-IN" b="1" dirty="0"/>
              <a:t>, </a:t>
            </a:r>
            <a:r>
              <a:rPr lang="en-IN" b="1" dirty="0" smtClean="0"/>
              <a:t>Renew Offer Type </a:t>
            </a:r>
            <a:r>
              <a:rPr lang="en-IN" b="1" dirty="0"/>
              <a:t>and </a:t>
            </a:r>
            <a:r>
              <a:rPr lang="en-IN" b="1" dirty="0" smtClean="0"/>
              <a:t>Vehicle Class of SUV</a:t>
            </a:r>
            <a:r>
              <a:rPr lang="en-US" b="1" dirty="0" smtClean="0"/>
              <a:t> </a:t>
            </a:r>
            <a:r>
              <a:rPr lang="en-US" b="1" dirty="0"/>
              <a:t>affect the CLV and has major role behind the values it comes up to</a:t>
            </a:r>
          </a:p>
          <a:p>
            <a:r>
              <a:rPr lang="en-US" b="1" dirty="0" smtClean="0"/>
              <a:t> As </a:t>
            </a:r>
            <a:r>
              <a:rPr lang="en-US" b="1" dirty="0"/>
              <a:t>an auto insurance company the type of vehicle or size does not matter </a:t>
            </a:r>
            <a:r>
              <a:rPr lang="en-US" b="1" dirty="0" smtClean="0"/>
              <a:t>much</a:t>
            </a:r>
          </a:p>
          <a:p>
            <a:r>
              <a:rPr lang="en-US" b="1" dirty="0"/>
              <a:t>Mainly the unemployed people need the insurance more and thus will contribute more to the company</a:t>
            </a:r>
          </a:p>
          <a:p>
            <a:endParaRPr lang="en-US" b="1" dirty="0" smtClean="0"/>
          </a:p>
          <a:p>
            <a:pPr marL="0" indent="0">
              <a:buNone/>
            </a:pPr>
            <a:endParaRPr lang="en-US" b="1" dirty="0"/>
          </a:p>
          <a:p>
            <a:endParaRPr lang="en-US" b="1" dirty="0" smtClean="0"/>
          </a:p>
          <a:p>
            <a:endParaRPr lang="en-US" b="1" dirty="0"/>
          </a:p>
          <a:p>
            <a:endParaRPr lang="en-US" dirty="0"/>
          </a:p>
        </p:txBody>
      </p:sp>
    </p:spTree>
    <p:extLst>
      <p:ext uri="{BB962C8B-B14F-4D97-AF65-F5344CB8AC3E}">
        <p14:creationId xmlns:p14="http://schemas.microsoft.com/office/powerpoint/2010/main" val="25590438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dirty="0" smtClean="0"/>
              <a:t>Business</a:t>
            </a:r>
            <a:r>
              <a:rPr lang="en-US" b="1" dirty="0" smtClean="0"/>
              <a:t> </a:t>
            </a:r>
            <a:r>
              <a:rPr lang="en-US" sz="4900" dirty="0" smtClean="0"/>
              <a:t>Recommendations</a:t>
            </a:r>
            <a:endParaRPr lang="en-US" sz="4900" dirty="0"/>
          </a:p>
        </p:txBody>
      </p:sp>
      <p:sp>
        <p:nvSpPr>
          <p:cNvPr id="3" name="Content Placeholder 2"/>
          <p:cNvSpPr>
            <a:spLocks noGrp="1"/>
          </p:cNvSpPr>
          <p:nvPr>
            <p:ph idx="1"/>
          </p:nvPr>
        </p:nvSpPr>
        <p:spPr/>
        <p:txBody>
          <a:bodyPr>
            <a:normAutofit fontScale="85000" lnSpcReduction="20000"/>
          </a:bodyPr>
          <a:lstStyle/>
          <a:p>
            <a:r>
              <a:rPr lang="en-US" b="1" dirty="0" smtClean="0"/>
              <a:t>The </a:t>
            </a:r>
            <a:r>
              <a:rPr lang="en-US" b="1" dirty="0"/>
              <a:t>agents should target mainly the customers who are </a:t>
            </a:r>
            <a:r>
              <a:rPr lang="en-US" b="1" dirty="0" smtClean="0"/>
              <a:t>unemployed and </a:t>
            </a:r>
            <a:r>
              <a:rPr lang="en-US" b="1" dirty="0"/>
              <a:t>education </a:t>
            </a:r>
            <a:r>
              <a:rPr lang="en-US" b="1" dirty="0" smtClean="0"/>
              <a:t>does not matter here</a:t>
            </a:r>
          </a:p>
          <a:p>
            <a:r>
              <a:rPr lang="en-US" b="1" dirty="0" smtClean="0"/>
              <a:t>Attention </a:t>
            </a:r>
            <a:r>
              <a:rPr lang="en-US" b="1" dirty="0"/>
              <a:t>should be given </a:t>
            </a:r>
            <a:r>
              <a:rPr lang="en-US" b="1" dirty="0" smtClean="0"/>
              <a:t>equally to </a:t>
            </a:r>
            <a:r>
              <a:rPr lang="en-US" b="1" dirty="0"/>
              <a:t>the premium customers </a:t>
            </a:r>
            <a:r>
              <a:rPr lang="en-US" b="1" dirty="0" smtClean="0"/>
              <a:t>as well as </a:t>
            </a:r>
            <a:r>
              <a:rPr lang="en-US" b="1" dirty="0"/>
              <a:t>basic </a:t>
            </a:r>
            <a:r>
              <a:rPr lang="en-US" b="1" dirty="0" smtClean="0"/>
              <a:t>customers</a:t>
            </a:r>
          </a:p>
          <a:p>
            <a:r>
              <a:rPr lang="en-US" b="1" dirty="0"/>
              <a:t>The number of complaints should be reduced</a:t>
            </a:r>
            <a:endParaRPr lang="en-US" dirty="0"/>
          </a:p>
          <a:p>
            <a:r>
              <a:rPr lang="en-US" b="1" dirty="0" smtClean="0"/>
              <a:t>The </a:t>
            </a:r>
            <a:r>
              <a:rPr lang="en-US" b="1" dirty="0"/>
              <a:t>agents should start increasing their policy advertisement to the customers as the no. of policy affects the </a:t>
            </a:r>
            <a:r>
              <a:rPr lang="en-US" b="1" dirty="0" smtClean="0"/>
              <a:t>clv</a:t>
            </a:r>
          </a:p>
          <a:p>
            <a:r>
              <a:rPr lang="en-US" b="1" dirty="0" smtClean="0"/>
              <a:t>Trying to reach out the customers  with the more attractive offers at the time of renewal of insurance  </a:t>
            </a:r>
          </a:p>
          <a:p>
            <a:r>
              <a:rPr lang="en-US" b="1" dirty="0" smtClean="0"/>
              <a:t>Targeting the customers who are giving monthly premium having vehicle class </a:t>
            </a:r>
            <a:r>
              <a:rPr lang="en-US" b="1" dirty="0" err="1" smtClean="0"/>
              <a:t>suv</a:t>
            </a:r>
            <a:r>
              <a:rPr lang="en-US" b="1" dirty="0" smtClean="0"/>
              <a:t>.</a:t>
            </a:r>
            <a:endParaRPr lang="en-US" dirty="0"/>
          </a:p>
          <a:p>
            <a:endParaRPr lang="en-US" dirty="0"/>
          </a:p>
        </p:txBody>
      </p:sp>
    </p:spTree>
    <p:extLst>
      <p:ext uri="{BB962C8B-B14F-4D97-AF65-F5344CB8AC3E}">
        <p14:creationId xmlns:p14="http://schemas.microsoft.com/office/powerpoint/2010/main" val="2625015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b="1" dirty="0" smtClean="0"/>
              <a:t>This is the data of an automobile insurance company. Our aim is to examine which attributes influence higher customer life time value.</a:t>
            </a:r>
            <a:r>
              <a:rPr lang="en-IN" dirty="0"/>
              <a:t> </a:t>
            </a:r>
            <a:r>
              <a:rPr lang="en-IN" b="1" dirty="0"/>
              <a:t>CLV is the total revenue  that the client will derive from their entire relationship with a customer</a:t>
            </a:r>
            <a:r>
              <a:rPr lang="en-US" b="1" dirty="0" smtClean="0"/>
              <a:t> .</a:t>
            </a:r>
          </a:p>
          <a:p>
            <a:r>
              <a:rPr lang="en-US" b="1" dirty="0" smtClean="0"/>
              <a:t>Here </a:t>
            </a:r>
            <a:r>
              <a:rPr lang="en-US" b="1" dirty="0"/>
              <a:t>we can see that as the name suggests we need to predict the customer lifetime value for each customer so as to make sure how much benefit each customer can repay to the company in exchange of the benefits he or she receives</a:t>
            </a:r>
          </a:p>
          <a:p>
            <a:endParaRPr lang="en-US" dirty="0"/>
          </a:p>
        </p:txBody>
      </p:sp>
    </p:spTree>
    <p:extLst>
      <p:ext uri="{BB962C8B-B14F-4D97-AF65-F5344CB8AC3E}">
        <p14:creationId xmlns:p14="http://schemas.microsoft.com/office/powerpoint/2010/main" val="2300476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 We propose a multiple linear regression </a:t>
            </a:r>
            <a:r>
              <a:rPr lang="en-US" sz="3200" dirty="0">
                <a:latin typeface="Times New Roman" panose="02020603050405020304" pitchFamily="18" charset="0"/>
                <a:cs typeface="Times New Roman" panose="02020603050405020304" pitchFamily="18" charset="0"/>
              </a:rPr>
              <a:t>model to find out how and why the clv gets </a:t>
            </a:r>
            <a:r>
              <a:rPr lang="en-US" sz="3200" dirty="0" smtClean="0">
                <a:latin typeface="Times New Roman" panose="02020603050405020304" pitchFamily="18" charset="0"/>
                <a:cs typeface="Times New Roman" panose="02020603050405020304" pitchFamily="18" charset="0"/>
              </a:rPr>
              <a:t>influenced </a:t>
            </a:r>
            <a:r>
              <a:rPr lang="en-US" sz="3200" dirty="0">
                <a:latin typeface="Times New Roman" panose="02020603050405020304" pitchFamily="18" charset="0"/>
                <a:cs typeface="Times New Roman" panose="02020603050405020304" pitchFamily="18" charset="0"/>
              </a:rPr>
              <a:t>and how to tackle clv so that the company can </a:t>
            </a:r>
            <a:r>
              <a:rPr lang="en-US" sz="3200" dirty="0" smtClean="0">
                <a:latin typeface="Times New Roman" panose="02020603050405020304" pitchFamily="18" charset="0"/>
                <a:cs typeface="Times New Roman" panose="02020603050405020304" pitchFamily="18" charset="0"/>
              </a:rPr>
              <a:t>benefit.</a:t>
            </a:r>
          </a:p>
          <a:p>
            <a:r>
              <a:rPr lang="en-US" sz="3200" dirty="0" smtClean="0">
                <a:latin typeface="Times New Roman" panose="02020603050405020304" pitchFamily="18" charset="0"/>
                <a:cs typeface="Times New Roman" panose="02020603050405020304" pitchFamily="18" charset="0"/>
              </a:rPr>
              <a:t>We </a:t>
            </a:r>
            <a:r>
              <a:rPr lang="en-US" sz="3200" dirty="0">
                <a:latin typeface="Times New Roman" panose="02020603050405020304" pitchFamily="18" charset="0"/>
                <a:cs typeface="Times New Roman" panose="02020603050405020304" pitchFamily="18" charset="0"/>
              </a:rPr>
              <a:t>start </a:t>
            </a:r>
            <a:r>
              <a:rPr lang="en-US" sz="3200" dirty="0" smtClean="0">
                <a:latin typeface="Times New Roman" panose="02020603050405020304" pitchFamily="18" charset="0"/>
                <a:cs typeface="Times New Roman" panose="02020603050405020304" pitchFamily="18" charset="0"/>
              </a:rPr>
              <a:t>by </a:t>
            </a:r>
            <a:r>
              <a:rPr lang="en-US" sz="3200" dirty="0">
                <a:latin typeface="Times New Roman" panose="02020603050405020304" pitchFamily="18" charset="0"/>
                <a:cs typeface="Times New Roman" panose="02020603050405020304" pitchFamily="18" charset="0"/>
              </a:rPr>
              <a:t>taking clv as the </a:t>
            </a:r>
            <a:r>
              <a:rPr lang="en-US" sz="3200" dirty="0" smtClean="0">
                <a:latin typeface="Times New Roman" panose="02020603050405020304" pitchFamily="18" charset="0"/>
                <a:cs typeface="Times New Roman" panose="02020603050405020304" pitchFamily="18" charset="0"/>
              </a:rPr>
              <a:t>dependent/target </a:t>
            </a:r>
            <a:r>
              <a:rPr lang="en-US" sz="3200" dirty="0">
                <a:latin typeface="Times New Roman" panose="02020603050405020304" pitchFamily="18" charset="0"/>
                <a:cs typeface="Times New Roman" panose="02020603050405020304" pitchFamily="18" charset="0"/>
              </a:rPr>
              <a:t>variable and the whole model based on this variable</a:t>
            </a:r>
            <a:r>
              <a:rPr lang="en-US" sz="3200" dirty="0" smtClean="0">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126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exploration of data</a:t>
            </a:r>
            <a:endParaRPr lang="en-US" dirty="0"/>
          </a:p>
        </p:txBody>
      </p:sp>
      <p:sp>
        <p:nvSpPr>
          <p:cNvPr id="4" name="Rectangle 3"/>
          <p:cNvSpPr/>
          <p:nvPr/>
        </p:nvSpPr>
        <p:spPr>
          <a:xfrm>
            <a:off x="1648326" y="3633537"/>
            <a:ext cx="1263316" cy="4211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431758" y="2538663"/>
            <a:ext cx="9464838" cy="3729790"/>
          </a:xfrm>
        </p:spPr>
        <p:style>
          <a:lnRef idx="2">
            <a:schemeClr val="dk1"/>
          </a:lnRef>
          <a:fillRef idx="1">
            <a:schemeClr val="lt1"/>
          </a:fillRef>
          <a:effectRef idx="0">
            <a:schemeClr val="dk1"/>
          </a:effectRef>
          <a:fontRef idx="minor">
            <a:schemeClr val="dk1"/>
          </a:fontRef>
        </p:style>
        <p:txBody>
          <a:bodyPr>
            <a:normAutofit/>
          </a:bodyPr>
          <a:lstStyle/>
          <a:p>
            <a:r>
              <a:rPr lang="en-US" sz="3200" dirty="0" smtClean="0"/>
              <a:t>There are 9134 observations with 24 variables</a:t>
            </a:r>
          </a:p>
          <a:p>
            <a:r>
              <a:rPr lang="en-US" sz="3200" dirty="0" smtClean="0"/>
              <a:t>Independent variables are:</a:t>
            </a:r>
            <a:r>
              <a:rPr lang="en-US" sz="3200" i="1" dirty="0"/>
              <a:t> </a:t>
            </a:r>
            <a:endParaRPr lang="en-US" sz="3200" i="1" dirty="0" smtClean="0"/>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smtClean="0"/>
          </a:p>
        </p:txBody>
      </p:sp>
      <p:sp>
        <p:nvSpPr>
          <p:cNvPr id="5" name="Rectangle 4"/>
          <p:cNvSpPr/>
          <p:nvPr/>
        </p:nvSpPr>
        <p:spPr>
          <a:xfrm>
            <a:off x="1790214" y="3826042"/>
            <a:ext cx="1263316" cy="352675"/>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Customer</a:t>
            </a:r>
            <a:endParaRPr lang="en-US" dirty="0"/>
          </a:p>
        </p:txBody>
      </p:sp>
      <p:sp>
        <p:nvSpPr>
          <p:cNvPr id="12" name="Flowchart: Process 11"/>
          <p:cNvSpPr/>
          <p:nvPr/>
        </p:nvSpPr>
        <p:spPr>
          <a:xfrm>
            <a:off x="3311193" y="3844089"/>
            <a:ext cx="998621" cy="307554"/>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State</a:t>
            </a:r>
            <a:endParaRPr lang="en-US" dirty="0"/>
          </a:p>
        </p:txBody>
      </p:sp>
      <p:sp>
        <p:nvSpPr>
          <p:cNvPr id="16" name="Flowchart: Process 15"/>
          <p:cNvSpPr/>
          <p:nvPr/>
        </p:nvSpPr>
        <p:spPr>
          <a:xfrm>
            <a:off x="6022306" y="3838064"/>
            <a:ext cx="1106905"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Coverage</a:t>
            </a:r>
            <a:endParaRPr lang="en-US" dirty="0"/>
          </a:p>
        </p:txBody>
      </p:sp>
      <p:sp>
        <p:nvSpPr>
          <p:cNvPr id="17" name="Flowchart: Process 16"/>
          <p:cNvSpPr/>
          <p:nvPr/>
        </p:nvSpPr>
        <p:spPr>
          <a:xfrm>
            <a:off x="7489182" y="3826043"/>
            <a:ext cx="1263316"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Education</a:t>
            </a:r>
            <a:endParaRPr lang="en-US"/>
          </a:p>
        </p:txBody>
      </p:sp>
      <p:sp>
        <p:nvSpPr>
          <p:cNvPr id="18" name="Flowchart: Process 17"/>
          <p:cNvSpPr/>
          <p:nvPr/>
        </p:nvSpPr>
        <p:spPr>
          <a:xfrm>
            <a:off x="1771153" y="4307307"/>
            <a:ext cx="1945114"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EmploymentStatus</a:t>
            </a:r>
            <a:endParaRPr lang="en-US"/>
          </a:p>
        </p:txBody>
      </p:sp>
      <p:sp>
        <p:nvSpPr>
          <p:cNvPr id="20" name="Flowchart: Process 19"/>
          <p:cNvSpPr/>
          <p:nvPr/>
        </p:nvSpPr>
        <p:spPr>
          <a:xfrm>
            <a:off x="9064172" y="3782428"/>
            <a:ext cx="902368"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Gender</a:t>
            </a:r>
            <a:endParaRPr lang="en-US" dirty="0"/>
          </a:p>
        </p:txBody>
      </p:sp>
      <p:sp>
        <p:nvSpPr>
          <p:cNvPr id="21" name="Flowchart: Process 20"/>
          <p:cNvSpPr/>
          <p:nvPr/>
        </p:nvSpPr>
        <p:spPr>
          <a:xfrm>
            <a:off x="4000003" y="4298286"/>
            <a:ext cx="878305"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Income</a:t>
            </a:r>
            <a:endParaRPr lang="en-US" dirty="0"/>
          </a:p>
        </p:txBody>
      </p:sp>
      <p:sp>
        <p:nvSpPr>
          <p:cNvPr id="22" name="Flowchart: Process 21"/>
          <p:cNvSpPr/>
          <p:nvPr/>
        </p:nvSpPr>
        <p:spPr>
          <a:xfrm>
            <a:off x="5119425" y="4316329"/>
            <a:ext cx="1540042"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Location Code</a:t>
            </a:r>
            <a:endParaRPr lang="en-US" dirty="0"/>
          </a:p>
        </p:txBody>
      </p:sp>
      <p:sp>
        <p:nvSpPr>
          <p:cNvPr id="23" name="Flowchart: Process 22"/>
          <p:cNvSpPr/>
          <p:nvPr/>
        </p:nvSpPr>
        <p:spPr>
          <a:xfrm>
            <a:off x="6904098" y="4283236"/>
            <a:ext cx="2462459" cy="27672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Monthly Premium Auto</a:t>
            </a:r>
            <a:endParaRPr lang="en-US"/>
          </a:p>
        </p:txBody>
      </p:sp>
      <p:sp>
        <p:nvSpPr>
          <p:cNvPr id="24" name="Flowchart: Process 23"/>
          <p:cNvSpPr/>
          <p:nvPr/>
        </p:nvSpPr>
        <p:spPr>
          <a:xfrm>
            <a:off x="1771153" y="5128458"/>
            <a:ext cx="2531641" cy="25867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Months Since Last Claim</a:t>
            </a:r>
            <a:endParaRPr lang="en-US"/>
          </a:p>
        </p:txBody>
      </p:sp>
      <p:sp>
        <p:nvSpPr>
          <p:cNvPr id="25" name="Flowchart: Process 24"/>
          <p:cNvSpPr/>
          <p:nvPr/>
        </p:nvSpPr>
        <p:spPr>
          <a:xfrm>
            <a:off x="1766660" y="4712623"/>
            <a:ext cx="3281620" cy="26469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Months Since Policy Inception</a:t>
            </a:r>
            <a:endParaRPr lang="en-US"/>
          </a:p>
        </p:txBody>
      </p:sp>
      <p:sp>
        <p:nvSpPr>
          <p:cNvPr id="26" name="Flowchart: Process 25"/>
          <p:cNvSpPr/>
          <p:nvPr/>
        </p:nvSpPr>
        <p:spPr>
          <a:xfrm>
            <a:off x="5383182" y="4715626"/>
            <a:ext cx="3061529" cy="26168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Number of Open Complaints</a:t>
            </a:r>
            <a:endParaRPr lang="en-US"/>
          </a:p>
        </p:txBody>
      </p:sp>
      <p:sp>
        <p:nvSpPr>
          <p:cNvPr id="27" name="Flowchart: Process 26"/>
          <p:cNvSpPr/>
          <p:nvPr/>
        </p:nvSpPr>
        <p:spPr>
          <a:xfrm>
            <a:off x="3999748" y="5590913"/>
            <a:ext cx="2203290" cy="25266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Number of Policies</a:t>
            </a:r>
            <a:endParaRPr lang="en-US"/>
          </a:p>
        </p:txBody>
      </p:sp>
      <p:sp>
        <p:nvSpPr>
          <p:cNvPr id="28" name="Flowchart: Process 27"/>
          <p:cNvSpPr/>
          <p:nvPr/>
        </p:nvSpPr>
        <p:spPr>
          <a:xfrm>
            <a:off x="8721393" y="4694575"/>
            <a:ext cx="1397165" cy="300787"/>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Policy Type</a:t>
            </a:r>
            <a:endParaRPr lang="en-US" dirty="0"/>
          </a:p>
        </p:txBody>
      </p:sp>
      <p:sp>
        <p:nvSpPr>
          <p:cNvPr id="30" name="Flowchart: Process 29"/>
          <p:cNvSpPr/>
          <p:nvPr/>
        </p:nvSpPr>
        <p:spPr>
          <a:xfrm>
            <a:off x="1766660" y="5601076"/>
            <a:ext cx="1946111" cy="28838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Renew Offer Type</a:t>
            </a:r>
            <a:endParaRPr lang="en-US" dirty="0"/>
          </a:p>
        </p:txBody>
      </p:sp>
      <p:sp>
        <p:nvSpPr>
          <p:cNvPr id="31" name="Flowchart: Process 30"/>
          <p:cNvSpPr/>
          <p:nvPr/>
        </p:nvSpPr>
        <p:spPr>
          <a:xfrm>
            <a:off x="5792692" y="5111907"/>
            <a:ext cx="1513989" cy="267704"/>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Sales Channel</a:t>
            </a:r>
            <a:endParaRPr lang="en-US" dirty="0"/>
          </a:p>
        </p:txBody>
      </p:sp>
      <p:sp>
        <p:nvSpPr>
          <p:cNvPr id="33" name="Flowchart: Process 32"/>
          <p:cNvSpPr/>
          <p:nvPr/>
        </p:nvSpPr>
        <p:spPr>
          <a:xfrm>
            <a:off x="6530241" y="5574367"/>
            <a:ext cx="1522486" cy="26920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Vehicle Class</a:t>
            </a:r>
            <a:endParaRPr lang="en-US" dirty="0"/>
          </a:p>
        </p:txBody>
      </p:sp>
      <p:sp>
        <p:nvSpPr>
          <p:cNvPr id="34" name="Flowchart: Process 33"/>
          <p:cNvSpPr/>
          <p:nvPr/>
        </p:nvSpPr>
        <p:spPr>
          <a:xfrm>
            <a:off x="8378473" y="5560826"/>
            <a:ext cx="1549057" cy="26920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smtClean="0">
                <a:latin typeface="Times New Roman" panose="02020603050405020304" pitchFamily="18" charset="0"/>
                <a:cs typeface="Times New Roman" panose="02020603050405020304" pitchFamily="18" charset="0"/>
              </a:rPr>
              <a:t>Vehicle Size</a:t>
            </a:r>
          </a:p>
        </p:txBody>
      </p:sp>
      <p:sp>
        <p:nvSpPr>
          <p:cNvPr id="36" name="Flowchart: Process 35"/>
          <p:cNvSpPr/>
          <p:nvPr/>
        </p:nvSpPr>
        <p:spPr>
          <a:xfrm>
            <a:off x="7563352" y="5099886"/>
            <a:ext cx="2108772" cy="263561"/>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Total Claim Amount</a:t>
            </a:r>
            <a:endParaRPr lang="en-US" dirty="0"/>
          </a:p>
        </p:txBody>
      </p:sp>
      <p:sp>
        <p:nvSpPr>
          <p:cNvPr id="37" name="Flowchart: Process 36"/>
          <p:cNvSpPr/>
          <p:nvPr/>
        </p:nvSpPr>
        <p:spPr>
          <a:xfrm>
            <a:off x="4569995" y="5132979"/>
            <a:ext cx="936458" cy="255672"/>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latin typeface="Times New Roman" panose="02020603050405020304" pitchFamily="18" charset="0"/>
                <a:cs typeface="Times New Roman" panose="02020603050405020304" pitchFamily="18" charset="0"/>
              </a:rPr>
              <a:t>Policy</a:t>
            </a:r>
            <a:endParaRPr lang="en-US" dirty="0"/>
          </a:p>
        </p:txBody>
      </p:sp>
      <p:sp>
        <p:nvSpPr>
          <p:cNvPr id="39" name="Flowchart: Process 38"/>
          <p:cNvSpPr/>
          <p:nvPr/>
        </p:nvSpPr>
        <p:spPr>
          <a:xfrm>
            <a:off x="4569995" y="3838064"/>
            <a:ext cx="1096879" cy="31357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Response</a:t>
            </a:r>
            <a:endParaRPr lang="en-US" dirty="0"/>
          </a:p>
        </p:txBody>
      </p:sp>
      <p:sp>
        <p:nvSpPr>
          <p:cNvPr id="40" name="Rectangle 39"/>
          <p:cNvSpPr/>
          <p:nvPr/>
        </p:nvSpPr>
        <p:spPr>
          <a:xfrm>
            <a:off x="6003634" y="2967335"/>
            <a:ext cx="184731" cy="923330"/>
          </a:xfrm>
          <a:prstGeom prst="rect">
            <a:avLst/>
          </a:prstGeom>
          <a:noFill/>
        </p:spPr>
        <p:txBody>
          <a:bodyPr wrap="none" lIns="91440" tIns="45720" rIns="91440" bIns="45720">
            <a:spAutoFit/>
          </a:bodyPr>
          <a:lstStyle/>
          <a:p>
            <a:pPr algn="ctr"/>
            <a:endParaRPr lang="en-US" sz="54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2413189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Exploration of data</a:t>
            </a:r>
            <a:endParaRPr lang="en-US" dirty="0"/>
          </a:p>
        </p:txBody>
      </p:sp>
      <p:sp>
        <p:nvSpPr>
          <p:cNvPr id="3" name="Content Placeholder 2"/>
          <p:cNvSpPr>
            <a:spLocks noGrp="1"/>
          </p:cNvSpPr>
          <p:nvPr>
            <p:ph idx="1"/>
          </p:nvPr>
        </p:nvSpPr>
        <p:spPr/>
        <p:txBody>
          <a:bodyPr/>
          <a:lstStyle/>
          <a:p>
            <a:r>
              <a:rPr lang="en-US" dirty="0" smtClean="0"/>
              <a:t>Customer Life Time Value </a:t>
            </a:r>
            <a:r>
              <a:rPr lang="en-US" dirty="0"/>
              <a:t>is continuous variable</a:t>
            </a:r>
          </a:p>
          <a:p>
            <a:r>
              <a:rPr lang="en-US" dirty="0"/>
              <a:t>More of the variables are categorical variables</a:t>
            </a:r>
          </a:p>
          <a:p>
            <a:r>
              <a:rPr lang="en-US" dirty="0"/>
              <a:t>Customer i.e. the customer id is a unique number, should not be a indicator variable</a:t>
            </a:r>
          </a:p>
          <a:p>
            <a:r>
              <a:rPr lang="en-US" dirty="0"/>
              <a:t>Change the name of response variable as “clv”</a:t>
            </a:r>
          </a:p>
        </p:txBody>
      </p:sp>
    </p:spTree>
    <p:extLst>
      <p:ext uri="{BB962C8B-B14F-4D97-AF65-F5344CB8AC3E}">
        <p14:creationId xmlns:p14="http://schemas.microsoft.com/office/powerpoint/2010/main" val="4239812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 Treatment By Quantile Method</a:t>
            </a:r>
            <a:endParaRPr lang="en-US" dirty="0"/>
          </a:p>
        </p:txBody>
      </p:sp>
      <p:sp>
        <p:nvSpPr>
          <p:cNvPr id="3" name="Content Placeholder 2"/>
          <p:cNvSpPr>
            <a:spLocks noGrp="1"/>
          </p:cNvSpPr>
          <p:nvPr>
            <p:ph idx="1"/>
          </p:nvPr>
        </p:nvSpPr>
        <p:spPr>
          <a:xfrm>
            <a:off x="1295400" y="2556931"/>
            <a:ext cx="10014283" cy="3591205"/>
          </a:xfrm>
        </p:spPr>
        <p:txBody>
          <a:bodyPr/>
          <a:lstStyle/>
          <a:p>
            <a:r>
              <a:rPr lang="en-US" dirty="0" smtClean="0"/>
              <a:t>Need to analyze the distribution of clv using quantile method</a:t>
            </a:r>
          </a:p>
          <a:p>
            <a:r>
              <a:rPr lang="en-US" dirty="0" err="1" smtClean="0"/>
              <a:t>Clv</a:t>
            </a:r>
            <a:r>
              <a:rPr lang="en-US" dirty="0" smtClean="0"/>
              <a:t> has outliers from 90% to 100%,which has been get rid of by restricting clv up to 36000</a:t>
            </a:r>
          </a:p>
          <a:p>
            <a:pPr marL="0" indent="0">
              <a:buNone/>
            </a:pPr>
            <a:r>
              <a:rPr lang="en-US" dirty="0" smtClean="0"/>
              <a:t>                                                                   </a:t>
            </a:r>
            <a:endParaRPr lang="en-US" dirty="0"/>
          </a:p>
          <a:p>
            <a:pPr marL="0" indent="0">
              <a:buNone/>
            </a:pPr>
            <a:endParaRPr lang="en-US" dirty="0" smtClean="0"/>
          </a:p>
        </p:txBody>
      </p:sp>
      <p:pic>
        <p:nvPicPr>
          <p:cNvPr id="7" name="Picture 6"/>
          <p:cNvPicPr>
            <a:picLocks noChangeAspect="1"/>
          </p:cNvPicPr>
          <p:nvPr/>
        </p:nvPicPr>
        <p:blipFill>
          <a:blip r:embed="rId2"/>
          <a:stretch>
            <a:fillRect/>
          </a:stretch>
        </p:blipFill>
        <p:spPr>
          <a:xfrm>
            <a:off x="3948381" y="3597442"/>
            <a:ext cx="4295238" cy="2550694"/>
          </a:xfrm>
          <a:prstGeom prst="rect">
            <a:avLst/>
          </a:prstGeom>
        </p:spPr>
      </p:pic>
    </p:spTree>
    <p:extLst>
      <p:ext uri="{BB962C8B-B14F-4D97-AF65-F5344CB8AC3E}">
        <p14:creationId xmlns:p14="http://schemas.microsoft.com/office/powerpoint/2010/main" val="16846581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Treatment By Quantile Method</a:t>
            </a:r>
          </a:p>
        </p:txBody>
      </p:sp>
      <p:sp>
        <p:nvSpPr>
          <p:cNvPr id="3" name="Content Placeholder 2"/>
          <p:cNvSpPr>
            <a:spLocks noGrp="1"/>
          </p:cNvSpPr>
          <p:nvPr>
            <p:ph idx="1"/>
          </p:nvPr>
        </p:nvSpPr>
        <p:spPr/>
        <p:txBody>
          <a:bodyPr/>
          <a:lstStyle/>
          <a:p>
            <a:r>
              <a:rPr lang="en-US" dirty="0" smtClean="0"/>
              <a:t>We are left with 9043 obs. With 24 variables. 91 values has been omitted.</a:t>
            </a:r>
          </a:p>
          <a:p>
            <a:r>
              <a:rPr lang="en-US" dirty="0" smtClean="0"/>
              <a:t>Checking  further any outlier presence on current data</a:t>
            </a:r>
          </a:p>
          <a:p>
            <a:r>
              <a:rPr lang="en-US" dirty="0" smtClean="0"/>
              <a:t>0% to 90% shows consistent but after that up to 100% </a:t>
            </a:r>
          </a:p>
          <a:p>
            <a:pPr marL="0" indent="0">
              <a:buNone/>
            </a:pPr>
            <a:r>
              <a:rPr lang="en-US" dirty="0"/>
              <a:t> </a:t>
            </a:r>
            <a:r>
              <a:rPr lang="en-US" dirty="0" smtClean="0"/>
              <a:t>   is a huge leap</a:t>
            </a:r>
          </a:p>
          <a:p>
            <a:r>
              <a:rPr lang="en-US" dirty="0" smtClean="0"/>
              <a:t>Considering up to 90% i.e. we restrict the data up to 14742</a:t>
            </a:r>
          </a:p>
          <a:p>
            <a:r>
              <a:rPr lang="en-US" dirty="0" smtClean="0"/>
              <a:t>Now we have 8138 obs. with 24 variables</a:t>
            </a:r>
            <a:endParaRPr lang="en-US" dirty="0"/>
          </a:p>
        </p:txBody>
      </p:sp>
      <p:pic>
        <p:nvPicPr>
          <p:cNvPr id="4" name="Picture 3"/>
          <p:cNvPicPr>
            <a:picLocks noChangeAspect="1"/>
          </p:cNvPicPr>
          <p:nvPr/>
        </p:nvPicPr>
        <p:blipFill>
          <a:blip r:embed="rId2"/>
          <a:stretch>
            <a:fillRect/>
          </a:stretch>
        </p:blipFill>
        <p:spPr>
          <a:xfrm>
            <a:off x="8722894" y="3156733"/>
            <a:ext cx="2610853" cy="2598820"/>
          </a:xfrm>
          <a:prstGeom prst="rect">
            <a:avLst/>
          </a:prstGeom>
        </p:spPr>
      </p:pic>
    </p:spTree>
    <p:extLst>
      <p:ext uri="{BB962C8B-B14F-4D97-AF65-F5344CB8AC3E}">
        <p14:creationId xmlns:p14="http://schemas.microsoft.com/office/powerpoint/2010/main" val="422862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 &amp; manipulation</a:t>
            </a:r>
            <a:endParaRPr lang="en-US" dirty="0"/>
          </a:p>
        </p:txBody>
      </p:sp>
      <p:sp>
        <p:nvSpPr>
          <p:cNvPr id="3" name="Content Placeholder 2"/>
          <p:cNvSpPr>
            <a:spLocks noGrp="1"/>
          </p:cNvSpPr>
          <p:nvPr>
            <p:ph idx="1"/>
          </p:nvPr>
        </p:nvSpPr>
        <p:spPr/>
        <p:txBody>
          <a:bodyPr/>
          <a:lstStyle/>
          <a:p>
            <a:r>
              <a:rPr lang="en-US" dirty="0" smtClean="0"/>
              <a:t>There is no missing value </a:t>
            </a:r>
          </a:p>
          <a:p>
            <a:r>
              <a:rPr lang="en-US" dirty="0" smtClean="0"/>
              <a:t>Some redundant variables like Customer, </a:t>
            </a:r>
            <a:r>
              <a:rPr lang="en-US" dirty="0"/>
              <a:t>S</a:t>
            </a:r>
            <a:r>
              <a:rPr lang="en-US" dirty="0" smtClean="0"/>
              <a:t>tate, and Effective to date has been removed</a:t>
            </a:r>
          </a:p>
          <a:p>
            <a:r>
              <a:rPr lang="en-US" dirty="0" smtClean="0"/>
              <a:t>Finally we have left with 8138 obs. With 21 variables</a:t>
            </a:r>
          </a:p>
          <a:p>
            <a:r>
              <a:rPr lang="en-US" dirty="0">
                <a:cs typeface="Times New Roman" panose="02020603050405020304" pitchFamily="18" charset="0"/>
              </a:rPr>
              <a:t>We ran the model in </a:t>
            </a:r>
            <a:r>
              <a:rPr lang="en-US" dirty="0" smtClean="0">
                <a:cs typeface="Times New Roman" panose="02020603050405020304" pitchFamily="18" charset="0"/>
              </a:rPr>
              <a:t>R </a:t>
            </a:r>
            <a:r>
              <a:rPr lang="en-US" dirty="0">
                <a:cs typeface="Times New Roman" panose="02020603050405020304" pitchFamily="18" charset="0"/>
              </a:rPr>
              <a:t>doing a linear regression having clv as the dependent variables as clv is </a:t>
            </a:r>
            <a:r>
              <a:rPr lang="en-US" dirty="0" smtClean="0">
                <a:cs typeface="Times New Roman" panose="02020603050405020304" pitchFamily="18" charset="0"/>
              </a:rPr>
              <a:t>continuous </a:t>
            </a:r>
            <a:r>
              <a:rPr lang="en-US" dirty="0">
                <a:cs typeface="Times New Roman" panose="02020603050405020304" pitchFamily="18" charset="0"/>
              </a:rPr>
              <a:t>integer variable to predict.</a:t>
            </a:r>
            <a:endParaRPr lang="en-US" dirty="0" smtClean="0">
              <a:cs typeface="Times New Roman" panose="02020603050405020304" pitchFamily="18" charset="0"/>
            </a:endParaRPr>
          </a:p>
          <a:p>
            <a:endParaRPr lang="en-US" dirty="0"/>
          </a:p>
        </p:txBody>
      </p:sp>
    </p:spTree>
    <p:extLst>
      <p:ext uri="{BB962C8B-B14F-4D97-AF65-F5344CB8AC3E}">
        <p14:creationId xmlns:p14="http://schemas.microsoft.com/office/powerpoint/2010/main" val="2993374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the model</a:t>
            </a:r>
            <a:endParaRPr lang="en-US" dirty="0"/>
          </a:p>
        </p:txBody>
      </p:sp>
      <p:sp>
        <p:nvSpPr>
          <p:cNvPr id="3" name="Content Placeholder 2"/>
          <p:cNvSpPr>
            <a:spLocks noGrp="1"/>
          </p:cNvSpPr>
          <p:nvPr>
            <p:ph idx="1"/>
          </p:nvPr>
        </p:nvSpPr>
        <p:spPr/>
        <p:txBody>
          <a:bodyPr/>
          <a:lstStyle/>
          <a:p>
            <a:r>
              <a:rPr lang="en-US" dirty="0" smtClean="0"/>
              <a:t>Split the dataset 70%-training data; 30%-test data</a:t>
            </a:r>
          </a:p>
          <a:p>
            <a:r>
              <a:rPr lang="en-US" dirty="0" smtClean="0"/>
              <a:t>Building linear model on training data with 5696 obs. of 21 variables.</a:t>
            </a:r>
          </a:p>
          <a:p>
            <a:r>
              <a:rPr lang="en-US" dirty="0" smtClean="0"/>
              <a:t> </a:t>
            </a:r>
            <a:r>
              <a:rPr lang="en-US" dirty="0"/>
              <a:t>I</a:t>
            </a:r>
            <a:r>
              <a:rPr lang="en-US" dirty="0" smtClean="0"/>
              <a:t>teration  done by removing the insignificant variables on each step</a:t>
            </a:r>
          </a:p>
          <a:p>
            <a:r>
              <a:rPr lang="en-US" dirty="0" smtClean="0"/>
              <a:t>Final Model with the significant </a:t>
            </a:r>
            <a:r>
              <a:rPr lang="en-US" dirty="0"/>
              <a:t>variables </a:t>
            </a:r>
            <a:r>
              <a:rPr lang="en-US" dirty="0" smtClean="0"/>
              <a:t>are Coverage, EmploymentStatus(Unemployed), Monthly Premium Auto , Number of Open Complaints, Number of Policies</a:t>
            </a:r>
            <a:r>
              <a:rPr lang="en-US" dirty="0"/>
              <a:t>,	</a:t>
            </a:r>
            <a:r>
              <a:rPr lang="en-US" dirty="0" smtClean="0"/>
              <a:t>Renew Offer Type, Vehicle Class(SUV) ,which play a role in contributing to the prediction of clv.</a:t>
            </a:r>
            <a:endParaRPr lang="en-US" dirty="0"/>
          </a:p>
        </p:txBody>
      </p:sp>
    </p:spTree>
    <p:extLst>
      <p:ext uri="{BB962C8B-B14F-4D97-AF65-F5344CB8AC3E}">
        <p14:creationId xmlns:p14="http://schemas.microsoft.com/office/powerpoint/2010/main" val="4348149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1043</Words>
  <Application>Microsoft Office PowerPoint</Application>
  <PresentationFormat>Widescreen</PresentationFormat>
  <Paragraphs>130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Garamond</vt:lpstr>
      <vt:lpstr>Times New Roman</vt:lpstr>
      <vt:lpstr>Organic</vt:lpstr>
      <vt:lpstr>Predicting Customer Life Time Value</vt:lpstr>
      <vt:lpstr>Objective</vt:lpstr>
      <vt:lpstr>Approach</vt:lpstr>
      <vt:lpstr>Basic exploration of data</vt:lpstr>
      <vt:lpstr>Basic Exploration of data</vt:lpstr>
      <vt:lpstr>Outlier Treatment By Quantile Method</vt:lpstr>
      <vt:lpstr>Outlier Treatment By Quantile Method</vt:lpstr>
      <vt:lpstr>Data cleaning &amp; manipulation</vt:lpstr>
      <vt:lpstr>Fitting the model</vt:lpstr>
      <vt:lpstr>Goodness of fit</vt:lpstr>
      <vt:lpstr>Assumption Diagonestics</vt:lpstr>
      <vt:lpstr>Assumption Diagnosis</vt:lpstr>
      <vt:lpstr>Assumption Diagnosis</vt:lpstr>
      <vt:lpstr>Assumption Diagnosis</vt:lpstr>
      <vt:lpstr>Actual vs. Predicted</vt:lpstr>
      <vt:lpstr>Actual vs. Predicted</vt:lpstr>
      <vt:lpstr>Accuracy Measure of the Model</vt:lpstr>
      <vt:lpstr>Conclusion</vt:lpstr>
      <vt:lpstr> Business Recommendations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Life Time Value</dc:title>
  <dc:creator>Anushraba</dc:creator>
  <cp:lastModifiedBy>Anushraba</cp:lastModifiedBy>
  <cp:revision>31</cp:revision>
  <dcterms:created xsi:type="dcterms:W3CDTF">2020-06-13T15:29:52Z</dcterms:created>
  <dcterms:modified xsi:type="dcterms:W3CDTF">2020-06-13T21:29:35Z</dcterms:modified>
</cp:coreProperties>
</file>