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9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7.jp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0.jp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nltk.org/book/ch08.html" Type="http://schemas.openxmlformats.org/officeDocument/2006/relationships/hyperlink" TargetMode="External" Id="rId4"/><Relationship Target="http://www.nltk.org/book/ch08.html" Type="http://schemas.openxmlformats.org/officeDocument/2006/relationships/hyperlink" TargetMode="External" Id="rId3"/><Relationship Target="http://www.nltk.org/howto/parse.html" Type="http://schemas.openxmlformats.org/officeDocument/2006/relationships/hyperlink" TargetMode="External" Id="rId6"/><Relationship Target="http://www.nltk.org/howto/parse.html" Type="http://schemas.openxmlformats.org/officeDocument/2006/relationships/hyperlink" TargetMode="External" Id="rId5"/><Relationship Target="http://www.cs.columbia.edu/~mcollins/courses/nlp2011/notes/lexpcfgs.pdf" Type="http://schemas.openxmlformats.org/officeDocument/2006/relationships/hyperlink" TargetMode="External" Id="rId8"/><Relationship Target="http://www.cs.columbia.edu/~mcollins/courses/nlp2011/notes/lexpcfgs.pdf" Type="http://schemas.openxmlformats.org/officeDocument/2006/relationships/hyperlink" TargetMode="External" Id="rId7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5.jpg" Type="http://schemas.openxmlformats.org/officeDocument/2006/relationships/image" Id="rId4"/><Relationship Target="../media/image01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371400" x="685800"/>
            <a:ext cy="23972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hlink"/>
                </a:solidFill>
              </a:rPr>
              <a:t>Special Topic - Preliminary Evaluation Presentation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hlink"/>
                </a:solidFill>
              </a:rPr>
              <a:t>Mini-Project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CC0202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u="sng" sz="3600" lang="en">
                <a:solidFill>
                  <a:srgbClr val="274E13"/>
                </a:solidFill>
              </a:rPr>
              <a:t>English Sentence Evaluator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74EA7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674EA7"/>
                </a:solidFill>
              </a:rPr>
              <a:t>Domain : Natural Language Processing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85300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457200" mar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134F5C"/>
                </a:solidFill>
              </a:rPr>
              <a:t>Presented By                                        			        </a:t>
            </a:r>
            <a:r>
              <a:rPr b="1" sz="1400" lang="en">
                <a:solidFill>
                  <a:srgbClr val="134F5C"/>
                </a:solidFill>
              </a:rPr>
              <a:t>GUIDE</a:t>
            </a:r>
          </a:p>
          <a:p>
            <a:pPr algn="l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134F5C"/>
                </a:solidFill>
              </a:rPr>
              <a:t> K R Anushree, 1PI11IS127						Prof Viraj Kumar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/>
              <a:t>PCFG parse for Ambiguous Sentence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37325" x="371362"/>
            <a:ext cy="3086199" cx="84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74701" x="95262"/>
            <a:ext cy="2211450" cx="89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 with PCFG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Doesn’t give weights to words. Some of the words in sentence dominate and thus determine the meaning and can be helpful in removing the ambiguity.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Repetitive occurrence of certain derivation.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Lexicalized PCFG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Usage of a ‘head’ word for each rule.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Based on the head word associated with the root node S - disambiguation is done.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Associating Head Words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NP</a:t>
            </a: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VP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12676" x="526875"/>
            <a:ext cy="2545050" cx="38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315287" x="4908350"/>
            <a:ext cy="1495425" cx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of Lexicalized PCFG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11912" x="2419350"/>
            <a:ext cy="3914775" cx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Available Libraries and Implementation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Python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/>
              <a:t>nltk 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provides functions for different kinds of parsing - shift reduce, bottom up, pcfg, chart parser, feature parse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can provide our own grammar or use tree bank</a:t>
            </a:r>
          </a:p>
          <a:p>
            <a:pPr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Disadvantage :- too simplistic for real time usage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sz="3000" lang="en"/>
              <a:t>Available Libraries and Implementation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800" lang="en"/>
              <a:t>JAVA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u="sng" b="1" sz="1800" lang="en"/>
              <a:t>OpenNLP Apache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Feature :- uses PCFG for computation</a:t>
            </a:r>
          </a:p>
          <a:p>
            <a:pPr rtl="0" lvl="4" indent="-342900" marL="2286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Can obtain more than one parse tree along with probability value.</a:t>
            </a:r>
          </a:p>
          <a:p>
            <a:pPr rtl="0" lvl="4" indent="-342900" marL="2286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Contains well trained models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Disadvantage :- Parses even grammatically wrong sentence.</a:t>
            </a:r>
          </a:p>
          <a:p>
            <a:pPr rtl="0" lvl="3" indent="-342900" marL="18288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Doesn’t emphasize on context.</a:t>
            </a:r>
          </a:p>
          <a:p>
            <a:pPr rtl="0" lvl="4" indent="-342900" marL="2286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Model files and jar files huge (</a:t>
            </a:r>
            <a:r>
              <a:rPr lang="en"/>
              <a:t>~80 MB</a:t>
            </a:r>
            <a:r>
              <a:rPr sz="1800" lang="en"/>
              <a:t>)</a:t>
            </a:r>
          </a:p>
          <a:p>
            <a:pPr lvl="4" indent="-342900" marL="2286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Not well documented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sz="3000" lang="en"/>
              <a:t>Available Libraries and Implementation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chemeClr val="dk1"/>
                </a:solidFill>
              </a:rPr>
              <a:t>JAVA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startAt="2" type="arabicPeriod"/>
            </a:pPr>
            <a:r>
              <a:rPr u="sng" b="1" sz="1800" lang="en">
                <a:solidFill>
                  <a:schemeClr val="dk1"/>
                </a:solidFill>
              </a:rPr>
              <a:t>Stanford CoreNLP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Features :- Uses a combination of Lexicalized PCFG and PCFG</a:t>
            </a:r>
          </a:p>
          <a:p>
            <a:pPr rtl="0" lvl="2" indent="-342900" marL="1371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800" lang="en">
                <a:solidFill>
                  <a:schemeClr val="dk1"/>
                </a:solidFill>
              </a:rPr>
              <a:t>     Provides context based parsing option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Disadvantage :- Huge JAR files and Model Files</a:t>
            </a:r>
          </a:p>
          <a:p>
            <a:pPr rtl="0" lvl="4" indent="-342900" marL="2286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chemeClr val="dk1"/>
                </a:solidFill>
              </a:rPr>
              <a:t>Corrupt model files</a:t>
            </a:r>
          </a:p>
          <a:p>
            <a:pPr rtl="0" lvl="4" indent="-342900" marL="2286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chemeClr val="dk1"/>
                </a:solidFill>
              </a:rPr>
              <a:t>Too many features in one library - may not required for certain kinds of application</a:t>
            </a:r>
          </a:p>
          <a:p>
            <a:pPr lvl="4" indent="-342900" marL="2286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chemeClr val="dk1"/>
                </a:solidFill>
              </a:rPr>
              <a:t>Generates parse trees for Grammatically Incorrect statements.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Solving the Problem Statement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en"/>
              <a:t>Steps :-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n"/>
              <a:t>Threshold Setting :-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sz="1800" lang="en"/>
              <a:t>Run the parser for the most correct sentence grammatically for a given bag of words. 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sz="1800" lang="en"/>
              <a:t>Obtain the probability.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sz="1800" lang="en"/>
              <a:t>Now run the parser with sentences which are also grammatically correct and obtain probability.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sz="1800" lang="en"/>
              <a:t>Repeat above step for incorrect sentences.</a:t>
            </a:r>
          </a:p>
          <a:p>
            <a:pPr lvl="1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sz="1800" lang="en"/>
              <a:t>Set a threshold value for the bag of words such that it accepts maximum possible correct sentences.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Solving the Problem Statements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en"/>
              <a:t>Steps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n"/>
              <a:t>Evaluate input sentence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sz="1800" lang="en"/>
              <a:t>check for the presence of bag of words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sz="1800" lang="en"/>
              <a:t>Run the parser with the sentence and obtain probability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sz="1800" lang="en"/>
              <a:t>If probability  &gt;= threshold =&gt; assign high score</a:t>
            </a:r>
          </a:p>
          <a:p>
            <a:pPr lvl="2" indent="-342900" marL="18288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/>
              <a:buChar char="§"/>
            </a:pPr>
            <a:r>
              <a:rPr b="1" sz="1800" lang="en"/>
              <a:t>else assign low score.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Contents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n"/>
              <a:t>Problem Statement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n"/>
              <a:t>Motivation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n"/>
              <a:t>Parsing in NLP 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n">
                <a:solidFill>
                  <a:schemeClr val="dk1"/>
                </a:solidFill>
              </a:rPr>
              <a:t>Libraries Available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n"/>
              <a:t>Architecture of Library for solving the problem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sz="1800" lang="en"/>
              <a:t>Future Enhancements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Usefulness of the algorithm - a scenario</a:t>
            </a:r>
          </a:p>
        </p:txBody>
      </p:sp>
      <p:sp>
        <p:nvSpPr>
          <p:cNvPr id="145" name="Shape 145"/>
          <p:cNvSpPr/>
          <p:nvPr/>
        </p:nvSpPr>
        <p:spPr>
          <a:xfrm>
            <a:off y="1267250" x="5541075"/>
            <a:ext cy="3776999" cx="2410199"/>
          </a:xfrm>
          <a:prstGeom prst="bevel">
            <a:avLst>
              <a:gd fmla="val 12500" name="adj"/>
            </a:avLst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y="1845050" x="5975925"/>
            <a:ext cy="2621399" cx="1540499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y="2546900" x="6081525"/>
            <a:ext cy="1006199" cx="1329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lang="en"/>
              <a:t>Algorithm </a:t>
            </a:r>
          </a:p>
          <a:p>
            <a:pPr algn="ctr" rtl="0">
              <a:spcBef>
                <a:spcPts val="0"/>
              </a:spcBef>
              <a:buNone/>
            </a:pPr>
            <a:r>
              <a:rPr b="1" lang="en"/>
              <a:t>implemented as </a:t>
            </a:r>
          </a:p>
          <a:p>
            <a:pPr algn="ctr">
              <a:spcBef>
                <a:spcPts val="0"/>
              </a:spcBef>
              <a:buNone/>
            </a:pPr>
            <a:r>
              <a:rPr b="1" lang="en"/>
              <a:t>Library</a:t>
            </a:r>
          </a:p>
        </p:txBody>
      </p:sp>
      <p:sp>
        <p:nvSpPr>
          <p:cNvPr id="148" name="Shape 148"/>
          <p:cNvSpPr/>
          <p:nvPr/>
        </p:nvSpPr>
        <p:spPr>
          <a:xfrm>
            <a:off y="1863575" x="646050"/>
            <a:ext cy="2994299" cx="1726800"/>
          </a:xfrm>
          <a:prstGeom prst="frame">
            <a:avLst>
              <a:gd fmla="val 12500" name="adj1"/>
            </a:avLst>
          </a:prstGeom>
          <a:solidFill>
            <a:srgbClr val="F6B26B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y="1292075" x="1900850"/>
            <a:ext cy="552900" cx="36029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0" name="Shape 150"/>
          <p:cNvCxnSpPr/>
          <p:nvPr/>
        </p:nvCxnSpPr>
        <p:spPr>
          <a:xfrm>
            <a:off y="3360725" x="875850"/>
            <a:ext cy="0" cx="1267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1" name="Shape 151"/>
          <p:cNvCxnSpPr/>
          <p:nvPr/>
        </p:nvCxnSpPr>
        <p:spPr>
          <a:xfrm>
            <a:off y="3366875" x="1254825"/>
            <a:ext cy="1292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2" name="Shape 152"/>
          <p:cNvCxnSpPr/>
          <p:nvPr/>
        </p:nvCxnSpPr>
        <p:spPr>
          <a:xfrm>
            <a:off y="3366875" x="1705400"/>
            <a:ext cy="12921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3" name="Shape 153"/>
          <p:cNvCxnSpPr/>
          <p:nvPr/>
        </p:nvCxnSpPr>
        <p:spPr>
          <a:xfrm>
            <a:off y="3677475" x="882100"/>
            <a:ext cy="0" cx="127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4" name="Shape 154"/>
          <p:cNvCxnSpPr/>
          <p:nvPr/>
        </p:nvCxnSpPr>
        <p:spPr>
          <a:xfrm>
            <a:off y="4012925" x="869550"/>
            <a:ext cy="0" cx="127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55" name="Shape 155"/>
          <p:cNvCxnSpPr/>
          <p:nvPr/>
        </p:nvCxnSpPr>
        <p:spPr>
          <a:xfrm>
            <a:off y="4342575" x="882100"/>
            <a:ext cy="0" cx="127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56" name="Shape 156"/>
          <p:cNvSpPr txBox="1"/>
          <p:nvPr/>
        </p:nvSpPr>
        <p:spPr>
          <a:xfrm>
            <a:off y="2211450" x="956650"/>
            <a:ext cy="1006199" cx="10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1100" lang="en"/>
              <a:t>A Mobile App for kids to check grammatical correctness</a:t>
            </a:r>
          </a:p>
        </p:txBody>
      </p:sp>
      <p:cxnSp>
        <p:nvCxnSpPr>
          <p:cNvPr id="157" name="Shape 157"/>
          <p:cNvCxnSpPr/>
          <p:nvPr/>
        </p:nvCxnSpPr>
        <p:spPr>
          <a:xfrm rot="10800000" flipH="1">
            <a:off y="2298449" x="2372975"/>
            <a:ext cy="484500" cx="31431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cxnSp>
        <p:nvCxnSpPr>
          <p:cNvPr id="158" name="Shape 158"/>
          <p:cNvCxnSpPr>
            <a:stCxn id="145" idx="4"/>
          </p:cNvCxnSpPr>
          <p:nvPr/>
        </p:nvCxnSpPr>
        <p:spPr>
          <a:xfrm flipH="1">
            <a:off y="3155749" x="2385375"/>
            <a:ext cy="558900" cx="31557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stealth"/>
          </a:ln>
        </p:spPr>
      </p:cxnSp>
      <p:sp>
        <p:nvSpPr>
          <p:cNvPr id="159" name="Shape 159"/>
          <p:cNvSpPr txBox="1"/>
          <p:nvPr/>
        </p:nvSpPr>
        <p:spPr>
          <a:xfrm>
            <a:off y="1900850" x="2571750"/>
            <a:ext cy="198899" cx="2410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Input Sentence, Bag of words, threshold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y="3522225" x="3090450"/>
            <a:ext cy="310500" cx="1956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Score of the sentence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y="1267250" x="6162225"/>
            <a:ext cy="198899" cx="116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Server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Output Screen-shots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63737" x="1176325"/>
            <a:ext cy="3609975" cx="67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Output Screen-shots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28075" x="1128700"/>
            <a:ext cy="3657600" cx="68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Output Screen-shots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5376124"/>
            <a:ext cy="5143499" cx="35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Problems with Algorithm and Scope for Future Enhancement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Not 100% accurate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Computation time is more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Too primitive, cannot handle complex structures well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Context / Semantics not well handled</a:t>
            </a:r>
          </a:p>
          <a:p>
            <a:pPr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Use Machine Learning technique to self learn the threshold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[1]</a:t>
            </a:r>
            <a:r>
              <a:rPr sz="1800" lang="en">
                <a:solidFill>
                  <a:schemeClr val="dk1"/>
                </a:solidFill>
                <a:hlinkClick r:id="rId3"/>
              </a:rPr>
              <a:t> </a:t>
            </a:r>
            <a:r>
              <a:rPr u="sng" sz="1800" lang="en">
                <a:solidFill>
                  <a:schemeClr val="hlink"/>
                </a:solidFill>
                <a:hlinkClick r:id="rId4"/>
              </a:rPr>
              <a:t>http://www.nltk.org/book/ch08.html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[2]</a:t>
            </a:r>
            <a:r>
              <a:rPr sz="1800" lang="en">
                <a:solidFill>
                  <a:schemeClr val="dk1"/>
                </a:solidFill>
                <a:hlinkClick r:id="rId5"/>
              </a:rPr>
              <a:t> </a:t>
            </a:r>
            <a:r>
              <a:rPr u="sng" sz="1800" lang="en">
                <a:solidFill>
                  <a:schemeClr val="hlink"/>
                </a:solidFill>
                <a:hlinkClick r:id="rId6"/>
              </a:rPr>
              <a:t>http://www.nltk.org/howto/parse.html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[3]Lexicalized Probabilistic Context-Free Grammars, Michael Collins &lt;LECTURE NOTES&gt;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chemeClr val="dk1"/>
                </a:solidFill>
              </a:rPr>
              <a:t>[4]</a:t>
            </a:r>
            <a:r>
              <a:rPr sz="1800" lang="en">
                <a:solidFill>
                  <a:schemeClr val="dk1"/>
                </a:solidFill>
                <a:hlinkClick r:id="rId7"/>
              </a:rPr>
              <a:t> </a:t>
            </a:r>
            <a:r>
              <a:rPr u="sng" sz="1800" lang="en">
                <a:solidFill>
                  <a:schemeClr val="hlink"/>
                </a:solidFill>
                <a:hlinkClick r:id="rId8"/>
              </a:rPr>
              <a:t>http://www.cs.columbia.edu/~mcollins/courses/nlp2011/notes/lexpcfgs.pdf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044728" x="51932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Thank you.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Problem Statement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2400" lang="en"/>
              <a:t>To develop an algorithm which evaluates an English Sentence for grammatical errors and semantics, when given an </a:t>
            </a:r>
            <a:r>
              <a:rPr sz="2400" lang="en" i="1"/>
              <a:t>English </a:t>
            </a:r>
            <a:r>
              <a:rPr sz="2400" lang="en">
                <a:solidFill>
                  <a:schemeClr val="dk1"/>
                </a:solidFill>
              </a:rPr>
              <a:t>Sentence</a:t>
            </a:r>
            <a:r>
              <a:rPr sz="2400" lang="en"/>
              <a:t> and a </a:t>
            </a:r>
            <a:r>
              <a:rPr sz="2400" lang="en" i="1"/>
              <a:t>list of expected words </a:t>
            </a:r>
            <a:r>
              <a:rPr sz="2400" lang="en"/>
              <a:t>as </a:t>
            </a:r>
            <a:r>
              <a:rPr sz="2400" lang="en" i="1"/>
              <a:t>input, </a:t>
            </a:r>
            <a:r>
              <a:rPr sz="2400" lang="en"/>
              <a:t>and a preset threshold value of probability.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To learn about parsing concepts in the context of Natural Language Processing.</a:t>
            </a:r>
          </a:p>
          <a:p>
            <a:pPr rtl="0"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Develop a “grammar evaluator” library for English.</a:t>
            </a:r>
          </a:p>
          <a:p>
            <a:pPr lvl="0" indent="-38100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Scope of the field.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Parsing in Natural Language Processing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 A simple CFG.</a:t>
            </a: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en">
                <a:solidFill>
                  <a:srgbClr val="00AA00"/>
                </a:solidFill>
              </a:rPr>
              <a:t>S -&gt; NP VP</a:t>
            </a:r>
            <a:br>
              <a:rPr b="1" sz="1800" lang="en">
                <a:solidFill>
                  <a:schemeClr val="dk1"/>
                </a:solidFill>
              </a:rPr>
            </a:br>
            <a:r>
              <a:rPr b="1" sz="1800" lang="en">
                <a:solidFill>
                  <a:srgbClr val="9B00FF"/>
                </a:solidFill>
              </a:rPr>
              <a:t> </a:t>
            </a:r>
            <a:r>
              <a:rPr b="1" sz="1800" lang="en">
                <a:solidFill>
                  <a:srgbClr val="00AA00"/>
                </a:solidFill>
              </a:rPr>
              <a:t>PP -&gt; P NP</a:t>
            </a:r>
            <a:br>
              <a:rPr b="1" sz="1800" lang="en">
                <a:solidFill>
                  <a:schemeClr val="dk1"/>
                </a:solidFill>
              </a:rPr>
            </a:br>
            <a:r>
              <a:rPr b="1" sz="1800" lang="en">
                <a:solidFill>
                  <a:srgbClr val="00AA00"/>
                </a:solidFill>
              </a:rPr>
              <a:t>NP -&gt; Det N | Det N PP | 'I'</a:t>
            </a:r>
            <a:br>
              <a:rPr b="1" sz="1800" lang="en">
                <a:solidFill>
                  <a:schemeClr val="dk1"/>
                </a:solidFill>
              </a:rPr>
            </a:br>
            <a:r>
              <a:rPr b="1" sz="1800" lang="en">
                <a:solidFill>
                  <a:srgbClr val="00AA00"/>
                </a:solidFill>
              </a:rPr>
              <a:t>VP -&gt; V NP | VP PP</a:t>
            </a: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en">
                <a:solidFill>
                  <a:srgbClr val="00AA00"/>
                </a:solidFill>
              </a:rPr>
              <a:t>Det -&gt; 'an' | 'my'</a:t>
            </a:r>
            <a:br>
              <a:rPr b="1" sz="1800" lang="en">
                <a:solidFill>
                  <a:schemeClr val="dk1"/>
                </a:solidFill>
              </a:rPr>
            </a:br>
            <a:r>
              <a:rPr b="1" sz="1800" lang="en">
                <a:solidFill>
                  <a:srgbClr val="00AA00"/>
                </a:solidFill>
              </a:rPr>
              <a:t>N -&gt; 'elephant' | 'pajamas'</a:t>
            </a:r>
            <a:br>
              <a:rPr b="1" sz="1800" lang="en">
                <a:solidFill>
                  <a:schemeClr val="dk1"/>
                </a:solidFill>
              </a:rPr>
            </a:br>
            <a:r>
              <a:rPr b="1" sz="1800" lang="en">
                <a:solidFill>
                  <a:srgbClr val="00AA00"/>
                </a:solidFill>
              </a:rPr>
              <a:t>V -&gt; 'shot'</a:t>
            </a:r>
          </a:p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800" lang="en">
                <a:solidFill>
                  <a:srgbClr val="00AA00"/>
                </a:solidFill>
              </a:rPr>
              <a:t>P -&gt; 'in'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Ubiquitous Ambiguity 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02061" x="4826500"/>
            <a:ext cy="2874088" cx="372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761526" x="591425"/>
            <a:ext cy="2755150" cx="37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Resolving the Ambiguity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Need a way to identify the tree that makes most sense out of the obtained Parse Trees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u="sng" lang="en"/>
              <a:t>Solution</a:t>
            </a:r>
            <a:r>
              <a:rPr lang="en"/>
              <a:t> :-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lang="en"/>
              <a:t>   Select a tree - most probable to occur.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  =&gt; Need to assign probabilities to the grammar and evaluate final probability of Tree.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Probabilistic Context Free Grammar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00AA00"/>
                </a:solidFill>
              </a:rPr>
              <a:t>  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b="1" sz="1400" lang="en">
                <a:solidFill>
                  <a:srgbClr val="00AA00"/>
                </a:solidFill>
              </a:rPr>
              <a:t>   S    -&gt; NP VP                [1.0]</a:t>
            </a:r>
            <a:br>
              <a:rPr b="1" sz="1400" lang="en">
                <a:solidFill>
                  <a:schemeClr val="dk1"/>
                </a:solidFill>
              </a:rPr>
            </a:br>
            <a:r>
              <a:rPr b="1" sz="1400" lang="en">
                <a:solidFill>
                  <a:srgbClr val="00AA00"/>
                </a:solidFill>
              </a:rPr>
              <a:t>    VP   -&gt; TV NP              [0.4]</a:t>
            </a:r>
            <a:br>
              <a:rPr b="1" sz="1400" lang="en">
                <a:solidFill>
                  <a:schemeClr val="dk1"/>
                </a:solidFill>
              </a:rPr>
            </a:br>
            <a:r>
              <a:rPr b="1" sz="1400" lang="en">
                <a:solidFill>
                  <a:srgbClr val="00AA00"/>
                </a:solidFill>
              </a:rPr>
              <a:t>    VP   -&gt; IV                      [0.3]</a:t>
            </a:r>
            <a:br>
              <a:rPr b="1" sz="1400" lang="en">
                <a:solidFill>
                  <a:schemeClr val="dk1"/>
                </a:solidFill>
              </a:rPr>
            </a:br>
            <a:r>
              <a:rPr b="1" sz="1400" lang="en">
                <a:solidFill>
                  <a:srgbClr val="00AA00"/>
                </a:solidFill>
              </a:rPr>
              <a:t>    VP   -&gt; DatV NP NP      [0.3]</a:t>
            </a:r>
            <a:br>
              <a:rPr b="1" sz="1400" lang="en">
                <a:solidFill>
                  <a:schemeClr val="dk1"/>
                </a:solidFill>
              </a:rPr>
            </a:br>
            <a:r>
              <a:rPr b="1" sz="1400" lang="en">
                <a:solidFill>
                  <a:srgbClr val="00AA00"/>
                </a:solidFill>
              </a:rPr>
              <a:t>    TV   -&gt; 'saw'                  [1.0]</a:t>
            </a:r>
            <a:br>
              <a:rPr b="1" sz="1400" lang="en">
                <a:solidFill>
                  <a:schemeClr val="dk1"/>
                </a:solidFill>
              </a:rPr>
            </a:br>
            <a:r>
              <a:rPr b="1" sz="1400" lang="en">
                <a:solidFill>
                  <a:srgbClr val="00AA00"/>
                </a:solidFill>
              </a:rPr>
              <a:t>    IV   -&gt; 'ate'                     [1.0]</a:t>
            </a:r>
            <a:br>
              <a:rPr b="1" sz="1400" lang="en">
                <a:solidFill>
                  <a:schemeClr val="dk1"/>
                </a:solidFill>
              </a:rPr>
            </a:br>
            <a:r>
              <a:rPr b="1" sz="1400" lang="en">
                <a:solidFill>
                  <a:srgbClr val="00AA00"/>
                </a:solidFill>
              </a:rPr>
              <a:t>    DatV -&gt; 'gave'               [1.0]</a:t>
            </a:r>
            <a:br>
              <a:rPr b="1" sz="1400" lang="en">
                <a:solidFill>
                  <a:schemeClr val="dk1"/>
                </a:solidFill>
              </a:rPr>
            </a:br>
            <a:r>
              <a:rPr b="1" sz="1400" lang="en">
                <a:solidFill>
                  <a:srgbClr val="00AA00"/>
                </a:solidFill>
              </a:rPr>
              <a:t>    NP   -&gt; 'telescopes'      [0.8]</a:t>
            </a:r>
            <a:br>
              <a:rPr b="1" sz="1400" lang="en">
                <a:solidFill>
                  <a:schemeClr val="dk1"/>
                </a:solidFill>
              </a:rPr>
            </a:br>
            <a:r>
              <a:rPr b="1" sz="1400" lang="en">
                <a:solidFill>
                  <a:srgbClr val="00AA00"/>
                </a:solidFill>
              </a:rPr>
              <a:t>    NP   -&gt; 'Jack'                  [0.2]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AA00"/>
              </a:solidFill>
            </a:endParaRPr>
          </a:p>
          <a:p>
            <a:pPr algn="ctr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chemeClr val="dk1"/>
                </a:solidFill>
              </a:rPr>
              <a:t>for S, there is only one production, with a probability of 1.0; for VP, 0.4+0.3+0.3=1.0; and for NP, 0.8+0.2=1.0.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PCFG Output - nltk library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58996" x="566349"/>
            <a:ext cy="1904853" cx="82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