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Poppi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Nunit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1ee75e5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1ee75e5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1ee75e5c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1ee75e5c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1ee75e5c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1ee75e5c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1ee75e5c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1ee75e5c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1ee75e5c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1ee75e5c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1ee75e5c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1ee75e5c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04339060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04339060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57b2f20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b57b2f20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/>
        </p:nvSpPr>
        <p:spPr>
          <a:xfrm>
            <a:off x="7876425" y="4385100"/>
            <a:ext cx="117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Entri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elevate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7" name="Google Shape;27;p4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28" name="Google Shape;28;p4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rgbClr val="0277B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29;p4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" name="Google Shape;30;p4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" name="Google Shape;31;p4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" name="Google Shape;32;p4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rgbClr val="00517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7876425" y="4385100"/>
            <a:ext cx="117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Entri</a:t>
            </a: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elevate</a:t>
            </a: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8" name="Google Shape;8;p1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9" name="Google Shape;9;p1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rgbClr val="0277B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" name="Google Shape;10;p1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" name="Google Shape;11;p1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rgbClr val="00517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" name="Google Shape;14;p1"/>
          <p:cNvSpPr txBox="1"/>
          <p:nvPr/>
        </p:nvSpPr>
        <p:spPr>
          <a:xfrm>
            <a:off x="294325" y="4120400"/>
            <a:ext cx="117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Entri</a:t>
            </a: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elevate</a:t>
            </a: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</a:t>
            </a:r>
            <a:endParaRPr/>
          </a:p>
        </p:txBody>
      </p:sp>
      <p:sp>
        <p:nvSpPr>
          <p:cNvPr id="77" name="Google Shape;77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3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79" name="Google Shape;79;p13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rgbClr val="0277B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3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81;p13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3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13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rgbClr val="00517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4" name="Google Shape;84;p13"/>
          <p:cNvSpPr txBox="1"/>
          <p:nvPr/>
        </p:nvSpPr>
        <p:spPr>
          <a:xfrm>
            <a:off x="294325" y="4120400"/>
            <a:ext cx="117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Entri</a:t>
            </a: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elevate</a:t>
            </a: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</a:t>
            </a:r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471900" y="17425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500">
                <a:solidFill>
                  <a:srgbClr val="212121"/>
                </a:solidFill>
                <a:highlight>
                  <a:srgbClr val="F7F7F8"/>
                </a:highlight>
              </a:rPr>
              <a:t>An exception is an event, which occurs during the execution of a program that disrupts the normal flow of the program's instructions.</a:t>
            </a:r>
            <a:endParaRPr sz="1500">
              <a:solidFill>
                <a:srgbClr val="212121"/>
              </a:solidFill>
              <a:highlight>
                <a:srgbClr val="F7F7F8"/>
              </a:highlight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500">
                <a:solidFill>
                  <a:srgbClr val="212121"/>
                </a:solidFill>
                <a:highlight>
                  <a:srgbClr val="F7F7F8"/>
                </a:highlight>
              </a:rPr>
              <a:t>In general, when a Python script encounters a situation that it cannot cope with, it raises an exception. An exception is a Python object that represents an error.</a:t>
            </a:r>
            <a:endParaRPr sz="1500">
              <a:solidFill>
                <a:srgbClr val="212121"/>
              </a:solidFill>
              <a:highlight>
                <a:srgbClr val="F7F7F8"/>
              </a:highlight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500">
                <a:solidFill>
                  <a:srgbClr val="212121"/>
                </a:solidFill>
                <a:highlight>
                  <a:srgbClr val="F7F7F8"/>
                </a:highlight>
              </a:rPr>
              <a:t>When a Python script raises an exception, it must either handle the exception immediately otherwise it terminates and quits.</a:t>
            </a:r>
            <a:endParaRPr sz="1500">
              <a:solidFill>
                <a:srgbClr val="212121"/>
              </a:solidFill>
              <a:highlight>
                <a:srgbClr val="F7F7F8"/>
              </a:highlight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500">
                <a:solidFill>
                  <a:srgbClr val="212121"/>
                </a:solidFill>
                <a:highlight>
                  <a:srgbClr val="F7F7F8"/>
                </a:highlight>
              </a:rPr>
              <a:t>An unusual behavior of the software program</a:t>
            </a:r>
            <a:endParaRPr sz="1500">
              <a:solidFill>
                <a:srgbClr val="212121"/>
              </a:solidFill>
              <a:highlight>
                <a:srgbClr val="F7F7F8"/>
              </a:highlight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500">
                <a:solidFill>
                  <a:srgbClr val="212121"/>
                </a:solidFill>
                <a:highlight>
                  <a:srgbClr val="F7F7F8"/>
                </a:highlight>
              </a:rPr>
              <a:t>Divide by 0</a:t>
            </a:r>
            <a:endParaRPr sz="1500">
              <a:solidFill>
                <a:srgbClr val="212121"/>
              </a:solidFill>
              <a:highlight>
                <a:srgbClr val="F7F7F8"/>
              </a:highlight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500">
                <a:solidFill>
                  <a:srgbClr val="212121"/>
                </a:solidFill>
                <a:highlight>
                  <a:srgbClr val="F7F7F8"/>
                </a:highlight>
              </a:rPr>
              <a:t>Array Index out of bound</a:t>
            </a:r>
            <a:endParaRPr sz="1500">
              <a:solidFill>
                <a:srgbClr val="212121"/>
              </a:solidFill>
              <a:highlight>
                <a:srgbClr val="F7F7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500">
              <a:solidFill>
                <a:srgbClr val="212121"/>
              </a:solidFill>
              <a:highlight>
                <a:srgbClr val="F7F7F8"/>
              </a:highlight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2488" y="1661425"/>
            <a:ext cx="6540925" cy="322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Try-Catch-Finally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71900" y="17678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500">
                <a:solidFill>
                  <a:srgbClr val="212121"/>
                </a:solidFill>
                <a:highlight>
                  <a:srgbClr val="F7F7F8"/>
                </a:highlight>
              </a:rPr>
              <a:t>A single try statement can have multiple except statements. This is useful when the try block contains statements that may throw different types of</a:t>
            </a:r>
            <a:endParaRPr sz="1500">
              <a:solidFill>
                <a:srgbClr val="212121"/>
              </a:solidFill>
              <a:highlight>
                <a:srgbClr val="F7F7F8"/>
              </a:highlight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500">
                <a:solidFill>
                  <a:srgbClr val="212121"/>
                </a:solidFill>
                <a:highlight>
                  <a:srgbClr val="F7F7F8"/>
                </a:highlight>
              </a:rPr>
              <a:t>exceptions.</a:t>
            </a:r>
            <a:endParaRPr sz="1500">
              <a:solidFill>
                <a:srgbClr val="212121"/>
              </a:solidFill>
              <a:highlight>
                <a:srgbClr val="F7F7F8"/>
              </a:highlight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500">
                <a:solidFill>
                  <a:srgbClr val="212121"/>
                </a:solidFill>
                <a:highlight>
                  <a:srgbClr val="F7F7F8"/>
                </a:highlight>
              </a:rPr>
              <a:t>You can also provide a generic except clause, which handles any exception.</a:t>
            </a:r>
            <a:endParaRPr sz="1500">
              <a:solidFill>
                <a:srgbClr val="212121"/>
              </a:solidFill>
              <a:highlight>
                <a:srgbClr val="F7F7F8"/>
              </a:highlight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500">
                <a:solidFill>
                  <a:srgbClr val="212121"/>
                </a:solidFill>
                <a:highlight>
                  <a:srgbClr val="F7F7F8"/>
                </a:highlight>
              </a:rPr>
              <a:t>After the except clause(s), you can include an else clause. The code in the else-block executes if the code in the try: block does not raise an exception.</a:t>
            </a:r>
            <a:endParaRPr sz="1500">
              <a:solidFill>
                <a:srgbClr val="212121"/>
              </a:solidFill>
              <a:highlight>
                <a:srgbClr val="F7F7F8"/>
              </a:highlight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500">
                <a:solidFill>
                  <a:srgbClr val="212121"/>
                </a:solidFill>
                <a:highlight>
                  <a:srgbClr val="F7F7F8"/>
                </a:highlight>
              </a:rPr>
              <a:t>The else-block is a good place for code that does not need the try: block's protection.</a:t>
            </a:r>
            <a:endParaRPr sz="1500">
              <a:solidFill>
                <a:srgbClr val="212121"/>
              </a:solidFill>
              <a:highlight>
                <a:srgbClr val="F7F7F8"/>
              </a:highlight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121"/>
              </a:solidFill>
              <a:highlight>
                <a:srgbClr val="F7F7F8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Except clause with multiple Exceptions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121"/>
              </a:solidFill>
              <a:highlight>
                <a:srgbClr val="F7F7F8"/>
              </a:highlight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844" y="1712426"/>
            <a:ext cx="7048560" cy="31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Try-Finally clause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60950" y="17804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500">
                <a:solidFill>
                  <a:srgbClr val="212121"/>
                </a:solidFill>
                <a:highlight>
                  <a:srgbClr val="F7F7F8"/>
                </a:highlight>
              </a:rPr>
              <a:t>You can use a finally: block along with a try: block.</a:t>
            </a:r>
            <a:endParaRPr sz="1500">
              <a:solidFill>
                <a:srgbClr val="212121"/>
              </a:solidFill>
              <a:highlight>
                <a:srgbClr val="F7F7F8"/>
              </a:highlight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unito"/>
              <a:buChar char="●"/>
            </a:pPr>
            <a:r>
              <a:rPr lang="en" sz="1500">
                <a:solidFill>
                  <a:srgbClr val="212121"/>
                </a:solidFill>
                <a:highlight>
                  <a:srgbClr val="F7F7F8"/>
                </a:highlight>
              </a:rPr>
              <a:t>The finally block is a place to put any code that must execute, whether the try-block raised an exception or not. The syntax of the try-finally statement is this −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1225" y="3034225"/>
            <a:ext cx="5448300" cy="16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Raising an Exception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8128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Char char="●"/>
            </a:pPr>
            <a:r>
              <a:rPr lang="en" sz="1500">
                <a:solidFill>
                  <a:srgbClr val="212121"/>
                </a:solidFill>
                <a:highlight>
                  <a:srgbClr val="F7F7F8"/>
                </a:highlight>
              </a:rPr>
              <a:t>You can raise exceptions in several ways by using the raise statement. The general syntax for the raise statement is as follows.</a:t>
            </a:r>
            <a:endParaRPr sz="1500">
              <a:solidFill>
                <a:srgbClr val="212121"/>
              </a:solidFill>
              <a:highlight>
                <a:srgbClr val="F7F7F8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Char char="●"/>
            </a:pPr>
            <a:r>
              <a:rPr lang="en" sz="1500">
                <a:solidFill>
                  <a:srgbClr val="212121"/>
                </a:solidFill>
                <a:highlight>
                  <a:srgbClr val="F7F7F8"/>
                </a:highlight>
              </a:rPr>
              <a:t>raise [Exception [, args [, traceback]]]</a:t>
            </a:r>
            <a:endParaRPr sz="1500">
              <a:solidFill>
                <a:srgbClr val="212121"/>
              </a:solidFill>
              <a:highlight>
                <a:srgbClr val="F7F7F8"/>
              </a:highlight>
            </a:endParaRPr>
          </a:p>
          <a:p>
            <a:pPr indent="-323850" lvl="0" marL="457200" marR="7747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Char char="●"/>
            </a:pPr>
            <a:r>
              <a:rPr lang="en" sz="1500">
                <a:solidFill>
                  <a:srgbClr val="212121"/>
                </a:solidFill>
                <a:highlight>
                  <a:srgbClr val="F7F7F8"/>
                </a:highlight>
              </a:rPr>
              <a:t>Here, Exception is the type of exception (for example, NameError) and argument is a value for the exception argument. The argument is optional; if not supplied, the exception argument is None.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71900" y="5101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7775" y="2269024"/>
            <a:ext cx="7048499" cy="20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800">
                <a:solidFill>
                  <a:srgbClr val="000000"/>
                </a:solidFill>
              </a:rPr>
              <a:t>THANK YOU</a:t>
            </a:r>
            <a:endParaRPr b="1" sz="4800">
              <a:solidFill>
                <a:srgbClr val="000000"/>
              </a:solidFill>
            </a:endParaRPr>
          </a:p>
        </p:txBody>
      </p:sp>
      <p:grpSp>
        <p:nvGrpSpPr>
          <p:cNvPr id="137" name="Google Shape;137;p21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38" name="Google Shape;138;p21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rgbClr val="0277B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21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21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21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21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rgbClr val="00517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3" name="Google Shape;143;p21"/>
          <p:cNvSpPr txBox="1"/>
          <p:nvPr/>
        </p:nvSpPr>
        <p:spPr>
          <a:xfrm>
            <a:off x="7966800" y="4385100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endParaRPr b="1">
              <a:solidFill>
                <a:srgbClr val="21212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tri-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