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61" r:id="rId5"/>
    <p:sldId id="288" r:id="rId6"/>
    <p:sldId id="289" r:id="rId7"/>
    <p:sldId id="295" r:id="rId8"/>
    <p:sldId id="264" r:id="rId9"/>
    <p:sldId id="265" r:id="rId10"/>
    <p:sldId id="290" r:id="rId11"/>
    <p:sldId id="266" r:id="rId12"/>
    <p:sldId id="270" r:id="rId13"/>
    <p:sldId id="271" r:id="rId14"/>
    <p:sldId id="272" r:id="rId15"/>
    <p:sldId id="275" r:id="rId16"/>
    <p:sldId id="278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5D845-51A9-485C-9628-51EF317F1902}" v="3" dt="2024-10-16T07:06:53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69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43DC8-7547-8943-B2C2-0EC1E0B814AB}" type="datetimeFigureOut">
              <a:rPr lang="en-US" smtClean="0"/>
              <a:t>6/6/25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E184-0D21-F140-982C-D1F4F252C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97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E184-0D21-F140-982C-D1F4F252C7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6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E184-0D21-F140-982C-D1F4F252C7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1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6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6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3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7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5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9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6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8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7F8B3-BDEE-D1D4-C1AF-C6AA6270A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4559" y="1099090"/>
            <a:ext cx="7759337" cy="3475236"/>
          </a:xfrm>
        </p:spPr>
        <p:txBody>
          <a:bodyPr>
            <a:normAutofit/>
          </a:bodyPr>
          <a:lstStyle/>
          <a:p>
            <a:pPr algn="l"/>
            <a:endParaRPr lang="en-US" sz="5400" b="0" dirty="0"/>
          </a:p>
        </p:txBody>
      </p:sp>
      <p:pic>
        <p:nvPicPr>
          <p:cNvPr id="6" name="Picture 5" descr="A cartoon of a person with a black hair and a red and white design&#10;&#10;Description automatically generated">
            <a:extLst>
              <a:ext uri="{FF2B5EF4-FFF2-40B4-BE49-F238E27FC236}">
                <a16:creationId xmlns:a16="http://schemas.microsoft.com/office/drawing/2014/main" id="{5DEF8CC0-794E-ABE9-7F84-8B2C69A8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0" y="117566"/>
            <a:ext cx="11926389" cy="66228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9B4B38-9753-0108-3CF7-B1E7C569A874}"/>
              </a:ext>
            </a:extLst>
          </p:cNvPr>
          <p:cNvSpPr txBox="1"/>
          <p:nvPr/>
        </p:nvSpPr>
        <p:spPr>
          <a:xfrm>
            <a:off x="2697093" y="2152147"/>
            <a:ext cx="740049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Popularity of Animes</a:t>
            </a:r>
          </a:p>
          <a:p>
            <a:endParaRPr lang="en-US" dirty="0"/>
          </a:p>
          <a:p>
            <a:pPr algn="ctr"/>
            <a:r>
              <a:rPr lang="en-US" dirty="0"/>
              <a:t>Team- Data Wizards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6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2A21B3C0-420D-937A-99F0-20F4377DC6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480" y="328773"/>
            <a:ext cx="8928242" cy="607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56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2562A19-DCE3-D6DE-738D-06E39D3C9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960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88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>
            <a:extLst>
              <a:ext uri="{FF2B5EF4-FFF2-40B4-BE49-F238E27FC236}">
                <a16:creationId xmlns:a16="http://schemas.microsoft.com/office/drawing/2014/main" id="{E53317F4-1FCA-354A-9C29-C87C8EE8C1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92" y="1143346"/>
            <a:ext cx="6526175" cy="466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FD9343-66B8-BF50-9DB9-758C67D4C6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651"/>
          <a:stretch/>
        </p:blipFill>
        <p:spPr>
          <a:xfrm>
            <a:off x="6727667" y="1143345"/>
            <a:ext cx="5262841" cy="473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8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>
            <a:extLst>
              <a:ext uri="{FF2B5EF4-FFF2-40B4-BE49-F238E27FC236}">
                <a16:creationId xmlns:a16="http://schemas.microsoft.com/office/drawing/2014/main" id="{98B4ED6D-4AC8-585C-4CB4-302129E4DC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999" y="380144"/>
            <a:ext cx="8140001" cy="573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637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B1C393-6092-0697-2302-83D09152D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urple and white swirly background&#10;&#10;Description automatically generated">
            <a:extLst>
              <a:ext uri="{FF2B5EF4-FFF2-40B4-BE49-F238E27FC236}">
                <a16:creationId xmlns:a16="http://schemas.microsoft.com/office/drawing/2014/main" id="{90EE1836-3DD5-F6C3-D9C3-5E119DFB3D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rcRect t="18666" b="18667"/>
          <a:stretch/>
        </p:blipFill>
        <p:spPr>
          <a:xfrm>
            <a:off x="0" y="10"/>
            <a:ext cx="6128472" cy="6857990"/>
          </a:xfrm>
          <a:prstGeom prst="rect">
            <a:avLst/>
          </a:prstGeom>
        </p:spPr>
      </p:pic>
      <p:pic>
        <p:nvPicPr>
          <p:cNvPr id="5" name="Picture 4" descr="A cartoon of a child eating ramen&#10;&#10;Description automatically generated">
            <a:extLst>
              <a:ext uri="{FF2B5EF4-FFF2-40B4-BE49-F238E27FC236}">
                <a16:creationId xmlns:a16="http://schemas.microsoft.com/office/drawing/2014/main" id="{7EDD56D6-6E03-1885-8823-BDACE5B0D6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480" b="17310"/>
          <a:stretch/>
        </p:blipFill>
        <p:spPr>
          <a:xfrm>
            <a:off x="6125188" y="10"/>
            <a:ext cx="6070094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414449-D00A-7FF2-8EB5-71F684D09BCD}"/>
              </a:ext>
            </a:extLst>
          </p:cNvPr>
          <p:cNvSpPr txBox="1"/>
          <p:nvPr/>
        </p:nvSpPr>
        <p:spPr>
          <a:xfrm rot="20835202">
            <a:off x="-850641" y="3358778"/>
            <a:ext cx="8728364" cy="756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dirty="0">
                <a:latin typeface="Chalkduster" panose="03050602040202020205" pitchFamily="66" charset="77"/>
                <a:ea typeface="+mj-ea"/>
                <a:cs typeface="+mj-cs"/>
              </a:rPr>
              <a:t>ARIGATO!!</a:t>
            </a:r>
          </a:p>
        </p:txBody>
      </p:sp>
    </p:spTree>
    <p:extLst>
      <p:ext uri="{BB962C8B-B14F-4D97-AF65-F5344CB8AC3E}">
        <p14:creationId xmlns:p14="http://schemas.microsoft.com/office/powerpoint/2010/main" val="32923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D3817B-01DA-DCDA-FA18-49D6FF00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urple and white swirly background&#10;&#10;Description automatically generated">
            <a:extLst>
              <a:ext uri="{FF2B5EF4-FFF2-40B4-BE49-F238E27FC236}">
                <a16:creationId xmlns:a16="http://schemas.microsoft.com/office/drawing/2014/main" id="{C9BE750B-9D09-E926-8A85-BCDC536734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</a:blip>
          <a:srcRect t="28203" b="28204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18FB5D-637D-D547-DD5F-0EBCE57D1F75}"/>
              </a:ext>
            </a:extLst>
          </p:cNvPr>
          <p:cNvSpPr txBox="1"/>
          <p:nvPr/>
        </p:nvSpPr>
        <p:spPr>
          <a:xfrm>
            <a:off x="157162" y="0"/>
            <a:ext cx="1183005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chemeClr val="accent3"/>
                </a:solidFill>
              </a:rPr>
              <a:t>Introduction</a:t>
            </a:r>
            <a:r>
              <a:rPr lang="en-US" dirty="0">
                <a:solidFill>
                  <a:schemeClr val="accent3"/>
                </a:solidFill>
              </a:rPr>
              <a:t>      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IN" sz="2000" dirty="0"/>
              <a:t>This Anime dataset comes from MyAnimeList.net. According to Wikipedia - "</a:t>
            </a:r>
            <a:r>
              <a:rPr lang="en-IN" sz="2000" dirty="0" err="1"/>
              <a:t>MyAnimeList</a:t>
            </a:r>
            <a:r>
              <a:rPr lang="en-IN" sz="2000" dirty="0"/>
              <a:t>, often abbreviated as MAL, is an anime and manga social networking and social </a:t>
            </a:r>
            <a:r>
              <a:rPr lang="en-IN" sz="2000" dirty="0" err="1"/>
              <a:t>cataloging</a:t>
            </a:r>
            <a:r>
              <a:rPr lang="en-IN" sz="2000" dirty="0"/>
              <a:t> application website. The site provides its users with a list-like system to organize and score anime and manga. It facilitates finding users who share similar tastes and provides a large database on anime and manga. The site claims to have 4.4 million anime and 775,000 manga entries. In 2015, the site received 120 million visitors a month.”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2400" b="1" dirty="0"/>
              <a:t>Reasons for choosing this dataset:</a:t>
            </a:r>
          </a:p>
          <a:p>
            <a:pPr marL="0" indent="0">
              <a:buNone/>
            </a:pP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Anime has become a global phenomenon with a highly engaged fan base, making this dataset both timely and relevant.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Analyzing</a:t>
            </a:r>
            <a:r>
              <a:rPr lang="en-IN" sz="2000" dirty="0"/>
              <a:t> this anime dataset reveals media consumption and production patterns, offering valuable insights for content creators, marketers, and researchers in entertainment analytics.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2000" dirty="0"/>
              <a:t>The original dataset had 77911 rows  x 28 columns which after all the data pre-processing was reduced to </a:t>
            </a:r>
            <a:r>
              <a:rPr lang="en-IN" sz="2000" b="1" dirty="0"/>
              <a:t>2366</a:t>
            </a:r>
            <a:r>
              <a:rPr lang="en-IN" sz="2000" dirty="0"/>
              <a:t> rows x </a:t>
            </a:r>
            <a:r>
              <a:rPr lang="en-IN" sz="2000" b="1" dirty="0"/>
              <a:t>30</a:t>
            </a:r>
            <a:r>
              <a:rPr lang="en-IN" sz="2000" dirty="0"/>
              <a:t> columns.</a:t>
            </a:r>
          </a:p>
        </p:txBody>
      </p:sp>
    </p:spTree>
    <p:extLst>
      <p:ext uri="{BB962C8B-B14F-4D97-AF65-F5344CB8AC3E}">
        <p14:creationId xmlns:p14="http://schemas.microsoft.com/office/powerpoint/2010/main" val="26545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urple and white swirly background&#10;&#10;Description automatically generated">
            <a:extLst>
              <a:ext uri="{FF2B5EF4-FFF2-40B4-BE49-F238E27FC236}">
                <a16:creationId xmlns:a16="http://schemas.microsoft.com/office/drawing/2014/main" id="{90EE1836-3DD5-F6C3-D9C3-5E119DFB3D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rcRect t="28203" b="28204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414449-D00A-7FF2-8EB5-71F684D09BCD}"/>
              </a:ext>
            </a:extLst>
          </p:cNvPr>
          <p:cNvSpPr txBox="1"/>
          <p:nvPr/>
        </p:nvSpPr>
        <p:spPr>
          <a:xfrm>
            <a:off x="1853513" y="2151727"/>
            <a:ext cx="91316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badi" panose="020F0502020204030204" pitchFamily="34" charset="0"/>
              </a:rPr>
              <a:t>Q1.</a:t>
            </a:r>
            <a:r>
              <a:rPr lang="en-IN" sz="3200" b="1" dirty="0">
                <a:latin typeface="Abadi" panose="020F0502020204030204" pitchFamily="34" charset="0"/>
              </a:rPr>
              <a:t> How do user engagement metrics (such as popularity, members, and </a:t>
            </a:r>
            <a:r>
              <a:rPr lang="en-IN" sz="3200" b="1" dirty="0" err="1">
                <a:latin typeface="Abadi" panose="020F0502020204030204" pitchFamily="34" charset="0"/>
              </a:rPr>
              <a:t>favorites</a:t>
            </a:r>
            <a:r>
              <a:rPr lang="en-IN" sz="3200" b="1" dirty="0">
                <a:latin typeface="Abadi" panose="020F0502020204030204" pitchFamily="34" charset="0"/>
              </a:rPr>
              <a:t>) and the number of users who scored an anime influence its overall score and rank?</a:t>
            </a:r>
            <a:br>
              <a:rPr lang="en-IN" sz="3200" b="1" dirty="0">
                <a:latin typeface="Abadi" panose="020F0502020204030204" pitchFamily="34" charset="0"/>
              </a:rPr>
            </a:br>
            <a:endParaRPr lang="en-US" sz="3200" dirty="0"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9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60A4F74F-E875-18EF-9F63-BA32B3EA5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24069" y="654568"/>
            <a:ext cx="5857462" cy="563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8C9F32C-9F81-6AB1-7981-EF3A3AE90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808" y="567014"/>
            <a:ext cx="7267714" cy="53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3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3695B22-BA51-62D3-72AD-95FD146287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72" y="162980"/>
            <a:ext cx="9144855" cy="653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5D559E-BB4E-D5FE-ECA9-FEE0ABA02FF3}"/>
              </a:ext>
            </a:extLst>
          </p:cNvPr>
          <p:cNvSpPr txBox="1"/>
          <p:nvPr/>
        </p:nvSpPr>
        <p:spPr>
          <a:xfrm>
            <a:off x="8810368" y="3842951"/>
            <a:ext cx="310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FMono-Regular"/>
              </a:rPr>
              <a:t>R-squared: 0.9041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SFMono-Regular"/>
              </a:rPr>
              <a:t>Adjusted R-squared: 0.9039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9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2806CCC-3237-3F18-FAD3-AED54AB6E1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05" y="65437"/>
            <a:ext cx="9509590" cy="679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42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urple and white swirly background&#10;&#10;Description automatically generated">
            <a:extLst>
              <a:ext uri="{FF2B5EF4-FFF2-40B4-BE49-F238E27FC236}">
                <a16:creationId xmlns:a16="http://schemas.microsoft.com/office/drawing/2014/main" id="{90EE1836-3DD5-F6C3-D9C3-5E119DFB3D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rcRect t="28203" b="28204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414449-D00A-7FF2-8EB5-71F684D09BCD}"/>
              </a:ext>
            </a:extLst>
          </p:cNvPr>
          <p:cNvSpPr txBox="1"/>
          <p:nvPr/>
        </p:nvSpPr>
        <p:spPr>
          <a:xfrm>
            <a:off x="1853513" y="2151727"/>
            <a:ext cx="913164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badi" panose="020F0502020204030204" pitchFamily="34" charset="0"/>
              </a:rPr>
              <a:t>Q2.</a:t>
            </a:r>
            <a:r>
              <a:rPr lang="en-IN" sz="3200" b="1" dirty="0">
                <a:latin typeface="Abadi" panose="020F0502020204030204" pitchFamily="34" charset="0"/>
              </a:rPr>
              <a:t> </a:t>
            </a:r>
            <a:r>
              <a:rPr lang="en-IN" sz="3200" b="1" dirty="0">
                <a:latin typeface="Abadi" panose="020B0604020104020204" pitchFamily="34" charset="0"/>
              </a:rPr>
              <a:t>What production related factors ( studio, producers, source material) are associated with higher anime ratings and critical thinking?</a:t>
            </a:r>
          </a:p>
          <a:p>
            <a:endParaRPr lang="en-US" sz="3200" dirty="0"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8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560028-B30F-5983-15C2-72A4DD2E6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960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2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>
            <a:extLst>
              <a:ext uri="{FF2B5EF4-FFF2-40B4-BE49-F238E27FC236}">
                <a16:creationId xmlns:a16="http://schemas.microsoft.com/office/drawing/2014/main" id="{D44A36FD-4336-0A47-20A5-93F3297218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252" y="257354"/>
            <a:ext cx="8586443" cy="613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32171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4D36CAAC3AE64C9EE3CE50B02D6BCA" ma:contentTypeVersion="5" ma:contentTypeDescription="Create a new document." ma:contentTypeScope="" ma:versionID="0c5b35a5d7d427e48ba31751c30fbfba">
  <xsd:schema xmlns:xsd="http://www.w3.org/2001/XMLSchema" xmlns:xs="http://www.w3.org/2001/XMLSchema" xmlns:p="http://schemas.microsoft.com/office/2006/metadata/properties" xmlns:ns3="d344192d-a345-4082-883c-0e02311e4d8f" targetNamespace="http://schemas.microsoft.com/office/2006/metadata/properties" ma:root="true" ma:fieldsID="41235232f87dd9af9fe3b28c50ed0dc5" ns3:_="">
    <xsd:import namespace="d344192d-a345-4082-883c-0e02311e4d8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4192d-a345-4082-883c-0e02311e4d8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E4B505-FB88-4072-9D0F-1102F4EAB1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44192d-a345-4082-883c-0e02311e4d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C08248-B2B7-4F8C-A38E-B94641919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F886D7-1C93-4B98-9CAF-D1FD390647BF}">
  <ds:schemaRefs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d344192d-a345-4082-883c-0e02311e4d8f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{286C72F2-7EBC-B24B-8AF5-27DEE2CC6B50}tf10001069</Template>
  <TotalTime>463</TotalTime>
  <Words>248</Words>
  <Application>Microsoft Macintosh PowerPoint</Application>
  <PresentationFormat>Widescreen</PresentationFormat>
  <Paragraphs>21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Abadi</vt:lpstr>
      <vt:lpstr>Aharoni</vt:lpstr>
      <vt:lpstr>Arial</vt:lpstr>
      <vt:lpstr>Calibri</vt:lpstr>
      <vt:lpstr>Chalkduster</vt:lpstr>
      <vt:lpstr>Neue Haas Grotesk Text Pro</vt:lpstr>
      <vt:lpstr>SFMono-Regular</vt:lpstr>
      <vt:lpstr>VanillaVTI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Biswas, Anushree - (anushreebiswas)</cp:lastModifiedBy>
  <cp:revision>14</cp:revision>
  <dcterms:created xsi:type="dcterms:W3CDTF">2024-10-15T17:08:55Z</dcterms:created>
  <dcterms:modified xsi:type="dcterms:W3CDTF">2025-06-07T05:06:02Z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0x0101007B4D36CAAC3AE64C9EE3CE50B02D6BCA</vt:lpwstr>
  </property>
</Properties>
</file>