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9" r:id="rId6"/>
    <p:sldId id="268" r:id="rId7"/>
    <p:sldId id="270" r:id="rId8"/>
    <p:sldId id="260" r:id="rId9"/>
    <p:sldId id="261" r:id="rId10"/>
    <p:sldId id="262" r:id="rId11"/>
    <p:sldId id="263" r:id="rId12"/>
    <p:sldId id="264" r:id="rId13"/>
    <p:sldId id="267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0"/>
  </p:normalViewPr>
  <p:slideViewPr>
    <p:cSldViewPr snapToGrid="0" snapToObjects="1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944B5-3760-4342-9A99-565C0D2FEBC4}" type="datetimeFigureOut">
              <a:rPr lang="en-US" smtClean="0"/>
              <a:t>8/3/17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F35CE-9F2F-E043-82DD-D8F7014DD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10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F35CE-9F2F-E043-82DD-D8F7014DDD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87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3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Capstone Project:</a:t>
            </a:r>
            <a:br>
              <a:rPr lang="en-US" sz="4400" dirty="0" smtClean="0"/>
            </a:br>
            <a:r>
              <a:rPr lang="en-US" sz="4400" dirty="0" err="1" smtClean="0"/>
              <a:t>Instacart</a:t>
            </a:r>
            <a:r>
              <a:rPr lang="en-US" sz="4400" dirty="0" smtClean="0"/>
              <a:t> Market Basket Analysis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Anushree Srinivas</a:t>
            </a:r>
          </a:p>
          <a:p>
            <a:r>
              <a:rPr lang="en-US" dirty="0" smtClean="0"/>
              <a:t>Mentor: </a:t>
            </a:r>
            <a:r>
              <a:rPr lang="en-US" dirty="0" err="1" smtClean="0"/>
              <a:t>Srdjan</a:t>
            </a:r>
            <a:r>
              <a:rPr lang="en-US" dirty="0" smtClean="0"/>
              <a:t> </a:t>
            </a:r>
            <a:r>
              <a:rPr lang="en-US" dirty="0" err="1" smtClean="0"/>
              <a:t>Santic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49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</a:t>
            </a:r>
            <a:r>
              <a:rPr lang="en-US" dirty="0" err="1" smtClean="0"/>
              <a:t>Instacart</a:t>
            </a:r>
            <a:r>
              <a:rPr lang="en-US" dirty="0" smtClean="0"/>
              <a:t> User Behavior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18" y="2382056"/>
            <a:ext cx="5339972" cy="417041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12" y="2382055"/>
            <a:ext cx="6340805" cy="417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60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</a:t>
            </a:r>
            <a:r>
              <a:rPr lang="en-US" dirty="0" err="1"/>
              <a:t>Instacart</a:t>
            </a:r>
            <a:r>
              <a:rPr lang="en-US" dirty="0"/>
              <a:t> User Behavior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2270232"/>
            <a:ext cx="4604715" cy="4109545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387" y="2270232"/>
            <a:ext cx="5686096" cy="429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89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BEBEB"/>
                </a:solidFill>
              </a:rPr>
              <a:t>Algorithms and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Research question 1: Predict a product will be reordered or not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21044"/>
              </p:ext>
            </p:extLst>
          </p:nvPr>
        </p:nvGraphicFramePr>
        <p:xfrm>
          <a:off x="1503783" y="3216167"/>
          <a:ext cx="8128000" cy="264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52972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Models</a:t>
                      </a:r>
                      <a:endParaRPr lang="en-US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Accuracy Score</a:t>
                      </a:r>
                      <a:endParaRPr lang="en-US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52972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Logistic Regression</a:t>
                      </a:r>
                      <a:endParaRPr lang="en-US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59.7%</a:t>
                      </a:r>
                      <a:endParaRPr lang="en-US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52972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AdaBoost</a:t>
                      </a:r>
                      <a:r>
                        <a:rPr lang="en-US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Classifier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65.6%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52972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RandomForest</a:t>
                      </a:r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Classifier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66.6%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529721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Gradient Boosting</a:t>
                      </a:r>
                      <a:r>
                        <a:rPr lang="en-US" b="1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Classifier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67.1%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506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BEBEB"/>
                </a:solidFill>
              </a:rPr>
              <a:t>Algorithms and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Research question 2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Predict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the department from which a product will be ordered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577121"/>
              </p:ext>
            </p:extLst>
          </p:nvPr>
        </p:nvGraphicFramePr>
        <p:xfrm>
          <a:off x="1503783" y="3305207"/>
          <a:ext cx="8128000" cy="2485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62149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Models</a:t>
                      </a:r>
                      <a:endParaRPr lang="en-US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Log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loss score</a:t>
                      </a:r>
                      <a:endParaRPr lang="en-US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621498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Random Forest Classifier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2.342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62149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Gradient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Boosting Classifier</a:t>
                      </a:r>
                      <a:endParaRPr lang="en-US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2.344</a:t>
                      </a:r>
                      <a:endParaRPr lang="en-US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62149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Adaboost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Classifier</a:t>
                      </a:r>
                      <a:endParaRPr lang="en-US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2.979</a:t>
                      </a:r>
                      <a:endParaRPr lang="en-US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009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for the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These analyses can be used to run promotional and marketing campaigns targeting specific customers during peak time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.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The insights generated can be used to provide a seamless interface to enhance customer’s user experience by knowing about the customer’s reordered products and automatically adding those to cart. </a:t>
            </a:r>
          </a:p>
          <a:p>
            <a:pPr lvl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Personalized communications can be sent to customers’ preferences, reminding them to order again.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To improve customer satisfaction by timely delivery and reduce wait time, the shopper base can be increased by hiring new shoppers who can especially work around the peak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time.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05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BEBEB"/>
                </a:solidFill>
              </a:rPr>
              <a:t>Future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Calibri" charset="0"/>
              </a:rPr>
              <a:t>Try non-linear models:</a:t>
            </a:r>
            <a:r>
              <a:rPr lang="en-US" dirty="0">
                <a:solidFill>
                  <a:schemeClr val="tx1"/>
                </a:solidFill>
                <a:latin typeface="Calibri" charset="0"/>
              </a:rPr>
              <a:t> The models that were used in here were all linear models. Non-linear models could be implemented to see if better results can be achieved.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For better predictions, market basket algorithms such as </a:t>
            </a:r>
            <a:r>
              <a:rPr lang="en-US" dirty="0" err="1" smtClean="0">
                <a:solidFill>
                  <a:schemeClr val="tx1"/>
                </a:solidFill>
                <a:latin typeface="Calibri" charset="0"/>
              </a:rPr>
              <a:t>apriori</a:t>
            </a: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 can be implemented.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For predicting whether a product is reordered or not, algorithms that predict binomial categories better can be used.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For predicting a multi-category variable like department, other multi-</a:t>
            </a:r>
            <a:r>
              <a:rPr lang="en-US" dirty="0" err="1" smtClean="0">
                <a:solidFill>
                  <a:schemeClr val="tx1"/>
                </a:solidFill>
                <a:latin typeface="Calibri" charset="0"/>
              </a:rPr>
              <a:t>nomial</a:t>
            </a: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 algorithms can be applied.</a:t>
            </a:r>
            <a:endParaRPr lang="en-US" dirty="0">
              <a:solidFill>
                <a:schemeClr val="tx1"/>
              </a:solidFill>
              <a:latin typeface="Calibri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libri" charset="0"/>
              </a:rPr>
              <a:t>New features:</a:t>
            </a:r>
            <a:r>
              <a:rPr lang="en-US" dirty="0">
                <a:solidFill>
                  <a:schemeClr val="tx1"/>
                </a:solidFill>
                <a:latin typeface="Calibri" charset="0"/>
              </a:rPr>
              <a:t> New features could be created to help us generalize better on the test dataset thereby achieving better results</a:t>
            </a: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.</a:t>
            </a:r>
            <a:endParaRPr lang="en-US" dirty="0">
              <a:solidFill>
                <a:schemeClr val="tx1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98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to be solved and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3619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Instacart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a grocery ordering and delivery app, aims to make it easy to fill your refrigerator and pantry with your personal favorites and staples when you need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them 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Currently they use transactional data to develop models that predict which products a user will buy again, try for the first time, or add to their cart next during a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session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The objective of this capstone is to address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two research questions: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Predict whether a product will be reordered or not in the future by the customer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Predict which department will the next product ordered belong to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ability to identify which products the customers are likely to purchase again, and automatically adding those to cart through obtained predictions or provide a seamless interface for doing so will enhance their user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experience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55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Instacart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is looking to use this analysis to better serve their customers. 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data science team at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Instacart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will be the client for which the conducted data analysis as part of the capstone project will be beneficial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.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9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9317785" cy="859536"/>
          </a:xfrm>
        </p:spPr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Feature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Engineering </a:t>
            </a:r>
            <a:r>
              <a:rPr lang="en-US" smtClean="0">
                <a:latin typeface="Calibri" charset="0"/>
                <a:ea typeface="Calibri" charset="0"/>
                <a:cs typeface="Calibri" charset="0"/>
              </a:rPr>
              <a:t>for prediction of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Reordered products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Order related features</a:t>
            </a:r>
          </a:p>
          <a:p>
            <a:pPr lvl="1"/>
            <a:r>
              <a:rPr lang="en-US" sz="1800" dirty="0" err="1" smtClean="0">
                <a:latin typeface="Calibri" charset="0"/>
                <a:ea typeface="Calibri" charset="0"/>
                <a:cs typeface="Calibri" charset="0"/>
              </a:rPr>
              <a:t>Order_id</a:t>
            </a:r>
            <a:endParaRPr lang="en-US" sz="1800" dirty="0" smtClean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1800" dirty="0" err="1" smtClean="0">
                <a:latin typeface="Calibri" charset="0"/>
                <a:ea typeface="Calibri" charset="0"/>
                <a:cs typeface="Calibri" charset="0"/>
              </a:rPr>
              <a:t>Order_number</a:t>
            </a:r>
            <a:endParaRPr lang="en-US" sz="1800" dirty="0" smtClean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1800" dirty="0" err="1" smtClean="0">
                <a:latin typeface="Calibri" charset="0"/>
                <a:ea typeface="Calibri" charset="0"/>
                <a:cs typeface="Calibri" charset="0"/>
              </a:rPr>
              <a:t>Average_days_between_orders</a:t>
            </a:r>
            <a:endParaRPr lang="en-US" sz="1800" dirty="0" smtClean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1800" dirty="0" err="1" smtClean="0">
                <a:latin typeface="Calibri" charset="0"/>
                <a:ea typeface="Calibri" charset="0"/>
                <a:cs typeface="Calibri" charset="0"/>
              </a:rPr>
              <a:t>Nb_orders</a:t>
            </a:r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(Number of orders)</a:t>
            </a:r>
          </a:p>
          <a:p>
            <a:pPr lvl="1"/>
            <a:r>
              <a:rPr lang="en-US" sz="1800" dirty="0" err="1" smtClean="0">
                <a:latin typeface="Calibri" charset="0"/>
                <a:ea typeface="Calibri" charset="0"/>
                <a:cs typeface="Calibri" charset="0"/>
              </a:rPr>
              <a:t>Average_basket</a:t>
            </a:r>
            <a:endParaRPr lang="en-US" sz="18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Total items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Aisle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Department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Product</a:t>
            </a:r>
          </a:p>
          <a:p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User_id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Time related features</a:t>
            </a:r>
          </a:p>
          <a:p>
            <a:pPr lvl="1"/>
            <a:r>
              <a:rPr lang="en-US" sz="1800" dirty="0" err="1" smtClean="0">
                <a:latin typeface="Calibri" charset="0"/>
                <a:ea typeface="Calibri" charset="0"/>
                <a:cs typeface="Calibri" charset="0"/>
              </a:rPr>
              <a:t>Order_hour_of_day</a:t>
            </a:r>
            <a:endParaRPr lang="en-US" sz="1800" dirty="0" smtClean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1800" dirty="0" err="1" smtClean="0">
                <a:latin typeface="Calibri" charset="0"/>
                <a:ea typeface="Calibri" charset="0"/>
                <a:cs typeface="Calibri" charset="0"/>
              </a:rPr>
              <a:t>Order_dow</a:t>
            </a:r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(day of week)</a:t>
            </a:r>
          </a:p>
          <a:p>
            <a:pPr lvl="1"/>
            <a:r>
              <a:rPr lang="en-US" sz="1800" dirty="0" err="1" smtClean="0">
                <a:latin typeface="Calibri" charset="0"/>
                <a:ea typeface="Calibri" charset="0"/>
                <a:cs typeface="Calibri" charset="0"/>
              </a:rPr>
              <a:t>Days_since_prior_order</a:t>
            </a:r>
            <a:endParaRPr lang="en-US" sz="1800" dirty="0" smtClean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1800" dirty="0" err="1" smtClean="0">
                <a:latin typeface="Calibri" charset="0"/>
                <a:ea typeface="Calibri" charset="0"/>
                <a:cs typeface="Calibri" charset="0"/>
              </a:rPr>
              <a:t>Days_since_ratio</a:t>
            </a:r>
            <a:endParaRPr lang="en-US" sz="1800" dirty="0" smtClean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63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Features for </a:t>
            </a:r>
            <a:r>
              <a:rPr lang="en-US" smtClean="0"/>
              <a:t>Reordered Products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Top 5 important features are:</a:t>
            </a:r>
          </a:p>
          <a:p>
            <a:pPr marL="457200" lvl="1" indent="0">
              <a:buNone/>
            </a:pPr>
            <a:endParaRPr lang="en-US" sz="1800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Order number</a:t>
            </a:r>
          </a:p>
          <a:p>
            <a:pPr lvl="1"/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Department</a:t>
            </a:r>
          </a:p>
          <a:p>
            <a:pPr lvl="1"/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Product</a:t>
            </a:r>
          </a:p>
          <a:p>
            <a:pPr lvl="1"/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Days since prior order</a:t>
            </a:r>
          </a:p>
          <a:p>
            <a:pPr lvl="1"/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Aisle</a:t>
            </a:r>
          </a:p>
          <a:p>
            <a:pPr lvl="1"/>
            <a:endParaRPr lang="en-US" sz="1800" dirty="0">
              <a:latin typeface="Calibri" charset="0"/>
              <a:ea typeface="Calibri" charset="0"/>
              <a:cs typeface="Calibri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endParaRPr lang="en-US" dirty="0" smtClean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363" y="2603499"/>
            <a:ext cx="6257925" cy="3554413"/>
          </a:xfrm>
        </p:spPr>
      </p:pic>
    </p:spTree>
    <p:extLst>
      <p:ext uri="{BB962C8B-B14F-4D97-AF65-F5344CB8AC3E}">
        <p14:creationId xmlns:p14="http://schemas.microsoft.com/office/powerpoint/2010/main" val="155263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12114"/>
            <a:ext cx="9332071" cy="704088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Feature Engineering for Department prediction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85445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Order related features</a:t>
            </a:r>
          </a:p>
          <a:p>
            <a:pPr lvl="1"/>
            <a:r>
              <a:rPr lang="en-US" sz="1800" dirty="0" err="1">
                <a:latin typeface="Calibri" charset="0"/>
                <a:ea typeface="Calibri" charset="0"/>
                <a:cs typeface="Calibri" charset="0"/>
              </a:rPr>
              <a:t>Order_id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1800" dirty="0" err="1">
                <a:latin typeface="Calibri" charset="0"/>
                <a:ea typeface="Calibri" charset="0"/>
                <a:cs typeface="Calibri" charset="0"/>
              </a:rPr>
              <a:t>Order_number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1800" dirty="0" err="1">
                <a:latin typeface="Calibri" charset="0"/>
                <a:ea typeface="Calibri" charset="0"/>
                <a:cs typeface="Calibri" charset="0"/>
              </a:rPr>
              <a:t>Average_days_between_orders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1800" dirty="0" err="1">
                <a:latin typeface="Calibri" charset="0"/>
                <a:ea typeface="Calibri" charset="0"/>
                <a:cs typeface="Calibri" charset="0"/>
              </a:rPr>
              <a:t>Nb_orders</a:t>
            </a:r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(Number of orders)</a:t>
            </a:r>
          </a:p>
          <a:p>
            <a:pPr lvl="1"/>
            <a:r>
              <a:rPr lang="en-US" sz="1800" dirty="0" err="1" smtClean="0">
                <a:latin typeface="Calibri" charset="0"/>
                <a:ea typeface="Calibri" charset="0"/>
                <a:cs typeface="Calibri" charset="0"/>
              </a:rPr>
              <a:t>Average_basket</a:t>
            </a:r>
            <a:endParaRPr lang="en-US" dirty="0" smtClean="0"/>
          </a:p>
          <a:p>
            <a:pPr lvl="1"/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Orders</a:t>
            </a:r>
          </a:p>
          <a:p>
            <a:pPr lvl="1"/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Reorders</a:t>
            </a:r>
          </a:p>
          <a:p>
            <a:pPr lvl="1"/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Reordered rate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Total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items</a:t>
            </a:r>
          </a:p>
          <a:p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User_id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Time related features</a:t>
            </a:r>
          </a:p>
          <a:p>
            <a:pPr lvl="1"/>
            <a:r>
              <a:rPr lang="en-US" sz="1800" dirty="0" err="1">
                <a:latin typeface="Calibri" charset="0"/>
                <a:ea typeface="Calibri" charset="0"/>
                <a:cs typeface="Calibri" charset="0"/>
              </a:rPr>
              <a:t>Order_hour_of_day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1800" dirty="0" err="1">
                <a:latin typeface="Calibri" charset="0"/>
                <a:ea typeface="Calibri" charset="0"/>
                <a:cs typeface="Calibri" charset="0"/>
              </a:rPr>
              <a:t>Order_dow</a:t>
            </a:r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(day of week)</a:t>
            </a:r>
          </a:p>
          <a:p>
            <a:pPr lvl="1"/>
            <a:r>
              <a:rPr lang="en-US" sz="1800" dirty="0" err="1" smtClean="0">
                <a:latin typeface="Calibri" charset="0"/>
                <a:ea typeface="Calibri" charset="0"/>
                <a:cs typeface="Calibri" charset="0"/>
              </a:rPr>
              <a:t>Days_since_prior_order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1800" dirty="0" err="1" smtClean="0">
                <a:latin typeface="Calibri" charset="0"/>
                <a:ea typeface="Calibri" charset="0"/>
                <a:cs typeface="Calibri" charset="0"/>
              </a:rPr>
              <a:t>Days_since_ratio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66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Features for </a:t>
            </a:r>
            <a:r>
              <a:rPr lang="en-US" dirty="0"/>
              <a:t>d</a:t>
            </a:r>
            <a:r>
              <a:rPr lang="en-US" dirty="0" smtClean="0"/>
              <a:t>epartment prediction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Top 5 important features are:</a:t>
            </a:r>
          </a:p>
          <a:p>
            <a:pPr marL="457200" lvl="1" indent="0">
              <a:buNone/>
            </a:pPr>
            <a:endParaRPr lang="en-US" sz="1800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Reordered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D</a:t>
            </a:r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ay of week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Order number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User id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Order id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11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338" y="2603500"/>
            <a:ext cx="6600825" cy="3911600"/>
          </a:xfrm>
        </p:spPr>
      </p:pic>
    </p:spTree>
    <p:extLst>
      <p:ext uri="{BB962C8B-B14F-4D97-AF65-F5344CB8AC3E}">
        <p14:creationId xmlns:p14="http://schemas.microsoft.com/office/powerpoint/2010/main" val="106214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The number of orders is maximum on Sunday followed by Monday.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Thursday has the least number of orders.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Most orders on Sunday are placed between 2-3pm.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On Mondays, most orders are placed between 9-11AM.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W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eekends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peak orders are in the afternoon from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2-4pm.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W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hereas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in the weekdays, it's in the morning from 10AM-12PM.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84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Customers generally order weekly. And there’s a monthly peak as well.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M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ost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ordered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products are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fruits like bananas, strawberries and organic products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T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he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fresh food and fresh vegetables aisles are the most frequently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visited.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Department wise frequency is most for produce and dairy eggs.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M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ost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products are reordered on Sunday followed by Monday and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Saturday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M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ost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products are reordered from 10-11AM followed by 1-3pm.</a:t>
            </a:r>
          </a:p>
        </p:txBody>
      </p:sp>
    </p:spTree>
    <p:extLst>
      <p:ext uri="{BB962C8B-B14F-4D97-AF65-F5344CB8AC3E}">
        <p14:creationId xmlns:p14="http://schemas.microsoft.com/office/powerpoint/2010/main" val="12592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999</TotalTime>
  <Words>716</Words>
  <Application>Microsoft Macintosh PowerPoint</Application>
  <PresentationFormat>Widescreen</PresentationFormat>
  <Paragraphs>114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Century Gothic</vt:lpstr>
      <vt:lpstr>Wingdings</vt:lpstr>
      <vt:lpstr>Wingdings 3</vt:lpstr>
      <vt:lpstr>Arial</vt:lpstr>
      <vt:lpstr>Ion Boardroom</vt:lpstr>
      <vt:lpstr>Capstone Project: Instacart Market Basket Analysis</vt:lpstr>
      <vt:lpstr>Problem to be solved and Motivation</vt:lpstr>
      <vt:lpstr>Client</vt:lpstr>
      <vt:lpstr>Feature Engineering for prediction of Reordered products</vt:lpstr>
      <vt:lpstr>Important Features for Reordered Products</vt:lpstr>
      <vt:lpstr>Feature Engineering for Department prediction</vt:lpstr>
      <vt:lpstr>Important Features for department prediction</vt:lpstr>
      <vt:lpstr>Exploratory Data Analysis</vt:lpstr>
      <vt:lpstr>Exploratory Data Analysis</vt:lpstr>
      <vt:lpstr>Visualizing Instacart User Behavior</vt:lpstr>
      <vt:lpstr>Visualizing Instacart User Behavior</vt:lpstr>
      <vt:lpstr>Algorithms and Results</vt:lpstr>
      <vt:lpstr>Algorithms and Results</vt:lpstr>
      <vt:lpstr>Recommendations for the Client</vt:lpstr>
      <vt:lpstr>Future Research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Project: Instacart Market Basket Analysis</dc:title>
  <dc:creator>Microsoft Office User</dc:creator>
  <cp:lastModifiedBy>Microsoft Office User</cp:lastModifiedBy>
  <cp:revision>41</cp:revision>
  <cp:lastPrinted>2017-08-03T16:53:19Z</cp:lastPrinted>
  <dcterms:created xsi:type="dcterms:W3CDTF">2017-07-26T17:44:45Z</dcterms:created>
  <dcterms:modified xsi:type="dcterms:W3CDTF">2017-08-03T16:53:25Z</dcterms:modified>
</cp:coreProperties>
</file>