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056D87-2F93-CC43-907B-3DACC5542BA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6534BDB-F367-3A41-8B48-99F3F341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1" r:id="rId10"/>
    <p:sldLayoutId id="2147484362" r:id="rId11"/>
    <p:sldLayoutId id="2147484363" r:id="rId12"/>
    <p:sldLayoutId id="2147484364" r:id="rId13"/>
    <p:sldLayoutId id="2147484365" r:id="rId14"/>
    <p:sldLayoutId id="2147484366" r:id="rId15"/>
    <p:sldLayoutId id="2147484367" r:id="rId16"/>
    <p:sldLayoutId id="21474843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1611" cy="33295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Capstone Project: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200" dirty="0" smtClean="0"/>
              <a:t>San Francisco Crime Classification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Anushree Srinivas</a:t>
            </a:r>
          </a:p>
          <a:p>
            <a:r>
              <a:rPr lang="en-US" dirty="0" smtClean="0"/>
              <a:t>Mentor : </a:t>
            </a:r>
            <a:r>
              <a:rPr lang="en-US" dirty="0" err="1" smtClean="0"/>
              <a:t>Srdjan</a:t>
            </a:r>
            <a:r>
              <a:rPr lang="en-US" dirty="0" smtClean="0"/>
              <a:t> </a:t>
            </a:r>
            <a:r>
              <a:rPr lang="en-US" dirty="0" err="1" smtClean="0"/>
              <a:t>Santic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Policymakers can be put forth local policies to ensure the safety of the districts and neighborhoods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en-US" dirty="0">
                <a:latin typeface="Calibri" charset="0"/>
                <a:ea typeface="Times New Roman" charset="0"/>
                <a:cs typeface="Times New Roman" charset="0"/>
              </a:rPr>
              <a:t>For law enforcement agencies that are considering adopting predictive policing tools, situational awareness can be increased.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The police force can be distributed according to the day and type of crime in a particular neighborhood thereby reducing the extent of the damage.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Advertisement and awareness campaigns can be conducted in different areas for the area specific crime to involve the citizens and work with them.</a:t>
            </a:r>
            <a:r>
              <a:rPr lang="en-US" dirty="0"/>
              <a:t>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Knowing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the category of the crime, we can better equip the police force, district wise for better response time.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517683" cy="30543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charset="0"/>
              </a:rPr>
              <a:t>Try non-linear models: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 The models that were used in here were all linear models. Non-linear models could be implemented to see if better results can be achieved.</a:t>
            </a:r>
          </a:p>
          <a:p>
            <a:endParaRPr lang="en-US" dirty="0">
              <a:solidFill>
                <a:schemeClr val="tx1"/>
              </a:solidFill>
              <a:latin typeface="Calibri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charset="0"/>
              </a:rPr>
              <a:t>New features:</a:t>
            </a:r>
            <a:r>
              <a:rPr lang="en-US" dirty="0">
                <a:solidFill>
                  <a:schemeClr val="tx1"/>
                </a:solidFill>
                <a:latin typeface="Calibri" charset="0"/>
              </a:rPr>
              <a:t> New features could be created to help us generalize better on the test dataset thereby achieving better results. </a:t>
            </a:r>
          </a:p>
        </p:txBody>
      </p:sp>
    </p:spTree>
    <p:extLst>
      <p:ext uri="{BB962C8B-B14F-4D97-AF65-F5344CB8AC3E}">
        <p14:creationId xmlns:p14="http://schemas.microsoft.com/office/powerpoint/2010/main" val="5949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be solved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From 1934 to 1963, San Francisco was infamous for housing some of the world's most notorious criminals on the inescapable island of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Alcatraz.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Although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oday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the city is known more for its tech scene than its criminal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past, there is no scarcity of crime in the city by the bay.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From Sunset to SOMA, and Marina to Excelsior,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dataset I worked on provides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nearly 12 years of crime reports from across all of San Francisco's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neighborhoods.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objective of this project is to predict the category of crime that occurred at a given time and location.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dirty="0" smtClean="0"/>
              <a:t>Client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City and County of San Francisco is trying to make the city and the neighborhoods more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safe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by leveraging the past crime data over the years.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City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authorities and the San Francisco Police Department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will be the client for whom the conducted data analysis as part of the capstone project will be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beneficial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. </a:t>
            </a:r>
          </a:p>
          <a:p>
            <a:endParaRPr lang="en-US" dirty="0" smtClean="0"/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This analysis can also be helpful for residents, policymakers and the government to create awareness and take the necessary measures.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54954" y="2243138"/>
            <a:ext cx="4825158" cy="4443412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Calibri" charset="0"/>
                <a:ea typeface="Calibri" charset="0"/>
                <a:cs typeface="Calibri" charset="0"/>
              </a:rPr>
              <a:t>Dates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day(day of month as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Day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),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hour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minute</a:t>
            </a:r>
          </a:p>
          <a:p>
            <a:pPr lvl="1"/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Dayofweek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b="1" dirty="0" err="1" smtClean="0">
                <a:latin typeface="Calibri" charset="0"/>
                <a:ea typeface="Calibri" charset="0"/>
                <a:cs typeface="Calibri" charset="0"/>
              </a:rPr>
              <a:t>day_num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1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w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eekofyear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lvl="1"/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Dayofyear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year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Month</a:t>
            </a:r>
          </a:p>
          <a:p>
            <a:pPr lvl="1"/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600" dirty="0" err="1" smtClean="0">
                <a:latin typeface="Calibri" charset="0"/>
                <a:ea typeface="Calibri" charset="0"/>
                <a:cs typeface="Calibri" charset="0"/>
              </a:rPr>
              <a:t>PdDistrict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1600" b="1" dirty="0" err="1" smtClean="0">
                <a:latin typeface="Calibri" charset="0"/>
                <a:ea typeface="Calibri" charset="0"/>
                <a:cs typeface="Calibri" charset="0"/>
              </a:rPr>
              <a:t>District_num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08712" y="2243138"/>
            <a:ext cx="4825159" cy="4443412"/>
          </a:xfrm>
        </p:spPr>
        <p:txBody>
          <a:bodyPr>
            <a:noAutofit/>
          </a:bodyPr>
          <a:lstStyle/>
          <a:p>
            <a:r>
              <a:rPr lang="en-US" sz="1400" b="1" dirty="0" smtClean="0">
                <a:latin typeface="Calibri" charset="0"/>
                <a:ea typeface="Calibri" charset="0"/>
                <a:cs typeface="Calibri" charset="0"/>
              </a:rPr>
              <a:t>Season: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Fall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Winter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Spring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Summer</a:t>
            </a:r>
          </a:p>
          <a:p>
            <a:r>
              <a:rPr lang="en-US" sz="1400" b="1" dirty="0" smtClean="0">
                <a:latin typeface="Calibri" charset="0"/>
                <a:ea typeface="Calibri" charset="0"/>
                <a:cs typeface="Calibri" charset="0"/>
              </a:rPr>
              <a:t>Address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Intersection / Residential</a:t>
            </a:r>
            <a:endParaRPr lang="en-US" sz="1400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Latitude(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1"/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Longitude(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b="1" dirty="0" smtClean="0">
                <a:latin typeface="Calibri" charset="0"/>
                <a:ea typeface="Calibri" charset="0"/>
                <a:cs typeface="Calibri" charset="0"/>
              </a:rPr>
              <a:t>Weekend</a:t>
            </a:r>
            <a:r>
              <a:rPr lang="en-US" sz="1400" b="1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Friday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Saturday</a:t>
            </a:r>
          </a:p>
          <a:p>
            <a:pPr lvl="1"/>
            <a:r>
              <a:rPr lang="en-US" sz="1400" dirty="0" smtClean="0">
                <a:latin typeface="Calibri" charset="0"/>
                <a:ea typeface="Calibri" charset="0"/>
                <a:cs typeface="Calibri" charset="0"/>
              </a:rPr>
              <a:t>Sunday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774983" cy="4025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number of crimes reached an all-time high in the span of 12 years in 2013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number of crimes was high at 2003 after which it was decreasing until 2008 where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it increased, after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which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there was a decrease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until 2012-2013.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 spike in crime rate can be noticed for every 5 years.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The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crime rate is maximum on Friday and Saturday and least on Sundays.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The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months of May and October recorded a high number of crimes.</a:t>
            </a:r>
            <a:r>
              <a:rPr lang="en-US" dirty="0"/>
              <a:t> </a:t>
            </a:r>
            <a:endParaRPr lang="en-US" dirty="0" smtClean="0"/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Maximum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crime activity is around 12pm and in the 5-7pm window the maximum being 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   at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6pm. 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10303620" cy="401161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The Southern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region followed by the mission 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region recorded the maximum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crime 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rate.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The top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5 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categories of crime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being Larceny/Theft, Assault, Vandalism, Drug/Narcotic, Vehicle/Theft.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pPr marL="0" algn="just">
              <a:lnSpc>
                <a:spcPct val="160000"/>
              </a:lnSpc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The burglary rate is maximum on 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Fridays. On checking the hourly distribution, the conclusion is5pm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on Friday is most prone to burglaries.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Although the overall crime recorded is the least on Wednesday the number of crimes due to drug or narcotic is most on Wednesday and specifically at 2pm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Larceny was most recorded </a:t>
            </a: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on Saturday followed by </a:t>
            </a:r>
            <a:r>
              <a:rPr lang="en-US" dirty="0" smtClean="0">
                <a:latin typeface="Calibri" charset="0"/>
                <a:ea typeface="Calibri" charset="0"/>
                <a:cs typeface="Times New Roman" charset="0"/>
              </a:rPr>
              <a:t>Friday.</a:t>
            </a:r>
          </a:p>
          <a:p>
            <a:pPr marL="0" algn="just">
              <a:lnSpc>
                <a:spcPct val="160000"/>
              </a:lnSpc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Times New Roman" charset="0"/>
              </a:rPr>
              <a:t>The maximum crime activity recorded due to vandalism is on Saturday at 10pm.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Crimes in San Francisco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1" y="2574925"/>
            <a:ext cx="4456763" cy="34163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49" y="2574925"/>
            <a:ext cx="6994525" cy="35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5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Crimes in San Francisco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7774"/>
            <a:ext cx="5200650" cy="3768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400299"/>
            <a:ext cx="635154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Algorithms and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716711"/>
              </p:ext>
            </p:extLst>
          </p:nvPr>
        </p:nvGraphicFramePr>
        <p:xfrm>
          <a:off x="1155700" y="2603500"/>
          <a:ext cx="9874250" cy="322579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937125"/>
                <a:gridCol w="4937125"/>
              </a:tblGrid>
              <a:tr h="539766"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loss score on </a:t>
                      </a:r>
                      <a:r>
                        <a:rPr lang="en-US" dirty="0" err="1" smtClean="0"/>
                        <a:t>Kaggle</a:t>
                      </a:r>
                      <a:endParaRPr lang="en-US" dirty="0"/>
                    </a:p>
                  </a:txBody>
                  <a:tcPr/>
                </a:tc>
              </a:tr>
              <a:tr h="539766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r>
                        <a:rPr lang="en-US" baseline="0" dirty="0" smtClean="0"/>
                        <a:t> Classifier with all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2.41</a:t>
                      </a:r>
                      <a:endParaRPr lang="en-US" dirty="0"/>
                    </a:p>
                  </a:txBody>
                  <a:tcPr/>
                </a:tc>
              </a:tr>
              <a:tr h="945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Random Forest Classifier with fewer</a:t>
                      </a:r>
                      <a:r>
                        <a:rPr lang="en-US" b="1" baseline="0" dirty="0" smtClean="0"/>
                        <a:t> features(excluding weekends and seasons)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2.38</a:t>
                      </a:r>
                      <a:endParaRPr lang="en-US" b="1" dirty="0"/>
                    </a:p>
                  </a:txBody>
                  <a:tcPr/>
                </a:tc>
              </a:tr>
              <a:tr h="53976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r>
                        <a:rPr lang="en-US" baseline="0" dirty="0" smtClean="0"/>
                        <a:t> Classifier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3.51</a:t>
                      </a:r>
                      <a:endParaRPr lang="en-US" dirty="0"/>
                    </a:p>
                  </a:txBody>
                  <a:tcPr/>
                </a:tc>
              </a:tr>
              <a:tr h="6615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r>
                        <a:rPr lang="en-US" baseline="0" dirty="0" smtClean="0"/>
                        <a:t> Classifier with best parameters using </a:t>
                      </a:r>
                      <a:r>
                        <a:rPr lang="en-US" baseline="0" dirty="0" err="1" smtClean="0"/>
                        <a:t>GridSearch</a:t>
                      </a:r>
                      <a:r>
                        <a:rPr lang="en-US" baseline="0" dirty="0" smtClean="0"/>
                        <a:t> Cross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651</Words>
  <Application>Microsoft Macintosh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Times New Roman</vt:lpstr>
      <vt:lpstr>Wingdings 3</vt:lpstr>
      <vt:lpstr>Arial</vt:lpstr>
      <vt:lpstr>Ion Boardroom</vt:lpstr>
      <vt:lpstr>Capstone Project:  San Francisco Crime Classification </vt:lpstr>
      <vt:lpstr>Problem to be solved and Motivation</vt:lpstr>
      <vt:lpstr> Client </vt:lpstr>
      <vt:lpstr>Feature Engineering</vt:lpstr>
      <vt:lpstr>Exploratory Data Analysis</vt:lpstr>
      <vt:lpstr>Exploratory Data Analysis</vt:lpstr>
      <vt:lpstr>Visualizing the Crimes in San Francisco</vt:lpstr>
      <vt:lpstr>Visualizing the Crimes in San Francisco</vt:lpstr>
      <vt:lpstr>Algorithms and Results</vt:lpstr>
      <vt:lpstr>Recommendations for the Client</vt:lpstr>
      <vt:lpstr>Future Research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 San Francisco Crime Classification </dc:title>
  <dc:creator>Microsoft Office User</dc:creator>
  <cp:lastModifiedBy>Microsoft Office User</cp:lastModifiedBy>
  <cp:revision>42</cp:revision>
  <dcterms:created xsi:type="dcterms:W3CDTF">2017-07-25T15:15:13Z</dcterms:created>
  <dcterms:modified xsi:type="dcterms:W3CDTF">2017-07-25T22:29:16Z</dcterms:modified>
</cp:coreProperties>
</file>