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72" r:id="rId3"/>
    <p:sldId id="260" r:id="rId4"/>
    <p:sldId id="288" r:id="rId5"/>
    <p:sldId id="290" r:id="rId6"/>
    <p:sldId id="289" r:id="rId7"/>
    <p:sldId id="259" r:id="rId8"/>
    <p:sldId id="276" r:id="rId9"/>
    <p:sldId id="291" r:id="rId10"/>
    <p:sldId id="292" r:id="rId11"/>
    <p:sldId id="280" r:id="rId12"/>
    <p:sldId id="284" r:id="rId13"/>
    <p:sldId id="285" r:id="rId14"/>
    <p:sldId id="287" r:id="rId15"/>
    <p:sldId id="296" r:id="rId16"/>
    <p:sldId id="265" r:id="rId17"/>
    <p:sldId id="281" r:id="rId18"/>
    <p:sldId id="286" r:id="rId19"/>
    <p:sldId id="271" r:id="rId20"/>
    <p:sldId id="293" r:id="rId21"/>
    <p:sldId id="294" r:id="rId22"/>
    <p:sldId id="295" r:id="rId23"/>
    <p:sldId id="28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0931" autoAdjust="0"/>
  </p:normalViewPr>
  <p:slideViewPr>
    <p:cSldViewPr snapToGrid="0">
      <p:cViewPr varScale="1">
        <p:scale>
          <a:sx n="75" d="100"/>
          <a:sy n="75" d="100"/>
        </p:scale>
        <p:origin x="888" y="48"/>
      </p:cViewPr>
      <p:guideLst/>
    </p:cSldViewPr>
  </p:slideViewPr>
  <p:notesTextViewPr>
    <p:cViewPr>
      <p:scale>
        <a:sx n="1" d="1"/>
        <a:sy n="1" d="1"/>
      </p:scale>
      <p:origin x="0" y="0"/>
    </p:cViewPr>
  </p:notesTextViewPr>
  <p:notesViewPr>
    <p:cSldViewPr snapToGrid="0">
      <p:cViewPr varScale="1">
        <p:scale>
          <a:sx n="67" d="100"/>
          <a:sy n="67" d="100"/>
        </p:scale>
        <p:origin x="312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LTE Security</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2C0C22-ECC5-44C4-A0DB-59C93B9A184A}" type="datetimeFigureOut">
              <a:rPr lang="en-IN" smtClean="0"/>
              <a:t>23-08-2020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523FDC-4220-491D-8706-C5148DBF7740}" type="slidenum">
              <a:rPr lang="en-IN" smtClean="0"/>
              <a:t>‹#›</a:t>
            </a:fld>
            <a:endParaRPr lang="en-IN"/>
          </a:p>
        </p:txBody>
      </p:sp>
    </p:spTree>
    <p:extLst>
      <p:ext uri="{BB962C8B-B14F-4D97-AF65-F5344CB8AC3E}">
        <p14:creationId xmlns:p14="http://schemas.microsoft.com/office/powerpoint/2010/main" val="14907700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LTE Security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CDB47-19C2-444B-A7AA-21CBAE6D2508}" type="datetimeFigureOut">
              <a:rPr lang="en-IN" smtClean="0"/>
              <a:t>23-08-2020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7017E-E60A-47FF-9C13-EC1074FACB82}" type="slidenum">
              <a:rPr lang="en-IN" smtClean="0"/>
              <a:t>‹#›</a:t>
            </a:fld>
            <a:endParaRPr lang="en-IN"/>
          </a:p>
        </p:txBody>
      </p:sp>
    </p:spTree>
    <p:extLst>
      <p:ext uri="{BB962C8B-B14F-4D97-AF65-F5344CB8AC3E}">
        <p14:creationId xmlns:p14="http://schemas.microsoft.com/office/powerpoint/2010/main" val="96077187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a:xfrm>
            <a:off x="11498094" y="6558082"/>
            <a:ext cx="592315" cy="299918"/>
          </a:xfrm>
        </p:spPr>
        <p:txBody>
          <a:bodyPr lIns="0" tIns="0" rIns="0" bIns="0"/>
          <a:lstStyle>
            <a:lvl1pPr>
              <a:defRPr sz="1200" b="0" i="0">
                <a:solidFill>
                  <a:srgbClr val="333333"/>
                </a:solidFill>
                <a:latin typeface="Arial"/>
                <a:cs typeface="Arial"/>
              </a:defRPr>
            </a:lvl1p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7" name="Holder 4">
            <a:extLst>
              <a:ext uri="{FF2B5EF4-FFF2-40B4-BE49-F238E27FC236}">
                <a16:creationId xmlns:a16="http://schemas.microsoft.com/office/drawing/2014/main" id="{131F8A2F-C26D-4791-845A-06EEBD708DB8}"/>
              </a:ext>
            </a:extLst>
          </p:cNvPr>
          <p:cNvSpPr>
            <a:spLocks noGrp="1"/>
          </p:cNvSpPr>
          <p:nvPr>
            <p:ph type="ftr" sz="quarter" idx="5"/>
          </p:nvPr>
        </p:nvSpPr>
        <p:spPr>
          <a:xfrm>
            <a:off x="429868" y="6560492"/>
            <a:ext cx="1860749" cy="184666"/>
          </a:xfrm>
          <a:prstGeom prst="rect">
            <a:avLst/>
          </a:prstGeom>
        </p:spPr>
        <p:txBody>
          <a:bodyPr wrap="square" lIns="0" tIns="0" rIns="0" bIns="0">
            <a:spAutoFit/>
          </a:bodyPr>
          <a:lstStyle>
            <a:lvl1pPr>
              <a:defRPr sz="1200" b="0" i="0">
                <a:solidFill>
                  <a:srgbClr val="333333"/>
                </a:solidFill>
                <a:latin typeface="Arial"/>
                <a:cs typeface="Arial"/>
              </a:defRPr>
            </a:lvl1pPr>
          </a:lstStyle>
          <a:p>
            <a:pPr marL="12700">
              <a:defRPr/>
            </a:pPr>
            <a:r>
              <a:rPr lang="en-IN" spc="-45" dirty="0"/>
              <a:t>Proof of Data Possession</a:t>
            </a:r>
            <a:endParaRPr lang="en-IN" dirty="0"/>
          </a:p>
        </p:txBody>
      </p:sp>
    </p:spTree>
    <p:extLst>
      <p:ext uri="{BB962C8B-B14F-4D97-AF65-F5344CB8AC3E}">
        <p14:creationId xmlns:p14="http://schemas.microsoft.com/office/powerpoint/2010/main" val="7290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333333"/>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sz="2200" b="0" i="0">
                <a:solidFill>
                  <a:srgbClr val="33333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33333"/>
                </a:solidFill>
                <a:latin typeface="Arial"/>
                <a:cs typeface="Arial"/>
              </a:defRPr>
            </a:lvl1p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dirty="0"/>
              <a:t>Proof of Data Possession</a:t>
            </a:r>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6" name="Holder 6"/>
          <p:cNvSpPr>
            <a:spLocks noGrp="1"/>
          </p:cNvSpPr>
          <p:nvPr>
            <p:ph type="sldNum" sz="quarter" idx="7"/>
          </p:nvPr>
        </p:nvSpPr>
        <p:spPr/>
        <p:txBody>
          <a:bodyPr lIns="0" tIns="0" rIns="0" bIns="0"/>
          <a:lstStyle>
            <a:lvl1pPr>
              <a:defRPr sz="1200" b="0" i="0">
                <a:solidFill>
                  <a:srgbClr val="333333"/>
                </a:solidFill>
                <a:latin typeface="Arial"/>
                <a:cs typeface="Arial"/>
              </a:defRPr>
            </a:lvl1p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28495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333333"/>
                </a:solidFill>
                <a:latin typeface="Arial"/>
                <a:cs typeface="Arial"/>
              </a:defRPr>
            </a:lvl1pPr>
          </a:lstStyle>
          <a:p>
            <a:endParaRPr/>
          </a:p>
        </p:txBody>
      </p:sp>
      <p:sp>
        <p:nvSpPr>
          <p:cNvPr id="3" name="Holder 3"/>
          <p:cNvSpPr>
            <a:spLocks noGrp="1"/>
          </p:cNvSpPr>
          <p:nvPr>
            <p:ph sz="half" idx="2"/>
          </p:nvPr>
        </p:nvSpPr>
        <p:spPr>
          <a:xfrm>
            <a:off x="698496" y="1702552"/>
            <a:ext cx="5354320" cy="4604385"/>
          </a:xfrm>
          <a:prstGeom prst="rect">
            <a:avLst/>
          </a:prstGeom>
        </p:spPr>
        <p:txBody>
          <a:bodyPr wrap="square" lIns="0" tIns="0" rIns="0" bIns="0">
            <a:spAutoFit/>
          </a:bodyPr>
          <a:lstStyle>
            <a:lvl1pPr>
              <a:defRPr sz="2200" b="0" i="0">
                <a:solidFill>
                  <a:srgbClr val="333333"/>
                </a:solidFill>
                <a:latin typeface="Arial"/>
                <a:cs typeface="Arial"/>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333333"/>
                </a:solidFill>
                <a:latin typeface="Arial"/>
                <a:cs typeface="Arial"/>
              </a:defRPr>
            </a:lvl1p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dirty="0"/>
              <a:t>Proof of Data Possession</a:t>
            </a:r>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7" name="Holder 7"/>
          <p:cNvSpPr>
            <a:spLocks noGrp="1"/>
          </p:cNvSpPr>
          <p:nvPr>
            <p:ph type="sldNum" sz="quarter" idx="7"/>
          </p:nvPr>
        </p:nvSpPr>
        <p:spPr/>
        <p:txBody>
          <a:bodyPr lIns="0" tIns="0" rIns="0" bIns="0"/>
          <a:lstStyle>
            <a:lvl1pPr>
              <a:defRPr sz="1200" b="0" i="0">
                <a:solidFill>
                  <a:srgbClr val="333333"/>
                </a:solidFill>
                <a:latin typeface="Arial"/>
                <a:cs typeface="Arial"/>
              </a:defRPr>
            </a:lvl1p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11266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33333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333333"/>
                </a:solidFill>
                <a:latin typeface="Arial"/>
                <a:cs typeface="Arial"/>
              </a:defRPr>
            </a:lvl1p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dirty="0"/>
              <a:t>Proof of Data Possession</a:t>
            </a:r>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Holder 5"/>
          <p:cNvSpPr>
            <a:spLocks noGrp="1"/>
          </p:cNvSpPr>
          <p:nvPr>
            <p:ph type="sldNum" sz="quarter" idx="7"/>
          </p:nvPr>
        </p:nvSpPr>
        <p:spPr/>
        <p:txBody>
          <a:bodyPr lIns="0" tIns="0" rIns="0" bIns="0"/>
          <a:lstStyle>
            <a:lvl1pPr>
              <a:defRPr sz="1200" b="0" i="0">
                <a:solidFill>
                  <a:srgbClr val="333333"/>
                </a:solidFill>
                <a:latin typeface="Arial"/>
                <a:cs typeface="Arial"/>
              </a:defRPr>
            </a:lvl1p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80183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333333"/>
                </a:solidFill>
                <a:latin typeface="Arial"/>
                <a:cs typeface="Arial"/>
              </a:defRPr>
            </a:lvl1p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dirty="0"/>
              <a:t>Proof of Data Possession</a:t>
            </a:r>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4" name="Holder 4"/>
          <p:cNvSpPr>
            <a:spLocks noGrp="1"/>
          </p:cNvSpPr>
          <p:nvPr>
            <p:ph type="sldNum" sz="quarter" idx="7"/>
          </p:nvPr>
        </p:nvSpPr>
        <p:spPr/>
        <p:txBody>
          <a:bodyPr lIns="0" tIns="0" rIns="0" bIns="0"/>
          <a:lstStyle>
            <a:lvl1pPr>
              <a:defRPr sz="1200" b="0" i="0">
                <a:solidFill>
                  <a:srgbClr val="333333"/>
                </a:solidFill>
                <a:latin typeface="Arial"/>
                <a:cs typeface="Arial"/>
              </a:defRPr>
            </a:lvl1p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426166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46054" y="1454139"/>
            <a:ext cx="11925300" cy="0"/>
          </a:xfrm>
          <a:custGeom>
            <a:avLst/>
            <a:gdLst/>
            <a:ahLst/>
            <a:cxnLst/>
            <a:rect l="l" t="t" r="r" b="b"/>
            <a:pathLst>
              <a:path w="11925300">
                <a:moveTo>
                  <a:pt x="0" y="0"/>
                </a:moveTo>
                <a:lnTo>
                  <a:pt x="11925305" y="0"/>
                </a:lnTo>
              </a:path>
            </a:pathLst>
          </a:custGeom>
          <a:ln w="38099">
            <a:solidFill>
              <a:srgbClr val="9CBDD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bk object 17"/>
          <p:cNvSpPr/>
          <p:nvPr/>
        </p:nvSpPr>
        <p:spPr>
          <a:xfrm>
            <a:off x="146054" y="6521446"/>
            <a:ext cx="11925300" cy="0"/>
          </a:xfrm>
          <a:custGeom>
            <a:avLst/>
            <a:gdLst/>
            <a:ahLst/>
            <a:cxnLst/>
            <a:rect l="l" t="t" r="r" b="b"/>
            <a:pathLst>
              <a:path w="11925300">
                <a:moveTo>
                  <a:pt x="0" y="0"/>
                </a:moveTo>
                <a:lnTo>
                  <a:pt x="11925305" y="0"/>
                </a:lnTo>
              </a:path>
            </a:pathLst>
          </a:custGeom>
          <a:ln w="38099">
            <a:solidFill>
              <a:srgbClr val="9CBDD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706973" y="660134"/>
            <a:ext cx="10778052" cy="355600"/>
          </a:xfrm>
          <a:prstGeom prst="rect">
            <a:avLst/>
          </a:prstGeom>
        </p:spPr>
        <p:txBody>
          <a:bodyPr wrap="square" lIns="0" tIns="0" rIns="0" bIns="0">
            <a:spAutoFit/>
          </a:bodyPr>
          <a:lstStyle>
            <a:lvl1pPr>
              <a:defRPr sz="2600" b="1" i="0">
                <a:solidFill>
                  <a:srgbClr val="333333"/>
                </a:solidFill>
                <a:latin typeface="Arial"/>
                <a:cs typeface="Arial"/>
              </a:defRPr>
            </a:lvl1pPr>
          </a:lstStyle>
          <a:p>
            <a:endParaRPr/>
          </a:p>
        </p:txBody>
      </p:sp>
      <p:sp>
        <p:nvSpPr>
          <p:cNvPr id="3" name="Holder 3"/>
          <p:cNvSpPr>
            <a:spLocks noGrp="1"/>
          </p:cNvSpPr>
          <p:nvPr>
            <p:ph type="body" idx="1"/>
          </p:nvPr>
        </p:nvSpPr>
        <p:spPr>
          <a:xfrm>
            <a:off x="582298" y="1702552"/>
            <a:ext cx="11027403" cy="2254885"/>
          </a:xfrm>
          <a:prstGeom prst="rect">
            <a:avLst/>
          </a:prstGeom>
        </p:spPr>
        <p:txBody>
          <a:bodyPr wrap="square" lIns="0" tIns="0" rIns="0" bIns="0">
            <a:spAutoFit/>
          </a:bodyPr>
          <a:lstStyle>
            <a:lvl1pPr>
              <a:defRPr sz="2200" b="0" i="0">
                <a:solidFill>
                  <a:srgbClr val="333333"/>
                </a:solidFill>
                <a:latin typeface="Arial"/>
                <a:cs typeface="Arial"/>
              </a:defRPr>
            </a:lvl1pPr>
          </a:lstStyle>
          <a:p>
            <a:endParaRPr/>
          </a:p>
        </p:txBody>
      </p:sp>
      <p:sp>
        <p:nvSpPr>
          <p:cNvPr id="4" name="Holder 4"/>
          <p:cNvSpPr>
            <a:spLocks noGrp="1"/>
          </p:cNvSpPr>
          <p:nvPr>
            <p:ph type="ftr" sz="quarter" idx="5"/>
          </p:nvPr>
        </p:nvSpPr>
        <p:spPr>
          <a:xfrm>
            <a:off x="457578" y="6558082"/>
            <a:ext cx="1860749" cy="184666"/>
          </a:xfrm>
          <a:prstGeom prst="rect">
            <a:avLst/>
          </a:prstGeom>
        </p:spPr>
        <p:txBody>
          <a:bodyPr wrap="square" lIns="0" tIns="0" rIns="0" bIns="0">
            <a:spAutoFit/>
          </a:bodyPr>
          <a:lstStyle>
            <a:lvl1pPr>
              <a:defRPr sz="1200" b="0" i="0">
                <a:solidFill>
                  <a:srgbClr val="333333"/>
                </a:solidFill>
                <a:latin typeface="Arial"/>
                <a:cs typeface="Arial"/>
              </a:defRPr>
            </a:lvl1pPr>
          </a:lstStyle>
          <a:p>
            <a:pPr marL="12700">
              <a:defRPr/>
            </a:pPr>
            <a:r>
              <a:rPr lang="en-IN" spc="-45" dirty="0"/>
              <a:t>Proof of Data Possession</a:t>
            </a:r>
            <a:endParaRPr lang="en-IN" dirty="0"/>
          </a:p>
        </p:txBody>
      </p:sp>
      <p:sp>
        <p:nvSpPr>
          <p:cNvPr id="6" name="Holder 6"/>
          <p:cNvSpPr>
            <a:spLocks noGrp="1"/>
          </p:cNvSpPr>
          <p:nvPr>
            <p:ph type="sldNum" sz="quarter" idx="7"/>
          </p:nvPr>
        </p:nvSpPr>
        <p:spPr>
          <a:xfrm>
            <a:off x="11609701" y="6558082"/>
            <a:ext cx="480708" cy="184666"/>
          </a:xfrm>
          <a:prstGeom prst="rect">
            <a:avLst/>
          </a:prstGeom>
        </p:spPr>
        <p:txBody>
          <a:bodyPr wrap="square" lIns="0" tIns="0" rIns="0" bIns="0">
            <a:spAutoFit/>
          </a:bodyPr>
          <a:lstStyle>
            <a:lvl1pPr>
              <a:defRPr sz="1200" b="0" i="0">
                <a:solidFill>
                  <a:srgbClr val="333333"/>
                </a:solidFill>
                <a:latin typeface="Arial"/>
                <a:cs typeface="Arial"/>
              </a:defRPr>
            </a:lvl1p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7" name="Picture 6" descr="A picture containing drawing&#10;&#10;Description automatically generated">
            <a:extLst>
              <a:ext uri="{FF2B5EF4-FFF2-40B4-BE49-F238E27FC236}">
                <a16:creationId xmlns:a16="http://schemas.microsoft.com/office/drawing/2014/main" id="{A5100056-3D00-4F6F-A701-AC4427F2BF3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799781" y="426911"/>
            <a:ext cx="1976581" cy="593227"/>
          </a:xfrm>
          <a:prstGeom prst="rect">
            <a:avLst/>
          </a:prstGeom>
        </p:spPr>
      </p:pic>
    </p:spTree>
    <p:extLst>
      <p:ext uri="{BB962C8B-B14F-4D97-AF65-F5344CB8AC3E}">
        <p14:creationId xmlns:p14="http://schemas.microsoft.com/office/powerpoint/2010/main" val="135703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2560" y="1535578"/>
            <a:ext cx="11805919" cy="4678204"/>
          </a:xfrm>
        </p:spPr>
        <p:txBody>
          <a:bodyPr/>
          <a:lstStyle/>
          <a:p>
            <a:pPr algn="ctr"/>
            <a:r>
              <a:rPr lang="en-IN" sz="3200" dirty="0"/>
              <a:t>A Practice Approach to Proof of Data Possession with Merkle Hash Trees</a:t>
            </a:r>
            <a:br>
              <a:rPr lang="en-IN" sz="3200" dirty="0"/>
            </a:br>
            <a:br>
              <a:rPr lang="en-IN" sz="3200" dirty="0"/>
            </a:br>
            <a:r>
              <a:rPr lang="en-IN" sz="2000" dirty="0"/>
              <a:t>By </a:t>
            </a:r>
            <a:br>
              <a:rPr lang="en-IN" sz="2000" dirty="0"/>
            </a:br>
            <a:r>
              <a:rPr lang="en-IN" sz="2000" dirty="0"/>
              <a:t>Anukriti Shrimal</a:t>
            </a:r>
            <a:br>
              <a:rPr lang="en-IN" sz="2000" dirty="0"/>
            </a:br>
            <a:br>
              <a:rPr lang="en-IN" sz="2000" dirty="0"/>
            </a:br>
            <a:br>
              <a:rPr lang="en-IN" sz="2000" dirty="0"/>
            </a:br>
            <a:r>
              <a:rPr lang="en-IN" sz="2000" dirty="0"/>
              <a:t>Prof. Pascal Felber, Supervisor</a:t>
            </a:r>
            <a:br>
              <a:rPr lang="en-IN" sz="2000" dirty="0"/>
            </a:br>
            <a:r>
              <a:rPr lang="en-IN" sz="2000" dirty="0" err="1"/>
              <a:t>Dr.</a:t>
            </a:r>
            <a:r>
              <a:rPr lang="en-IN" sz="2000" dirty="0"/>
              <a:t> Valerio </a:t>
            </a:r>
            <a:r>
              <a:rPr lang="en-IN" sz="2000" dirty="0" err="1"/>
              <a:t>Schavioni</a:t>
            </a:r>
            <a:r>
              <a:rPr lang="en-IN" sz="2000" dirty="0"/>
              <a:t>, Supervisor</a:t>
            </a:r>
            <a:br>
              <a:rPr lang="en-IN" sz="2000" dirty="0"/>
            </a:br>
            <a:br>
              <a:rPr lang="en-IN" sz="2400" dirty="0"/>
            </a:br>
            <a:br>
              <a:rPr lang="en-IN" sz="2400" dirty="0"/>
            </a:br>
            <a:br>
              <a:rPr lang="en-IN" sz="2000" dirty="0"/>
            </a:br>
            <a:endParaRPr lang="en-IN" sz="2000" dirty="0"/>
          </a:p>
        </p:txBody>
      </p:sp>
      <p:sp>
        <p:nvSpPr>
          <p:cNvPr id="3" name="Title 1">
            <a:extLst>
              <a:ext uri="{FF2B5EF4-FFF2-40B4-BE49-F238E27FC236}">
                <a16:creationId xmlns:a16="http://schemas.microsoft.com/office/drawing/2014/main" id="{6F85A6F8-CFA1-4FC9-9770-B35286B42C2D}"/>
              </a:ext>
            </a:extLst>
          </p:cNvPr>
          <p:cNvSpPr txBox="1">
            <a:spLocks/>
          </p:cNvSpPr>
          <p:nvPr/>
        </p:nvSpPr>
        <p:spPr>
          <a:xfrm>
            <a:off x="706973" y="660134"/>
            <a:ext cx="10778052" cy="430887"/>
          </a:xfrm>
          <a:prstGeom prst="rect">
            <a:avLst/>
          </a:prstGeom>
        </p:spPr>
        <p:txBody>
          <a:bodyPr wrap="square" lIns="0" tIns="0" rIns="0" bIns="0">
            <a:spAutoFit/>
          </a:bodyPr>
          <a:lstStyle>
            <a:lvl1pPr>
              <a:defRPr sz="2600" b="1" i="0">
                <a:solidFill>
                  <a:srgbClr val="333333"/>
                </a:solidFill>
                <a:latin typeface="Arial"/>
                <a:ea typeface="+mj-ea"/>
                <a:cs typeface="Arial"/>
              </a:defRPr>
            </a:lvl1pPr>
          </a:lstStyle>
          <a:p>
            <a:r>
              <a:rPr lang="en-IN" sz="2800" dirty="0"/>
              <a:t>Master Thesis Seminar</a:t>
            </a:r>
            <a:endParaRPr lang="en-IN" kern="0" dirty="0"/>
          </a:p>
        </p:txBody>
      </p:sp>
      <p:pic>
        <p:nvPicPr>
          <p:cNvPr id="11" name="Picture 10" descr="A picture containing drawing&#10;&#10;Description automatically generated">
            <a:extLst>
              <a:ext uri="{FF2B5EF4-FFF2-40B4-BE49-F238E27FC236}">
                <a16:creationId xmlns:a16="http://schemas.microsoft.com/office/drawing/2014/main" id="{2F5E8530-E77E-4188-9D5C-C712A99817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297" y="5418359"/>
            <a:ext cx="1325713" cy="1023965"/>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1859447A-789E-45DA-A552-2F64E08CD8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2180" y="5500597"/>
            <a:ext cx="1479096" cy="941727"/>
          </a:xfrm>
          <a:prstGeom prst="rect">
            <a:avLst/>
          </a:prstGeom>
        </p:spPr>
      </p:pic>
      <p:pic>
        <p:nvPicPr>
          <p:cNvPr id="15" name="Picture 14" descr="A close up of a logo&#10;&#10;Description automatically generated">
            <a:extLst>
              <a:ext uri="{FF2B5EF4-FFF2-40B4-BE49-F238E27FC236}">
                <a16:creationId xmlns:a16="http://schemas.microsoft.com/office/drawing/2014/main" id="{094162A0-0E8A-49F6-A891-8C226C152B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6736" y="5639065"/>
            <a:ext cx="1133967" cy="759383"/>
          </a:xfrm>
          <a:prstGeom prst="rect">
            <a:avLst/>
          </a:prstGeom>
        </p:spPr>
      </p:pic>
    </p:spTree>
    <p:extLst>
      <p:ext uri="{BB962C8B-B14F-4D97-AF65-F5344CB8AC3E}">
        <p14:creationId xmlns:p14="http://schemas.microsoft.com/office/powerpoint/2010/main" val="415363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2EB3-616B-47D2-8162-69EF5C8E8BE3}"/>
              </a:ext>
            </a:extLst>
          </p:cNvPr>
          <p:cNvSpPr>
            <a:spLocks noGrp="1"/>
          </p:cNvSpPr>
          <p:nvPr>
            <p:ph type="title"/>
          </p:nvPr>
        </p:nvSpPr>
        <p:spPr>
          <a:xfrm>
            <a:off x="706973" y="660134"/>
            <a:ext cx="10778052" cy="400110"/>
          </a:xfrm>
        </p:spPr>
        <p:txBody>
          <a:bodyPr/>
          <a:lstStyle/>
          <a:p>
            <a:r>
              <a:rPr lang="en-IN" dirty="0"/>
              <a:t>Radix Path Identifier</a:t>
            </a:r>
          </a:p>
        </p:txBody>
      </p:sp>
      <p:sp>
        <p:nvSpPr>
          <p:cNvPr id="4" name="Footer Placeholder 3">
            <a:extLst>
              <a:ext uri="{FF2B5EF4-FFF2-40B4-BE49-F238E27FC236}">
                <a16:creationId xmlns:a16="http://schemas.microsoft.com/office/drawing/2014/main" id="{BB0BFADC-5617-4826-BC2B-CA4285812A0A}"/>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724C93EA-EB35-4D10-9512-B5733F272AB1}"/>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9" name="Picture 8" descr="A close up of a device&#10;&#10;Description automatically generated">
            <a:extLst>
              <a:ext uri="{FF2B5EF4-FFF2-40B4-BE49-F238E27FC236}">
                <a16:creationId xmlns:a16="http://schemas.microsoft.com/office/drawing/2014/main" id="{06C2F4A8-A746-4866-BD2C-92916BD0A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78" y="1582273"/>
            <a:ext cx="5548797" cy="4837413"/>
          </a:xfrm>
          <a:prstGeom prst="rect">
            <a:avLst/>
          </a:prstGeom>
        </p:spPr>
      </p:pic>
      <p:pic>
        <p:nvPicPr>
          <p:cNvPr id="10" name="Picture 9">
            <a:extLst>
              <a:ext uri="{FF2B5EF4-FFF2-40B4-BE49-F238E27FC236}">
                <a16:creationId xmlns:a16="http://schemas.microsoft.com/office/drawing/2014/main" id="{A1179193-17B8-4FB6-ADC3-E765BEFDCE6B}"/>
              </a:ext>
            </a:extLst>
          </p:cNvPr>
          <p:cNvPicPr>
            <a:picLocks noChangeAspect="1"/>
          </p:cNvPicPr>
          <p:nvPr/>
        </p:nvPicPr>
        <p:blipFill>
          <a:blip r:embed="rId3"/>
          <a:stretch>
            <a:fillRect/>
          </a:stretch>
        </p:blipFill>
        <p:spPr>
          <a:xfrm>
            <a:off x="6323012" y="1728152"/>
            <a:ext cx="4524375" cy="942975"/>
          </a:xfrm>
          <a:prstGeom prst="rect">
            <a:avLst/>
          </a:prstGeom>
        </p:spPr>
      </p:pic>
      <p:pic>
        <p:nvPicPr>
          <p:cNvPr id="11" name="Picture 10">
            <a:extLst>
              <a:ext uri="{FF2B5EF4-FFF2-40B4-BE49-F238E27FC236}">
                <a16:creationId xmlns:a16="http://schemas.microsoft.com/office/drawing/2014/main" id="{C64D9B1C-942C-4044-9BCC-779A3D3F4888}"/>
              </a:ext>
            </a:extLst>
          </p:cNvPr>
          <p:cNvPicPr>
            <a:picLocks noChangeAspect="1"/>
          </p:cNvPicPr>
          <p:nvPr/>
        </p:nvPicPr>
        <p:blipFill>
          <a:blip r:embed="rId3"/>
          <a:stretch>
            <a:fillRect/>
          </a:stretch>
        </p:blipFill>
        <p:spPr>
          <a:xfrm>
            <a:off x="5754054" y="1911405"/>
            <a:ext cx="4524375" cy="942975"/>
          </a:xfrm>
          <a:prstGeom prst="rect">
            <a:avLst/>
          </a:prstGeom>
        </p:spPr>
      </p:pic>
      <p:sp>
        <p:nvSpPr>
          <p:cNvPr id="12" name="Rectangle 11">
            <a:extLst>
              <a:ext uri="{FF2B5EF4-FFF2-40B4-BE49-F238E27FC236}">
                <a16:creationId xmlns:a16="http://schemas.microsoft.com/office/drawing/2014/main" id="{3A8960C3-C733-4B54-B93F-156907B84F89}"/>
              </a:ext>
            </a:extLst>
          </p:cNvPr>
          <p:cNvSpPr/>
          <p:nvPr/>
        </p:nvSpPr>
        <p:spPr>
          <a:xfrm>
            <a:off x="5754054" y="4186874"/>
            <a:ext cx="6183945" cy="646331"/>
          </a:xfrm>
          <a:prstGeom prst="rect">
            <a:avLst/>
          </a:prstGeom>
        </p:spPr>
        <p:txBody>
          <a:bodyPr wrap="square">
            <a:spAutoFit/>
          </a:bodyPr>
          <a:lstStyle/>
          <a:p>
            <a:r>
              <a:rPr lang="en-IN" dirty="0">
                <a:latin typeface="NimbusRomNo9L-Regu"/>
              </a:rPr>
              <a:t>• </a:t>
            </a:r>
            <a:r>
              <a:rPr lang="en-IN" sz="1600" dirty="0">
                <a:latin typeface="NimbusRomNo9L-Regu"/>
              </a:rPr>
              <a:t>A node’s parent RPI </a:t>
            </a:r>
            <a:r>
              <a:rPr lang="en-IN" sz="1600" dirty="0" err="1">
                <a:latin typeface="NimbusRomNo9L-Regu"/>
              </a:rPr>
              <a:t>rpi</a:t>
            </a:r>
            <a:r>
              <a:rPr lang="en-IN" sz="800" dirty="0" err="1">
                <a:latin typeface="NimbusRomNo9L-Regu"/>
              </a:rPr>
              <a:t>parent</a:t>
            </a:r>
            <a:r>
              <a:rPr lang="en-IN" sz="800" dirty="0">
                <a:latin typeface="NimbusRomNo9L-Regu"/>
              </a:rPr>
              <a:t> </a:t>
            </a:r>
            <a:r>
              <a:rPr lang="en-IN" sz="1600" dirty="0">
                <a:latin typeface="NimbusRomNo9L-Regu"/>
              </a:rPr>
              <a:t>can be calculated as </a:t>
            </a:r>
            <a:r>
              <a:rPr lang="en-IN" sz="1600" dirty="0" err="1">
                <a:latin typeface="NimbusRomNo9L-Regu"/>
              </a:rPr>
              <a:t>rpi</a:t>
            </a:r>
            <a:r>
              <a:rPr lang="en-IN" sz="1600" dirty="0">
                <a:latin typeface="NimbusRomNo9L-Regu"/>
              </a:rPr>
              <a:t>/</a:t>
            </a:r>
            <a:r>
              <a:rPr lang="en-IN" sz="1600" dirty="0" err="1">
                <a:latin typeface="NimbusRomNo9L-Regu"/>
              </a:rPr>
              <a:t>r</a:t>
            </a:r>
            <a:r>
              <a:rPr lang="en-IN" sz="800" dirty="0" err="1">
                <a:latin typeface="NimbusRomNo9L-Regu"/>
              </a:rPr>
              <a:t>b</a:t>
            </a:r>
            <a:endParaRPr lang="en-IN" sz="800" dirty="0">
              <a:latin typeface="NimbusRomNo9L-Regu"/>
            </a:endParaRPr>
          </a:p>
          <a:p>
            <a:r>
              <a:rPr lang="en-IN" dirty="0">
                <a:latin typeface="NimbusRomNo9L-Regu"/>
              </a:rPr>
              <a:t>• </a:t>
            </a:r>
            <a:r>
              <a:rPr lang="en-IN" sz="1600" dirty="0">
                <a:latin typeface="NimbusRomNo9L-Regu"/>
              </a:rPr>
              <a:t>A node pointer’s index can also be calculated using formula </a:t>
            </a:r>
            <a:r>
              <a:rPr lang="en-IN" sz="1600" dirty="0" err="1">
                <a:latin typeface="NimbusRomNo9L-Regu"/>
              </a:rPr>
              <a:t>rpi</a:t>
            </a:r>
            <a:r>
              <a:rPr lang="en-IN" sz="1600" dirty="0">
                <a:latin typeface="NimbusRomNo9L-Regu"/>
              </a:rPr>
              <a:t> mod </a:t>
            </a:r>
            <a:r>
              <a:rPr lang="en-IN" sz="1600" dirty="0" err="1">
                <a:latin typeface="NimbusRomNo9L-Regu"/>
              </a:rPr>
              <a:t>r</a:t>
            </a:r>
            <a:r>
              <a:rPr lang="en-IN" sz="800" dirty="0" err="1">
                <a:latin typeface="NimbusRomNo9L-Regu"/>
              </a:rPr>
              <a:t>b</a:t>
            </a:r>
            <a:endParaRPr lang="en-IN" dirty="0"/>
          </a:p>
        </p:txBody>
      </p:sp>
    </p:spTree>
    <p:extLst>
      <p:ext uri="{BB962C8B-B14F-4D97-AF65-F5344CB8AC3E}">
        <p14:creationId xmlns:p14="http://schemas.microsoft.com/office/powerpoint/2010/main" val="196191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Proposed Algorithm: Architecture</a:t>
            </a:r>
          </a:p>
        </p:txBody>
      </p:sp>
      <p:sp>
        <p:nvSpPr>
          <p:cNvPr id="3" name="Footer Placeholder 2"/>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dirty="0">
                <a:ln>
                  <a:noFill/>
                </a:ln>
                <a:solidFill>
                  <a:srgbClr val="333333"/>
                </a:solidFill>
                <a:effectLst/>
                <a:uLnTx/>
                <a:uFillTx/>
                <a:latin typeface="Arial"/>
                <a:ea typeface="+mn-ea"/>
                <a:cs typeface="Arial"/>
              </a:rPr>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4" name="Slide Number Placeholder 3"/>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9" name="Picture 8" descr="A close up of a map&#10;&#10;Description automatically generated">
            <a:extLst>
              <a:ext uri="{FF2B5EF4-FFF2-40B4-BE49-F238E27FC236}">
                <a16:creationId xmlns:a16="http://schemas.microsoft.com/office/drawing/2014/main" id="{6248DB74-D05D-416B-846F-4FEA422EB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1" y="1554480"/>
            <a:ext cx="9682480" cy="4897120"/>
          </a:xfrm>
          <a:prstGeom prst="rect">
            <a:avLst/>
          </a:prstGeom>
        </p:spPr>
      </p:pic>
    </p:spTree>
    <p:extLst>
      <p:ext uri="{BB962C8B-B14F-4D97-AF65-F5344CB8AC3E}">
        <p14:creationId xmlns:p14="http://schemas.microsoft.com/office/powerpoint/2010/main" val="326228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B7A6-81FF-43A6-8444-FFFBA7B0F4C4}"/>
              </a:ext>
            </a:extLst>
          </p:cNvPr>
          <p:cNvSpPr>
            <a:spLocks noGrp="1"/>
          </p:cNvSpPr>
          <p:nvPr>
            <p:ph type="title"/>
          </p:nvPr>
        </p:nvSpPr>
        <p:spPr>
          <a:xfrm>
            <a:off x="706973" y="660134"/>
            <a:ext cx="10778052" cy="400110"/>
          </a:xfrm>
        </p:spPr>
        <p:txBody>
          <a:bodyPr/>
          <a:lstStyle/>
          <a:p>
            <a:r>
              <a:rPr lang="en-IN" dirty="0"/>
              <a:t>Algorithm for Merkle hash tree generation</a:t>
            </a:r>
          </a:p>
        </p:txBody>
      </p:sp>
      <p:sp>
        <p:nvSpPr>
          <p:cNvPr id="3" name="Text Placeholder 2">
            <a:extLst>
              <a:ext uri="{FF2B5EF4-FFF2-40B4-BE49-F238E27FC236}">
                <a16:creationId xmlns:a16="http://schemas.microsoft.com/office/drawing/2014/main" id="{B43D787C-C113-4D11-BB8C-B79DFF421591}"/>
              </a:ext>
            </a:extLst>
          </p:cNvPr>
          <p:cNvSpPr>
            <a:spLocks noGrp="1"/>
          </p:cNvSpPr>
          <p:nvPr>
            <p:ph type="body" idx="1"/>
          </p:nvPr>
        </p:nvSpPr>
        <p:spPr>
          <a:xfrm>
            <a:off x="582298" y="1611112"/>
            <a:ext cx="11027403" cy="5755422"/>
          </a:xfrm>
        </p:spPr>
        <p:txBody>
          <a:bodyPr/>
          <a:lstStyle/>
          <a:p>
            <a:pPr marL="342900" indent="-342900">
              <a:buFont typeface="Arial" panose="020B0604020202020204" pitchFamily="34" charset="0"/>
              <a:buChar char="•"/>
            </a:pPr>
            <a:r>
              <a:rPr lang="en-IN" dirty="0"/>
              <a:t>On receiving the file, server breaks a file into blocks of equal sizes, applies hash function on each block content and inserts the generated block hashes one by one into an empty B+ tree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Once all block hashes are inserted at leaves into the tree, it needs to traverse it twice</a:t>
            </a:r>
          </a:p>
          <a:p>
            <a:pPr marL="800100" lvl="1" indent="-342900">
              <a:buFont typeface="Arial" panose="020B0604020202020204" pitchFamily="34" charset="0"/>
              <a:buChar char="•"/>
            </a:pPr>
            <a:r>
              <a:rPr lang="en-IN" dirty="0"/>
              <a:t>First, bottom to up combining the hashes until reaching the root</a:t>
            </a:r>
          </a:p>
          <a:p>
            <a:pPr marL="800100" lvl="1" indent="-342900">
              <a:buFont typeface="Arial" panose="020B0604020202020204" pitchFamily="34" charset="0"/>
              <a:buChar char="•"/>
            </a:pPr>
            <a:r>
              <a:rPr lang="en-IN" dirty="0"/>
              <a:t>Secondly, the server traverses it breadth-first starting from the root node, assigning RPI for each value within the node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 server then stores the generated Merkle hash tree along with the RPI values into its local database as JSON. It also stores the </a:t>
            </a:r>
            <a:r>
              <a:rPr lang="en-IN" dirty="0" err="1"/>
              <a:t>filesize</a:t>
            </a:r>
            <a:r>
              <a:rPr lang="en-IN" dirty="0"/>
              <a:t> and </a:t>
            </a:r>
            <a:r>
              <a:rPr lang="en-IN" dirty="0" err="1"/>
              <a:t>blocksize</a:t>
            </a:r>
            <a:r>
              <a:rPr lang="en-IN" dirty="0"/>
              <a:t> of the file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It then forwards the file to cluster nodes and returns the root hash to the user</a:t>
            </a:r>
          </a:p>
          <a:p>
            <a:endParaRPr lang="en-IN" dirty="0"/>
          </a:p>
          <a:p>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9935B333-24B9-4C5E-8164-2114A44D48C6}"/>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20781207-CD66-4CCF-87F0-48A84410A5D7}"/>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26612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0546-04CE-4691-B31F-5A581AF7F172}"/>
              </a:ext>
            </a:extLst>
          </p:cNvPr>
          <p:cNvSpPr>
            <a:spLocks noGrp="1"/>
          </p:cNvSpPr>
          <p:nvPr>
            <p:ph type="title"/>
          </p:nvPr>
        </p:nvSpPr>
        <p:spPr>
          <a:xfrm>
            <a:off x="706973" y="660134"/>
            <a:ext cx="10778052" cy="400110"/>
          </a:xfrm>
        </p:spPr>
        <p:txBody>
          <a:bodyPr/>
          <a:lstStyle/>
          <a:p>
            <a:r>
              <a:rPr lang="en-IN" dirty="0"/>
              <a:t>Algorithm to handle Challenge requests</a:t>
            </a:r>
          </a:p>
        </p:txBody>
      </p:sp>
      <p:sp>
        <p:nvSpPr>
          <p:cNvPr id="4" name="Footer Placeholder 3">
            <a:extLst>
              <a:ext uri="{FF2B5EF4-FFF2-40B4-BE49-F238E27FC236}">
                <a16:creationId xmlns:a16="http://schemas.microsoft.com/office/drawing/2014/main" id="{CEACC82B-11F0-4FF6-8A36-385E9D871F5B}"/>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B9A50AAB-F833-4493-A352-BAE8780E4D5B}"/>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3" name="Rectangle 2">
            <a:extLst>
              <a:ext uri="{FF2B5EF4-FFF2-40B4-BE49-F238E27FC236}">
                <a16:creationId xmlns:a16="http://schemas.microsoft.com/office/drawing/2014/main" id="{1C9E3A7F-4709-4CEA-9877-F3A01FAEC6C3}"/>
              </a:ext>
            </a:extLst>
          </p:cNvPr>
          <p:cNvSpPr/>
          <p:nvPr/>
        </p:nvSpPr>
        <p:spPr>
          <a:xfrm>
            <a:off x="706972" y="1687174"/>
            <a:ext cx="11261507" cy="4154984"/>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333333"/>
                </a:solidFill>
                <a:latin typeface="Arial"/>
                <a:cs typeface="Arial"/>
              </a:rPr>
              <a:t>On receiving a challenge for the file, the server selects some blocks randomly which are then queried from one of the cluster nodes</a:t>
            </a:r>
          </a:p>
          <a:p>
            <a:pPr marL="342900" indent="-342900">
              <a:buFont typeface="Arial" panose="020B0604020202020204" pitchFamily="34" charset="0"/>
              <a:buChar char="•"/>
            </a:pPr>
            <a:endParaRPr lang="en-IN" sz="2200" dirty="0">
              <a:solidFill>
                <a:srgbClr val="333333"/>
              </a:solidFill>
              <a:latin typeface="Arial"/>
              <a:cs typeface="Arial"/>
            </a:endParaRPr>
          </a:p>
          <a:p>
            <a:pPr marL="342900" indent="-342900">
              <a:buFont typeface="Arial" panose="020B0604020202020204" pitchFamily="34" charset="0"/>
              <a:buChar char="•"/>
            </a:pPr>
            <a:r>
              <a:rPr lang="en-IN" sz="2200" dirty="0">
                <a:solidFill>
                  <a:srgbClr val="333333"/>
                </a:solidFill>
                <a:latin typeface="Arial"/>
                <a:cs typeface="Arial"/>
              </a:rPr>
              <a:t>The cluster node evaluates the hash values and returns them to the server</a:t>
            </a:r>
          </a:p>
          <a:p>
            <a:pPr marL="342900" indent="-342900">
              <a:buFont typeface="Arial" panose="020B0604020202020204" pitchFamily="34" charset="0"/>
              <a:buChar char="•"/>
            </a:pPr>
            <a:endParaRPr lang="en-IN" sz="2200" dirty="0">
              <a:solidFill>
                <a:srgbClr val="333333"/>
              </a:solidFill>
              <a:latin typeface="Arial"/>
              <a:cs typeface="Arial"/>
            </a:endParaRPr>
          </a:p>
          <a:p>
            <a:pPr marL="342900" indent="-342900">
              <a:buFont typeface="Arial" panose="020B0604020202020204" pitchFamily="34" charset="0"/>
              <a:buChar char="•"/>
            </a:pPr>
            <a:r>
              <a:rPr lang="en-IN" sz="2200" dirty="0">
                <a:solidFill>
                  <a:srgbClr val="333333"/>
                </a:solidFill>
                <a:latin typeface="Arial"/>
                <a:cs typeface="Arial"/>
              </a:rPr>
              <a:t>The server now needs to rebuild the Merkle root hash value using the values returned from the cluster node</a:t>
            </a:r>
          </a:p>
          <a:p>
            <a:pPr marL="342900" indent="-342900">
              <a:buFont typeface="Arial" panose="020B0604020202020204" pitchFamily="34" charset="0"/>
              <a:buChar char="•"/>
            </a:pPr>
            <a:endParaRPr lang="en-IN" sz="2200" dirty="0">
              <a:solidFill>
                <a:srgbClr val="333333"/>
              </a:solidFill>
              <a:latin typeface="Arial"/>
              <a:cs typeface="Arial"/>
            </a:endParaRPr>
          </a:p>
          <a:p>
            <a:pPr marL="342900" indent="-342900">
              <a:buFont typeface="Arial" panose="020B0604020202020204" pitchFamily="34" charset="0"/>
              <a:buChar char="•"/>
            </a:pPr>
            <a:r>
              <a:rPr lang="en-IN" sz="2200" dirty="0">
                <a:solidFill>
                  <a:srgbClr val="333333"/>
                </a:solidFill>
                <a:latin typeface="Arial"/>
                <a:cs typeface="Arial"/>
              </a:rPr>
              <a:t>The algorithm makes use of RPI to recreate the root hash to use values from the cluster node, when present or from its database, otherwise. This is done using a bottom-up depth-first approach. Whenever an internal node has a block which was requested from the cluster, it needs to re-evaluate the node hash value</a:t>
            </a:r>
          </a:p>
        </p:txBody>
      </p:sp>
    </p:spTree>
    <p:extLst>
      <p:ext uri="{BB962C8B-B14F-4D97-AF65-F5344CB8AC3E}">
        <p14:creationId xmlns:p14="http://schemas.microsoft.com/office/powerpoint/2010/main" val="394161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28BE-573B-441F-BEBE-424229E1B456}"/>
              </a:ext>
            </a:extLst>
          </p:cNvPr>
          <p:cNvSpPr>
            <a:spLocks noGrp="1"/>
          </p:cNvSpPr>
          <p:nvPr>
            <p:ph type="title"/>
          </p:nvPr>
        </p:nvSpPr>
        <p:spPr>
          <a:xfrm>
            <a:off x="706973" y="660134"/>
            <a:ext cx="10778052" cy="400110"/>
          </a:xfrm>
        </p:spPr>
        <p:txBody>
          <a:bodyPr/>
          <a:lstStyle/>
          <a:p>
            <a:r>
              <a:rPr lang="en-IN" dirty="0"/>
              <a:t>Regeneration of root hash for challenge response</a:t>
            </a:r>
          </a:p>
        </p:txBody>
      </p:sp>
      <p:sp>
        <p:nvSpPr>
          <p:cNvPr id="4" name="Footer Placeholder 3">
            <a:extLst>
              <a:ext uri="{FF2B5EF4-FFF2-40B4-BE49-F238E27FC236}">
                <a16:creationId xmlns:a16="http://schemas.microsoft.com/office/drawing/2014/main" id="{206915D1-664A-4AFA-AD53-18D34EAEB60A}"/>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07913CBA-0CB6-4755-B8F5-86B79C31EE7B}"/>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3" name="Picture 2">
            <a:extLst>
              <a:ext uri="{FF2B5EF4-FFF2-40B4-BE49-F238E27FC236}">
                <a16:creationId xmlns:a16="http://schemas.microsoft.com/office/drawing/2014/main" id="{06261178-2425-4620-B200-7D12724F7A58}"/>
              </a:ext>
            </a:extLst>
          </p:cNvPr>
          <p:cNvPicPr>
            <a:picLocks noChangeAspect="1"/>
          </p:cNvPicPr>
          <p:nvPr/>
        </p:nvPicPr>
        <p:blipFill>
          <a:blip r:embed="rId2"/>
          <a:stretch>
            <a:fillRect/>
          </a:stretch>
        </p:blipFill>
        <p:spPr>
          <a:xfrm>
            <a:off x="2526347" y="1585075"/>
            <a:ext cx="6753225" cy="4448175"/>
          </a:xfrm>
          <a:prstGeom prst="rect">
            <a:avLst/>
          </a:prstGeom>
        </p:spPr>
      </p:pic>
    </p:spTree>
    <p:extLst>
      <p:ext uri="{BB962C8B-B14F-4D97-AF65-F5344CB8AC3E}">
        <p14:creationId xmlns:p14="http://schemas.microsoft.com/office/powerpoint/2010/main" val="66066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043D-22C3-44B4-AD8A-7E6069C6B971}"/>
              </a:ext>
            </a:extLst>
          </p:cNvPr>
          <p:cNvSpPr>
            <a:spLocks noGrp="1"/>
          </p:cNvSpPr>
          <p:nvPr>
            <p:ph type="title"/>
          </p:nvPr>
        </p:nvSpPr>
        <p:spPr>
          <a:xfrm>
            <a:off x="706973" y="660134"/>
            <a:ext cx="10778052" cy="400110"/>
          </a:xfrm>
        </p:spPr>
        <p:txBody>
          <a:bodyPr/>
          <a:lstStyle/>
          <a:p>
            <a:r>
              <a:rPr lang="en-IN" dirty="0"/>
              <a:t>Use cases</a:t>
            </a:r>
          </a:p>
        </p:txBody>
      </p:sp>
      <p:sp>
        <p:nvSpPr>
          <p:cNvPr id="3" name="Text Placeholder 2">
            <a:extLst>
              <a:ext uri="{FF2B5EF4-FFF2-40B4-BE49-F238E27FC236}">
                <a16:creationId xmlns:a16="http://schemas.microsoft.com/office/drawing/2014/main" id="{FE9EE0D6-19EF-4985-8643-82EB4654C963}"/>
              </a:ext>
            </a:extLst>
          </p:cNvPr>
          <p:cNvSpPr>
            <a:spLocks noGrp="1"/>
          </p:cNvSpPr>
          <p:nvPr>
            <p:ph type="body" idx="1"/>
          </p:nvPr>
        </p:nvSpPr>
        <p:spPr>
          <a:xfrm>
            <a:off x="585053" y="1595021"/>
            <a:ext cx="11383436" cy="4708981"/>
          </a:xfrm>
        </p:spPr>
        <p:txBody>
          <a:bodyPr/>
          <a:lstStyle/>
          <a:p>
            <a:r>
              <a:rPr lang="en-IN" sz="1800" dirty="0"/>
              <a:t>• Consider a case where a malicious cluster node deletes the file. Upon receiving a challenge request, it cannot guess the hash values of requested file indexes</a:t>
            </a:r>
          </a:p>
          <a:p>
            <a:endParaRPr lang="en-IN" sz="1800" dirty="0"/>
          </a:p>
          <a:p>
            <a:r>
              <a:rPr lang="en-IN" sz="1800" dirty="0"/>
              <a:t>• Consider a case where a malicious cluster node deletes parts of the file. Since the server can request a hash-value of any random block in the future, there is a good chance of the node getting caught in one of the future challenges</a:t>
            </a:r>
          </a:p>
          <a:p>
            <a:endParaRPr lang="en-IN" sz="1800" dirty="0"/>
          </a:p>
          <a:p>
            <a:r>
              <a:rPr lang="en-IN" sz="1800" dirty="0"/>
              <a:t>• In case there are multiple replicas and all cluster nodes collude, at least one of them will have to retain the file to fulfil future challenge requests</a:t>
            </a:r>
          </a:p>
          <a:p>
            <a:endParaRPr lang="en-IN" sz="1800" dirty="0"/>
          </a:p>
          <a:p>
            <a:r>
              <a:rPr lang="en-IN" sz="1800" dirty="0"/>
              <a:t>• All block hashes have been requested from given replica. In that case, the cluster node can remember the hashes mapped by data indexes and delete the file. This attack is unlikely as the server divides the file in relatively large number of blocks</a:t>
            </a:r>
          </a:p>
          <a:p>
            <a:endParaRPr lang="en-IN" sz="1800" dirty="0"/>
          </a:p>
          <a:p>
            <a:r>
              <a:rPr lang="en-IN" sz="1800" dirty="0"/>
              <a:t>• A second case where this algorithm might fail is when the central server colludes and never forwards a challenge to the cluster node. In order to avoid this, a third-party trusted server can be used. Another alternative is to use SGX</a:t>
            </a:r>
          </a:p>
        </p:txBody>
      </p:sp>
      <p:sp>
        <p:nvSpPr>
          <p:cNvPr id="4" name="Footer Placeholder 3">
            <a:extLst>
              <a:ext uri="{FF2B5EF4-FFF2-40B4-BE49-F238E27FC236}">
                <a16:creationId xmlns:a16="http://schemas.microsoft.com/office/drawing/2014/main" id="{E32BF63D-C13B-4DA0-8D35-AB105022866B}"/>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2712E7FE-2934-46F8-A4B1-BA476B2BD000}"/>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280534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End to end performance evaluation (Send file)</a:t>
            </a:r>
          </a:p>
        </p:txBody>
      </p:sp>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a:ln>
                  <a:noFill/>
                </a:ln>
                <a:solidFill>
                  <a:srgbClr val="333333"/>
                </a:solidFill>
                <a:effectLst/>
                <a:uLnTx/>
                <a:uFillTx/>
                <a:latin typeface="Arial"/>
                <a:ea typeface="+mn-ea"/>
                <a:cs typeface="Arial"/>
              </a:rPr>
              <a:t>LTE Security</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graphicFrame>
        <p:nvGraphicFramePr>
          <p:cNvPr id="10" name="Table 10">
            <a:extLst>
              <a:ext uri="{FF2B5EF4-FFF2-40B4-BE49-F238E27FC236}">
                <a16:creationId xmlns:a16="http://schemas.microsoft.com/office/drawing/2014/main" id="{D9D55F0C-900A-4FD4-9264-2E9EB40821D7}"/>
              </a:ext>
            </a:extLst>
          </p:cNvPr>
          <p:cNvGraphicFramePr>
            <a:graphicFrameLocks noGrp="1"/>
          </p:cNvGraphicFramePr>
          <p:nvPr>
            <p:extLst>
              <p:ext uri="{D42A27DB-BD31-4B8C-83A1-F6EECF244321}">
                <p14:modId xmlns:p14="http://schemas.microsoft.com/office/powerpoint/2010/main" val="662238960"/>
              </p:ext>
            </p:extLst>
          </p:nvPr>
        </p:nvGraphicFramePr>
        <p:xfrm>
          <a:off x="457577" y="1852322"/>
          <a:ext cx="11027448" cy="3197197"/>
        </p:xfrm>
        <a:graphic>
          <a:graphicData uri="http://schemas.openxmlformats.org/drawingml/2006/table">
            <a:tbl>
              <a:tblPr firstRow="1" bandRow="1">
                <a:tableStyleId>{5C22544A-7EE6-4342-B048-85BDC9FD1C3A}</a:tableStyleId>
              </a:tblPr>
              <a:tblGrid>
                <a:gridCol w="837647">
                  <a:extLst>
                    <a:ext uri="{9D8B030D-6E8A-4147-A177-3AD203B41FA5}">
                      <a16:colId xmlns:a16="http://schemas.microsoft.com/office/drawing/2014/main" val="3105458672"/>
                    </a:ext>
                  </a:extLst>
                </a:gridCol>
                <a:gridCol w="1613150">
                  <a:extLst>
                    <a:ext uri="{9D8B030D-6E8A-4147-A177-3AD203B41FA5}">
                      <a16:colId xmlns:a16="http://schemas.microsoft.com/office/drawing/2014/main" val="2792905164"/>
                    </a:ext>
                  </a:extLst>
                </a:gridCol>
                <a:gridCol w="1684496">
                  <a:extLst>
                    <a:ext uri="{9D8B030D-6E8A-4147-A177-3AD203B41FA5}">
                      <a16:colId xmlns:a16="http://schemas.microsoft.com/office/drawing/2014/main" val="642635014"/>
                    </a:ext>
                  </a:extLst>
                </a:gridCol>
                <a:gridCol w="1217797">
                  <a:extLst>
                    <a:ext uri="{9D8B030D-6E8A-4147-A177-3AD203B41FA5}">
                      <a16:colId xmlns:a16="http://schemas.microsoft.com/office/drawing/2014/main" val="3608284076"/>
                    </a:ext>
                  </a:extLst>
                </a:gridCol>
                <a:gridCol w="1539065">
                  <a:extLst>
                    <a:ext uri="{9D8B030D-6E8A-4147-A177-3AD203B41FA5}">
                      <a16:colId xmlns:a16="http://schemas.microsoft.com/office/drawing/2014/main" val="3490296820"/>
                    </a:ext>
                  </a:extLst>
                </a:gridCol>
                <a:gridCol w="1156741">
                  <a:extLst>
                    <a:ext uri="{9D8B030D-6E8A-4147-A177-3AD203B41FA5}">
                      <a16:colId xmlns:a16="http://schemas.microsoft.com/office/drawing/2014/main" val="3727181766"/>
                    </a:ext>
                  </a:extLst>
                </a:gridCol>
                <a:gridCol w="1600121">
                  <a:extLst>
                    <a:ext uri="{9D8B030D-6E8A-4147-A177-3AD203B41FA5}">
                      <a16:colId xmlns:a16="http://schemas.microsoft.com/office/drawing/2014/main" val="2629347709"/>
                    </a:ext>
                  </a:extLst>
                </a:gridCol>
                <a:gridCol w="1378431">
                  <a:extLst>
                    <a:ext uri="{9D8B030D-6E8A-4147-A177-3AD203B41FA5}">
                      <a16:colId xmlns:a16="http://schemas.microsoft.com/office/drawing/2014/main" val="2768338565"/>
                    </a:ext>
                  </a:extLst>
                </a:gridCol>
              </a:tblGrid>
              <a:tr h="508993">
                <a:tc>
                  <a:txBody>
                    <a:bodyPr/>
                    <a:lstStyle/>
                    <a:p>
                      <a:r>
                        <a:rPr lang="en-IN" dirty="0"/>
                        <a:t>S. No.</a:t>
                      </a:r>
                    </a:p>
                  </a:txBody>
                  <a:tcPr/>
                </a:tc>
                <a:tc>
                  <a:txBody>
                    <a:bodyPr/>
                    <a:lstStyle/>
                    <a:p>
                      <a:r>
                        <a:rPr lang="en-IN" dirty="0"/>
                        <a:t>File size (KB)</a:t>
                      </a:r>
                    </a:p>
                  </a:txBody>
                  <a:tcPr/>
                </a:tc>
                <a:tc gridSpan="2">
                  <a:txBody>
                    <a:bodyPr/>
                    <a:lstStyle/>
                    <a:p>
                      <a:pPr algn="ctr"/>
                      <a:r>
                        <a:rPr lang="en-IN" dirty="0"/>
                        <a:t>1 Cluster Node</a:t>
                      </a:r>
                    </a:p>
                  </a:txBody>
                  <a:tcPr/>
                </a:tc>
                <a:tc hMerge="1">
                  <a:txBody>
                    <a:bodyPr/>
                    <a:lstStyle/>
                    <a:p>
                      <a:endParaRPr lang="en-IN" dirty="0"/>
                    </a:p>
                  </a:txBody>
                  <a:tcPr/>
                </a:tc>
                <a:tc gridSpan="2">
                  <a:txBody>
                    <a:bodyPr/>
                    <a:lstStyle/>
                    <a:p>
                      <a:pPr algn="ctr"/>
                      <a:r>
                        <a:rPr lang="en-IN" dirty="0"/>
                        <a:t>2 Cluster Nodes</a:t>
                      </a:r>
                    </a:p>
                  </a:txBody>
                  <a:tcPr/>
                </a:tc>
                <a:tc hMerge="1">
                  <a:txBody>
                    <a:bodyPr/>
                    <a:lstStyle/>
                    <a:p>
                      <a:endParaRPr lang="en-IN" dirty="0"/>
                    </a:p>
                  </a:txBody>
                  <a:tcPr/>
                </a:tc>
                <a:tc gridSpan="2">
                  <a:txBody>
                    <a:bodyPr/>
                    <a:lstStyle/>
                    <a:p>
                      <a:pPr algn="ctr"/>
                      <a:r>
                        <a:rPr lang="en-IN" dirty="0"/>
                        <a:t>3 Cluster Nodes</a:t>
                      </a:r>
                    </a:p>
                  </a:txBody>
                  <a:tcPr/>
                </a:tc>
                <a:tc hMerge="1">
                  <a:txBody>
                    <a:bodyPr/>
                    <a:lstStyle/>
                    <a:p>
                      <a:endParaRPr lang="en-IN" dirty="0"/>
                    </a:p>
                  </a:txBody>
                  <a:tcPr/>
                </a:tc>
                <a:extLst>
                  <a:ext uri="{0D108BD9-81ED-4DB2-BD59-A6C34878D82A}">
                    <a16:rowId xmlns:a16="http://schemas.microsoft.com/office/drawing/2014/main" val="3056955939"/>
                  </a:ext>
                </a:extLst>
              </a:tr>
              <a:tr h="448034">
                <a:tc gridSpan="2">
                  <a:txBody>
                    <a:bodyPr/>
                    <a:lstStyle/>
                    <a:p>
                      <a:endParaRPr lang="en-IN" dirty="0">
                        <a:solidFill>
                          <a:schemeClr val="dk1"/>
                        </a:solidFill>
                        <a:latin typeface="+mn-lt"/>
                        <a:ea typeface="+mn-ea"/>
                        <a:cs typeface="+mn-cs"/>
                      </a:endParaRPr>
                    </a:p>
                  </a:txBody>
                  <a:tcPr>
                    <a:solidFill>
                      <a:schemeClr val="tx2">
                        <a:lumMod val="40000"/>
                        <a:lumOff val="60000"/>
                      </a:schemeClr>
                    </a:solidFill>
                  </a:tcPr>
                </a:tc>
                <a:tc hMerge="1">
                  <a:txBody>
                    <a:bodyPr/>
                    <a:lstStyle/>
                    <a:p>
                      <a:endParaRPr lang="en-IN" dirty="0"/>
                    </a:p>
                  </a:txBody>
                  <a:tcPr>
                    <a:solidFill>
                      <a:schemeClr val="tx2">
                        <a:lumMod val="40000"/>
                        <a:lumOff val="60000"/>
                      </a:schemeClr>
                    </a:solidFill>
                  </a:tcPr>
                </a:tc>
                <a:tc>
                  <a:txBody>
                    <a:bodyPr/>
                    <a:lstStyle/>
                    <a:p>
                      <a:r>
                        <a:rPr lang="en-IN" dirty="0"/>
                        <a:t>Non-Secured</a:t>
                      </a:r>
                    </a:p>
                  </a:txBody>
                  <a:tcPr>
                    <a:solidFill>
                      <a:schemeClr val="tx2">
                        <a:lumMod val="40000"/>
                        <a:lumOff val="60000"/>
                      </a:schemeClr>
                    </a:solidFill>
                  </a:tcPr>
                </a:tc>
                <a:tc>
                  <a:txBody>
                    <a:bodyPr/>
                    <a:lstStyle/>
                    <a:p>
                      <a:r>
                        <a:rPr lang="en-IN" dirty="0"/>
                        <a:t>Secured</a:t>
                      </a:r>
                    </a:p>
                  </a:txBody>
                  <a:tcPr>
                    <a:solidFill>
                      <a:schemeClr val="tx2">
                        <a:lumMod val="40000"/>
                        <a:lumOff val="60000"/>
                      </a:schemeClr>
                    </a:solidFill>
                  </a:tcPr>
                </a:tc>
                <a:tc>
                  <a:txBody>
                    <a:bodyPr/>
                    <a:lstStyle/>
                    <a:p>
                      <a:r>
                        <a:rPr lang="en-IN" dirty="0"/>
                        <a:t>Non-secured</a:t>
                      </a:r>
                    </a:p>
                  </a:txBody>
                  <a:tcPr>
                    <a:solidFill>
                      <a:schemeClr val="tx2">
                        <a:lumMod val="40000"/>
                        <a:lumOff val="60000"/>
                      </a:schemeClr>
                    </a:solidFill>
                  </a:tcPr>
                </a:tc>
                <a:tc>
                  <a:txBody>
                    <a:bodyPr/>
                    <a:lstStyle/>
                    <a:p>
                      <a:r>
                        <a:rPr lang="en-IN" dirty="0"/>
                        <a:t>Secured</a:t>
                      </a:r>
                    </a:p>
                  </a:txBody>
                  <a:tcPr>
                    <a:solidFill>
                      <a:schemeClr val="tx2">
                        <a:lumMod val="40000"/>
                        <a:lumOff val="60000"/>
                      </a:schemeClr>
                    </a:solidFill>
                  </a:tcPr>
                </a:tc>
                <a:tc>
                  <a:txBody>
                    <a:bodyPr/>
                    <a:lstStyle/>
                    <a:p>
                      <a:r>
                        <a:rPr lang="en-IN" dirty="0"/>
                        <a:t>Non-secured</a:t>
                      </a:r>
                    </a:p>
                  </a:txBody>
                  <a:tcPr>
                    <a:solidFill>
                      <a:schemeClr val="tx2">
                        <a:lumMod val="40000"/>
                        <a:lumOff val="60000"/>
                      </a:schemeClr>
                    </a:solidFill>
                  </a:tcPr>
                </a:tc>
                <a:tc>
                  <a:txBody>
                    <a:bodyPr/>
                    <a:lstStyle/>
                    <a:p>
                      <a:r>
                        <a:rPr lang="en-IN" dirty="0"/>
                        <a:t>Secured</a:t>
                      </a:r>
                    </a:p>
                  </a:txBody>
                  <a:tcPr>
                    <a:solidFill>
                      <a:schemeClr val="tx2">
                        <a:lumMod val="40000"/>
                        <a:lumOff val="60000"/>
                      </a:schemeClr>
                    </a:solidFill>
                  </a:tcPr>
                </a:tc>
                <a:extLst>
                  <a:ext uri="{0D108BD9-81ED-4DB2-BD59-A6C34878D82A}">
                    <a16:rowId xmlns:a16="http://schemas.microsoft.com/office/drawing/2014/main" val="3010047204"/>
                  </a:ext>
                </a:extLst>
              </a:tr>
              <a:tr h="448034">
                <a:tc>
                  <a:txBody>
                    <a:bodyPr/>
                    <a:lstStyle/>
                    <a:p>
                      <a:r>
                        <a:rPr lang="en-IN" dirty="0"/>
                        <a:t>1</a:t>
                      </a:r>
                    </a:p>
                  </a:txBody>
                  <a:tcPr/>
                </a:tc>
                <a:tc>
                  <a:txBody>
                    <a:bodyPr/>
                    <a:lstStyle/>
                    <a:p>
                      <a:r>
                        <a:rPr lang="en-IN" dirty="0"/>
                        <a:t>64</a:t>
                      </a:r>
                    </a:p>
                  </a:txBody>
                  <a:tcPr/>
                </a:tc>
                <a:tc>
                  <a:txBody>
                    <a:bodyPr/>
                    <a:lstStyle/>
                    <a:p>
                      <a:r>
                        <a:rPr lang="en-IN" dirty="0"/>
                        <a:t>2.0358</a:t>
                      </a:r>
                    </a:p>
                  </a:txBody>
                  <a:tcPr/>
                </a:tc>
                <a:tc>
                  <a:txBody>
                    <a:bodyPr/>
                    <a:lstStyle/>
                    <a:p>
                      <a:r>
                        <a:rPr lang="en-IN" dirty="0"/>
                        <a:t>2.0413</a:t>
                      </a:r>
                    </a:p>
                  </a:txBody>
                  <a:tcPr/>
                </a:tc>
                <a:tc>
                  <a:txBody>
                    <a:bodyPr/>
                    <a:lstStyle/>
                    <a:p>
                      <a:r>
                        <a:rPr lang="en-IN" dirty="0"/>
                        <a:t>2.03665</a:t>
                      </a:r>
                    </a:p>
                  </a:txBody>
                  <a:tcPr/>
                </a:tc>
                <a:tc>
                  <a:txBody>
                    <a:bodyPr/>
                    <a:lstStyle/>
                    <a:p>
                      <a:r>
                        <a:rPr lang="en-IN" dirty="0"/>
                        <a:t>2.04735</a:t>
                      </a:r>
                    </a:p>
                  </a:txBody>
                  <a:tcPr/>
                </a:tc>
                <a:tc>
                  <a:txBody>
                    <a:bodyPr/>
                    <a:lstStyle/>
                    <a:p>
                      <a:r>
                        <a:rPr lang="en-IN" dirty="0"/>
                        <a:t>2.0383</a:t>
                      </a:r>
                    </a:p>
                  </a:txBody>
                  <a:tcPr/>
                </a:tc>
                <a:tc>
                  <a:txBody>
                    <a:bodyPr/>
                    <a:lstStyle/>
                    <a:p>
                      <a:r>
                        <a:rPr lang="en-IN" dirty="0"/>
                        <a:t>2.05</a:t>
                      </a:r>
                    </a:p>
                  </a:txBody>
                  <a:tcPr/>
                </a:tc>
                <a:extLst>
                  <a:ext uri="{0D108BD9-81ED-4DB2-BD59-A6C34878D82A}">
                    <a16:rowId xmlns:a16="http://schemas.microsoft.com/office/drawing/2014/main" val="3570961725"/>
                  </a:ext>
                </a:extLst>
              </a:tr>
              <a:tr h="448034">
                <a:tc>
                  <a:txBody>
                    <a:bodyPr/>
                    <a:lstStyle/>
                    <a:p>
                      <a:r>
                        <a:rPr lang="en-IN" dirty="0"/>
                        <a:t>2</a:t>
                      </a:r>
                    </a:p>
                  </a:txBody>
                  <a:tcPr/>
                </a:tc>
                <a:tc>
                  <a:txBody>
                    <a:bodyPr/>
                    <a:lstStyle/>
                    <a:p>
                      <a:r>
                        <a:rPr lang="en-IN" dirty="0"/>
                        <a:t>128</a:t>
                      </a:r>
                    </a:p>
                  </a:txBody>
                  <a:tcPr/>
                </a:tc>
                <a:tc>
                  <a:txBody>
                    <a:bodyPr/>
                    <a:lstStyle/>
                    <a:p>
                      <a:r>
                        <a:rPr lang="en-IN" dirty="0"/>
                        <a:t>2.041</a:t>
                      </a:r>
                    </a:p>
                  </a:txBody>
                  <a:tcPr/>
                </a:tc>
                <a:tc>
                  <a:txBody>
                    <a:bodyPr/>
                    <a:lstStyle/>
                    <a:p>
                      <a:r>
                        <a:rPr lang="en-IN" dirty="0"/>
                        <a:t>2.04455</a:t>
                      </a:r>
                    </a:p>
                  </a:txBody>
                  <a:tcPr/>
                </a:tc>
                <a:tc>
                  <a:txBody>
                    <a:bodyPr/>
                    <a:lstStyle/>
                    <a:p>
                      <a:r>
                        <a:rPr lang="en-IN" dirty="0"/>
                        <a:t>2.04145</a:t>
                      </a:r>
                    </a:p>
                  </a:txBody>
                  <a:tcPr/>
                </a:tc>
                <a:tc>
                  <a:txBody>
                    <a:bodyPr/>
                    <a:lstStyle/>
                    <a:p>
                      <a:r>
                        <a:rPr lang="en-IN" dirty="0"/>
                        <a:t>2.0455</a:t>
                      </a:r>
                    </a:p>
                  </a:txBody>
                  <a:tcPr/>
                </a:tc>
                <a:tc>
                  <a:txBody>
                    <a:bodyPr/>
                    <a:lstStyle/>
                    <a:p>
                      <a:r>
                        <a:rPr lang="en-IN" dirty="0"/>
                        <a:t>2.0437</a:t>
                      </a:r>
                    </a:p>
                  </a:txBody>
                  <a:tcPr/>
                </a:tc>
                <a:tc>
                  <a:txBody>
                    <a:bodyPr/>
                    <a:lstStyle/>
                    <a:p>
                      <a:r>
                        <a:rPr lang="en-IN" dirty="0"/>
                        <a:t>2.0502</a:t>
                      </a:r>
                    </a:p>
                  </a:txBody>
                  <a:tcPr/>
                </a:tc>
                <a:extLst>
                  <a:ext uri="{0D108BD9-81ED-4DB2-BD59-A6C34878D82A}">
                    <a16:rowId xmlns:a16="http://schemas.microsoft.com/office/drawing/2014/main" val="4088538775"/>
                  </a:ext>
                </a:extLst>
              </a:tr>
              <a:tr h="448034">
                <a:tc>
                  <a:txBody>
                    <a:bodyPr/>
                    <a:lstStyle/>
                    <a:p>
                      <a:r>
                        <a:rPr lang="en-IN" dirty="0"/>
                        <a:t>3</a:t>
                      </a:r>
                    </a:p>
                  </a:txBody>
                  <a:tcPr/>
                </a:tc>
                <a:tc>
                  <a:txBody>
                    <a:bodyPr/>
                    <a:lstStyle/>
                    <a:p>
                      <a:r>
                        <a:rPr lang="en-IN" dirty="0"/>
                        <a:t>256</a:t>
                      </a:r>
                    </a:p>
                  </a:txBody>
                  <a:tcPr/>
                </a:tc>
                <a:tc>
                  <a:txBody>
                    <a:bodyPr/>
                    <a:lstStyle/>
                    <a:p>
                      <a:r>
                        <a:rPr lang="en-IN" dirty="0"/>
                        <a:t>2.04985</a:t>
                      </a:r>
                    </a:p>
                  </a:txBody>
                  <a:tcPr/>
                </a:tc>
                <a:tc>
                  <a:txBody>
                    <a:bodyPr/>
                    <a:lstStyle/>
                    <a:p>
                      <a:r>
                        <a:rPr lang="en-IN" dirty="0"/>
                        <a:t>2.059</a:t>
                      </a:r>
                    </a:p>
                  </a:txBody>
                  <a:tcPr/>
                </a:tc>
                <a:tc>
                  <a:txBody>
                    <a:bodyPr/>
                    <a:lstStyle/>
                    <a:p>
                      <a:r>
                        <a:rPr lang="en-IN" dirty="0"/>
                        <a:t>2.04995</a:t>
                      </a:r>
                    </a:p>
                  </a:txBody>
                  <a:tcPr/>
                </a:tc>
                <a:tc>
                  <a:txBody>
                    <a:bodyPr/>
                    <a:lstStyle/>
                    <a:p>
                      <a:r>
                        <a:rPr lang="en-IN" dirty="0"/>
                        <a:t>2.06065</a:t>
                      </a:r>
                    </a:p>
                  </a:txBody>
                  <a:tcPr/>
                </a:tc>
                <a:tc>
                  <a:txBody>
                    <a:bodyPr/>
                    <a:lstStyle/>
                    <a:p>
                      <a:r>
                        <a:rPr lang="en-IN" dirty="0"/>
                        <a:t>2.0507</a:t>
                      </a:r>
                    </a:p>
                  </a:txBody>
                  <a:tcPr/>
                </a:tc>
                <a:tc>
                  <a:txBody>
                    <a:bodyPr/>
                    <a:lstStyle/>
                    <a:p>
                      <a:r>
                        <a:rPr lang="en-IN" dirty="0"/>
                        <a:t>2.06565</a:t>
                      </a:r>
                    </a:p>
                  </a:txBody>
                  <a:tcPr/>
                </a:tc>
                <a:extLst>
                  <a:ext uri="{0D108BD9-81ED-4DB2-BD59-A6C34878D82A}">
                    <a16:rowId xmlns:a16="http://schemas.microsoft.com/office/drawing/2014/main" val="2954055444"/>
                  </a:ext>
                </a:extLst>
              </a:tr>
              <a:tr h="448034">
                <a:tc>
                  <a:txBody>
                    <a:bodyPr/>
                    <a:lstStyle/>
                    <a:p>
                      <a:r>
                        <a:rPr lang="en-IN" dirty="0"/>
                        <a:t>4</a:t>
                      </a:r>
                    </a:p>
                  </a:txBody>
                  <a:tcPr/>
                </a:tc>
                <a:tc>
                  <a:txBody>
                    <a:bodyPr/>
                    <a:lstStyle/>
                    <a:p>
                      <a:r>
                        <a:rPr lang="en-IN" dirty="0"/>
                        <a:t>512</a:t>
                      </a:r>
                    </a:p>
                  </a:txBody>
                  <a:tcPr/>
                </a:tc>
                <a:tc>
                  <a:txBody>
                    <a:bodyPr/>
                    <a:lstStyle/>
                    <a:p>
                      <a:r>
                        <a:rPr lang="en-IN" dirty="0"/>
                        <a:t>2.0681</a:t>
                      </a:r>
                    </a:p>
                  </a:txBody>
                  <a:tcPr/>
                </a:tc>
                <a:tc>
                  <a:txBody>
                    <a:bodyPr/>
                    <a:lstStyle/>
                    <a:p>
                      <a:r>
                        <a:rPr lang="en-IN" dirty="0"/>
                        <a:t>2.07195</a:t>
                      </a:r>
                    </a:p>
                  </a:txBody>
                  <a:tcPr/>
                </a:tc>
                <a:tc>
                  <a:txBody>
                    <a:bodyPr/>
                    <a:lstStyle/>
                    <a:p>
                      <a:r>
                        <a:rPr lang="en-IN" dirty="0"/>
                        <a:t>2.073</a:t>
                      </a:r>
                    </a:p>
                  </a:txBody>
                  <a:tcPr/>
                </a:tc>
                <a:tc>
                  <a:txBody>
                    <a:bodyPr/>
                    <a:lstStyle/>
                    <a:p>
                      <a:r>
                        <a:rPr lang="en-IN" dirty="0"/>
                        <a:t>2.073</a:t>
                      </a:r>
                    </a:p>
                  </a:txBody>
                  <a:tcPr/>
                </a:tc>
                <a:tc>
                  <a:txBody>
                    <a:bodyPr/>
                    <a:lstStyle/>
                    <a:p>
                      <a:r>
                        <a:rPr lang="en-IN" dirty="0"/>
                        <a:t>2.07045</a:t>
                      </a:r>
                    </a:p>
                  </a:txBody>
                  <a:tcPr/>
                </a:tc>
                <a:tc>
                  <a:txBody>
                    <a:bodyPr/>
                    <a:lstStyle/>
                    <a:p>
                      <a:r>
                        <a:rPr lang="en-IN" dirty="0"/>
                        <a:t>2.0766</a:t>
                      </a:r>
                    </a:p>
                  </a:txBody>
                  <a:tcPr/>
                </a:tc>
                <a:extLst>
                  <a:ext uri="{0D108BD9-81ED-4DB2-BD59-A6C34878D82A}">
                    <a16:rowId xmlns:a16="http://schemas.microsoft.com/office/drawing/2014/main" val="2184463787"/>
                  </a:ext>
                </a:extLst>
              </a:tr>
              <a:tr h="448034">
                <a:tc>
                  <a:txBody>
                    <a:bodyPr/>
                    <a:lstStyle/>
                    <a:p>
                      <a:r>
                        <a:rPr lang="en-IN" dirty="0"/>
                        <a:t>5</a:t>
                      </a:r>
                    </a:p>
                  </a:txBody>
                  <a:tcPr/>
                </a:tc>
                <a:tc>
                  <a:txBody>
                    <a:bodyPr/>
                    <a:lstStyle/>
                    <a:p>
                      <a:r>
                        <a:rPr lang="en-IN" dirty="0"/>
                        <a:t>1024</a:t>
                      </a:r>
                    </a:p>
                  </a:txBody>
                  <a:tcPr/>
                </a:tc>
                <a:tc>
                  <a:txBody>
                    <a:bodyPr/>
                    <a:lstStyle/>
                    <a:p>
                      <a:r>
                        <a:rPr lang="en-IN" dirty="0"/>
                        <a:t>2.0997</a:t>
                      </a:r>
                    </a:p>
                  </a:txBody>
                  <a:tcPr/>
                </a:tc>
                <a:tc>
                  <a:txBody>
                    <a:bodyPr/>
                    <a:lstStyle/>
                    <a:p>
                      <a:r>
                        <a:rPr lang="en-IN" dirty="0"/>
                        <a:t>2.1062</a:t>
                      </a:r>
                    </a:p>
                  </a:txBody>
                  <a:tcPr/>
                </a:tc>
                <a:tc>
                  <a:txBody>
                    <a:bodyPr/>
                    <a:lstStyle/>
                    <a:p>
                      <a:r>
                        <a:rPr lang="en-IN" dirty="0"/>
                        <a:t>2.10175</a:t>
                      </a:r>
                    </a:p>
                  </a:txBody>
                  <a:tcPr/>
                </a:tc>
                <a:tc>
                  <a:txBody>
                    <a:bodyPr/>
                    <a:lstStyle/>
                    <a:p>
                      <a:r>
                        <a:rPr lang="en-IN" dirty="0"/>
                        <a:t>2.1093</a:t>
                      </a:r>
                    </a:p>
                  </a:txBody>
                  <a:tcPr/>
                </a:tc>
                <a:tc>
                  <a:txBody>
                    <a:bodyPr/>
                    <a:lstStyle/>
                    <a:p>
                      <a:r>
                        <a:rPr lang="en-IN" dirty="0"/>
                        <a:t>2.10955</a:t>
                      </a:r>
                    </a:p>
                  </a:txBody>
                  <a:tcPr/>
                </a:tc>
                <a:tc>
                  <a:txBody>
                    <a:bodyPr/>
                    <a:lstStyle/>
                    <a:p>
                      <a:r>
                        <a:rPr lang="en-IN" dirty="0"/>
                        <a:t>2.11625</a:t>
                      </a:r>
                    </a:p>
                  </a:txBody>
                  <a:tcPr/>
                </a:tc>
                <a:extLst>
                  <a:ext uri="{0D108BD9-81ED-4DB2-BD59-A6C34878D82A}">
                    <a16:rowId xmlns:a16="http://schemas.microsoft.com/office/drawing/2014/main" val="3561172698"/>
                  </a:ext>
                </a:extLst>
              </a:tr>
            </a:tbl>
          </a:graphicData>
        </a:graphic>
      </p:graphicFrame>
      <p:sp>
        <p:nvSpPr>
          <p:cNvPr id="12" name="TextBox 11">
            <a:extLst>
              <a:ext uri="{FF2B5EF4-FFF2-40B4-BE49-F238E27FC236}">
                <a16:creationId xmlns:a16="http://schemas.microsoft.com/office/drawing/2014/main" id="{19AD8436-1191-42DF-97C0-89DBA640CFBF}"/>
              </a:ext>
            </a:extLst>
          </p:cNvPr>
          <p:cNvSpPr txBox="1"/>
          <p:nvPr/>
        </p:nvSpPr>
        <p:spPr>
          <a:xfrm>
            <a:off x="2428240" y="5331082"/>
            <a:ext cx="7853680" cy="369332"/>
          </a:xfrm>
          <a:prstGeom prst="rect">
            <a:avLst/>
          </a:prstGeom>
          <a:noFill/>
        </p:spPr>
        <p:txBody>
          <a:bodyPr wrap="square" rtlCol="0">
            <a:spAutoFit/>
          </a:bodyPr>
          <a:lstStyle/>
          <a:p>
            <a:r>
              <a:rPr lang="en-IN" dirty="0"/>
              <a:t>Table : Send file time statistics (in seconds) for secured and non-secured mode</a:t>
            </a:r>
          </a:p>
        </p:txBody>
      </p:sp>
    </p:spTree>
    <p:extLst>
      <p:ext uri="{BB962C8B-B14F-4D97-AF65-F5344CB8AC3E}">
        <p14:creationId xmlns:p14="http://schemas.microsoft.com/office/powerpoint/2010/main" val="4041308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End to end algorithm overhead (Send file)</a:t>
            </a:r>
          </a:p>
        </p:txBody>
      </p:sp>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a:ln>
                  <a:noFill/>
                </a:ln>
                <a:solidFill>
                  <a:srgbClr val="333333"/>
                </a:solidFill>
                <a:effectLst/>
                <a:uLnTx/>
                <a:uFillTx/>
                <a:latin typeface="Arial"/>
                <a:ea typeface="+mn-ea"/>
                <a:cs typeface="Arial"/>
              </a:rPr>
              <a:t>LTE Security</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13" name="Picture 12" descr="A screenshot of a cell phone&#10;&#10;Description automatically generated">
            <a:extLst>
              <a:ext uri="{FF2B5EF4-FFF2-40B4-BE49-F238E27FC236}">
                <a16:creationId xmlns:a16="http://schemas.microsoft.com/office/drawing/2014/main" id="{A306314C-6A56-4DCB-9336-0EB426A20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13" y="1749891"/>
            <a:ext cx="5920987" cy="444797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EBA372E3-694A-4CBA-94CC-16A7C7D8A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107" y="1831171"/>
            <a:ext cx="6024880" cy="4447975"/>
          </a:xfrm>
          <a:prstGeom prst="rect">
            <a:avLst/>
          </a:prstGeom>
        </p:spPr>
      </p:pic>
    </p:spTree>
    <p:extLst>
      <p:ext uri="{BB962C8B-B14F-4D97-AF65-F5344CB8AC3E}">
        <p14:creationId xmlns:p14="http://schemas.microsoft.com/office/powerpoint/2010/main" val="308495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0368-E106-4F24-8602-DA0A8388AFCA}"/>
              </a:ext>
            </a:extLst>
          </p:cNvPr>
          <p:cNvSpPr>
            <a:spLocks noGrp="1"/>
          </p:cNvSpPr>
          <p:nvPr>
            <p:ph type="title"/>
          </p:nvPr>
        </p:nvSpPr>
        <p:spPr>
          <a:xfrm>
            <a:off x="706973" y="660134"/>
            <a:ext cx="10778052" cy="400110"/>
          </a:xfrm>
        </p:spPr>
        <p:txBody>
          <a:bodyPr/>
          <a:lstStyle/>
          <a:p>
            <a:r>
              <a:rPr lang="en-IN" dirty="0"/>
              <a:t>End to end algorithm overhead (Send file) Contd.</a:t>
            </a:r>
          </a:p>
        </p:txBody>
      </p:sp>
      <p:sp>
        <p:nvSpPr>
          <p:cNvPr id="4" name="Footer Placeholder 3">
            <a:extLst>
              <a:ext uri="{FF2B5EF4-FFF2-40B4-BE49-F238E27FC236}">
                <a16:creationId xmlns:a16="http://schemas.microsoft.com/office/drawing/2014/main" id="{5A2F818A-1F4D-48AD-ABD7-23169A0F72DD}"/>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D38E97B6-F5C6-439B-B6BB-A3A3C9C1188E}"/>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7" name="Picture 6" descr="A picture containing screenshot&#10;&#10;Description automatically generated">
            <a:extLst>
              <a:ext uri="{FF2B5EF4-FFF2-40B4-BE49-F238E27FC236}">
                <a16:creationId xmlns:a16="http://schemas.microsoft.com/office/drawing/2014/main" id="{9379EEA1-662C-4666-B0F5-D58F4DB07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66" y="1487215"/>
            <a:ext cx="8076194" cy="4989587"/>
          </a:xfrm>
          <a:prstGeom prst="rect">
            <a:avLst/>
          </a:prstGeom>
        </p:spPr>
      </p:pic>
    </p:spTree>
    <p:extLst>
      <p:ext uri="{BB962C8B-B14F-4D97-AF65-F5344CB8AC3E}">
        <p14:creationId xmlns:p14="http://schemas.microsoft.com/office/powerpoint/2010/main" val="355251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a:ln>
                  <a:noFill/>
                </a:ln>
                <a:solidFill>
                  <a:srgbClr val="333333"/>
                </a:solidFill>
                <a:effectLst/>
                <a:uLnTx/>
                <a:uFillTx/>
                <a:latin typeface="Arial"/>
                <a:ea typeface="+mn-ea"/>
                <a:cs typeface="Arial"/>
              </a:rPr>
              <a:t>LTE Security</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6" name="Title 1">
            <a:extLst>
              <a:ext uri="{FF2B5EF4-FFF2-40B4-BE49-F238E27FC236}">
                <a16:creationId xmlns:a16="http://schemas.microsoft.com/office/drawing/2014/main" id="{EADBCD6B-8AFD-428B-8A67-8B0BD6FF5D2D}"/>
              </a:ext>
            </a:extLst>
          </p:cNvPr>
          <p:cNvSpPr txBox="1">
            <a:spLocks/>
          </p:cNvSpPr>
          <p:nvPr/>
        </p:nvSpPr>
        <p:spPr>
          <a:xfrm>
            <a:off x="553665" y="678641"/>
            <a:ext cx="10778052" cy="400110"/>
          </a:xfrm>
          <a:prstGeom prst="rect">
            <a:avLst/>
          </a:prstGeom>
        </p:spPr>
        <p:txBody>
          <a:bodyPr wrap="square" lIns="0" tIns="0" rIns="0" bIns="0">
            <a:spAutoFit/>
          </a:bodyPr>
          <a:lstStyle>
            <a:lvl1pPr>
              <a:defRPr sz="2600" b="1" i="0">
                <a:solidFill>
                  <a:srgbClr val="333333"/>
                </a:solidFill>
                <a:latin typeface="Arial"/>
                <a:ea typeface="+mj-ea"/>
                <a:cs typeface="Arial"/>
              </a:defRPr>
            </a:lvl1pPr>
          </a:lstStyle>
          <a:p>
            <a:r>
              <a:rPr lang="en-IN" dirty="0"/>
              <a:t>End to end algorithm overhead </a:t>
            </a:r>
            <a:r>
              <a:rPr lang="en-IN" kern="0" dirty="0"/>
              <a:t>(Challenge)</a:t>
            </a:r>
          </a:p>
        </p:txBody>
      </p:sp>
      <p:graphicFrame>
        <p:nvGraphicFramePr>
          <p:cNvPr id="11" name="Table 10">
            <a:extLst>
              <a:ext uri="{FF2B5EF4-FFF2-40B4-BE49-F238E27FC236}">
                <a16:creationId xmlns:a16="http://schemas.microsoft.com/office/drawing/2014/main" id="{EACC6750-575A-4F06-9972-035D5BF47E32}"/>
              </a:ext>
            </a:extLst>
          </p:cNvPr>
          <p:cNvGraphicFramePr>
            <a:graphicFrameLocks noGrp="1"/>
          </p:cNvGraphicFramePr>
          <p:nvPr>
            <p:extLst>
              <p:ext uri="{D42A27DB-BD31-4B8C-83A1-F6EECF244321}">
                <p14:modId xmlns:p14="http://schemas.microsoft.com/office/powerpoint/2010/main" val="1257275086"/>
              </p:ext>
            </p:extLst>
          </p:nvPr>
        </p:nvGraphicFramePr>
        <p:xfrm>
          <a:off x="457577" y="1852322"/>
          <a:ext cx="10874140" cy="2749163"/>
        </p:xfrm>
        <a:graphic>
          <a:graphicData uri="http://schemas.openxmlformats.org/drawingml/2006/table">
            <a:tbl>
              <a:tblPr firstRow="1" bandRow="1">
                <a:tableStyleId>{5C22544A-7EE6-4342-B048-85BDC9FD1C3A}</a:tableStyleId>
              </a:tblPr>
              <a:tblGrid>
                <a:gridCol w="863223">
                  <a:extLst>
                    <a:ext uri="{9D8B030D-6E8A-4147-A177-3AD203B41FA5}">
                      <a16:colId xmlns:a16="http://schemas.microsoft.com/office/drawing/2014/main" val="3105458672"/>
                    </a:ext>
                  </a:extLst>
                </a:gridCol>
                <a:gridCol w="2275840">
                  <a:extLst>
                    <a:ext uri="{9D8B030D-6E8A-4147-A177-3AD203B41FA5}">
                      <a16:colId xmlns:a16="http://schemas.microsoft.com/office/drawing/2014/main" val="2792905164"/>
                    </a:ext>
                  </a:extLst>
                </a:gridCol>
                <a:gridCol w="3037425">
                  <a:extLst>
                    <a:ext uri="{9D8B030D-6E8A-4147-A177-3AD203B41FA5}">
                      <a16:colId xmlns:a16="http://schemas.microsoft.com/office/drawing/2014/main" val="642635014"/>
                    </a:ext>
                  </a:extLst>
                </a:gridCol>
                <a:gridCol w="2298752">
                  <a:extLst>
                    <a:ext uri="{9D8B030D-6E8A-4147-A177-3AD203B41FA5}">
                      <a16:colId xmlns:a16="http://schemas.microsoft.com/office/drawing/2014/main" val="3490296820"/>
                    </a:ext>
                  </a:extLst>
                </a:gridCol>
                <a:gridCol w="2398900">
                  <a:extLst>
                    <a:ext uri="{9D8B030D-6E8A-4147-A177-3AD203B41FA5}">
                      <a16:colId xmlns:a16="http://schemas.microsoft.com/office/drawing/2014/main" val="2629347709"/>
                    </a:ext>
                  </a:extLst>
                </a:gridCol>
              </a:tblGrid>
              <a:tr h="508993">
                <a:tc>
                  <a:txBody>
                    <a:bodyPr/>
                    <a:lstStyle/>
                    <a:p>
                      <a:r>
                        <a:rPr lang="en-IN" dirty="0"/>
                        <a:t>S. No.</a:t>
                      </a:r>
                    </a:p>
                  </a:txBody>
                  <a:tcPr/>
                </a:tc>
                <a:tc>
                  <a:txBody>
                    <a:bodyPr/>
                    <a:lstStyle/>
                    <a:p>
                      <a:r>
                        <a:rPr lang="en-IN" dirty="0"/>
                        <a:t>File size (KB)</a:t>
                      </a:r>
                    </a:p>
                  </a:txBody>
                  <a:tcPr/>
                </a:tc>
                <a:tc>
                  <a:txBody>
                    <a:bodyPr/>
                    <a:lstStyle/>
                    <a:p>
                      <a:pPr algn="ctr"/>
                      <a:r>
                        <a:rPr lang="en-IN" dirty="0"/>
                        <a:t>1 Cluster Node</a:t>
                      </a:r>
                    </a:p>
                  </a:txBody>
                  <a:tcPr/>
                </a:tc>
                <a:tc>
                  <a:txBody>
                    <a:bodyPr/>
                    <a:lstStyle/>
                    <a:p>
                      <a:pPr algn="ctr"/>
                      <a:r>
                        <a:rPr lang="en-IN" dirty="0"/>
                        <a:t>2 Cluster Nodes</a:t>
                      </a:r>
                    </a:p>
                  </a:txBody>
                  <a:tcPr/>
                </a:tc>
                <a:tc>
                  <a:txBody>
                    <a:bodyPr/>
                    <a:lstStyle/>
                    <a:p>
                      <a:pPr algn="ctr"/>
                      <a:r>
                        <a:rPr lang="en-IN" dirty="0"/>
                        <a:t>3 Cluster Nodes</a:t>
                      </a:r>
                    </a:p>
                  </a:txBody>
                  <a:tcPr/>
                </a:tc>
                <a:extLst>
                  <a:ext uri="{0D108BD9-81ED-4DB2-BD59-A6C34878D82A}">
                    <a16:rowId xmlns:a16="http://schemas.microsoft.com/office/drawing/2014/main" val="3056955939"/>
                  </a:ext>
                </a:extLst>
              </a:tr>
              <a:tr h="448034">
                <a:tc>
                  <a:txBody>
                    <a:bodyPr/>
                    <a:lstStyle/>
                    <a:p>
                      <a:r>
                        <a:rPr lang="en-IN" dirty="0"/>
                        <a:t>1</a:t>
                      </a:r>
                    </a:p>
                  </a:txBody>
                  <a:tcPr/>
                </a:tc>
                <a:tc>
                  <a:txBody>
                    <a:bodyPr/>
                    <a:lstStyle/>
                    <a:p>
                      <a:r>
                        <a:rPr lang="en-IN" dirty="0"/>
                        <a:t>64</a:t>
                      </a:r>
                    </a:p>
                  </a:txBody>
                  <a:tcPr/>
                </a:tc>
                <a:tc>
                  <a:txBody>
                    <a:bodyPr/>
                    <a:lstStyle/>
                    <a:p>
                      <a:r>
                        <a:rPr lang="en-IN" dirty="0"/>
                        <a:t>0.0272</a:t>
                      </a:r>
                    </a:p>
                  </a:txBody>
                  <a:tcPr/>
                </a:tc>
                <a:tc>
                  <a:txBody>
                    <a:bodyPr/>
                    <a:lstStyle/>
                    <a:p>
                      <a:r>
                        <a:rPr lang="en-IN" sz="1800" b="0" i="0" u="none" strike="noStrike" baseline="0" dirty="0">
                          <a:solidFill>
                            <a:schemeClr val="dk1"/>
                          </a:solidFill>
                          <a:latin typeface="+mn-lt"/>
                          <a:ea typeface="+mn-ea"/>
                          <a:cs typeface="+mn-cs"/>
                        </a:rPr>
                        <a:t>0.0276</a:t>
                      </a:r>
                      <a:endParaRPr lang="en-IN" dirty="0"/>
                    </a:p>
                  </a:txBody>
                  <a:tcPr/>
                </a:tc>
                <a:tc>
                  <a:txBody>
                    <a:bodyPr/>
                    <a:lstStyle/>
                    <a:p>
                      <a:r>
                        <a:rPr lang="en-IN" sz="1800" b="0" i="0" u="none" strike="noStrike" baseline="0" dirty="0">
                          <a:solidFill>
                            <a:schemeClr val="dk1"/>
                          </a:solidFill>
                          <a:latin typeface="+mn-lt"/>
                          <a:ea typeface="+mn-ea"/>
                          <a:cs typeface="+mn-cs"/>
                        </a:rPr>
                        <a:t>0.0275</a:t>
                      </a:r>
                      <a:endParaRPr lang="en-IN" dirty="0"/>
                    </a:p>
                  </a:txBody>
                  <a:tcPr/>
                </a:tc>
                <a:extLst>
                  <a:ext uri="{0D108BD9-81ED-4DB2-BD59-A6C34878D82A}">
                    <a16:rowId xmlns:a16="http://schemas.microsoft.com/office/drawing/2014/main" val="3570961725"/>
                  </a:ext>
                </a:extLst>
              </a:tr>
              <a:tr h="448034">
                <a:tc>
                  <a:txBody>
                    <a:bodyPr/>
                    <a:lstStyle/>
                    <a:p>
                      <a:r>
                        <a:rPr lang="en-IN" dirty="0"/>
                        <a:t>2</a:t>
                      </a:r>
                    </a:p>
                  </a:txBody>
                  <a:tcPr/>
                </a:tc>
                <a:tc>
                  <a:txBody>
                    <a:bodyPr/>
                    <a:lstStyle/>
                    <a:p>
                      <a:r>
                        <a:rPr lang="en-IN" dirty="0"/>
                        <a:t>128</a:t>
                      </a:r>
                    </a:p>
                  </a:txBody>
                  <a:tcPr/>
                </a:tc>
                <a:tc>
                  <a:txBody>
                    <a:bodyPr/>
                    <a:lstStyle/>
                    <a:p>
                      <a:r>
                        <a:rPr lang="en-IN" sz="1800" b="0" i="0" u="none" strike="noStrike" baseline="0" dirty="0">
                          <a:solidFill>
                            <a:schemeClr val="dk1"/>
                          </a:solidFill>
                          <a:latin typeface="+mn-lt"/>
                          <a:ea typeface="+mn-ea"/>
                          <a:cs typeface="+mn-cs"/>
                        </a:rPr>
                        <a:t>0.02735</a:t>
                      </a:r>
                      <a:endParaRPr lang="en-IN" dirty="0"/>
                    </a:p>
                  </a:txBody>
                  <a:tcPr/>
                </a:tc>
                <a:tc>
                  <a:txBody>
                    <a:bodyPr/>
                    <a:lstStyle/>
                    <a:p>
                      <a:r>
                        <a:rPr lang="en-IN" sz="1800" b="0" i="0" u="none" strike="noStrike" baseline="0" dirty="0">
                          <a:solidFill>
                            <a:schemeClr val="dk1"/>
                          </a:solidFill>
                          <a:latin typeface="+mn-lt"/>
                          <a:ea typeface="+mn-ea"/>
                          <a:cs typeface="+mn-cs"/>
                        </a:rPr>
                        <a:t>0.02735</a:t>
                      </a:r>
                      <a:endParaRPr lang="en-IN" dirty="0"/>
                    </a:p>
                  </a:txBody>
                  <a:tcPr/>
                </a:tc>
                <a:tc>
                  <a:txBody>
                    <a:bodyPr/>
                    <a:lstStyle/>
                    <a:p>
                      <a:r>
                        <a:rPr lang="en-IN" sz="1800" b="0" i="0" u="none" strike="noStrike" baseline="0" dirty="0">
                          <a:solidFill>
                            <a:schemeClr val="dk1"/>
                          </a:solidFill>
                          <a:latin typeface="+mn-lt"/>
                          <a:ea typeface="+mn-ea"/>
                          <a:cs typeface="+mn-cs"/>
                        </a:rPr>
                        <a:t>0.02765</a:t>
                      </a:r>
                      <a:endParaRPr lang="en-IN" dirty="0"/>
                    </a:p>
                  </a:txBody>
                  <a:tcPr/>
                </a:tc>
                <a:extLst>
                  <a:ext uri="{0D108BD9-81ED-4DB2-BD59-A6C34878D82A}">
                    <a16:rowId xmlns:a16="http://schemas.microsoft.com/office/drawing/2014/main" val="4088538775"/>
                  </a:ext>
                </a:extLst>
              </a:tr>
              <a:tr h="448034">
                <a:tc>
                  <a:txBody>
                    <a:bodyPr/>
                    <a:lstStyle/>
                    <a:p>
                      <a:r>
                        <a:rPr lang="en-IN" dirty="0"/>
                        <a:t>3</a:t>
                      </a:r>
                    </a:p>
                  </a:txBody>
                  <a:tcPr/>
                </a:tc>
                <a:tc>
                  <a:txBody>
                    <a:bodyPr/>
                    <a:lstStyle/>
                    <a:p>
                      <a:r>
                        <a:rPr lang="en-IN" dirty="0"/>
                        <a:t>256</a:t>
                      </a:r>
                    </a:p>
                  </a:txBody>
                  <a:tcPr/>
                </a:tc>
                <a:tc>
                  <a:txBody>
                    <a:bodyPr/>
                    <a:lstStyle/>
                    <a:p>
                      <a:r>
                        <a:rPr lang="en-IN" sz="1800" b="0" i="0" u="none" strike="noStrike" baseline="0" dirty="0">
                          <a:solidFill>
                            <a:schemeClr val="dk1"/>
                          </a:solidFill>
                          <a:latin typeface="+mn-lt"/>
                          <a:ea typeface="+mn-ea"/>
                          <a:cs typeface="+mn-cs"/>
                        </a:rPr>
                        <a:t>0.0272</a:t>
                      </a:r>
                      <a:endParaRPr lang="en-IN" dirty="0"/>
                    </a:p>
                  </a:txBody>
                  <a:tcPr/>
                </a:tc>
                <a:tc>
                  <a:txBody>
                    <a:bodyPr/>
                    <a:lstStyle/>
                    <a:p>
                      <a:r>
                        <a:rPr lang="en-IN" sz="1800" b="0" i="0" u="none" strike="noStrike" baseline="0" dirty="0">
                          <a:solidFill>
                            <a:schemeClr val="dk1"/>
                          </a:solidFill>
                          <a:latin typeface="+mn-lt"/>
                          <a:ea typeface="+mn-ea"/>
                          <a:cs typeface="+mn-cs"/>
                        </a:rPr>
                        <a:t>0.02765</a:t>
                      </a:r>
                      <a:endParaRPr lang="en-IN" dirty="0"/>
                    </a:p>
                  </a:txBody>
                  <a:tcPr/>
                </a:tc>
                <a:tc>
                  <a:txBody>
                    <a:bodyPr/>
                    <a:lstStyle/>
                    <a:p>
                      <a:r>
                        <a:rPr lang="en-IN" sz="1800" b="0" i="0" u="none" strike="noStrike" baseline="0" dirty="0">
                          <a:solidFill>
                            <a:schemeClr val="dk1"/>
                          </a:solidFill>
                          <a:latin typeface="+mn-lt"/>
                          <a:ea typeface="+mn-ea"/>
                          <a:cs typeface="+mn-cs"/>
                        </a:rPr>
                        <a:t>0.02755</a:t>
                      </a:r>
                      <a:endParaRPr lang="en-IN" dirty="0"/>
                    </a:p>
                  </a:txBody>
                  <a:tcPr/>
                </a:tc>
                <a:extLst>
                  <a:ext uri="{0D108BD9-81ED-4DB2-BD59-A6C34878D82A}">
                    <a16:rowId xmlns:a16="http://schemas.microsoft.com/office/drawing/2014/main" val="2954055444"/>
                  </a:ext>
                </a:extLst>
              </a:tr>
              <a:tr h="448034">
                <a:tc>
                  <a:txBody>
                    <a:bodyPr/>
                    <a:lstStyle/>
                    <a:p>
                      <a:r>
                        <a:rPr lang="en-IN" dirty="0"/>
                        <a:t>4</a:t>
                      </a:r>
                    </a:p>
                  </a:txBody>
                  <a:tcPr/>
                </a:tc>
                <a:tc>
                  <a:txBody>
                    <a:bodyPr/>
                    <a:lstStyle/>
                    <a:p>
                      <a:r>
                        <a:rPr lang="en-IN" dirty="0"/>
                        <a:t>512</a:t>
                      </a:r>
                    </a:p>
                  </a:txBody>
                  <a:tcPr/>
                </a:tc>
                <a:tc>
                  <a:txBody>
                    <a:bodyPr/>
                    <a:lstStyle/>
                    <a:p>
                      <a:r>
                        <a:rPr lang="en-IN" sz="1800" b="0" i="0" u="none" strike="noStrike" baseline="0" dirty="0">
                          <a:solidFill>
                            <a:schemeClr val="dk1"/>
                          </a:solidFill>
                          <a:latin typeface="+mn-lt"/>
                          <a:ea typeface="+mn-ea"/>
                          <a:cs typeface="+mn-cs"/>
                        </a:rPr>
                        <a:t>0.0269</a:t>
                      </a:r>
                      <a:endParaRPr lang="en-IN" dirty="0"/>
                    </a:p>
                  </a:txBody>
                  <a:tcPr/>
                </a:tc>
                <a:tc>
                  <a:txBody>
                    <a:bodyPr/>
                    <a:lstStyle/>
                    <a:p>
                      <a:r>
                        <a:rPr lang="en-IN" sz="1800" b="0" i="0" u="none" strike="noStrike" baseline="0" dirty="0">
                          <a:solidFill>
                            <a:schemeClr val="dk1"/>
                          </a:solidFill>
                          <a:latin typeface="+mn-lt"/>
                          <a:ea typeface="+mn-ea"/>
                          <a:cs typeface="+mn-cs"/>
                        </a:rPr>
                        <a:t>0.02705</a:t>
                      </a:r>
                      <a:endParaRPr lang="en-IN" dirty="0"/>
                    </a:p>
                  </a:txBody>
                  <a:tcPr/>
                </a:tc>
                <a:tc>
                  <a:txBody>
                    <a:bodyPr/>
                    <a:lstStyle/>
                    <a:p>
                      <a:r>
                        <a:rPr lang="en-IN" sz="1800" b="0" i="0" u="none" strike="noStrike" baseline="0" dirty="0">
                          <a:solidFill>
                            <a:schemeClr val="dk1"/>
                          </a:solidFill>
                          <a:latin typeface="+mn-lt"/>
                          <a:ea typeface="+mn-ea"/>
                          <a:cs typeface="+mn-cs"/>
                        </a:rPr>
                        <a:t>0.02765</a:t>
                      </a:r>
                      <a:endParaRPr lang="en-IN" dirty="0"/>
                    </a:p>
                  </a:txBody>
                  <a:tcPr/>
                </a:tc>
                <a:extLst>
                  <a:ext uri="{0D108BD9-81ED-4DB2-BD59-A6C34878D82A}">
                    <a16:rowId xmlns:a16="http://schemas.microsoft.com/office/drawing/2014/main" val="2184463787"/>
                  </a:ext>
                </a:extLst>
              </a:tr>
              <a:tr h="448034">
                <a:tc>
                  <a:txBody>
                    <a:bodyPr/>
                    <a:lstStyle/>
                    <a:p>
                      <a:r>
                        <a:rPr lang="en-IN" dirty="0"/>
                        <a:t>5</a:t>
                      </a:r>
                    </a:p>
                  </a:txBody>
                  <a:tcPr/>
                </a:tc>
                <a:tc>
                  <a:txBody>
                    <a:bodyPr/>
                    <a:lstStyle/>
                    <a:p>
                      <a:r>
                        <a:rPr lang="en-IN" dirty="0"/>
                        <a:t>1024</a:t>
                      </a:r>
                    </a:p>
                  </a:txBody>
                  <a:tcPr/>
                </a:tc>
                <a:tc>
                  <a:txBody>
                    <a:bodyPr/>
                    <a:lstStyle/>
                    <a:p>
                      <a:r>
                        <a:rPr lang="en-IN" sz="1800" b="0" i="0" u="none" strike="noStrike" baseline="0" dirty="0">
                          <a:solidFill>
                            <a:schemeClr val="dk1"/>
                          </a:solidFill>
                          <a:latin typeface="+mn-lt"/>
                          <a:ea typeface="+mn-ea"/>
                          <a:cs typeface="+mn-cs"/>
                        </a:rPr>
                        <a:t>0.0273</a:t>
                      </a:r>
                      <a:endParaRPr lang="en-IN" dirty="0"/>
                    </a:p>
                  </a:txBody>
                  <a:tcPr/>
                </a:tc>
                <a:tc>
                  <a:txBody>
                    <a:bodyPr/>
                    <a:lstStyle/>
                    <a:p>
                      <a:r>
                        <a:rPr lang="en-IN" sz="1800" b="0" i="0" u="none" strike="noStrike" baseline="0" dirty="0">
                          <a:solidFill>
                            <a:schemeClr val="dk1"/>
                          </a:solidFill>
                          <a:latin typeface="+mn-lt"/>
                          <a:ea typeface="+mn-ea"/>
                          <a:cs typeface="+mn-cs"/>
                        </a:rPr>
                        <a:t>0.02755</a:t>
                      </a:r>
                      <a:endParaRPr lang="en-IN" dirty="0"/>
                    </a:p>
                  </a:txBody>
                  <a:tcPr/>
                </a:tc>
                <a:tc>
                  <a:txBody>
                    <a:bodyPr/>
                    <a:lstStyle/>
                    <a:p>
                      <a:r>
                        <a:rPr lang="en-IN" sz="1800" b="0" i="0" u="none" strike="noStrike" baseline="0" dirty="0">
                          <a:solidFill>
                            <a:schemeClr val="dk1"/>
                          </a:solidFill>
                          <a:latin typeface="+mn-lt"/>
                          <a:ea typeface="+mn-ea"/>
                          <a:cs typeface="+mn-cs"/>
                        </a:rPr>
                        <a:t>0.0274</a:t>
                      </a:r>
                      <a:endParaRPr lang="en-IN" dirty="0"/>
                    </a:p>
                  </a:txBody>
                  <a:tcPr/>
                </a:tc>
                <a:extLst>
                  <a:ext uri="{0D108BD9-81ED-4DB2-BD59-A6C34878D82A}">
                    <a16:rowId xmlns:a16="http://schemas.microsoft.com/office/drawing/2014/main" val="3561172698"/>
                  </a:ext>
                </a:extLst>
              </a:tr>
            </a:tbl>
          </a:graphicData>
        </a:graphic>
      </p:graphicFrame>
      <p:sp>
        <p:nvSpPr>
          <p:cNvPr id="12" name="TextBox 11">
            <a:extLst>
              <a:ext uri="{FF2B5EF4-FFF2-40B4-BE49-F238E27FC236}">
                <a16:creationId xmlns:a16="http://schemas.microsoft.com/office/drawing/2014/main" id="{EB6CFC4D-4AE6-4350-9DFA-BBBE753E913F}"/>
              </a:ext>
            </a:extLst>
          </p:cNvPr>
          <p:cNvSpPr txBox="1"/>
          <p:nvPr/>
        </p:nvSpPr>
        <p:spPr>
          <a:xfrm>
            <a:off x="3756021" y="5469035"/>
            <a:ext cx="7853680" cy="369332"/>
          </a:xfrm>
          <a:prstGeom prst="rect">
            <a:avLst/>
          </a:prstGeom>
          <a:noFill/>
        </p:spPr>
        <p:txBody>
          <a:bodyPr wrap="square" rtlCol="0">
            <a:spAutoFit/>
          </a:bodyPr>
          <a:lstStyle/>
          <a:p>
            <a:r>
              <a:rPr lang="en-IN" dirty="0"/>
              <a:t>Challenge file time statistics (in seconds)</a:t>
            </a:r>
          </a:p>
        </p:txBody>
      </p:sp>
    </p:spTree>
    <p:extLst>
      <p:ext uri="{BB962C8B-B14F-4D97-AF65-F5344CB8AC3E}">
        <p14:creationId xmlns:p14="http://schemas.microsoft.com/office/powerpoint/2010/main" val="116618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Contents	</a:t>
            </a:r>
          </a:p>
        </p:txBody>
      </p:sp>
      <p:sp>
        <p:nvSpPr>
          <p:cNvPr id="3" name="Text Placeholder 2"/>
          <p:cNvSpPr>
            <a:spLocks noGrp="1"/>
          </p:cNvSpPr>
          <p:nvPr>
            <p:ph type="body" idx="1"/>
          </p:nvPr>
        </p:nvSpPr>
        <p:spPr>
          <a:xfrm>
            <a:off x="706973" y="1687354"/>
            <a:ext cx="11027403" cy="5170646"/>
          </a:xfrm>
        </p:spPr>
        <p:txBody>
          <a:bodyPr/>
          <a:lstStyle/>
          <a:p>
            <a:pPr marL="342900" indent="-342900">
              <a:buFont typeface="Wingdings" panose="05000000000000000000" pitchFamily="2" charset="2"/>
              <a:buChar char="§"/>
            </a:pPr>
            <a:r>
              <a:rPr lang="en-IN" dirty="0"/>
              <a:t>Proof Of Data Possession : What and Why?</a:t>
            </a:r>
          </a:p>
          <a:p>
            <a:pPr marL="342900" indent="-342900">
              <a:buFont typeface="Wingdings" panose="05000000000000000000" pitchFamily="2" charset="2"/>
              <a:buChar char="§"/>
            </a:pPr>
            <a:endParaRPr lang="en-IN" dirty="0"/>
          </a:p>
          <a:p>
            <a:pPr marL="342900" indent="-342900">
              <a:buFont typeface="Wingdings" panose="05000000000000000000" pitchFamily="2" charset="2"/>
              <a:buChar char="§"/>
            </a:pPr>
            <a:r>
              <a:rPr lang="en-IN" dirty="0"/>
              <a:t>Related Work</a:t>
            </a:r>
          </a:p>
          <a:p>
            <a:pPr marL="342900" indent="-342900">
              <a:buFont typeface="Wingdings" panose="05000000000000000000" pitchFamily="2" charset="2"/>
              <a:buChar char="§"/>
            </a:pPr>
            <a:endParaRPr lang="en-IN" dirty="0"/>
          </a:p>
          <a:p>
            <a:pPr marL="342900" indent="-342900">
              <a:buFont typeface="Wingdings" panose="05000000000000000000" pitchFamily="2" charset="2"/>
              <a:buChar char="§"/>
            </a:pPr>
            <a:r>
              <a:rPr lang="en-IN" dirty="0"/>
              <a:t>Background</a:t>
            </a:r>
          </a:p>
          <a:p>
            <a:pPr marL="342900" indent="-342900">
              <a:buFont typeface="Wingdings" panose="05000000000000000000" pitchFamily="2" charset="2"/>
              <a:buChar char="§"/>
            </a:pPr>
            <a:endParaRPr lang="en-IN" dirty="0"/>
          </a:p>
          <a:p>
            <a:pPr marL="342900" indent="-342900">
              <a:buFont typeface="Wingdings" panose="05000000000000000000" pitchFamily="2" charset="2"/>
              <a:buChar char="§"/>
            </a:pPr>
            <a:r>
              <a:rPr lang="en-IN" dirty="0"/>
              <a:t>Proposed Algorithm</a:t>
            </a:r>
          </a:p>
          <a:p>
            <a:pPr marL="342900" indent="-342900">
              <a:buFont typeface="Wingdings" panose="05000000000000000000" pitchFamily="2" charset="2"/>
              <a:buChar char="§"/>
            </a:pPr>
            <a:endParaRPr lang="en-IN" dirty="0"/>
          </a:p>
          <a:p>
            <a:pPr marL="342900" indent="-342900">
              <a:buFont typeface="Wingdings" panose="05000000000000000000" pitchFamily="2" charset="2"/>
              <a:buChar char="§"/>
            </a:pPr>
            <a:r>
              <a:rPr lang="en-IN" dirty="0"/>
              <a:t>Implementation details</a:t>
            </a:r>
          </a:p>
          <a:p>
            <a:pPr marL="342900" indent="-342900">
              <a:buFont typeface="Wingdings" panose="05000000000000000000" pitchFamily="2" charset="2"/>
              <a:buChar char="§"/>
            </a:pPr>
            <a:endParaRPr lang="en-IN" dirty="0"/>
          </a:p>
          <a:p>
            <a:pPr marL="342900" indent="-342900">
              <a:buFont typeface="Wingdings" panose="05000000000000000000" pitchFamily="2" charset="2"/>
              <a:buChar char="§"/>
            </a:pPr>
            <a:r>
              <a:rPr lang="en-IN" dirty="0"/>
              <a:t>Performance Evaluation</a:t>
            </a:r>
          </a:p>
          <a:p>
            <a:pPr marL="342900" indent="-342900">
              <a:buFont typeface="Wingdings" panose="05000000000000000000" pitchFamily="2" charset="2"/>
              <a:buChar char="§"/>
            </a:pPr>
            <a:endParaRPr lang="en-IN" dirty="0"/>
          </a:p>
          <a:p>
            <a:pPr marL="342900" indent="-342900">
              <a:buFont typeface="Wingdings" panose="05000000000000000000" pitchFamily="2" charset="2"/>
              <a:buChar char="§"/>
            </a:pPr>
            <a:r>
              <a:rPr lang="en-IN" dirty="0"/>
              <a:t>Conclusion</a:t>
            </a:r>
          </a:p>
          <a:p>
            <a:endParaRPr lang="en-IN" dirty="0"/>
          </a:p>
          <a:p>
            <a:pPr marL="342900" indent="-342900">
              <a:buFontTx/>
              <a:buChar char="-"/>
            </a:pPr>
            <a:endParaRPr lang="en-IN" dirty="0"/>
          </a:p>
        </p:txBody>
      </p:sp>
      <p:sp>
        <p:nvSpPr>
          <p:cNvPr id="4" name="Footer Placeholder 3"/>
          <p:cNvSpPr>
            <a:spLocks noGrp="1"/>
          </p:cNvSpPr>
          <p:nvPr>
            <p:ph type="ftr" sz="quarter" idx="5"/>
          </p:nvPr>
        </p:nvSpPr>
        <p:spPr/>
        <p:txBody>
          <a:bodyPr/>
          <a:lstStyle/>
          <a:p>
            <a:pPr marL="12700" lvl="0">
              <a:defRPr/>
            </a:pPr>
            <a:r>
              <a:rPr lang="en-IN" spc="-45" dirty="0"/>
              <a:t>Proof of Data Possession</a:t>
            </a:r>
            <a:endParaRPr lang="en-IN" dirty="0"/>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43013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58F1-D0CA-425A-9D2C-E34250727FB3}"/>
              </a:ext>
            </a:extLst>
          </p:cNvPr>
          <p:cNvSpPr>
            <a:spLocks noGrp="1"/>
          </p:cNvSpPr>
          <p:nvPr>
            <p:ph type="title"/>
          </p:nvPr>
        </p:nvSpPr>
        <p:spPr>
          <a:xfrm>
            <a:off x="706973" y="660134"/>
            <a:ext cx="10778052" cy="400110"/>
          </a:xfrm>
        </p:spPr>
        <p:txBody>
          <a:bodyPr/>
          <a:lstStyle/>
          <a:p>
            <a:r>
              <a:rPr lang="en-IN" dirty="0"/>
              <a:t>Algorithm performance tuning</a:t>
            </a:r>
          </a:p>
        </p:txBody>
      </p:sp>
      <p:pic>
        <p:nvPicPr>
          <p:cNvPr id="6" name="Picture 5">
            <a:extLst>
              <a:ext uri="{FF2B5EF4-FFF2-40B4-BE49-F238E27FC236}">
                <a16:creationId xmlns:a16="http://schemas.microsoft.com/office/drawing/2014/main" id="{8375D9A8-9A88-49BB-95CE-CE933BDC53A7}"/>
              </a:ext>
            </a:extLst>
          </p:cNvPr>
          <p:cNvPicPr>
            <a:picLocks noChangeAspect="1"/>
          </p:cNvPicPr>
          <p:nvPr/>
        </p:nvPicPr>
        <p:blipFill>
          <a:blip r:embed="rId2"/>
          <a:stretch>
            <a:fillRect/>
          </a:stretch>
        </p:blipFill>
        <p:spPr>
          <a:xfrm>
            <a:off x="483194" y="1617112"/>
            <a:ext cx="11225612" cy="1999848"/>
          </a:xfrm>
          <a:prstGeom prst="rect">
            <a:avLst/>
          </a:prstGeom>
        </p:spPr>
      </p:pic>
      <p:sp>
        <p:nvSpPr>
          <p:cNvPr id="4" name="Footer Placeholder 3">
            <a:extLst>
              <a:ext uri="{FF2B5EF4-FFF2-40B4-BE49-F238E27FC236}">
                <a16:creationId xmlns:a16="http://schemas.microsoft.com/office/drawing/2014/main" id="{E3BF686E-94ED-455A-88E5-F55298C74567}"/>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64044617-E838-44D4-A8C7-939DA014F9DA}"/>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7" name="Picture 6">
            <a:extLst>
              <a:ext uri="{FF2B5EF4-FFF2-40B4-BE49-F238E27FC236}">
                <a16:creationId xmlns:a16="http://schemas.microsoft.com/office/drawing/2014/main" id="{3BCB7764-E7F0-40F0-B6AC-F122E3E20387}"/>
              </a:ext>
            </a:extLst>
          </p:cNvPr>
          <p:cNvPicPr>
            <a:picLocks noChangeAspect="1"/>
          </p:cNvPicPr>
          <p:nvPr/>
        </p:nvPicPr>
        <p:blipFill>
          <a:blip r:embed="rId3"/>
          <a:stretch>
            <a:fillRect/>
          </a:stretch>
        </p:blipFill>
        <p:spPr>
          <a:xfrm>
            <a:off x="400160" y="4141522"/>
            <a:ext cx="11516607" cy="1999848"/>
          </a:xfrm>
          <a:prstGeom prst="rect">
            <a:avLst/>
          </a:prstGeom>
        </p:spPr>
      </p:pic>
    </p:spTree>
    <p:extLst>
      <p:ext uri="{BB962C8B-B14F-4D97-AF65-F5344CB8AC3E}">
        <p14:creationId xmlns:p14="http://schemas.microsoft.com/office/powerpoint/2010/main" val="192716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85C1-2FCE-434A-81D1-02853018A1BC}"/>
              </a:ext>
            </a:extLst>
          </p:cNvPr>
          <p:cNvSpPr>
            <a:spLocks noGrp="1"/>
          </p:cNvSpPr>
          <p:nvPr>
            <p:ph type="title"/>
          </p:nvPr>
        </p:nvSpPr>
        <p:spPr>
          <a:xfrm>
            <a:off x="706973" y="660134"/>
            <a:ext cx="10778052" cy="400110"/>
          </a:xfrm>
        </p:spPr>
        <p:txBody>
          <a:bodyPr/>
          <a:lstStyle/>
          <a:p>
            <a:r>
              <a:rPr lang="en-IN" dirty="0"/>
              <a:t>Algorithm performance tuning</a:t>
            </a:r>
          </a:p>
        </p:txBody>
      </p:sp>
      <p:pic>
        <p:nvPicPr>
          <p:cNvPr id="6" name="Picture 5">
            <a:extLst>
              <a:ext uri="{FF2B5EF4-FFF2-40B4-BE49-F238E27FC236}">
                <a16:creationId xmlns:a16="http://schemas.microsoft.com/office/drawing/2014/main" id="{D6825D92-CC3A-4A57-86B2-CE47CBDD369D}"/>
              </a:ext>
            </a:extLst>
          </p:cNvPr>
          <p:cNvPicPr>
            <a:picLocks noChangeAspect="1"/>
          </p:cNvPicPr>
          <p:nvPr/>
        </p:nvPicPr>
        <p:blipFill>
          <a:blip r:embed="rId2"/>
          <a:stretch>
            <a:fillRect/>
          </a:stretch>
        </p:blipFill>
        <p:spPr>
          <a:xfrm>
            <a:off x="2038134" y="1524000"/>
            <a:ext cx="7643020" cy="4775466"/>
          </a:xfrm>
          <a:prstGeom prst="rect">
            <a:avLst/>
          </a:prstGeom>
        </p:spPr>
      </p:pic>
      <p:sp>
        <p:nvSpPr>
          <p:cNvPr id="4" name="Footer Placeholder 3">
            <a:extLst>
              <a:ext uri="{FF2B5EF4-FFF2-40B4-BE49-F238E27FC236}">
                <a16:creationId xmlns:a16="http://schemas.microsoft.com/office/drawing/2014/main" id="{CB56DA32-3FB9-4F71-9004-0F4BE912D4A8}"/>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B2DF86B6-02B5-49FD-8452-FF53932DE730}"/>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411310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3393-1011-472A-B5C7-CAFBAD64ED19}"/>
              </a:ext>
            </a:extLst>
          </p:cNvPr>
          <p:cNvSpPr>
            <a:spLocks noGrp="1"/>
          </p:cNvSpPr>
          <p:nvPr>
            <p:ph type="title"/>
          </p:nvPr>
        </p:nvSpPr>
        <p:spPr>
          <a:xfrm>
            <a:off x="706973" y="660134"/>
            <a:ext cx="10778052" cy="400110"/>
          </a:xfrm>
        </p:spPr>
        <p:txBody>
          <a:bodyPr/>
          <a:lstStyle/>
          <a:p>
            <a:r>
              <a:rPr lang="en-IN" dirty="0"/>
              <a:t>Algorithm performance tuning</a:t>
            </a:r>
          </a:p>
        </p:txBody>
      </p:sp>
      <p:sp>
        <p:nvSpPr>
          <p:cNvPr id="4" name="Footer Placeholder 3">
            <a:extLst>
              <a:ext uri="{FF2B5EF4-FFF2-40B4-BE49-F238E27FC236}">
                <a16:creationId xmlns:a16="http://schemas.microsoft.com/office/drawing/2014/main" id="{BAA4ED14-8A6A-469E-B5B4-D63E84B576A1}"/>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7F6D37CD-A49D-4DE3-B99F-4B039AFF8182}"/>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6" name="Picture 5">
            <a:extLst>
              <a:ext uri="{FF2B5EF4-FFF2-40B4-BE49-F238E27FC236}">
                <a16:creationId xmlns:a16="http://schemas.microsoft.com/office/drawing/2014/main" id="{E2FBA6B7-751F-4A5B-A47A-33E860FAAD78}"/>
              </a:ext>
            </a:extLst>
          </p:cNvPr>
          <p:cNvPicPr>
            <a:picLocks noChangeAspect="1"/>
          </p:cNvPicPr>
          <p:nvPr/>
        </p:nvPicPr>
        <p:blipFill>
          <a:blip r:embed="rId2"/>
          <a:stretch>
            <a:fillRect/>
          </a:stretch>
        </p:blipFill>
        <p:spPr>
          <a:xfrm>
            <a:off x="1589983" y="1530130"/>
            <a:ext cx="7462577" cy="4908157"/>
          </a:xfrm>
          <a:prstGeom prst="rect">
            <a:avLst/>
          </a:prstGeom>
        </p:spPr>
      </p:pic>
    </p:spTree>
    <p:extLst>
      <p:ext uri="{BB962C8B-B14F-4D97-AF65-F5344CB8AC3E}">
        <p14:creationId xmlns:p14="http://schemas.microsoft.com/office/powerpoint/2010/main" val="159389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4" y="557792"/>
            <a:ext cx="10778052" cy="400110"/>
          </a:xfrm>
        </p:spPr>
        <p:txBody>
          <a:bodyPr/>
          <a:lstStyle/>
          <a:p>
            <a:r>
              <a:rPr lang="en-IN" dirty="0"/>
              <a:t>Conclusion </a:t>
            </a:r>
          </a:p>
        </p:txBody>
      </p:sp>
      <p:sp>
        <p:nvSpPr>
          <p:cNvPr id="3" name="Text Placeholder 2"/>
          <p:cNvSpPr>
            <a:spLocks noGrp="1"/>
          </p:cNvSpPr>
          <p:nvPr>
            <p:ph type="body" idx="1"/>
          </p:nvPr>
        </p:nvSpPr>
        <p:spPr>
          <a:xfrm>
            <a:off x="582298" y="1702552"/>
            <a:ext cx="11027403" cy="2231380"/>
          </a:xfrm>
        </p:spPr>
        <p:txBody>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current implementation for </a:t>
            </a:r>
            <a:r>
              <a:rPr lang="en-IN" dirty="0" err="1">
                <a:latin typeface="Arial" panose="020B0604020202020204" pitchFamily="34" charset="0"/>
                <a:cs typeface="Arial" panose="020B0604020202020204" pitchFamily="34" charset="0"/>
              </a:rPr>
              <a:t>PoDP</a:t>
            </a:r>
            <a:r>
              <a:rPr lang="en-IN" dirty="0">
                <a:latin typeface="Arial" panose="020B0604020202020204" pitchFamily="34" charset="0"/>
                <a:cs typeface="Arial" panose="020B0604020202020204" pitchFamily="34" charset="0"/>
              </a:rPr>
              <a:t> is efficient with minimal performance overhead</a:t>
            </a: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It covers most of the use-cases as previously explained.</a:t>
            </a: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Future:</a:t>
            </a:r>
          </a:p>
          <a:p>
            <a:pPr marL="800100" lvl="1" indent="-342900">
              <a:buFontTx/>
              <a:buChar char="-"/>
            </a:pPr>
            <a:endParaRPr lang="en-IN" sz="13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Trusted Remote Server with </a:t>
            </a:r>
            <a:r>
              <a:rPr lang="en-IN" dirty="0"/>
              <a:t>Software Guard Extensions (SGX) </a:t>
            </a:r>
            <a:endParaRPr lang="en-IN"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dirty="0"/>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59210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2298" y="1702552"/>
            <a:ext cx="11027403" cy="3662541"/>
          </a:xfrm>
        </p:spPr>
        <p:txBody>
          <a:bodyPr/>
          <a:lstStyle/>
          <a:p>
            <a:pPr lvl="0" algn="ctr" rtl="0"/>
            <a:r>
              <a:rPr lang="en-IN" sz="7200" kern="1200" dirty="0">
                <a:solidFill>
                  <a:prstClr val="black"/>
                </a:solidFill>
                <a:latin typeface="Arial" panose="020B0604020202020204" pitchFamily="34" charset="0"/>
                <a:cs typeface="Arial" panose="020B0604020202020204" pitchFamily="34" charset="0"/>
              </a:rPr>
              <a:t>THANK YOU!</a:t>
            </a:r>
          </a:p>
          <a:p>
            <a:pPr lvl="0" algn="ctr" rtl="0"/>
            <a:endParaRPr lang="en-IN" sz="7200" kern="1200" dirty="0">
              <a:solidFill>
                <a:prstClr val="black"/>
              </a:solidFill>
              <a:latin typeface="Arial" panose="020B0604020202020204" pitchFamily="34" charset="0"/>
              <a:cs typeface="Arial" panose="020B0604020202020204" pitchFamily="34" charset="0"/>
            </a:endParaRPr>
          </a:p>
          <a:p>
            <a:pPr lvl="0" algn="ctr" rtl="0"/>
            <a:r>
              <a:rPr lang="en-IN" sz="7200" kern="1200" dirty="0">
                <a:solidFill>
                  <a:prstClr val="black"/>
                </a:solidFill>
                <a:latin typeface="Arial" panose="020B0604020202020204" pitchFamily="34" charset="0"/>
                <a:cs typeface="Arial" panose="020B0604020202020204" pitchFamily="34" charset="0"/>
              </a:rPr>
              <a:t>Questions?</a:t>
            </a:r>
          </a:p>
          <a:p>
            <a:endParaRPr lang="en-IN" dirty="0"/>
          </a:p>
        </p:txBody>
      </p:sp>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dirty="0">
                <a:ln>
                  <a:noFill/>
                </a:ln>
                <a:solidFill>
                  <a:srgbClr val="333333"/>
                </a:solidFill>
                <a:effectLst/>
                <a:uLnTx/>
                <a:uFillTx/>
                <a:latin typeface="Arial"/>
                <a:ea typeface="+mn-ea"/>
                <a:cs typeface="Arial"/>
              </a:rPr>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398077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813" y="660134"/>
            <a:ext cx="10778052" cy="400110"/>
          </a:xfrm>
        </p:spPr>
        <p:txBody>
          <a:bodyPr/>
          <a:lstStyle/>
          <a:p>
            <a:r>
              <a:rPr lang="en-IN" dirty="0"/>
              <a:t>Public cloud platforms as storage solutions</a:t>
            </a:r>
          </a:p>
        </p:txBody>
      </p:sp>
      <p:sp>
        <p:nvSpPr>
          <p:cNvPr id="3" name="Text Placeholder 2"/>
          <p:cNvSpPr>
            <a:spLocks noGrp="1"/>
          </p:cNvSpPr>
          <p:nvPr>
            <p:ph type="body" idx="1"/>
          </p:nvPr>
        </p:nvSpPr>
        <p:spPr>
          <a:xfrm>
            <a:off x="706973" y="1441132"/>
            <a:ext cx="11027403" cy="4924425"/>
          </a:xfrm>
        </p:spPr>
        <p:txBody>
          <a:bodyPr/>
          <a:lstStyle/>
          <a:p>
            <a:endParaRPr lang="en-IN" sz="2000" dirty="0"/>
          </a:p>
          <a:p>
            <a:pPr marL="342900" indent="-342900">
              <a:buFont typeface="Arial" panose="020B0604020202020204" pitchFamily="34" charset="0"/>
              <a:buChar char="+"/>
            </a:pPr>
            <a:r>
              <a:rPr lang="en-IN" sz="2000" dirty="0"/>
              <a:t>High availability</a:t>
            </a:r>
          </a:p>
          <a:p>
            <a:endParaRPr lang="en-IN" sz="2000" dirty="0"/>
          </a:p>
          <a:p>
            <a:pPr marL="342900" indent="-342900">
              <a:buFont typeface="Arial" panose="020B0604020202020204" pitchFamily="34" charset="0"/>
              <a:buChar char="+"/>
            </a:pPr>
            <a:r>
              <a:rPr lang="en-IN" sz="2000" dirty="0"/>
              <a:t>Convenience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Low maintenance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Ease of use and synchronization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Replication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Low cost</a:t>
            </a:r>
          </a:p>
          <a:p>
            <a:endParaRPr lang="en-IN" sz="2000" dirty="0"/>
          </a:p>
          <a:p>
            <a:pPr marL="342900" indent="-342900">
              <a:buFont typeface="Arial" panose="020B0604020202020204" pitchFamily="34" charset="0"/>
              <a:buChar char="-"/>
            </a:pPr>
            <a:r>
              <a:rPr lang="en-IN" sz="2000" dirty="0"/>
              <a:t>No transparency</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Lack of security mechanisms by cloud providers </a:t>
            </a:r>
          </a:p>
        </p:txBody>
      </p:sp>
      <p:sp>
        <p:nvSpPr>
          <p:cNvPr id="4" name="Footer Placeholder 3"/>
          <p:cNvSpPr>
            <a:spLocks noGrp="1"/>
          </p:cNvSpPr>
          <p:nvPr>
            <p:ph type="ftr" sz="quarter" idx="5"/>
          </p:nvPr>
        </p:nvSpPr>
        <p:spPr/>
        <p:txBody>
          <a:bodyPr/>
          <a:lstStyle/>
          <a:p>
            <a:pPr marL="12700" lvl="0">
              <a:defRPr/>
            </a:pPr>
            <a:r>
              <a:rPr lang="en-IN" spc="-45" dirty="0"/>
              <a:t>Proof of Data Possession</a:t>
            </a:r>
            <a:endParaRPr lang="en-IN" dirty="0"/>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395462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Concerns over cloud platforms’ security</a:t>
            </a:r>
          </a:p>
        </p:txBody>
      </p:sp>
      <p:sp>
        <p:nvSpPr>
          <p:cNvPr id="3" name="Text Placeholder 2"/>
          <p:cNvSpPr>
            <a:spLocks noGrp="1"/>
          </p:cNvSpPr>
          <p:nvPr>
            <p:ph type="body" idx="1"/>
          </p:nvPr>
        </p:nvSpPr>
        <p:spPr>
          <a:xfrm>
            <a:off x="582298" y="1702552"/>
            <a:ext cx="11027403" cy="5109091"/>
          </a:xfrm>
        </p:spPr>
        <p:txBody>
          <a:bodyPr/>
          <a:lstStyle/>
          <a:p>
            <a:endParaRPr lang="en-IN" dirty="0"/>
          </a:p>
          <a:p>
            <a:pPr marL="342900" indent="-342900">
              <a:buFont typeface="Arial" panose="020B0604020202020204" pitchFamily="34" charset="0"/>
              <a:buChar char="•"/>
            </a:pPr>
            <a:r>
              <a:rPr lang="en-IN" dirty="0"/>
              <a:t>1 in 4 organizations who use IaaS or SaaS have had data stolen</a:t>
            </a:r>
          </a:p>
          <a:p>
            <a:endParaRPr lang="en-IN" dirty="0"/>
          </a:p>
          <a:p>
            <a:pPr marL="342900" indent="-342900">
              <a:buFont typeface="Arial" panose="020B0604020202020204" pitchFamily="34" charset="0"/>
              <a:buChar char="•"/>
            </a:pPr>
            <a:r>
              <a:rPr lang="en-IN" dirty="0"/>
              <a:t>1 in 5 have experienced an advanced attack against their public cloud infrastructure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Permanent data losses in reported incidents by many providers like Google, Dropbox, U.S. Healthcare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In many cases, outsourcing data means losing control over it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Cloud platforms do not have mechanisms to ensure their customers about data possession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endParaRPr lang="en-IN" sz="2400" dirty="0"/>
          </a:p>
        </p:txBody>
      </p:sp>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dirty="0">
                <a:ln>
                  <a:noFill/>
                </a:ln>
                <a:solidFill>
                  <a:srgbClr val="333333"/>
                </a:solidFill>
                <a:effectLst/>
                <a:uLnTx/>
                <a:uFillTx/>
                <a:latin typeface="Arial"/>
                <a:ea typeface="+mn-ea"/>
                <a:cs typeface="Arial"/>
              </a:rPr>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255819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A46E-8C17-45A2-B35C-7F5CC7F7294E}"/>
              </a:ext>
            </a:extLst>
          </p:cNvPr>
          <p:cNvSpPr>
            <a:spLocks noGrp="1"/>
          </p:cNvSpPr>
          <p:nvPr>
            <p:ph type="title"/>
          </p:nvPr>
        </p:nvSpPr>
        <p:spPr>
          <a:xfrm>
            <a:off x="706973" y="660134"/>
            <a:ext cx="10778052" cy="400110"/>
          </a:xfrm>
        </p:spPr>
        <p:txBody>
          <a:bodyPr/>
          <a:lstStyle/>
          <a:p>
            <a:r>
              <a:rPr lang="en-IN" dirty="0"/>
              <a:t>Proof of Data Possession</a:t>
            </a:r>
          </a:p>
        </p:txBody>
      </p:sp>
      <p:sp>
        <p:nvSpPr>
          <p:cNvPr id="3" name="Text Placeholder 2">
            <a:extLst>
              <a:ext uri="{FF2B5EF4-FFF2-40B4-BE49-F238E27FC236}">
                <a16:creationId xmlns:a16="http://schemas.microsoft.com/office/drawing/2014/main" id="{9597A8C8-48CE-4158-BEFE-F0739B62035C}"/>
              </a:ext>
            </a:extLst>
          </p:cNvPr>
          <p:cNvSpPr>
            <a:spLocks noGrp="1"/>
          </p:cNvSpPr>
          <p:nvPr>
            <p:ph type="body" idx="1"/>
          </p:nvPr>
        </p:nvSpPr>
        <p:spPr>
          <a:xfrm>
            <a:off x="582298" y="1702552"/>
            <a:ext cx="11027403" cy="3046988"/>
          </a:xfrm>
        </p:spPr>
        <p:txBody>
          <a:bodyPr/>
          <a:lstStyle/>
          <a:p>
            <a:r>
              <a:rPr lang="en-IN" dirty="0"/>
              <a:t>Current possibility:</a:t>
            </a:r>
          </a:p>
          <a:p>
            <a:endParaRPr lang="en-IN" dirty="0"/>
          </a:p>
          <a:p>
            <a:r>
              <a:rPr lang="en-IN" dirty="0"/>
              <a:t>Retrieve the file, compare it with local copy of data (if exists)</a:t>
            </a:r>
          </a:p>
          <a:p>
            <a:pPr marL="342900" indent="-342900">
              <a:buFont typeface="Arial" panose="020B0604020202020204" pitchFamily="34" charset="0"/>
              <a:buChar char="•"/>
            </a:pPr>
            <a:endParaRPr lang="en-IN" dirty="0"/>
          </a:p>
          <a:p>
            <a:endParaRPr lang="en-IN" dirty="0"/>
          </a:p>
          <a:p>
            <a:pPr algn="ctr"/>
            <a:r>
              <a:rPr lang="en-IN" dirty="0"/>
              <a:t>Definition</a:t>
            </a:r>
          </a:p>
          <a:p>
            <a:endParaRPr lang="en-IN" dirty="0"/>
          </a:p>
          <a:p>
            <a:r>
              <a:rPr lang="en-IN" dirty="0"/>
              <a:t>The ability of a storage system to generate proofs of possession of the client’s</a:t>
            </a:r>
          </a:p>
          <a:p>
            <a:r>
              <a:rPr lang="en-IN" dirty="0"/>
              <a:t>data, without having to retrieve the whole file.</a:t>
            </a:r>
          </a:p>
        </p:txBody>
      </p:sp>
      <p:sp>
        <p:nvSpPr>
          <p:cNvPr id="4" name="Footer Placeholder 3">
            <a:extLst>
              <a:ext uri="{FF2B5EF4-FFF2-40B4-BE49-F238E27FC236}">
                <a16:creationId xmlns:a16="http://schemas.microsoft.com/office/drawing/2014/main" id="{E9DDF60A-2E94-4512-A2CE-2EDE29AFA94E}"/>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722B4C27-EEF4-4809-9B24-1080ED857648}"/>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128081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4761-6C0B-4B21-B21C-D0A5055ABD7D}"/>
              </a:ext>
            </a:extLst>
          </p:cNvPr>
          <p:cNvSpPr>
            <a:spLocks noGrp="1"/>
          </p:cNvSpPr>
          <p:nvPr>
            <p:ph type="title"/>
          </p:nvPr>
        </p:nvSpPr>
        <p:spPr>
          <a:xfrm>
            <a:off x="706973" y="660134"/>
            <a:ext cx="10778052" cy="400110"/>
          </a:xfrm>
        </p:spPr>
        <p:txBody>
          <a:bodyPr/>
          <a:lstStyle/>
          <a:p>
            <a:r>
              <a:rPr lang="en-IN" dirty="0"/>
              <a:t>Cloud infrastructure for storage solutions</a:t>
            </a:r>
          </a:p>
        </p:txBody>
      </p:sp>
      <p:sp>
        <p:nvSpPr>
          <p:cNvPr id="3" name="Text Placeholder 2">
            <a:extLst>
              <a:ext uri="{FF2B5EF4-FFF2-40B4-BE49-F238E27FC236}">
                <a16:creationId xmlns:a16="http://schemas.microsoft.com/office/drawing/2014/main" id="{E759DCDB-320D-4EF2-A85E-980668AC1239}"/>
              </a:ext>
            </a:extLst>
          </p:cNvPr>
          <p:cNvSpPr>
            <a:spLocks noGrp="1"/>
          </p:cNvSpPr>
          <p:nvPr>
            <p:ph type="body" idx="1"/>
          </p:nvPr>
        </p:nvSpPr>
        <p:spPr>
          <a:xfrm>
            <a:off x="582298" y="1661912"/>
            <a:ext cx="11027403" cy="4401205"/>
          </a:xfrm>
        </p:spPr>
        <p:txBody>
          <a:bodyPr/>
          <a:lstStyle/>
          <a:p>
            <a:r>
              <a:rPr lang="en-IN" dirty="0"/>
              <a:t>Entities involved :</a:t>
            </a:r>
          </a:p>
          <a:p>
            <a:r>
              <a:rPr lang="en-IN" dirty="0"/>
              <a:t> </a:t>
            </a:r>
          </a:p>
          <a:p>
            <a:pPr marL="342900" indent="-342900">
              <a:buFont typeface="Arial" panose="020B0604020202020204" pitchFamily="34" charset="0"/>
              <a:buChar char="•"/>
            </a:pPr>
            <a:r>
              <a:rPr lang="en-IN" dirty="0"/>
              <a:t>The client application</a:t>
            </a:r>
          </a:p>
          <a:p>
            <a:endParaRPr lang="en-IN" dirty="0"/>
          </a:p>
          <a:p>
            <a:pPr marL="342900" indent="-342900">
              <a:buFont typeface="Arial" panose="020B0604020202020204" pitchFamily="34" charset="0"/>
              <a:buChar char="•"/>
            </a:pPr>
            <a:r>
              <a:rPr lang="en-IN" dirty="0"/>
              <a:t>The remote server</a:t>
            </a:r>
          </a:p>
          <a:p>
            <a:endParaRPr lang="en-IN" dirty="0"/>
          </a:p>
          <a:p>
            <a:pPr marL="342900" indent="-342900">
              <a:buFont typeface="Arial" panose="020B0604020202020204" pitchFamily="34" charset="0"/>
              <a:buChar char="•"/>
            </a:pPr>
            <a:r>
              <a:rPr lang="en-IN" dirty="0"/>
              <a:t>Cluster node(s)  (as selected by the server)</a:t>
            </a:r>
          </a:p>
          <a:p>
            <a:endParaRPr lang="en-IN" dirty="0"/>
          </a:p>
          <a:p>
            <a:r>
              <a:rPr lang="en-IN" dirty="0"/>
              <a:t>Data loss :</a:t>
            </a:r>
          </a:p>
          <a:p>
            <a:endParaRPr lang="en-IN" dirty="0"/>
          </a:p>
          <a:p>
            <a:pPr marL="342900" indent="-342900">
              <a:buFont typeface="Arial" panose="020B0604020202020204" pitchFamily="34" charset="0"/>
              <a:buChar char="•"/>
            </a:pPr>
            <a:r>
              <a:rPr lang="en-IN" dirty="0"/>
              <a:t>Unintentional: Software/hardware failure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Intentional: To optimize their own storage</a:t>
            </a:r>
          </a:p>
        </p:txBody>
      </p:sp>
      <p:sp>
        <p:nvSpPr>
          <p:cNvPr id="4" name="Footer Placeholder 3">
            <a:extLst>
              <a:ext uri="{FF2B5EF4-FFF2-40B4-BE49-F238E27FC236}">
                <a16:creationId xmlns:a16="http://schemas.microsoft.com/office/drawing/2014/main" id="{BAD44492-3107-4130-BCCC-4B7424DED1A7}"/>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DEE502CA-623C-4B32-BA8F-ECBCF252A890}"/>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48990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Related Work</a:t>
            </a:r>
          </a:p>
        </p:txBody>
      </p:sp>
      <p:sp>
        <p:nvSpPr>
          <p:cNvPr id="3" name="Text Placeholder 2"/>
          <p:cNvSpPr>
            <a:spLocks noGrp="1"/>
          </p:cNvSpPr>
          <p:nvPr>
            <p:ph type="body" idx="1"/>
          </p:nvPr>
        </p:nvSpPr>
        <p:spPr>
          <a:xfrm>
            <a:off x="457622" y="1527060"/>
            <a:ext cx="11027403" cy="553998"/>
          </a:xfrm>
        </p:spPr>
        <p:txBody>
          <a:bodyPr/>
          <a:lstStyle/>
          <a:p>
            <a:endParaRPr lang="en-IN" sz="1800" dirty="0"/>
          </a:p>
          <a:p>
            <a:endParaRPr lang="en-IN" sz="1800" dirty="0"/>
          </a:p>
        </p:txBody>
      </p:sp>
      <p:sp>
        <p:nvSpPr>
          <p:cNvPr id="4" name="Footer Placeholder 3"/>
          <p:cNvSpPr>
            <a:spLocks noGrp="1"/>
          </p:cNvSpPr>
          <p:nvPr>
            <p:ph type="ftr" sz="quarter" idx="5"/>
          </p:nvPr>
        </p:nvSpPr>
        <p:spPr>
          <a:xfrm>
            <a:off x="457578" y="6558082"/>
            <a:ext cx="1860749" cy="184666"/>
          </a:xfrm>
        </p:spPr>
        <p:txBody>
          <a:bodyPr/>
          <a:lstStyle/>
          <a:p>
            <a:pPr marL="12700">
              <a:defRPr/>
            </a:pPr>
            <a:r>
              <a:rPr lang="en-IN" spc="-45" dirty="0"/>
              <a:t>Proof of Data Possession</a:t>
            </a:r>
            <a:endParaRPr lang="en-IN" dirty="0"/>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7" name="Rectangle 6">
            <a:extLst>
              <a:ext uri="{FF2B5EF4-FFF2-40B4-BE49-F238E27FC236}">
                <a16:creationId xmlns:a16="http://schemas.microsoft.com/office/drawing/2014/main" id="{B7C58A92-2CB1-4E6B-92AA-6E717CE1BD03}"/>
              </a:ext>
            </a:extLst>
          </p:cNvPr>
          <p:cNvSpPr/>
          <p:nvPr/>
        </p:nvSpPr>
        <p:spPr>
          <a:xfrm>
            <a:off x="559178" y="1804059"/>
            <a:ext cx="11297542" cy="3816429"/>
          </a:xfrm>
          <a:prstGeom prst="rect">
            <a:avLst/>
          </a:prstGeom>
        </p:spPr>
        <p:txBody>
          <a:bodyPr wrap="square">
            <a:spAutoFit/>
          </a:bodyPr>
          <a:lstStyle/>
          <a:p>
            <a:pPr marL="285750" indent="-285750">
              <a:buFont typeface="Arial" panose="020B0604020202020204" pitchFamily="34" charset="0"/>
              <a:buChar char="•"/>
            </a:pPr>
            <a:r>
              <a:rPr lang="en-IN" sz="2200" dirty="0">
                <a:latin typeface="Arial" panose="020B0604020202020204" pitchFamily="34" charset="0"/>
                <a:cs typeface="Arial" panose="020B0604020202020204" pitchFamily="34" charset="0"/>
              </a:rPr>
              <a:t>Jules and </a:t>
            </a:r>
            <a:r>
              <a:rPr lang="en-IN" sz="2200" dirty="0" err="1">
                <a:latin typeface="Arial" panose="020B0604020202020204" pitchFamily="34" charset="0"/>
                <a:cs typeface="Arial" panose="020B0604020202020204" pitchFamily="34" charset="0"/>
              </a:rPr>
              <a:t>Kalinski’s</a:t>
            </a:r>
            <a:r>
              <a:rPr lang="en-IN" sz="2200" dirty="0">
                <a:latin typeface="Arial" panose="020B0604020202020204" pitchFamily="34" charset="0"/>
                <a:cs typeface="Arial" panose="020B0604020202020204" pitchFamily="34" charset="0"/>
              </a:rPr>
              <a:t> Proof of Retrievability using error-correcting sentinels.</a:t>
            </a:r>
          </a:p>
          <a:p>
            <a:pPr marL="285750" indent="-285750">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2200" dirty="0">
                <a:latin typeface="Arial" panose="020B0604020202020204" pitchFamily="34" charset="0"/>
                <a:cs typeface="Arial" panose="020B0604020202020204" pitchFamily="34" charset="0"/>
              </a:rPr>
              <a:t>D´</a:t>
            </a:r>
            <a:r>
              <a:rPr lang="it-IT" sz="2200" dirty="0" err="1">
                <a:latin typeface="Arial" panose="020B0604020202020204" pitchFamily="34" charset="0"/>
                <a:cs typeface="Arial" panose="020B0604020202020204" pitchFamily="34" charset="0"/>
              </a:rPr>
              <a:t>ecio</a:t>
            </a:r>
            <a:r>
              <a:rPr lang="it-IT" sz="2200" dirty="0">
                <a:latin typeface="Arial" panose="020B0604020202020204" pitchFamily="34" charset="0"/>
                <a:cs typeface="Arial" panose="020B0604020202020204" pitchFamily="34" charset="0"/>
              </a:rPr>
              <a:t> Luiz Gazzoni </a:t>
            </a:r>
            <a:r>
              <a:rPr lang="it-IT" sz="2200" dirty="0" err="1">
                <a:latin typeface="Arial" panose="020B0604020202020204" pitchFamily="34" charset="0"/>
                <a:cs typeface="Arial" panose="020B0604020202020204" pitchFamily="34" charset="0"/>
              </a:rPr>
              <a:t>Filho</a:t>
            </a:r>
            <a:r>
              <a:rPr lang="it-IT" sz="2200" dirty="0">
                <a:latin typeface="Arial" panose="020B0604020202020204" pitchFamily="34" charset="0"/>
                <a:cs typeface="Arial" panose="020B0604020202020204" pitchFamily="34" charset="0"/>
              </a:rPr>
              <a:t> and Paulo S´</a:t>
            </a:r>
            <a:r>
              <a:rPr lang="it-IT" sz="2200" dirty="0" err="1">
                <a:latin typeface="Arial" panose="020B0604020202020204" pitchFamily="34" charset="0"/>
                <a:cs typeface="Arial" panose="020B0604020202020204" pitchFamily="34" charset="0"/>
              </a:rPr>
              <a:t>ergio</a:t>
            </a:r>
            <a:r>
              <a:rPr lang="it-IT" sz="2200" dirty="0">
                <a:latin typeface="Arial" panose="020B0604020202020204" pitchFamily="34" charset="0"/>
                <a:cs typeface="Arial" panose="020B0604020202020204" pitchFamily="34" charset="0"/>
              </a:rPr>
              <a:t> Licciardi </a:t>
            </a:r>
            <a:r>
              <a:rPr lang="it-IT" sz="2200" dirty="0" err="1">
                <a:latin typeface="Arial" panose="020B0604020202020204" pitchFamily="34" charset="0"/>
                <a:cs typeface="Arial" panose="020B0604020202020204" pitchFamily="34" charset="0"/>
              </a:rPr>
              <a:t>Messeder</a:t>
            </a:r>
            <a:r>
              <a:rPr lang="it-IT" sz="2200" dirty="0">
                <a:latin typeface="Arial" panose="020B0604020202020204" pitchFamily="34" charset="0"/>
                <a:cs typeface="Arial" panose="020B0604020202020204" pitchFamily="34" charset="0"/>
              </a:rPr>
              <a:t> Barreto </a:t>
            </a:r>
            <a:r>
              <a:rPr lang="it-IT" sz="2200" dirty="0" err="1">
                <a:latin typeface="Arial" panose="020B0604020202020204" pitchFamily="34" charset="0"/>
                <a:cs typeface="Arial" panose="020B0604020202020204" pitchFamily="34" charset="0"/>
              </a:rPr>
              <a:t>using</a:t>
            </a:r>
            <a:r>
              <a:rPr lang="it-IT" sz="2200" dirty="0">
                <a:latin typeface="Arial" panose="020B0604020202020204" pitchFamily="34" charset="0"/>
                <a:cs typeface="Arial" panose="020B0604020202020204" pitchFamily="34" charset="0"/>
              </a:rPr>
              <a:t> RSA </a:t>
            </a:r>
            <a:r>
              <a:rPr lang="it-IT" sz="2200" dirty="0" err="1">
                <a:latin typeface="Arial" panose="020B0604020202020204" pitchFamily="34" charset="0"/>
                <a:cs typeface="Arial" panose="020B0604020202020204" pitchFamily="34" charset="0"/>
              </a:rPr>
              <a:t>hashing</a:t>
            </a:r>
            <a:r>
              <a:rPr lang="it-IT" sz="2200" dirty="0">
                <a:latin typeface="Arial" panose="020B0604020202020204" pitchFamily="34" charset="0"/>
                <a:cs typeface="Arial" panose="020B0604020202020204" pitchFamily="34" charset="0"/>
              </a:rPr>
              <a:t> </a:t>
            </a:r>
            <a:r>
              <a:rPr lang="it-IT" sz="2200" dirty="0" err="1">
                <a:latin typeface="Arial" panose="020B0604020202020204" pitchFamily="34" charset="0"/>
                <a:cs typeface="Arial" panose="020B0604020202020204" pitchFamily="34" charset="0"/>
              </a:rPr>
              <a:t>algorithm</a:t>
            </a:r>
            <a:r>
              <a:rPr lang="it-IT" sz="2200" dirty="0">
                <a:latin typeface="Arial" panose="020B0604020202020204" pitchFamily="34" charset="0"/>
                <a:cs typeface="Arial" panose="020B0604020202020204" pitchFamily="34" charset="0"/>
              </a:rPr>
              <a:t> with </a:t>
            </a:r>
            <a:r>
              <a:rPr lang="it-IT" sz="2200" dirty="0" err="1">
                <a:latin typeface="Arial" panose="020B0604020202020204" pitchFamily="34" charset="0"/>
                <a:cs typeface="Arial" panose="020B0604020202020204" pitchFamily="34" charset="0"/>
              </a:rPr>
              <a:t>central</a:t>
            </a:r>
            <a:r>
              <a:rPr lang="it-IT" sz="2200" dirty="0">
                <a:latin typeface="Arial" panose="020B0604020202020204" pitchFamily="34" charset="0"/>
                <a:cs typeface="Arial" panose="020B0604020202020204" pitchFamily="34" charset="0"/>
              </a:rPr>
              <a:t> server.</a:t>
            </a:r>
          </a:p>
          <a:p>
            <a:pPr marL="285750" indent="-285750">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cs typeface="Arial" panose="020B0604020202020204" pitchFamily="34" charset="0"/>
              </a:rPr>
              <a:t>Shuai Han, </a:t>
            </a:r>
            <a:r>
              <a:rPr lang="en-IN" sz="2200" dirty="0" err="1">
                <a:latin typeface="Arial" panose="020B0604020202020204" pitchFamily="34" charset="0"/>
                <a:cs typeface="Arial" panose="020B0604020202020204" pitchFamily="34" charset="0"/>
              </a:rPr>
              <a:t>Shengli</a:t>
            </a:r>
            <a:r>
              <a:rPr lang="en-IN" sz="2200" dirty="0">
                <a:latin typeface="Arial" panose="020B0604020202020204" pitchFamily="34" charset="0"/>
                <a:cs typeface="Arial" panose="020B0604020202020204" pitchFamily="34" charset="0"/>
              </a:rPr>
              <a:t> Liu, </a:t>
            </a:r>
            <a:r>
              <a:rPr lang="en-IN" sz="2200" dirty="0" err="1">
                <a:latin typeface="Arial" panose="020B0604020202020204" pitchFamily="34" charset="0"/>
                <a:cs typeface="Arial" panose="020B0604020202020204" pitchFamily="34" charset="0"/>
              </a:rPr>
              <a:t>Kefei</a:t>
            </a:r>
            <a:r>
              <a:rPr lang="en-IN" sz="2200" dirty="0">
                <a:latin typeface="Arial" panose="020B0604020202020204" pitchFamily="34" charset="0"/>
                <a:cs typeface="Arial" panose="020B0604020202020204" pitchFamily="34" charset="0"/>
              </a:rPr>
              <a:t> Chen and </a:t>
            </a:r>
            <a:r>
              <a:rPr lang="en-IN" sz="2200" dirty="0" err="1">
                <a:latin typeface="Arial" panose="020B0604020202020204" pitchFamily="34" charset="0"/>
                <a:cs typeface="Arial" panose="020B0604020202020204" pitchFamily="34" charset="0"/>
              </a:rPr>
              <a:t>Dawu</a:t>
            </a:r>
            <a:r>
              <a:rPr lang="en-IN" sz="2200" dirty="0">
                <a:latin typeface="Arial" panose="020B0604020202020204" pitchFamily="34" charset="0"/>
                <a:cs typeface="Arial" panose="020B0604020202020204" pitchFamily="34" charset="0"/>
              </a:rPr>
              <a:t> Gu provided algorithm using Maximum Rank Distance. The client file is encoded block-wise to generate homomorphic tags with the help of an MRD code.</a:t>
            </a:r>
          </a:p>
          <a:p>
            <a:pPr marL="285750" indent="-285750">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cs typeface="Arial" panose="020B0604020202020204" pitchFamily="34" charset="0"/>
              </a:rPr>
              <a:t>Muhammad Saqib Niaz and Gunter </a:t>
            </a:r>
            <a:r>
              <a:rPr lang="en-IN" sz="2200" dirty="0" err="1">
                <a:latin typeface="Arial" panose="020B0604020202020204" pitchFamily="34" charset="0"/>
                <a:cs typeface="Arial" panose="020B0604020202020204" pitchFamily="34" charset="0"/>
              </a:rPr>
              <a:t>Saake</a:t>
            </a:r>
            <a:r>
              <a:rPr lang="en-IN" sz="2200" dirty="0">
                <a:latin typeface="Arial" panose="020B0604020202020204" pitchFamily="34" charset="0"/>
                <a:cs typeface="Arial" panose="020B0604020202020204" pitchFamily="34" charset="0"/>
              </a:rPr>
              <a:t> took further the concept of homomorphic tags using Merkle hash trees.</a:t>
            </a:r>
          </a:p>
        </p:txBody>
      </p:sp>
    </p:spTree>
    <p:extLst>
      <p:ext uri="{BB962C8B-B14F-4D97-AF65-F5344CB8AC3E}">
        <p14:creationId xmlns:p14="http://schemas.microsoft.com/office/powerpoint/2010/main" val="323172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73" y="660134"/>
            <a:ext cx="10778052" cy="400110"/>
          </a:xfrm>
        </p:spPr>
        <p:txBody>
          <a:bodyPr/>
          <a:lstStyle/>
          <a:p>
            <a:r>
              <a:rPr lang="en-IN" dirty="0"/>
              <a:t>Possible Solutions</a:t>
            </a:r>
          </a:p>
        </p:txBody>
      </p:sp>
      <p:sp>
        <p:nvSpPr>
          <p:cNvPr id="3" name="Text Placeholder 2"/>
          <p:cNvSpPr>
            <a:spLocks noGrp="1"/>
          </p:cNvSpPr>
          <p:nvPr>
            <p:ph type="body" idx="1"/>
          </p:nvPr>
        </p:nvSpPr>
        <p:spPr>
          <a:xfrm>
            <a:off x="582298" y="1702552"/>
            <a:ext cx="11027403" cy="3385542"/>
          </a:xfrm>
        </p:spPr>
        <p:txBody>
          <a:bodyPr/>
          <a:lstStyle/>
          <a:p>
            <a:endParaRPr lang="en-IN" sz="1800" dirty="0"/>
          </a:p>
          <a:p>
            <a:r>
              <a:rPr lang="en-IN" sz="1800" dirty="0"/>
              <a:t>• Retain local copy of data</a:t>
            </a:r>
          </a:p>
          <a:p>
            <a:endParaRPr lang="en-IN" sz="1800" dirty="0"/>
          </a:p>
          <a:p>
            <a:endParaRPr lang="en-IN" sz="1800" dirty="0"/>
          </a:p>
          <a:p>
            <a:r>
              <a:rPr lang="en-IN" sz="1800" dirty="0"/>
              <a:t>• Retain block hashes of the file</a:t>
            </a:r>
          </a:p>
          <a:p>
            <a:endParaRPr lang="en-IN" sz="1800" dirty="0"/>
          </a:p>
          <a:p>
            <a:endParaRPr lang="en-IN" sz="1800" dirty="0"/>
          </a:p>
          <a:p>
            <a:r>
              <a:rPr lang="en-IN" sz="1800" dirty="0"/>
              <a:t>• Generate Merkle hash tree from block hashes and retain just the root node hash value </a:t>
            </a:r>
          </a:p>
          <a:p>
            <a:endParaRPr lang="en-IN" sz="1800" dirty="0"/>
          </a:p>
          <a:p>
            <a:endParaRPr lang="en-IN" sz="1800" dirty="0"/>
          </a:p>
          <a:p>
            <a:r>
              <a:rPr lang="en-IN" sz="1800" dirty="0"/>
              <a:t>• Outsource computation of Merkle hash tree and metadata storage to a central server</a:t>
            </a:r>
          </a:p>
          <a:p>
            <a:endParaRPr lang="en-IN" dirty="0"/>
          </a:p>
        </p:txBody>
      </p:sp>
      <p:sp>
        <p:nvSpPr>
          <p:cNvPr id="4" name="Footer Placeholder 3"/>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45" normalizeH="0" baseline="0" noProof="0" dirty="0">
                <a:ln>
                  <a:noFill/>
                </a:ln>
                <a:solidFill>
                  <a:srgbClr val="333333"/>
                </a:solidFill>
                <a:effectLst/>
                <a:uLnTx/>
                <a:uFillTx/>
                <a:latin typeface="Arial"/>
                <a:ea typeface="+mn-ea"/>
                <a:cs typeface="Arial"/>
              </a:rPr>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Tree>
    <p:extLst>
      <p:ext uri="{BB962C8B-B14F-4D97-AF65-F5344CB8AC3E}">
        <p14:creationId xmlns:p14="http://schemas.microsoft.com/office/powerpoint/2010/main" val="261692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8B4E-456B-4D20-9E64-6D52438CA785}"/>
              </a:ext>
            </a:extLst>
          </p:cNvPr>
          <p:cNvSpPr>
            <a:spLocks noGrp="1"/>
          </p:cNvSpPr>
          <p:nvPr>
            <p:ph type="title"/>
          </p:nvPr>
        </p:nvSpPr>
        <p:spPr>
          <a:xfrm>
            <a:off x="706973" y="660134"/>
            <a:ext cx="10778052" cy="400110"/>
          </a:xfrm>
        </p:spPr>
        <p:txBody>
          <a:bodyPr/>
          <a:lstStyle/>
          <a:p>
            <a:r>
              <a:rPr lang="en-IN" dirty="0"/>
              <a:t>Merkle hash tree</a:t>
            </a:r>
          </a:p>
        </p:txBody>
      </p:sp>
      <p:sp>
        <p:nvSpPr>
          <p:cNvPr id="4" name="Footer Placeholder 3">
            <a:extLst>
              <a:ext uri="{FF2B5EF4-FFF2-40B4-BE49-F238E27FC236}">
                <a16:creationId xmlns:a16="http://schemas.microsoft.com/office/drawing/2014/main" id="{708C679F-EB16-4293-9AAC-D2B77572419B}"/>
              </a:ext>
            </a:extLst>
          </p:cNvPr>
          <p:cNvSpPr>
            <a:spLocks noGrp="1"/>
          </p:cNvSpPr>
          <p:nvPr>
            <p:ph type="ftr" sz="quarter" idx="5"/>
          </p:nvPr>
        </p:nvSpPr>
        <p:spPr/>
        <p:txBody>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IN" spc="-45"/>
              <a:t>Proof of Data Possession</a:t>
            </a:r>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id="{6A8B1AD5-6551-49C6-AC0D-CCF3B9DE2C74}"/>
              </a:ext>
            </a:extLst>
          </p:cNvPr>
          <p:cNvSpPr>
            <a:spLocks noGrp="1"/>
          </p:cNvSpPr>
          <p:nvPr>
            <p:ph type="sldNum" sz="quarter" idx="7"/>
          </p:nvPr>
        </p:nvSpPr>
        <p:spPr/>
        <p: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IN" sz="1200" b="0" i="0" u="none" strike="noStrike" kern="1200" cap="none" spc="0" normalizeH="0" baseline="0" noProof="0" smtClean="0">
                <a:ln>
                  <a:noFill/>
                </a:ln>
                <a:solidFill>
                  <a:srgbClr val="333333"/>
                </a:solidFill>
                <a:effectLst/>
                <a:uLnTx/>
                <a:uFillTx/>
                <a:latin typeface="Arial"/>
                <a:ea typeface="+mn-ea"/>
                <a:cs typeface="Arial"/>
              </a:rPr>
              <a:pPr marL="11430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srgbClr val="333333"/>
              </a:solidFill>
              <a:effectLst/>
              <a:uLnTx/>
              <a:uFillTx/>
              <a:latin typeface="Arial"/>
              <a:ea typeface="+mn-ea"/>
              <a:cs typeface="Arial"/>
            </a:endParaRPr>
          </a:p>
        </p:txBody>
      </p:sp>
      <p:pic>
        <p:nvPicPr>
          <p:cNvPr id="7" name="Picture 6" descr="A close up of a logo&#10;&#10;Description automatically generated">
            <a:extLst>
              <a:ext uri="{FF2B5EF4-FFF2-40B4-BE49-F238E27FC236}">
                <a16:creationId xmlns:a16="http://schemas.microsoft.com/office/drawing/2014/main" id="{3AB3A888-182D-48C0-A8D5-0A6D3051D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1696614"/>
            <a:ext cx="6886149" cy="4419706"/>
          </a:xfrm>
          <a:prstGeom prst="rect">
            <a:avLst/>
          </a:prstGeom>
        </p:spPr>
      </p:pic>
    </p:spTree>
    <p:extLst>
      <p:ext uri="{BB962C8B-B14F-4D97-AF65-F5344CB8AC3E}">
        <p14:creationId xmlns:p14="http://schemas.microsoft.com/office/powerpoint/2010/main" val="857345715"/>
      </p:ext>
    </p:extLst>
  </p:cSld>
  <p:clrMapOvr>
    <a:masterClrMapping/>
  </p:clrMapOvr>
</p:sld>
</file>

<file path=ppt/theme/theme1.xml><?xml version="1.0" encoding="utf-8"?>
<a:theme xmlns:a="http://schemas.openxmlformats.org/drawingml/2006/main" name="Unibe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10684</TotalTime>
  <Words>1215</Words>
  <Application>Microsoft Office PowerPoint</Application>
  <PresentationFormat>Widescreen</PresentationFormat>
  <Paragraphs>272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NimbusRomNo9L-Regu</vt:lpstr>
      <vt:lpstr>Wingdings</vt:lpstr>
      <vt:lpstr>Unibe_theme</vt:lpstr>
      <vt:lpstr>A Practice Approach to Proof of Data Possession with Merkle Hash Trees  By  Anukriti Shrimal   Prof. Pascal Felber, Supervisor Dr. Valerio Schavioni, Supervisor    </vt:lpstr>
      <vt:lpstr>Contents </vt:lpstr>
      <vt:lpstr>Public cloud platforms as storage solutions</vt:lpstr>
      <vt:lpstr>Concerns over cloud platforms’ security</vt:lpstr>
      <vt:lpstr>Proof of Data Possession</vt:lpstr>
      <vt:lpstr>Cloud infrastructure for storage solutions</vt:lpstr>
      <vt:lpstr>Related Work</vt:lpstr>
      <vt:lpstr>Possible Solutions</vt:lpstr>
      <vt:lpstr>Merkle hash tree</vt:lpstr>
      <vt:lpstr>Radix Path Identifier</vt:lpstr>
      <vt:lpstr>Proposed Algorithm: Architecture</vt:lpstr>
      <vt:lpstr>Algorithm for Merkle hash tree generation</vt:lpstr>
      <vt:lpstr>Algorithm to handle Challenge requests</vt:lpstr>
      <vt:lpstr>Regeneration of root hash for challenge response</vt:lpstr>
      <vt:lpstr>Use cases</vt:lpstr>
      <vt:lpstr>End to end performance evaluation (Send file)</vt:lpstr>
      <vt:lpstr>End to end algorithm overhead (Send file)</vt:lpstr>
      <vt:lpstr>End to end algorithm overhead (Send file) Contd.</vt:lpstr>
      <vt:lpstr>PowerPoint Presentation</vt:lpstr>
      <vt:lpstr>Algorithm performance tuning</vt:lpstr>
      <vt:lpstr>Algorithm performance tuning</vt:lpstr>
      <vt:lpstr>Algorithm performance tuning</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dc:creator>
  <cp:lastModifiedBy>Anu</cp:lastModifiedBy>
  <cp:revision>189</cp:revision>
  <dcterms:created xsi:type="dcterms:W3CDTF">2016-05-01T08:56:56Z</dcterms:created>
  <dcterms:modified xsi:type="dcterms:W3CDTF">2020-08-24T11:54:42Z</dcterms:modified>
</cp:coreProperties>
</file>