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400CFC9-59A4-4B8A-87FE-BF5FCBED02C6}">
          <p14:sldIdLst/>
        </p14:section>
        <p14:section name="Untitled Section" id="{EDE8B8CC-A7E7-4061-9EDB-9CAF3B310E41}">
          <p14:sldIdLst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72" autoAdjust="0"/>
  </p:normalViewPr>
  <p:slideViewPr>
    <p:cSldViewPr snapToGrid="0">
      <p:cViewPr varScale="1">
        <p:scale>
          <a:sx n="74" d="100"/>
          <a:sy n="74" d="100"/>
        </p:scale>
        <p:origin x="9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CE408-66C2-4AE0-99EB-8B50EF33D399}" type="datetimeFigureOut">
              <a:rPr lang="en-IN" smtClean="0"/>
              <a:t>17-10-2016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B1E62-A52C-41BA-9B7F-7FA79B8F7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38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961" y="6570786"/>
            <a:ext cx="2789274" cy="287214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Queue Scheduling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98094" y="6558082"/>
            <a:ext cx="592315" cy="299918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82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961" y="6570786"/>
            <a:ext cx="2860992" cy="171962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178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8496" y="1702552"/>
            <a:ext cx="5354320" cy="4604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706960" y="6570786"/>
            <a:ext cx="2923745" cy="171962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995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706960" y="6570786"/>
            <a:ext cx="2878921" cy="171962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91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706960" y="6570786"/>
            <a:ext cx="2798239" cy="171962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028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6054" y="1454139"/>
            <a:ext cx="11925300" cy="0"/>
          </a:xfrm>
          <a:custGeom>
            <a:avLst/>
            <a:gdLst/>
            <a:ahLst/>
            <a:cxnLst/>
            <a:rect l="l" t="t" r="r" b="b"/>
            <a:pathLst>
              <a:path w="11925300">
                <a:moveTo>
                  <a:pt x="0" y="0"/>
                </a:moveTo>
                <a:lnTo>
                  <a:pt x="11925305" y="0"/>
                </a:lnTo>
              </a:path>
            </a:pathLst>
          </a:custGeom>
          <a:ln w="38099">
            <a:solidFill>
              <a:srgbClr val="9CBDDE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46054" y="6521446"/>
            <a:ext cx="11925300" cy="0"/>
          </a:xfrm>
          <a:custGeom>
            <a:avLst/>
            <a:gdLst/>
            <a:ahLst/>
            <a:cxnLst/>
            <a:rect l="l" t="t" r="r" b="b"/>
            <a:pathLst>
              <a:path w="11925300">
                <a:moveTo>
                  <a:pt x="0" y="0"/>
                </a:moveTo>
                <a:lnTo>
                  <a:pt x="11925305" y="0"/>
                </a:lnTo>
              </a:path>
            </a:pathLst>
          </a:custGeom>
          <a:ln w="38099">
            <a:solidFill>
              <a:srgbClr val="9CBDDE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0744200" y="215911"/>
            <a:ext cx="1308101" cy="1015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35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2298" y="1702552"/>
            <a:ext cx="11027403" cy="225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961" y="6570786"/>
            <a:ext cx="308511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Queue Scheduling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09701" y="6558082"/>
            <a:ext cx="4807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192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6054" y="1454139"/>
            <a:ext cx="11925300" cy="0"/>
          </a:xfrm>
          <a:custGeom>
            <a:avLst/>
            <a:gdLst/>
            <a:ahLst/>
            <a:cxnLst/>
            <a:rect l="l" t="t" r="r" b="b"/>
            <a:pathLst>
              <a:path w="11925300">
                <a:moveTo>
                  <a:pt x="0" y="0"/>
                </a:moveTo>
                <a:lnTo>
                  <a:pt x="11925305" y="0"/>
                </a:lnTo>
              </a:path>
            </a:pathLst>
          </a:custGeom>
          <a:ln w="38099">
            <a:solidFill>
              <a:srgbClr val="9CBDDE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46054" y="6521446"/>
            <a:ext cx="11925300" cy="0"/>
          </a:xfrm>
          <a:custGeom>
            <a:avLst/>
            <a:gdLst/>
            <a:ahLst/>
            <a:cxnLst/>
            <a:rect l="l" t="t" r="r" b="b"/>
            <a:pathLst>
              <a:path w="11925300">
                <a:moveTo>
                  <a:pt x="0" y="0"/>
                </a:moveTo>
                <a:lnTo>
                  <a:pt x="11925305" y="0"/>
                </a:lnTo>
              </a:path>
            </a:pathLst>
          </a:custGeom>
          <a:ln w="38099">
            <a:solidFill>
              <a:srgbClr val="9CBDDE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0744200" y="215911"/>
            <a:ext cx="1308101" cy="1015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35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2298" y="1702552"/>
            <a:ext cx="11027403" cy="225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961" y="6570786"/>
            <a:ext cx="308511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09701" y="6558082"/>
            <a:ext cx="4807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358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861774"/>
          </a:xfrm>
        </p:spPr>
        <p:txBody>
          <a:bodyPr/>
          <a:lstStyle/>
          <a:p>
            <a:r>
              <a:rPr lang="en-IN" sz="2800" dirty="0"/>
              <a:t>Performance Evaluation of Queue Scheduling Algorithms</a:t>
            </a:r>
            <a:br>
              <a:rPr lang="en-IN" sz="2800" dirty="0"/>
            </a:br>
            <a:r>
              <a:rPr lang="en-IN" sz="2800" dirty="0"/>
              <a:t>(RR, WRR, DRR, Delay-EDD)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692771"/>
          </a:xfrm>
        </p:spPr>
        <p:txBody>
          <a:bodyPr/>
          <a:lstStyle/>
          <a:p>
            <a:r>
              <a:rPr lang="en-IN" dirty="0">
                <a:latin typeface="+mn-lt"/>
              </a:rPr>
              <a:t>Mid-term presentation</a:t>
            </a:r>
          </a:p>
          <a:p>
            <a:endParaRPr lang="en-IN" dirty="0">
              <a:latin typeface="+mn-lt"/>
            </a:endParaRPr>
          </a:p>
          <a:p>
            <a:r>
              <a:rPr lang="en-IN" dirty="0">
                <a:latin typeface="+mn-lt"/>
              </a:rPr>
              <a:t>Anukriti Shrimal</a:t>
            </a:r>
          </a:p>
          <a:p>
            <a:r>
              <a:rPr lang="en-IN" dirty="0">
                <a:latin typeface="+mn-lt"/>
              </a:rPr>
              <a:t>Ahana Mallik</a:t>
            </a:r>
          </a:p>
          <a:p>
            <a:r>
              <a:rPr lang="en-IN" dirty="0">
                <a:latin typeface="+mn-lt"/>
              </a:rPr>
              <a:t>October 17,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706961" y="6570786"/>
            <a:ext cx="2789274" cy="184666"/>
          </a:xfrm>
        </p:spPr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Queue Scheduling</a:t>
            </a:r>
            <a:r>
              <a:rPr kumimoji="0" lang="en-IN" sz="1200" b="0" i="0" u="none" strike="noStrike" kern="1200" cap="none" spc="-45" normalizeH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1200" b="0" i="0" u="none" strike="noStrike" kern="1200" cap="none" spc="-4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34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Queue Scheduling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6973" y="660134"/>
            <a:ext cx="10778052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kern="0"/>
              <a:t>Contents</a:t>
            </a:r>
            <a:endParaRPr lang="en-IN" kern="0" dirty="0"/>
          </a:p>
        </p:txBody>
      </p:sp>
      <p:sp>
        <p:nvSpPr>
          <p:cNvPr id="3" name="TextBox 2"/>
          <p:cNvSpPr txBox="1"/>
          <p:nvPr/>
        </p:nvSpPr>
        <p:spPr>
          <a:xfrm>
            <a:off x="706961" y="2062263"/>
            <a:ext cx="9643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333333"/>
                </a:solidFill>
                <a:cs typeface="Arial"/>
              </a:rPr>
              <a:t>Objective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333333"/>
              </a:solidFill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333333"/>
                </a:solidFill>
                <a:cs typeface="Arial"/>
              </a:rPr>
              <a:t>Experiment</a:t>
            </a:r>
            <a:r>
              <a:rPr lang="en-IN" dirty="0"/>
              <a:t> </a:t>
            </a:r>
            <a:r>
              <a:rPr lang="en-IN" sz="2200" dirty="0">
                <a:solidFill>
                  <a:srgbClr val="333333"/>
                </a:solidFill>
                <a:cs typeface="Arial"/>
              </a:rPr>
              <a:t>testbed</a:t>
            </a:r>
          </a:p>
          <a:p>
            <a:endParaRPr lang="en-IN" sz="2200" dirty="0">
              <a:solidFill>
                <a:srgbClr val="333333"/>
              </a:solidFill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333333"/>
                </a:solidFill>
                <a:cs typeface="Arial"/>
              </a:rPr>
              <a:t>Scenarios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333333"/>
              </a:solidFill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333333"/>
                </a:solidFill>
                <a:cs typeface="Arial"/>
              </a:rPr>
              <a:t>Metrics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333333"/>
              </a:solidFill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333333"/>
                </a:solidFill>
                <a:cs typeface="Arial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37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Queue Scheduling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6973" y="660134"/>
            <a:ext cx="10778052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kern="0" dirty="0"/>
              <a:t>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6961" y="1780160"/>
            <a:ext cx="964326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cs typeface="Arial" panose="020B0604020202020204" pitchFamily="34" charset="0"/>
              </a:rPr>
              <a:t>Performance evaluation of different queue scheduling algorithms using </a:t>
            </a:r>
            <a:br>
              <a:rPr lang="en-IN" sz="2200" dirty="0">
                <a:cs typeface="Arial" panose="020B0604020202020204" pitchFamily="34" charset="0"/>
              </a:rPr>
            </a:br>
            <a:r>
              <a:rPr lang="en-IN" sz="2200" dirty="0" err="1">
                <a:cs typeface="Arial" panose="020B0604020202020204" pitchFamily="34" charset="0"/>
              </a:rPr>
              <a:t>OMNet</a:t>
            </a:r>
            <a:r>
              <a:rPr lang="en-IN" sz="2200" dirty="0">
                <a:cs typeface="Arial" panose="020B0604020202020204" pitchFamily="34" charset="0"/>
              </a:rPr>
              <a:t>++ v4.6 and </a:t>
            </a:r>
            <a:r>
              <a:rPr lang="en-IN" sz="2200" dirty="0" err="1">
                <a:cs typeface="Arial" panose="020B0604020202020204" pitchFamily="34" charset="0"/>
              </a:rPr>
              <a:t>inet</a:t>
            </a:r>
            <a:r>
              <a:rPr lang="en-IN" sz="2200">
                <a:cs typeface="Arial" panose="020B0604020202020204" pitchFamily="34" charset="0"/>
              </a:rPr>
              <a:t> v3.2.0:</a:t>
            </a:r>
            <a:br>
              <a:rPr lang="en-IN" sz="2200" dirty="0">
                <a:cs typeface="Arial" panose="020B0604020202020204" pitchFamily="34" charset="0"/>
              </a:rPr>
            </a:br>
            <a:r>
              <a:rPr lang="en-IN" sz="2200" dirty="0"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Round Robin</a:t>
            </a:r>
          </a:p>
          <a:p>
            <a:pPr marL="742950" lvl="1" indent="-285750">
              <a:buFontTx/>
              <a:buChar char="-"/>
            </a:pPr>
            <a:endParaRPr lang="en-IN" sz="2200" dirty="0"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Weighted Round Robin</a:t>
            </a:r>
          </a:p>
          <a:p>
            <a:pPr marL="742950" lvl="1" indent="-285750">
              <a:buFontTx/>
              <a:buChar char="-"/>
            </a:pPr>
            <a:endParaRPr lang="en-IN" sz="2200" dirty="0"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Deficit Round Robin</a:t>
            </a:r>
          </a:p>
          <a:p>
            <a:pPr marL="742950" lvl="1" indent="-285750">
              <a:buFontTx/>
              <a:buChar char="-"/>
            </a:pPr>
            <a:endParaRPr lang="en-IN" sz="2200" dirty="0"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Weighted Fair Queuing</a:t>
            </a:r>
          </a:p>
          <a:p>
            <a:pPr marL="742950" lvl="1" indent="-285750">
              <a:buFontTx/>
              <a:buChar char="-"/>
            </a:pPr>
            <a:endParaRPr lang="en-IN" sz="2200" dirty="0"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Delay EDD (Earliest Due Date) (Maybe)</a:t>
            </a:r>
          </a:p>
          <a:p>
            <a:pPr marL="742950" lvl="1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12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Queue Scheduling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6973" y="660134"/>
            <a:ext cx="10778052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kern="0" dirty="0"/>
              <a:t>Experiment design (Proposed)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9" y="1756410"/>
            <a:ext cx="9947394" cy="452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6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Queue Scheduling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6973" y="660134"/>
            <a:ext cx="10778052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kern="0" dirty="0"/>
              <a:t>Scenarios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6961" y="1721794"/>
            <a:ext cx="96432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cs typeface="Arial" panose="020B0604020202020204" pitchFamily="34" charset="0"/>
              </a:rPr>
              <a:t>Different traffic profiles would be used to emulate network traffic.</a:t>
            </a:r>
          </a:p>
          <a:p>
            <a:endParaRPr lang="en-IN" sz="2200" dirty="0"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VOIP traffic.</a:t>
            </a:r>
          </a:p>
          <a:p>
            <a:pPr marL="342900" indent="-34290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Video Streaming</a:t>
            </a:r>
          </a:p>
          <a:p>
            <a:pPr marL="342900" indent="-34290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Internet browsing</a:t>
            </a:r>
          </a:p>
          <a:p>
            <a:endParaRPr lang="en-IN" sz="2200" dirty="0">
              <a:cs typeface="Arial" panose="020B0604020202020204" pitchFamily="34" charset="0"/>
            </a:endParaRPr>
          </a:p>
          <a:p>
            <a:r>
              <a:rPr lang="en-IN" sz="2200" dirty="0">
                <a:cs typeface="Arial" panose="020B0604020202020204" pitchFamily="34" charset="0"/>
              </a:rPr>
              <a:t>Other parameters to be varied to test performance:</a:t>
            </a:r>
          </a:p>
          <a:p>
            <a:endParaRPr lang="en-IN" sz="2200" dirty="0"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Queue Size: Min to Max to be defined in router queues.</a:t>
            </a:r>
          </a:p>
          <a:p>
            <a:pPr marL="342900" indent="-34290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Packet Sizes: Min to max to be defined in traffic generators.</a:t>
            </a:r>
          </a:p>
        </p:txBody>
      </p:sp>
    </p:spTree>
    <p:extLst>
      <p:ext uri="{BB962C8B-B14F-4D97-AF65-F5344CB8AC3E}">
        <p14:creationId xmlns:p14="http://schemas.microsoft.com/office/powerpoint/2010/main" val="329162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Queue Scheduling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6973" y="660134"/>
            <a:ext cx="10778052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kern="0" dirty="0"/>
              <a:t>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948" y="1605062"/>
            <a:ext cx="1025611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cs typeface="Arial" panose="020B0604020202020204" pitchFamily="34" charset="0"/>
              </a:rPr>
              <a:t>The performance of the schedulers could be measured using following parameters:</a:t>
            </a:r>
          </a:p>
          <a:p>
            <a:endParaRPr lang="en-IN" sz="2200" dirty="0"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Queueing delay: Elapsed time between enqueue and dequeue of packet in router.</a:t>
            </a:r>
          </a:p>
          <a:p>
            <a:pPr marL="342900" indent="-342900">
              <a:buFontTx/>
              <a:buChar char="-"/>
            </a:pPr>
            <a:endParaRPr lang="en-IN" sz="2200" dirty="0"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End-to-end delay: Elapsed time between transmission of first packet and reception of last packet</a:t>
            </a:r>
          </a:p>
          <a:p>
            <a:pPr marL="342900" indent="-342900">
              <a:buFontTx/>
              <a:buChar char="-"/>
            </a:pPr>
            <a:endParaRPr lang="en-IN" sz="2200" dirty="0"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End-to-end Delay jitter: Variation/jitter observed between end-to-end delays.</a:t>
            </a:r>
          </a:p>
          <a:p>
            <a:pPr marL="342900" indent="-342900">
              <a:buFontTx/>
              <a:buChar char="-"/>
            </a:pPr>
            <a:endParaRPr lang="en-IN" sz="2200" dirty="0"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Packet drop rate: Effect on drop rate of each scheduling algorithm. </a:t>
            </a:r>
          </a:p>
          <a:p>
            <a:pPr marL="342900" indent="-342900">
              <a:buFontTx/>
              <a:buChar char="-"/>
            </a:pPr>
            <a:endParaRPr lang="en-IN" sz="2200" dirty="0"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IN" sz="2200" dirty="0"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IN" sz="2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29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Queue Scheduling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6973" y="660134"/>
            <a:ext cx="10778052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kern="0" dirty="0"/>
              <a:t>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948" y="1605062"/>
            <a:ext cx="102561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200" dirty="0">
              <a:cs typeface="Arial" panose="020B0604020202020204" pitchFamily="34" charset="0"/>
            </a:endParaRPr>
          </a:p>
          <a:p>
            <a:r>
              <a:rPr lang="en-IN" sz="2200" dirty="0">
                <a:cs typeface="Arial" panose="020B0604020202020204" pitchFamily="34" charset="0"/>
              </a:rPr>
              <a:t>Another factor influencing the performance is the drop policy.</a:t>
            </a:r>
          </a:p>
          <a:p>
            <a:endParaRPr lang="en-IN" sz="2200" dirty="0"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By default, drop-tail policy is to be used.</a:t>
            </a:r>
          </a:p>
          <a:p>
            <a:pPr marL="342900" indent="-342900">
              <a:buFontTx/>
              <a:buChar char="-"/>
            </a:pPr>
            <a:endParaRPr lang="en-IN" sz="2200" dirty="0"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If time permits, impact of RED(Random Early Detection) policies on the queue performance would be tested. </a:t>
            </a:r>
          </a:p>
          <a:p>
            <a:pPr marL="742950" lvl="1" indent="-285750">
              <a:buFontTx/>
              <a:buChar char="-"/>
            </a:pPr>
            <a:endParaRPr lang="en-IN" sz="2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05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Queue Scheduling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6973" y="660134"/>
            <a:ext cx="10778052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kern="0" dirty="0"/>
              <a:t>What’s Next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135" y="1536967"/>
            <a:ext cx="977525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Refine testbed.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Implement the aforementioned schedulers.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Define and take measurement of the specified metrics.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Analyse and interpret simulation results.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If possible, use ‘Throughput meter’.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Maybe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200" dirty="0"/>
              <a:t> Implement an EDD scheduler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200" dirty="0"/>
              <a:t>Test impact of RED on the network performance.</a:t>
            </a:r>
          </a:p>
        </p:txBody>
      </p:sp>
    </p:spTree>
    <p:extLst>
      <p:ext uri="{BB962C8B-B14F-4D97-AF65-F5344CB8AC3E}">
        <p14:creationId xmlns:p14="http://schemas.microsoft.com/office/powerpoint/2010/main" val="1321917364"/>
      </p:ext>
    </p:extLst>
  </p:cSld>
  <p:clrMapOvr>
    <a:masterClrMapping/>
  </p:clrMapOvr>
</p:sld>
</file>

<file path=ppt/theme/theme1.xml><?xml version="1.0" encoding="utf-8"?>
<a:theme xmlns:a="http://schemas.openxmlformats.org/drawingml/2006/main" name="Unibe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Unibe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284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Unibe_theme</vt:lpstr>
      <vt:lpstr>1_Unibe_theme</vt:lpstr>
      <vt:lpstr>Performance Evaluation of Queue Scheduling Algorithms (RR, WRR, DRR, Delay-EDD)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</dc:creator>
  <cp:lastModifiedBy>Anu</cp:lastModifiedBy>
  <cp:revision>32</cp:revision>
  <dcterms:created xsi:type="dcterms:W3CDTF">2016-10-14T08:34:58Z</dcterms:created>
  <dcterms:modified xsi:type="dcterms:W3CDTF">2016-10-17T10:37:50Z</dcterms:modified>
</cp:coreProperties>
</file>