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Slab"/>
      <p:regular r:id="rId14"/>
      <p:bold r:id="rId15"/>
    </p:embeddedFont>
    <p:embeddedFont>
      <p:font typeface="Roboto"/>
      <p:regular r:id="rId16"/>
      <p:bold r:id="rId17"/>
      <p:italic r:id="rId18"/>
      <p:boldItalic r:id="rId19"/>
    </p:embeddedFont>
    <p:embeddedFont>
      <p:font typeface="Proxima Nov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11" Type="http://schemas.openxmlformats.org/officeDocument/2006/relationships/slide" Target="slides/slide6.xml"/><Relationship Id="rId22" Type="http://schemas.openxmlformats.org/officeDocument/2006/relationships/font" Target="fonts/ProximaNova-italic.fntdata"/><Relationship Id="rId10" Type="http://schemas.openxmlformats.org/officeDocument/2006/relationships/slide" Target="slides/slide5.xml"/><Relationship Id="rId21" Type="http://schemas.openxmlformats.org/officeDocument/2006/relationships/font" Target="fonts/ProximaNova-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bold.fntdata"/><Relationship Id="rId14" Type="http://schemas.openxmlformats.org/officeDocument/2006/relationships/font" Target="fonts/RobotoSlab-regular.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58f593c2c7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58f593c2c7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58f593c2c7_0_8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58f593c2c7_0_8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58f593c2c7_0_9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58f593c2c7_0_9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8f593c2c7_0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58f593c2c7_0_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58f593c2c7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58f593c2c7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8f593c2c7_0_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8f593c2c7_0_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6baa6a33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6baa6a33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2" name="Shape 62"/>
        <p:cNvGrpSpPr/>
        <p:nvPr/>
      </p:nvGrpSpPr>
      <p:grpSpPr>
        <a:xfrm>
          <a:off x="0" y="0"/>
          <a:ext cx="0" cy="0"/>
          <a:chOff x="0" y="0"/>
          <a:chExt cx="0" cy="0"/>
        </a:xfrm>
      </p:grpSpPr>
      <p:sp>
        <p:nvSpPr>
          <p:cNvPr id="63" name="Google Shape;63;p13"/>
          <p:cNvSpPr txBox="1"/>
          <p:nvPr>
            <p:ph type="ctrTitle"/>
          </p:nvPr>
        </p:nvSpPr>
        <p:spPr>
          <a:xfrm>
            <a:off x="1376600" y="606575"/>
            <a:ext cx="6279900" cy="3324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3400">
                <a:latin typeface="Times New Roman"/>
                <a:ea typeface="Times New Roman"/>
                <a:cs typeface="Times New Roman"/>
                <a:sym typeface="Times New Roman"/>
              </a:rPr>
              <a:t>CAR INFOTAINMENT USING QT FRAMEWORK</a:t>
            </a:r>
            <a:endParaRPr>
              <a:solidFill>
                <a:schemeClr val="lt1"/>
              </a:solidFill>
            </a:endParaRPr>
          </a:p>
        </p:txBody>
      </p:sp>
      <p:sp>
        <p:nvSpPr>
          <p:cNvPr id="64" name="Google Shape;64;p13"/>
          <p:cNvSpPr txBox="1"/>
          <p:nvPr/>
        </p:nvSpPr>
        <p:spPr>
          <a:xfrm>
            <a:off x="1798050" y="2816400"/>
            <a:ext cx="5547900" cy="1190100"/>
          </a:xfrm>
          <a:prstGeom prst="rect">
            <a:avLst/>
          </a:prstGeom>
          <a:noFill/>
          <a:ln>
            <a:noFill/>
          </a:ln>
        </p:spPr>
        <p:txBody>
          <a:bodyPr anchorCtr="0" anchor="t" bIns="91425" lIns="91425" spcFirstLastPara="1" rIns="91425" wrap="square" tIns="91425">
            <a:spAutoFit/>
          </a:bodyPr>
          <a:lstStyle/>
          <a:p>
            <a:pPr indent="0" lvl="0" marL="0" rtl="0" algn="ctr">
              <a:spcBef>
                <a:spcPts val="1844"/>
              </a:spcBef>
              <a:spcAft>
                <a:spcPts val="0"/>
              </a:spcAft>
              <a:buNone/>
            </a:pPr>
            <a:r>
              <a:rPr lang="en">
                <a:solidFill>
                  <a:schemeClr val="dk1"/>
                </a:solidFill>
                <a:latin typeface="Times New Roman"/>
                <a:ea typeface="Times New Roman"/>
                <a:cs typeface="Times New Roman"/>
                <a:sym typeface="Times New Roman"/>
              </a:rPr>
              <a:t>Anushya varshini k,Rithick M K,Gokulnath G</a:t>
            </a:r>
            <a:endParaRPr>
              <a:solidFill>
                <a:schemeClr val="dk1"/>
              </a:solidFill>
              <a:latin typeface="Times New Roman"/>
              <a:ea typeface="Times New Roman"/>
              <a:cs typeface="Times New Roman"/>
              <a:sym typeface="Times New Roman"/>
            </a:endParaRPr>
          </a:p>
          <a:p>
            <a:pPr indent="0" lvl="0" marL="435625" marR="446525" rtl="0" algn="ctr">
              <a:lnSpc>
                <a:spcPct val="95786"/>
              </a:lnSpc>
              <a:spcBef>
                <a:spcPts val="779"/>
              </a:spcBef>
              <a:spcAft>
                <a:spcPts val="0"/>
              </a:spcAft>
              <a:buNone/>
            </a:pPr>
            <a:r>
              <a:rPr lang="en">
                <a:solidFill>
                  <a:schemeClr val="dk1"/>
                </a:solidFill>
                <a:latin typeface="Times New Roman"/>
                <a:ea typeface="Times New Roman"/>
                <a:cs typeface="Times New Roman"/>
                <a:sym typeface="Times New Roman"/>
              </a:rPr>
              <a:t>Artificial intelligence and data science, Bannari amman institute of technology , Sathyamangalam , Tamil nadu , India</a:t>
            </a:r>
            <a:endParaRPr sz="20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68" name="Shape 68"/>
        <p:cNvGrpSpPr/>
        <p:nvPr/>
      </p:nvGrpSpPr>
      <p:grpSpPr>
        <a:xfrm>
          <a:off x="0" y="0"/>
          <a:ext cx="0" cy="0"/>
          <a:chOff x="0" y="0"/>
          <a:chExt cx="0" cy="0"/>
        </a:xfrm>
      </p:grpSpPr>
      <p:sp>
        <p:nvSpPr>
          <p:cNvPr id="69" name="Google Shape;69;p14"/>
          <p:cNvSpPr txBox="1"/>
          <p:nvPr/>
        </p:nvSpPr>
        <p:spPr>
          <a:xfrm>
            <a:off x="521950" y="1258975"/>
            <a:ext cx="5732400" cy="2154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latin typeface="Times New Roman"/>
                <a:ea typeface="Times New Roman"/>
                <a:cs typeface="Times New Roman"/>
                <a:sym typeface="Times New Roman"/>
              </a:rPr>
              <a:t>Gone are the days of traditional cockpits with limited functionality. </a:t>
            </a:r>
            <a:endParaRPr sz="1600">
              <a:latin typeface="Times New Roman"/>
              <a:ea typeface="Times New Roman"/>
              <a:cs typeface="Times New Roman"/>
              <a:sym typeface="Times New Roman"/>
            </a:endParaRPr>
          </a:p>
          <a:p>
            <a:pPr indent="0" lvl="0" marL="0" rtl="0" algn="just">
              <a:spcBef>
                <a:spcPts val="0"/>
              </a:spcBef>
              <a:spcAft>
                <a:spcPts val="0"/>
              </a:spcAft>
              <a:buNone/>
            </a:pPr>
            <a:r>
              <a:rPr lang="en" sz="1600">
                <a:latin typeface="Times New Roman"/>
                <a:ea typeface="Times New Roman"/>
                <a:cs typeface="Times New Roman"/>
                <a:sym typeface="Times New Roman"/>
              </a:rPr>
              <a:t>The digital cockpit is here to revolutionize the way we interact </a:t>
            </a:r>
            <a:endParaRPr sz="1600">
              <a:latin typeface="Times New Roman"/>
              <a:ea typeface="Times New Roman"/>
              <a:cs typeface="Times New Roman"/>
              <a:sym typeface="Times New Roman"/>
            </a:endParaRPr>
          </a:p>
          <a:p>
            <a:pPr indent="0" lvl="0" marL="0" rtl="0" algn="just">
              <a:spcBef>
                <a:spcPts val="0"/>
              </a:spcBef>
              <a:spcAft>
                <a:spcPts val="0"/>
              </a:spcAft>
              <a:buNone/>
            </a:pPr>
            <a:r>
              <a:rPr lang="en" sz="1600">
                <a:latin typeface="Times New Roman"/>
                <a:ea typeface="Times New Roman"/>
                <a:cs typeface="Times New Roman"/>
                <a:sym typeface="Times New Roman"/>
              </a:rPr>
              <a:t>with vehicles. Imagine a cockpit that seamlessly integrates with</a:t>
            </a:r>
            <a:endParaRPr sz="1600">
              <a:latin typeface="Times New Roman"/>
              <a:ea typeface="Times New Roman"/>
              <a:cs typeface="Times New Roman"/>
              <a:sym typeface="Times New Roman"/>
            </a:endParaRPr>
          </a:p>
          <a:p>
            <a:pPr indent="0" lvl="0" marL="0" rtl="0" algn="just">
              <a:spcBef>
                <a:spcPts val="0"/>
              </a:spcBef>
              <a:spcAft>
                <a:spcPts val="0"/>
              </a:spcAft>
              <a:buNone/>
            </a:pPr>
            <a:r>
              <a:rPr lang="en" sz="1600">
                <a:latin typeface="Times New Roman"/>
                <a:ea typeface="Times New Roman"/>
                <a:cs typeface="Times New Roman"/>
                <a:sym typeface="Times New Roman"/>
              </a:rPr>
              <a:t>All aspects of your vehicles, from navigation to communication </a:t>
            </a:r>
            <a:endParaRPr sz="1600">
              <a:latin typeface="Times New Roman"/>
              <a:ea typeface="Times New Roman"/>
              <a:cs typeface="Times New Roman"/>
              <a:sym typeface="Times New Roman"/>
            </a:endParaRPr>
          </a:p>
          <a:p>
            <a:pPr indent="0" lvl="0" marL="0" rtl="0" algn="just">
              <a:spcBef>
                <a:spcPts val="0"/>
              </a:spcBef>
              <a:spcAft>
                <a:spcPts val="0"/>
              </a:spcAft>
              <a:buNone/>
            </a:pPr>
            <a:r>
              <a:rPr lang="en" sz="1600">
                <a:latin typeface="Times New Roman"/>
                <a:ea typeface="Times New Roman"/>
                <a:cs typeface="Times New Roman"/>
                <a:sym typeface="Times New Roman"/>
              </a:rPr>
              <a:t>and entertainment. With advanced touch screens, voice</a:t>
            </a:r>
            <a:endParaRPr sz="1600">
              <a:latin typeface="Times New Roman"/>
              <a:ea typeface="Times New Roman"/>
              <a:cs typeface="Times New Roman"/>
              <a:sym typeface="Times New Roman"/>
            </a:endParaRPr>
          </a:p>
          <a:p>
            <a:pPr indent="0" lvl="0" marL="0" rtl="0" algn="just">
              <a:spcBef>
                <a:spcPts val="0"/>
              </a:spcBef>
              <a:spcAft>
                <a:spcPts val="0"/>
              </a:spcAft>
              <a:buNone/>
            </a:pPr>
            <a:r>
              <a:rPr lang="en" sz="1600">
                <a:latin typeface="Times New Roman"/>
                <a:ea typeface="Times New Roman"/>
                <a:cs typeface="Times New Roman"/>
                <a:sym typeface="Times New Roman"/>
              </a:rPr>
              <a:t>commands, and sensors, the digital cockpit offers an </a:t>
            </a:r>
            <a:endParaRPr sz="1600">
              <a:latin typeface="Times New Roman"/>
              <a:ea typeface="Times New Roman"/>
              <a:cs typeface="Times New Roman"/>
              <a:sym typeface="Times New Roman"/>
            </a:endParaRPr>
          </a:p>
          <a:p>
            <a:pPr indent="0" lvl="0" marL="0" rtl="0" algn="just">
              <a:spcBef>
                <a:spcPts val="0"/>
              </a:spcBef>
              <a:spcAft>
                <a:spcPts val="0"/>
              </a:spcAft>
              <a:buNone/>
            </a:pPr>
            <a:r>
              <a:rPr lang="en" sz="1600">
                <a:latin typeface="Times New Roman"/>
                <a:ea typeface="Times New Roman"/>
                <a:cs typeface="Times New Roman"/>
                <a:sym typeface="Times New Roman"/>
              </a:rPr>
              <a:t>Unparalleled user experience that enhances safety, efficiency, </a:t>
            </a:r>
            <a:endParaRPr sz="1600">
              <a:latin typeface="Times New Roman"/>
              <a:ea typeface="Times New Roman"/>
              <a:cs typeface="Times New Roman"/>
              <a:sym typeface="Times New Roman"/>
            </a:endParaRPr>
          </a:p>
          <a:p>
            <a:pPr indent="0" lvl="0" marL="0" rtl="0" algn="just">
              <a:spcBef>
                <a:spcPts val="0"/>
              </a:spcBef>
              <a:spcAft>
                <a:spcPts val="0"/>
              </a:spcAft>
              <a:buNone/>
            </a:pPr>
            <a:r>
              <a:rPr lang="en" sz="1600">
                <a:latin typeface="Times New Roman"/>
                <a:ea typeface="Times New Roman"/>
                <a:cs typeface="Times New Roman"/>
                <a:sym typeface="Times New Roman"/>
              </a:rPr>
              <a:t>and comfort.</a:t>
            </a:r>
            <a:endParaRPr sz="1600">
              <a:latin typeface="Times New Roman"/>
              <a:ea typeface="Times New Roman"/>
              <a:cs typeface="Times New Roman"/>
              <a:sym typeface="Times New Roman"/>
            </a:endParaRPr>
          </a:p>
        </p:txBody>
      </p:sp>
      <p:sp>
        <p:nvSpPr>
          <p:cNvPr id="70" name="Google Shape;70;p14"/>
          <p:cNvSpPr txBox="1"/>
          <p:nvPr/>
        </p:nvSpPr>
        <p:spPr>
          <a:xfrm>
            <a:off x="463050" y="540200"/>
            <a:ext cx="5732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INTRODUCING THE DIGITAL COCKPIT :</a:t>
            </a:r>
            <a:endParaRPr b="1" sz="2000">
              <a:latin typeface="Times New Roman"/>
              <a:ea typeface="Times New Roman"/>
              <a:cs typeface="Times New Roman"/>
              <a:sym typeface="Times New Roman"/>
            </a:endParaRPr>
          </a:p>
        </p:txBody>
      </p:sp>
      <p:pic>
        <p:nvPicPr>
          <p:cNvPr id="71" name="Google Shape;71;p14"/>
          <p:cNvPicPr preferRelativeResize="0"/>
          <p:nvPr/>
        </p:nvPicPr>
        <p:blipFill>
          <a:blip r:embed="rId3">
            <a:alphaModFix/>
          </a:blip>
          <a:stretch>
            <a:fillRect/>
          </a:stretch>
        </p:blipFill>
        <p:spPr>
          <a:xfrm>
            <a:off x="5857950" y="1837075"/>
            <a:ext cx="2981950" cy="1835750"/>
          </a:xfrm>
          <a:prstGeom prst="rect">
            <a:avLst/>
          </a:prstGeom>
          <a:noFill/>
          <a:ln>
            <a:noFill/>
          </a:ln>
        </p:spPr>
      </p:pic>
      <p:sp>
        <p:nvSpPr>
          <p:cNvPr id="72" name="Google Shape;72;p14"/>
          <p:cNvSpPr txBox="1"/>
          <p:nvPr/>
        </p:nvSpPr>
        <p:spPr>
          <a:xfrm>
            <a:off x="521950" y="3346400"/>
            <a:ext cx="49878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A cockpit is located under the windshield of the vehicle. Thanks to this, the driver has easy access to it and does not have to divert his attention from driving to turn on the lights or adjust the air conditioning.</a:t>
            </a:r>
            <a:endParaRPr sz="1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76" name="Shape 76"/>
        <p:cNvGrpSpPr/>
        <p:nvPr/>
      </p:nvGrpSpPr>
      <p:grpSpPr>
        <a:xfrm>
          <a:off x="0" y="0"/>
          <a:ext cx="0" cy="0"/>
          <a:chOff x="0" y="0"/>
          <a:chExt cx="0" cy="0"/>
        </a:xfrm>
      </p:grpSpPr>
      <p:sp>
        <p:nvSpPr>
          <p:cNvPr id="77" name="Google Shape;77;p15"/>
          <p:cNvSpPr txBox="1"/>
          <p:nvPr/>
        </p:nvSpPr>
        <p:spPr>
          <a:xfrm>
            <a:off x="271250" y="542475"/>
            <a:ext cx="4392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WHAT IS A DIGITAL COCKPIT?</a:t>
            </a:r>
            <a:endParaRPr b="1" sz="2000">
              <a:latin typeface="Times New Roman"/>
              <a:ea typeface="Times New Roman"/>
              <a:cs typeface="Times New Roman"/>
              <a:sym typeface="Times New Roman"/>
            </a:endParaRPr>
          </a:p>
        </p:txBody>
      </p:sp>
      <p:sp>
        <p:nvSpPr>
          <p:cNvPr id="78" name="Google Shape;78;p15"/>
          <p:cNvSpPr txBox="1"/>
          <p:nvPr/>
        </p:nvSpPr>
        <p:spPr>
          <a:xfrm>
            <a:off x="592700" y="1309650"/>
            <a:ext cx="8286900" cy="116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latin typeface="Times New Roman"/>
                <a:ea typeface="Times New Roman"/>
                <a:cs typeface="Times New Roman"/>
                <a:sym typeface="Times New Roman"/>
              </a:rPr>
              <a:t>A digital cockpit is a modern interface that replaces traditional gauges and dials in a vehicle with a digital display. It provides real-time information to the driver, including speed, fuel level, and other critical data. The digital cockpit also offers advanced features such as touch screens, and voice commands, that makes driving easier and more efficient.</a:t>
            </a:r>
            <a:endParaRPr sz="1600">
              <a:latin typeface="Times New Roman"/>
              <a:ea typeface="Times New Roman"/>
              <a:cs typeface="Times New Roman"/>
              <a:sym typeface="Times New Roman"/>
            </a:endParaRPr>
          </a:p>
        </p:txBody>
      </p:sp>
      <p:sp>
        <p:nvSpPr>
          <p:cNvPr id="79" name="Google Shape;79;p15"/>
          <p:cNvSpPr txBox="1"/>
          <p:nvPr/>
        </p:nvSpPr>
        <p:spPr>
          <a:xfrm>
            <a:off x="575850" y="2479350"/>
            <a:ext cx="7992300" cy="1416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latin typeface="Times New Roman"/>
                <a:ea typeface="Times New Roman"/>
                <a:cs typeface="Times New Roman"/>
                <a:sym typeface="Times New Roman"/>
              </a:rPr>
              <a:t>Compared to traditional cockpits, digital cockpits offer several advantages. They are more user-friendly, providing drivers with immediate access to the information they need. They are also more reliable, reducing the risk of errors due to manual input. Additionally, digital cockpits can be customized to meet the specific needs of each vehicle, allowing for greater flexibility and efficiency.</a:t>
            </a:r>
            <a:endParaRPr sz="1600">
              <a:latin typeface="Times New Roman"/>
              <a:ea typeface="Times New Roman"/>
              <a:cs typeface="Times New Roman"/>
              <a:sym typeface="Times New Roman"/>
            </a:endParaRPr>
          </a:p>
        </p:txBody>
      </p:sp>
      <p:sp>
        <p:nvSpPr>
          <p:cNvPr id="80" name="Google Shape;80;p15"/>
          <p:cNvSpPr txBox="1"/>
          <p:nvPr/>
        </p:nvSpPr>
        <p:spPr>
          <a:xfrm>
            <a:off x="575850" y="3476200"/>
            <a:ext cx="812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16"/>
          <p:cNvSpPr txBox="1"/>
          <p:nvPr/>
        </p:nvSpPr>
        <p:spPr>
          <a:xfrm>
            <a:off x="514350" y="496250"/>
            <a:ext cx="3128400" cy="4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WORKING ON QT</a:t>
            </a:r>
            <a:endParaRPr b="1" sz="2000">
              <a:latin typeface="Times New Roman"/>
              <a:ea typeface="Times New Roman"/>
              <a:cs typeface="Times New Roman"/>
              <a:sym typeface="Times New Roman"/>
            </a:endParaRPr>
          </a:p>
        </p:txBody>
      </p:sp>
      <p:sp>
        <p:nvSpPr>
          <p:cNvPr id="86" name="Google Shape;86;p16"/>
          <p:cNvSpPr txBox="1"/>
          <p:nvPr/>
        </p:nvSpPr>
        <p:spPr>
          <a:xfrm>
            <a:off x="582650" y="1290950"/>
            <a:ext cx="7636800" cy="116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solidFill>
                  <a:srgbClr val="374151"/>
                </a:solidFill>
                <a:latin typeface="Times New Roman"/>
                <a:ea typeface="Times New Roman"/>
                <a:cs typeface="Times New Roman"/>
                <a:sym typeface="Times New Roman"/>
              </a:rPr>
              <a:t>Building a digital cockpit concept for an automated autonomous vehicle using Qt is a great idea. Qt is a powerful framework that provides tools and libraries for creating cross-platform applications with user interfaces. It offers various features and components that can be utilized to develop a sophisticated digital cockpit for an autonomous vehicle.</a:t>
            </a:r>
            <a:endParaRPr sz="1600">
              <a:latin typeface="Times New Roman"/>
              <a:ea typeface="Times New Roman"/>
              <a:cs typeface="Times New Roman"/>
              <a:sym typeface="Times New Roman"/>
            </a:endParaRPr>
          </a:p>
        </p:txBody>
      </p:sp>
      <p:sp>
        <p:nvSpPr>
          <p:cNvPr id="87" name="Google Shape;87;p16"/>
          <p:cNvSpPr txBox="1"/>
          <p:nvPr/>
        </p:nvSpPr>
        <p:spPr>
          <a:xfrm>
            <a:off x="582650" y="2460650"/>
            <a:ext cx="3618900" cy="1908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374151"/>
              </a:buClr>
              <a:buSzPts val="1600"/>
              <a:buFont typeface="Times New Roman"/>
              <a:buChar char="●"/>
            </a:pPr>
            <a:r>
              <a:rPr lang="en" sz="1600">
                <a:solidFill>
                  <a:srgbClr val="374151"/>
                </a:solidFill>
                <a:latin typeface="Times New Roman"/>
                <a:ea typeface="Times New Roman"/>
                <a:cs typeface="Times New Roman"/>
                <a:sym typeface="Times New Roman"/>
              </a:rPr>
              <a:t>Design the User Interface</a:t>
            </a:r>
            <a:endParaRPr sz="1600">
              <a:solidFill>
                <a:srgbClr val="374151"/>
              </a:solidFill>
              <a:latin typeface="Times New Roman"/>
              <a:ea typeface="Times New Roman"/>
              <a:cs typeface="Times New Roman"/>
              <a:sym typeface="Times New Roman"/>
            </a:endParaRPr>
          </a:p>
          <a:p>
            <a:pPr indent="-330200" lvl="0" marL="457200" rtl="0" algn="l">
              <a:spcBef>
                <a:spcPts val="0"/>
              </a:spcBef>
              <a:spcAft>
                <a:spcPts val="0"/>
              </a:spcAft>
              <a:buClr>
                <a:srgbClr val="374151"/>
              </a:buClr>
              <a:buSzPts val="1600"/>
              <a:buFont typeface="Times New Roman"/>
              <a:buChar char="●"/>
            </a:pPr>
            <a:r>
              <a:rPr lang="en" sz="1600">
                <a:solidFill>
                  <a:srgbClr val="374151"/>
                </a:solidFill>
                <a:latin typeface="Times New Roman"/>
                <a:ea typeface="Times New Roman"/>
                <a:cs typeface="Times New Roman"/>
                <a:sym typeface="Times New Roman"/>
              </a:rPr>
              <a:t>Implement UI Components</a:t>
            </a:r>
            <a:endParaRPr sz="1600">
              <a:solidFill>
                <a:srgbClr val="374151"/>
              </a:solidFill>
              <a:latin typeface="Times New Roman"/>
              <a:ea typeface="Times New Roman"/>
              <a:cs typeface="Times New Roman"/>
              <a:sym typeface="Times New Roman"/>
            </a:endParaRPr>
          </a:p>
          <a:p>
            <a:pPr indent="-330200" lvl="0" marL="457200" rtl="0" algn="l">
              <a:spcBef>
                <a:spcPts val="0"/>
              </a:spcBef>
              <a:spcAft>
                <a:spcPts val="0"/>
              </a:spcAft>
              <a:buClr>
                <a:srgbClr val="374151"/>
              </a:buClr>
              <a:buSzPts val="1600"/>
              <a:buFont typeface="Times New Roman"/>
              <a:buChar char="●"/>
            </a:pPr>
            <a:r>
              <a:rPr lang="en" sz="1600">
                <a:solidFill>
                  <a:srgbClr val="374151"/>
                </a:solidFill>
                <a:latin typeface="Times New Roman"/>
                <a:ea typeface="Times New Roman"/>
                <a:cs typeface="Times New Roman"/>
                <a:sym typeface="Times New Roman"/>
              </a:rPr>
              <a:t>Integrate Vehicle Data</a:t>
            </a:r>
            <a:endParaRPr sz="1600">
              <a:solidFill>
                <a:srgbClr val="374151"/>
              </a:solidFill>
              <a:latin typeface="Times New Roman"/>
              <a:ea typeface="Times New Roman"/>
              <a:cs typeface="Times New Roman"/>
              <a:sym typeface="Times New Roman"/>
            </a:endParaRPr>
          </a:p>
          <a:p>
            <a:pPr indent="-330200" lvl="0" marL="457200" rtl="0" algn="l">
              <a:spcBef>
                <a:spcPts val="0"/>
              </a:spcBef>
              <a:spcAft>
                <a:spcPts val="0"/>
              </a:spcAft>
              <a:buClr>
                <a:srgbClr val="374151"/>
              </a:buClr>
              <a:buSzPts val="1600"/>
              <a:buFont typeface="Times New Roman"/>
              <a:buChar char="●"/>
            </a:pPr>
            <a:r>
              <a:rPr lang="en" sz="1600">
                <a:solidFill>
                  <a:srgbClr val="374151"/>
                </a:solidFill>
                <a:latin typeface="Times New Roman"/>
                <a:ea typeface="Times New Roman"/>
                <a:cs typeface="Times New Roman"/>
                <a:sym typeface="Times New Roman"/>
              </a:rPr>
              <a:t>Implement Data Visualization</a:t>
            </a:r>
            <a:endParaRPr sz="1600">
              <a:solidFill>
                <a:srgbClr val="374151"/>
              </a:solidFill>
              <a:latin typeface="Times New Roman"/>
              <a:ea typeface="Times New Roman"/>
              <a:cs typeface="Times New Roman"/>
              <a:sym typeface="Times New Roman"/>
            </a:endParaRPr>
          </a:p>
          <a:p>
            <a:pPr indent="-330200" lvl="0" marL="457200" rtl="0" algn="l">
              <a:spcBef>
                <a:spcPts val="0"/>
              </a:spcBef>
              <a:spcAft>
                <a:spcPts val="0"/>
              </a:spcAft>
              <a:buClr>
                <a:srgbClr val="374151"/>
              </a:buClr>
              <a:buSzPts val="1600"/>
              <a:buFont typeface="Times New Roman"/>
              <a:buChar char="●"/>
            </a:pPr>
            <a:r>
              <a:rPr lang="en" sz="1600">
                <a:solidFill>
                  <a:srgbClr val="374151"/>
                </a:solidFill>
                <a:latin typeface="Times New Roman"/>
                <a:ea typeface="Times New Roman"/>
                <a:cs typeface="Times New Roman"/>
                <a:sym typeface="Times New Roman"/>
              </a:rPr>
              <a:t>Handle User Input</a:t>
            </a:r>
            <a:endParaRPr sz="1600">
              <a:solidFill>
                <a:srgbClr val="374151"/>
              </a:solidFill>
              <a:latin typeface="Times New Roman"/>
              <a:ea typeface="Times New Roman"/>
              <a:cs typeface="Times New Roman"/>
              <a:sym typeface="Times New Roman"/>
            </a:endParaRPr>
          </a:p>
          <a:p>
            <a:pPr indent="-330200" lvl="0" marL="457200" rtl="0" algn="l">
              <a:spcBef>
                <a:spcPts val="0"/>
              </a:spcBef>
              <a:spcAft>
                <a:spcPts val="0"/>
              </a:spcAft>
              <a:buClr>
                <a:srgbClr val="374151"/>
              </a:buClr>
              <a:buSzPts val="1600"/>
              <a:buFont typeface="Times New Roman"/>
              <a:buChar char="●"/>
            </a:pPr>
            <a:r>
              <a:rPr lang="en" sz="1600">
                <a:solidFill>
                  <a:srgbClr val="374151"/>
                </a:solidFill>
                <a:latin typeface="Times New Roman"/>
                <a:ea typeface="Times New Roman"/>
                <a:cs typeface="Times New Roman"/>
                <a:sym typeface="Times New Roman"/>
              </a:rPr>
              <a:t>Integrate External Services</a:t>
            </a:r>
            <a:endParaRPr sz="1600">
              <a:solidFill>
                <a:srgbClr val="37415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374151"/>
              </a:solidFill>
              <a:latin typeface="Times New Roman"/>
              <a:ea typeface="Times New Roman"/>
              <a:cs typeface="Times New Roman"/>
              <a:sym typeface="Times New Roman"/>
            </a:endParaRPr>
          </a:p>
        </p:txBody>
      </p:sp>
      <p:pic>
        <p:nvPicPr>
          <p:cNvPr id="88" name="Google Shape;88;p16"/>
          <p:cNvPicPr preferRelativeResize="0"/>
          <p:nvPr/>
        </p:nvPicPr>
        <p:blipFill>
          <a:blip r:embed="rId3">
            <a:alphaModFix/>
          </a:blip>
          <a:stretch>
            <a:fillRect/>
          </a:stretch>
        </p:blipFill>
        <p:spPr>
          <a:xfrm>
            <a:off x="5469600" y="2500700"/>
            <a:ext cx="2444875" cy="2318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9999"/>
        </a:solidFill>
      </p:bgPr>
    </p:bg>
    <p:spTree>
      <p:nvGrpSpPr>
        <p:cNvPr id="92" name="Shape 92"/>
        <p:cNvGrpSpPr/>
        <p:nvPr/>
      </p:nvGrpSpPr>
      <p:grpSpPr>
        <a:xfrm>
          <a:off x="0" y="0"/>
          <a:ext cx="0" cy="0"/>
          <a:chOff x="0" y="0"/>
          <a:chExt cx="0" cy="0"/>
        </a:xfrm>
      </p:grpSpPr>
      <p:sp>
        <p:nvSpPr>
          <p:cNvPr id="93" name="Google Shape;93;p17"/>
          <p:cNvSpPr txBox="1"/>
          <p:nvPr/>
        </p:nvSpPr>
        <p:spPr>
          <a:xfrm>
            <a:off x="615025" y="174500"/>
            <a:ext cx="1265700" cy="51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Output</a:t>
            </a:r>
            <a:endParaRPr b="1"/>
          </a:p>
        </p:txBody>
      </p:sp>
      <p:pic>
        <p:nvPicPr>
          <p:cNvPr id="94" name="Google Shape;94;p17"/>
          <p:cNvPicPr preferRelativeResize="0"/>
          <p:nvPr/>
        </p:nvPicPr>
        <p:blipFill>
          <a:blip r:embed="rId3">
            <a:alphaModFix/>
          </a:blip>
          <a:stretch>
            <a:fillRect/>
          </a:stretch>
        </p:blipFill>
        <p:spPr>
          <a:xfrm>
            <a:off x="5195675" y="1470725"/>
            <a:ext cx="3948326" cy="2509699"/>
          </a:xfrm>
          <a:prstGeom prst="rect">
            <a:avLst/>
          </a:prstGeom>
          <a:noFill/>
          <a:ln>
            <a:noFill/>
          </a:ln>
        </p:spPr>
      </p:pic>
      <p:pic>
        <p:nvPicPr>
          <p:cNvPr id="95" name="Google Shape;95;p17"/>
          <p:cNvPicPr preferRelativeResize="0"/>
          <p:nvPr/>
        </p:nvPicPr>
        <p:blipFill>
          <a:blip r:embed="rId4">
            <a:alphaModFix/>
          </a:blip>
          <a:stretch>
            <a:fillRect/>
          </a:stretch>
        </p:blipFill>
        <p:spPr>
          <a:xfrm>
            <a:off x="162450" y="1151138"/>
            <a:ext cx="4922798" cy="2841225"/>
          </a:xfrm>
          <a:prstGeom prst="rect">
            <a:avLst/>
          </a:prstGeom>
          <a:noFill/>
          <a:ln>
            <a:noFill/>
          </a:ln>
        </p:spPr>
      </p:pic>
      <p:cxnSp>
        <p:nvCxnSpPr>
          <p:cNvPr id="96" name="Google Shape;96;p17"/>
          <p:cNvCxnSpPr/>
          <p:nvPr/>
        </p:nvCxnSpPr>
        <p:spPr>
          <a:xfrm flipH="1">
            <a:off x="916325" y="3921925"/>
            <a:ext cx="9900" cy="411900"/>
          </a:xfrm>
          <a:prstGeom prst="straightConnector1">
            <a:avLst/>
          </a:prstGeom>
          <a:noFill/>
          <a:ln cap="flat" cmpd="sng" w="28575">
            <a:solidFill>
              <a:schemeClr val="dk2"/>
            </a:solidFill>
            <a:prstDash val="solid"/>
            <a:round/>
            <a:headEnd len="med" w="med" type="none"/>
            <a:tailEnd len="med" w="med" type="triangle"/>
          </a:ln>
        </p:spPr>
      </p:cxnSp>
      <p:cxnSp>
        <p:nvCxnSpPr>
          <p:cNvPr id="97" name="Google Shape;97;p17"/>
          <p:cNvCxnSpPr/>
          <p:nvPr/>
        </p:nvCxnSpPr>
        <p:spPr>
          <a:xfrm rot="10800000">
            <a:off x="2161875" y="958375"/>
            <a:ext cx="0" cy="391800"/>
          </a:xfrm>
          <a:prstGeom prst="straightConnector1">
            <a:avLst/>
          </a:prstGeom>
          <a:noFill/>
          <a:ln cap="flat" cmpd="sng" w="28575">
            <a:solidFill>
              <a:schemeClr val="dk2"/>
            </a:solidFill>
            <a:prstDash val="solid"/>
            <a:round/>
            <a:headEnd len="med" w="med" type="none"/>
            <a:tailEnd len="med" w="med" type="triangle"/>
          </a:ln>
        </p:spPr>
      </p:cxnSp>
      <p:cxnSp>
        <p:nvCxnSpPr>
          <p:cNvPr id="98" name="Google Shape;98;p17"/>
          <p:cNvCxnSpPr/>
          <p:nvPr/>
        </p:nvCxnSpPr>
        <p:spPr>
          <a:xfrm rot="10800000">
            <a:off x="2905275" y="988625"/>
            <a:ext cx="0" cy="482100"/>
          </a:xfrm>
          <a:prstGeom prst="straightConnector1">
            <a:avLst/>
          </a:prstGeom>
          <a:noFill/>
          <a:ln cap="flat" cmpd="sng" w="28575">
            <a:solidFill>
              <a:schemeClr val="dk2"/>
            </a:solidFill>
            <a:prstDash val="solid"/>
            <a:round/>
            <a:headEnd len="med" w="med" type="none"/>
            <a:tailEnd len="med" w="med" type="triangle"/>
          </a:ln>
        </p:spPr>
      </p:cxnSp>
      <p:cxnSp>
        <p:nvCxnSpPr>
          <p:cNvPr id="99" name="Google Shape;99;p17"/>
          <p:cNvCxnSpPr/>
          <p:nvPr/>
        </p:nvCxnSpPr>
        <p:spPr>
          <a:xfrm>
            <a:off x="273250" y="3921925"/>
            <a:ext cx="0" cy="331500"/>
          </a:xfrm>
          <a:prstGeom prst="straightConnector1">
            <a:avLst/>
          </a:prstGeom>
          <a:noFill/>
          <a:ln cap="flat" cmpd="sng" w="28575">
            <a:solidFill>
              <a:schemeClr val="dk2"/>
            </a:solidFill>
            <a:prstDash val="solid"/>
            <a:round/>
            <a:headEnd len="med" w="med" type="none"/>
            <a:tailEnd len="med" w="med" type="triangle"/>
          </a:ln>
        </p:spPr>
      </p:cxnSp>
      <p:cxnSp>
        <p:nvCxnSpPr>
          <p:cNvPr id="100" name="Google Shape;100;p17"/>
          <p:cNvCxnSpPr/>
          <p:nvPr/>
        </p:nvCxnSpPr>
        <p:spPr>
          <a:xfrm flipH="1">
            <a:off x="1880725" y="1380300"/>
            <a:ext cx="30000" cy="2943600"/>
          </a:xfrm>
          <a:prstGeom prst="straightConnector1">
            <a:avLst/>
          </a:prstGeom>
          <a:noFill/>
          <a:ln cap="flat" cmpd="sng" w="28575">
            <a:solidFill>
              <a:schemeClr val="dk2"/>
            </a:solidFill>
            <a:prstDash val="solid"/>
            <a:round/>
            <a:headEnd len="med" w="med" type="none"/>
            <a:tailEnd len="med" w="med" type="triangle"/>
          </a:ln>
        </p:spPr>
      </p:cxnSp>
      <p:cxnSp>
        <p:nvCxnSpPr>
          <p:cNvPr id="101" name="Google Shape;101;p17"/>
          <p:cNvCxnSpPr/>
          <p:nvPr/>
        </p:nvCxnSpPr>
        <p:spPr>
          <a:xfrm>
            <a:off x="5718125" y="3278975"/>
            <a:ext cx="0" cy="1044900"/>
          </a:xfrm>
          <a:prstGeom prst="straightConnector1">
            <a:avLst/>
          </a:prstGeom>
          <a:noFill/>
          <a:ln cap="flat" cmpd="sng" w="28575">
            <a:solidFill>
              <a:schemeClr val="dk2"/>
            </a:solidFill>
            <a:prstDash val="solid"/>
            <a:round/>
            <a:headEnd len="med" w="med" type="none"/>
            <a:tailEnd len="med" w="med" type="triangle"/>
          </a:ln>
        </p:spPr>
      </p:cxnSp>
      <p:cxnSp>
        <p:nvCxnSpPr>
          <p:cNvPr id="102" name="Google Shape;102;p17"/>
          <p:cNvCxnSpPr/>
          <p:nvPr/>
        </p:nvCxnSpPr>
        <p:spPr>
          <a:xfrm>
            <a:off x="7225000" y="3489950"/>
            <a:ext cx="10200" cy="843900"/>
          </a:xfrm>
          <a:prstGeom prst="straightConnector1">
            <a:avLst/>
          </a:prstGeom>
          <a:noFill/>
          <a:ln cap="flat" cmpd="sng" w="28575">
            <a:solidFill>
              <a:schemeClr val="dk2"/>
            </a:solidFill>
            <a:prstDash val="solid"/>
            <a:round/>
            <a:headEnd len="med" w="med" type="none"/>
            <a:tailEnd len="med" w="med" type="triangle"/>
          </a:ln>
        </p:spPr>
      </p:cxnSp>
      <p:cxnSp>
        <p:nvCxnSpPr>
          <p:cNvPr id="103" name="Google Shape;103;p17"/>
          <p:cNvCxnSpPr/>
          <p:nvPr/>
        </p:nvCxnSpPr>
        <p:spPr>
          <a:xfrm flipH="1" rot="10800000">
            <a:off x="8601300" y="1229700"/>
            <a:ext cx="10200" cy="1245600"/>
          </a:xfrm>
          <a:prstGeom prst="straightConnector1">
            <a:avLst/>
          </a:prstGeom>
          <a:noFill/>
          <a:ln cap="flat" cmpd="sng" w="28575">
            <a:solidFill>
              <a:schemeClr val="dk2"/>
            </a:solidFill>
            <a:prstDash val="solid"/>
            <a:round/>
            <a:headEnd len="med" w="med" type="none"/>
            <a:tailEnd len="med" w="med" type="triangle"/>
          </a:ln>
        </p:spPr>
      </p:cxnSp>
      <p:cxnSp>
        <p:nvCxnSpPr>
          <p:cNvPr id="104" name="Google Shape;104;p17"/>
          <p:cNvCxnSpPr/>
          <p:nvPr/>
        </p:nvCxnSpPr>
        <p:spPr>
          <a:xfrm>
            <a:off x="8751975" y="3108200"/>
            <a:ext cx="0" cy="1245600"/>
          </a:xfrm>
          <a:prstGeom prst="straightConnector1">
            <a:avLst/>
          </a:prstGeom>
          <a:noFill/>
          <a:ln cap="flat" cmpd="sng" w="28575">
            <a:solidFill>
              <a:schemeClr val="dk2"/>
            </a:solidFill>
            <a:prstDash val="solid"/>
            <a:round/>
            <a:headEnd len="med" w="med" type="none"/>
            <a:tailEnd len="med" w="med" type="triangle"/>
          </a:ln>
        </p:spPr>
      </p:cxnSp>
      <p:sp>
        <p:nvSpPr>
          <p:cNvPr id="105" name="Google Shape;105;p17"/>
          <p:cNvSpPr txBox="1"/>
          <p:nvPr/>
        </p:nvSpPr>
        <p:spPr>
          <a:xfrm>
            <a:off x="1910725" y="626925"/>
            <a:ext cx="964500" cy="21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TIME</a:t>
            </a:r>
            <a:endParaRPr sz="1200">
              <a:latin typeface="Roboto"/>
              <a:ea typeface="Roboto"/>
              <a:cs typeface="Roboto"/>
              <a:sym typeface="Roboto"/>
            </a:endParaRPr>
          </a:p>
        </p:txBody>
      </p:sp>
      <p:sp>
        <p:nvSpPr>
          <p:cNvPr id="106" name="Google Shape;106;p17"/>
          <p:cNvSpPr txBox="1"/>
          <p:nvPr/>
        </p:nvSpPr>
        <p:spPr>
          <a:xfrm>
            <a:off x="2583825" y="686900"/>
            <a:ext cx="1516800" cy="2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SEARCH BAR</a:t>
            </a:r>
            <a:endParaRPr sz="1200">
              <a:latin typeface="Roboto"/>
              <a:ea typeface="Roboto"/>
              <a:cs typeface="Roboto"/>
              <a:sym typeface="Roboto"/>
            </a:endParaRPr>
          </a:p>
        </p:txBody>
      </p:sp>
      <p:sp>
        <p:nvSpPr>
          <p:cNvPr id="107" name="Google Shape;107;p17"/>
          <p:cNvSpPr txBox="1"/>
          <p:nvPr/>
        </p:nvSpPr>
        <p:spPr>
          <a:xfrm>
            <a:off x="72325" y="4263475"/>
            <a:ext cx="602700" cy="7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CAR INFO</a:t>
            </a:r>
            <a:endParaRPr sz="1200">
              <a:latin typeface="Roboto"/>
              <a:ea typeface="Roboto"/>
              <a:cs typeface="Roboto"/>
              <a:sym typeface="Roboto"/>
            </a:endParaRPr>
          </a:p>
        </p:txBody>
      </p:sp>
      <p:sp>
        <p:nvSpPr>
          <p:cNvPr id="108" name="Google Shape;108;p17"/>
          <p:cNvSpPr txBox="1"/>
          <p:nvPr/>
        </p:nvSpPr>
        <p:spPr>
          <a:xfrm>
            <a:off x="715275" y="4371975"/>
            <a:ext cx="7935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TEMP</a:t>
            </a:r>
            <a:endParaRPr sz="1200">
              <a:latin typeface="Roboto"/>
              <a:ea typeface="Roboto"/>
              <a:cs typeface="Roboto"/>
              <a:sym typeface="Roboto"/>
            </a:endParaRPr>
          </a:p>
        </p:txBody>
      </p:sp>
      <p:sp>
        <p:nvSpPr>
          <p:cNvPr id="109" name="Google Shape;109;p17"/>
          <p:cNvSpPr txBox="1"/>
          <p:nvPr/>
        </p:nvSpPr>
        <p:spPr>
          <a:xfrm>
            <a:off x="1378300" y="4353800"/>
            <a:ext cx="1677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LOCK BUTTON</a:t>
            </a:r>
            <a:endParaRPr sz="1200">
              <a:latin typeface="Roboto"/>
              <a:ea typeface="Roboto"/>
              <a:cs typeface="Roboto"/>
              <a:sym typeface="Roboto"/>
            </a:endParaRPr>
          </a:p>
        </p:txBody>
      </p:sp>
      <p:sp>
        <p:nvSpPr>
          <p:cNvPr id="110" name="Google Shape;110;p17"/>
          <p:cNvSpPr txBox="1"/>
          <p:nvPr/>
        </p:nvSpPr>
        <p:spPr>
          <a:xfrm>
            <a:off x="5406725" y="4323875"/>
            <a:ext cx="8940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RPM </a:t>
            </a:r>
            <a:endParaRPr sz="1200">
              <a:latin typeface="Roboto"/>
              <a:ea typeface="Roboto"/>
              <a:cs typeface="Roboto"/>
              <a:sym typeface="Roboto"/>
            </a:endParaRPr>
          </a:p>
        </p:txBody>
      </p:sp>
      <p:sp>
        <p:nvSpPr>
          <p:cNvPr id="111" name="Google Shape;111;p17"/>
          <p:cNvSpPr txBox="1"/>
          <p:nvPr/>
        </p:nvSpPr>
        <p:spPr>
          <a:xfrm>
            <a:off x="6582050" y="4297400"/>
            <a:ext cx="15168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SPEEDOMETER</a:t>
            </a:r>
            <a:endParaRPr sz="1200">
              <a:latin typeface="Roboto"/>
              <a:ea typeface="Roboto"/>
              <a:cs typeface="Roboto"/>
              <a:sym typeface="Roboto"/>
            </a:endParaRPr>
          </a:p>
        </p:txBody>
      </p:sp>
      <p:sp>
        <p:nvSpPr>
          <p:cNvPr id="112" name="Google Shape;112;p17"/>
          <p:cNvSpPr txBox="1"/>
          <p:nvPr/>
        </p:nvSpPr>
        <p:spPr>
          <a:xfrm>
            <a:off x="8420475" y="4371975"/>
            <a:ext cx="8439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TEMP</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GAUGE</a:t>
            </a:r>
            <a:endParaRPr sz="1200">
              <a:latin typeface="Roboto"/>
              <a:ea typeface="Roboto"/>
              <a:cs typeface="Roboto"/>
              <a:sym typeface="Roboto"/>
            </a:endParaRPr>
          </a:p>
        </p:txBody>
      </p:sp>
      <p:sp>
        <p:nvSpPr>
          <p:cNvPr id="113" name="Google Shape;113;p17"/>
          <p:cNvSpPr txBox="1"/>
          <p:nvPr/>
        </p:nvSpPr>
        <p:spPr>
          <a:xfrm>
            <a:off x="8385225" y="686900"/>
            <a:ext cx="914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FUEL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GAUGE</a:t>
            </a:r>
            <a:endParaRPr sz="12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17" name="Shape 117"/>
        <p:cNvGrpSpPr/>
        <p:nvPr/>
      </p:nvGrpSpPr>
      <p:grpSpPr>
        <a:xfrm>
          <a:off x="0" y="0"/>
          <a:ext cx="0" cy="0"/>
          <a:chOff x="0" y="0"/>
          <a:chExt cx="0" cy="0"/>
        </a:xfrm>
      </p:grpSpPr>
      <p:sp>
        <p:nvSpPr>
          <p:cNvPr id="118" name="Google Shape;118;p18"/>
          <p:cNvSpPr txBox="1"/>
          <p:nvPr/>
        </p:nvSpPr>
        <p:spPr>
          <a:xfrm>
            <a:off x="550525" y="502275"/>
            <a:ext cx="5433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FEATURES OF A DIGITAL COCKPIT :</a:t>
            </a:r>
            <a:endParaRPr b="1" sz="2000">
              <a:latin typeface="Times New Roman"/>
              <a:ea typeface="Times New Roman"/>
              <a:cs typeface="Times New Roman"/>
              <a:sym typeface="Times New Roman"/>
            </a:endParaRPr>
          </a:p>
        </p:txBody>
      </p:sp>
      <p:sp>
        <p:nvSpPr>
          <p:cNvPr id="119" name="Google Shape;119;p18"/>
          <p:cNvSpPr txBox="1"/>
          <p:nvPr/>
        </p:nvSpPr>
        <p:spPr>
          <a:xfrm>
            <a:off x="550525" y="1186450"/>
            <a:ext cx="7345500" cy="1416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latin typeface="Times New Roman"/>
                <a:ea typeface="Times New Roman"/>
                <a:cs typeface="Times New Roman"/>
                <a:sym typeface="Times New Roman"/>
              </a:rPr>
              <a:t>A digital cockpit has several features that make it stand out from traditional cockpits. One of the most notable features is the use of touch screens. These screens allow drivers to access information quickly and easily, without having to fumble with buttons or switches. For example, a driver can simply swipe through </a:t>
            </a:r>
            <a:r>
              <a:rPr lang="en" sz="1600">
                <a:latin typeface="Times New Roman"/>
                <a:ea typeface="Times New Roman"/>
                <a:cs typeface="Times New Roman"/>
                <a:sym typeface="Times New Roman"/>
              </a:rPr>
              <a:t>different </a:t>
            </a:r>
            <a:r>
              <a:rPr lang="en" sz="1600">
                <a:latin typeface="Times New Roman"/>
                <a:ea typeface="Times New Roman"/>
                <a:cs typeface="Times New Roman"/>
                <a:sym typeface="Times New Roman"/>
              </a:rPr>
              <a:t>screens to find the information they need, such as weather reports or location.</a:t>
            </a:r>
            <a:endParaRPr sz="1600">
              <a:latin typeface="Times New Roman"/>
              <a:ea typeface="Times New Roman"/>
              <a:cs typeface="Times New Roman"/>
              <a:sym typeface="Times New Roman"/>
            </a:endParaRPr>
          </a:p>
        </p:txBody>
      </p:sp>
      <p:sp>
        <p:nvSpPr>
          <p:cNvPr id="120" name="Google Shape;120;p18"/>
          <p:cNvSpPr txBox="1"/>
          <p:nvPr/>
        </p:nvSpPr>
        <p:spPr>
          <a:xfrm>
            <a:off x="3382250" y="2855750"/>
            <a:ext cx="4392600" cy="1416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latin typeface="Times New Roman"/>
                <a:ea typeface="Times New Roman"/>
                <a:cs typeface="Times New Roman"/>
                <a:sym typeface="Times New Roman"/>
              </a:rPr>
              <a:t>Overall, the features of a digital cockpit work together to create a more intuitive and streamlined user experience. Drivers can access information and control the vehicle more efficiently, which can lead to safer and more efficient travel.</a:t>
            </a:r>
            <a:endParaRPr sz="1600">
              <a:latin typeface="Times New Roman"/>
              <a:ea typeface="Times New Roman"/>
              <a:cs typeface="Times New Roman"/>
              <a:sym typeface="Times New Roman"/>
            </a:endParaRPr>
          </a:p>
        </p:txBody>
      </p:sp>
      <p:pic>
        <p:nvPicPr>
          <p:cNvPr id="121" name="Google Shape;121;p18"/>
          <p:cNvPicPr preferRelativeResize="0"/>
          <p:nvPr/>
        </p:nvPicPr>
        <p:blipFill>
          <a:blip r:embed="rId3">
            <a:alphaModFix/>
          </a:blip>
          <a:stretch>
            <a:fillRect/>
          </a:stretch>
        </p:blipFill>
        <p:spPr>
          <a:xfrm>
            <a:off x="550525" y="2732525"/>
            <a:ext cx="2646420" cy="1558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25" name="Shape 125"/>
        <p:cNvGrpSpPr/>
        <p:nvPr/>
      </p:nvGrpSpPr>
      <p:grpSpPr>
        <a:xfrm>
          <a:off x="0" y="0"/>
          <a:ext cx="0" cy="0"/>
          <a:chOff x="0" y="0"/>
          <a:chExt cx="0" cy="0"/>
        </a:xfrm>
      </p:grpSpPr>
      <p:sp>
        <p:nvSpPr>
          <p:cNvPr id="126" name="Google Shape;126;p19"/>
          <p:cNvSpPr txBox="1"/>
          <p:nvPr/>
        </p:nvSpPr>
        <p:spPr>
          <a:xfrm>
            <a:off x="341575" y="602775"/>
            <a:ext cx="5102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BENEFITS OF A DIGITAL COCKPIT :</a:t>
            </a:r>
            <a:endParaRPr b="1" sz="2000">
              <a:latin typeface="Times New Roman"/>
              <a:ea typeface="Times New Roman"/>
              <a:cs typeface="Times New Roman"/>
              <a:sym typeface="Times New Roman"/>
            </a:endParaRPr>
          </a:p>
        </p:txBody>
      </p:sp>
      <p:sp>
        <p:nvSpPr>
          <p:cNvPr id="127" name="Google Shape;127;p19"/>
          <p:cNvSpPr txBox="1"/>
          <p:nvPr/>
        </p:nvSpPr>
        <p:spPr>
          <a:xfrm>
            <a:off x="542500" y="1346150"/>
            <a:ext cx="7586700" cy="1416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latin typeface="Times New Roman"/>
                <a:ea typeface="Times New Roman"/>
                <a:cs typeface="Times New Roman"/>
                <a:sym typeface="Times New Roman"/>
              </a:rPr>
              <a:t>In addition to safety, digital cockpits also improve efficiency and comfort. With touch screens and voice commands, driver can access information quickly and easily, allowing them to make decisions faster and more accurately. This not only saves time but also reduces stress and fatigue, leading to a more comfortable driving experience for both the driver and passengers.</a:t>
            </a:r>
            <a:endParaRPr sz="1600">
              <a:latin typeface="Times New Roman"/>
              <a:ea typeface="Times New Roman"/>
              <a:cs typeface="Times New Roman"/>
              <a:sym typeface="Times New Roman"/>
            </a:endParaRPr>
          </a:p>
        </p:txBody>
      </p:sp>
      <p:sp>
        <p:nvSpPr>
          <p:cNvPr id="128" name="Google Shape;128;p19"/>
          <p:cNvSpPr txBox="1"/>
          <p:nvPr/>
        </p:nvSpPr>
        <p:spPr>
          <a:xfrm>
            <a:off x="562600" y="2829925"/>
            <a:ext cx="7546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A digital cockpit can significantly increase safety by providing real-time information to drivers and reducing the risk of human error. </a:t>
            </a:r>
            <a:endParaRPr sz="1600">
              <a:latin typeface="Times New Roman"/>
              <a:ea typeface="Times New Roman"/>
              <a:cs typeface="Times New Roman"/>
              <a:sym typeface="Times New Roman"/>
            </a:endParaRPr>
          </a:p>
        </p:txBody>
      </p:sp>
      <p:pic>
        <p:nvPicPr>
          <p:cNvPr id="129" name="Google Shape;129;p19"/>
          <p:cNvPicPr preferRelativeResize="0"/>
          <p:nvPr/>
        </p:nvPicPr>
        <p:blipFill>
          <a:blip r:embed="rId3">
            <a:alphaModFix/>
          </a:blip>
          <a:stretch>
            <a:fillRect/>
          </a:stretch>
        </p:blipFill>
        <p:spPr>
          <a:xfrm>
            <a:off x="2785575" y="3669050"/>
            <a:ext cx="3486800" cy="1152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0"/>
          <p:cNvPicPr preferRelativeResize="0"/>
          <p:nvPr/>
        </p:nvPicPr>
        <p:blipFill>
          <a:blip r:embed="rId3">
            <a:alphaModFix/>
          </a:blip>
          <a:stretch>
            <a:fillRect/>
          </a:stretch>
        </p:blipFill>
        <p:spPr>
          <a:xfrm>
            <a:off x="1865400" y="1386913"/>
            <a:ext cx="5413200" cy="2369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