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70"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42" autoAdjust="0"/>
  </p:normalViewPr>
  <p:slideViewPr>
    <p:cSldViewPr snapToGrid="0">
      <p:cViewPr>
        <p:scale>
          <a:sx n="50" d="100"/>
          <a:sy n="50" d="100"/>
        </p:scale>
        <p:origin x="-1488" y="-34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0D6B5-5723-41EE-8517-7AD5D4A79B99}" type="datetimeFigureOut">
              <a:rPr lang="en-US" smtClean="0"/>
              <a:pPr/>
              <a:t>5/11/2017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DFE8C-064D-4186-8151-CE0BDEC2BCF7}" type="slidenum">
              <a:rPr lang="en-US" smtClean="0"/>
              <a:pPr/>
              <a:t>‹#›</a:t>
            </a:fld>
            <a:endParaRPr lang="en-US"/>
          </a:p>
        </p:txBody>
      </p:sp>
    </p:spTree>
    <p:extLst>
      <p:ext uri="{BB962C8B-B14F-4D97-AF65-F5344CB8AC3E}">
        <p14:creationId xmlns:p14="http://schemas.microsoft.com/office/powerpoint/2010/main" xmlns="" val="86424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Hurricanes – large scale storm that may range in diameter from 100 – 1000 miles. Hurricanes generally occur in oceans and they rarely hit lands due to difference of high wind pressure in atmosphere</a:t>
            </a:r>
          </a:p>
          <a:p>
            <a:pPr marL="228600" indent="-228600">
              <a:buAutoNum type="arabicPeriod"/>
            </a:pPr>
            <a:r>
              <a:rPr lang="en-US" dirty="0"/>
              <a:t>Tornados diameter ranges from 1.5 miles, shorter in length. Wind speed can range from 60 to 320 mph hence causes more damage than hurricane</a:t>
            </a:r>
          </a:p>
        </p:txBody>
      </p:sp>
      <p:sp>
        <p:nvSpPr>
          <p:cNvPr id="4" name="Slide Number Placeholder 3"/>
          <p:cNvSpPr>
            <a:spLocks noGrp="1"/>
          </p:cNvSpPr>
          <p:nvPr>
            <p:ph type="sldNum" sz="quarter" idx="10"/>
          </p:nvPr>
        </p:nvSpPr>
        <p:spPr/>
        <p:txBody>
          <a:bodyPr/>
          <a:lstStyle/>
          <a:p>
            <a:fld id="{197DFE8C-064D-4186-8151-CE0BDEC2BCF7}" type="slidenum">
              <a:rPr lang="en-US" smtClean="0"/>
              <a:pPr/>
              <a:t>4</a:t>
            </a:fld>
            <a:endParaRPr lang="en-US"/>
          </a:p>
        </p:txBody>
      </p:sp>
    </p:spTree>
    <p:extLst>
      <p:ext uri="{BB962C8B-B14F-4D97-AF65-F5344CB8AC3E}">
        <p14:creationId xmlns:p14="http://schemas.microsoft.com/office/powerpoint/2010/main" xmlns="" val="304722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Magnitude in Fujita scale. F3 F4 F5 represents high to severe tornados</a:t>
            </a:r>
          </a:p>
          <a:p>
            <a:r>
              <a:rPr lang="en-US" dirty="0"/>
              <a:t>Loss in millions of dollars</a:t>
            </a:r>
          </a:p>
          <a:p>
            <a:r>
              <a:rPr lang="en-US" dirty="0"/>
              <a:t>Latitude and </a:t>
            </a:r>
            <a:r>
              <a:rPr lang="en-US" dirty="0" err="1"/>
              <a:t>Logitute</a:t>
            </a:r>
            <a:r>
              <a:rPr lang="en-US" dirty="0"/>
              <a:t> in decimal </a:t>
            </a:r>
            <a:r>
              <a:rPr lang="en-US" dirty="0" err="1"/>
              <a:t>degress</a:t>
            </a:r>
            <a:endParaRPr lang="en-US" dirty="0"/>
          </a:p>
          <a:p>
            <a:r>
              <a:rPr lang="en-US" dirty="0"/>
              <a:t>Length in miles, width in yards</a:t>
            </a:r>
          </a:p>
          <a:p>
            <a:endParaRPr lang="en-US" dirty="0"/>
          </a:p>
        </p:txBody>
      </p:sp>
      <p:sp>
        <p:nvSpPr>
          <p:cNvPr id="4" name="Slide Number Placeholder 3"/>
          <p:cNvSpPr>
            <a:spLocks noGrp="1"/>
          </p:cNvSpPr>
          <p:nvPr>
            <p:ph type="sldNum" sz="quarter" idx="10"/>
          </p:nvPr>
        </p:nvSpPr>
        <p:spPr/>
        <p:txBody>
          <a:bodyPr/>
          <a:lstStyle/>
          <a:p>
            <a:fld id="{197DFE8C-064D-4186-8151-CE0BDEC2BCF7}" type="slidenum">
              <a:rPr lang="en-US" smtClean="0"/>
              <a:pPr/>
              <a:t>8</a:t>
            </a:fld>
            <a:endParaRPr lang="en-US"/>
          </a:p>
        </p:txBody>
      </p:sp>
    </p:spTree>
    <p:extLst>
      <p:ext uri="{BB962C8B-B14F-4D97-AF65-F5344CB8AC3E}">
        <p14:creationId xmlns:p14="http://schemas.microsoft.com/office/powerpoint/2010/main" xmlns="" val="360054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DFE8C-064D-4186-8151-CE0BDEC2BCF7}" type="slidenum">
              <a:rPr lang="en-US" smtClean="0"/>
              <a:pPr/>
              <a:t>12</a:t>
            </a:fld>
            <a:endParaRPr lang="en-US"/>
          </a:p>
        </p:txBody>
      </p:sp>
    </p:spTree>
    <p:extLst>
      <p:ext uri="{BB962C8B-B14F-4D97-AF65-F5344CB8AC3E}">
        <p14:creationId xmlns:p14="http://schemas.microsoft.com/office/powerpoint/2010/main" xmlns="" val="2980141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10A1F-C303-4E14-8304-BF879172A667}" type="datetime1">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C38D1B-5503-41A0-8EB8-D44765F15F8E}"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D737C-A42F-470E-AC87-93C74DE0E20B}"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7E07-F7C5-4F4B-B127-D613DB2A82A4}"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3899A4-E5E7-4CAB-9083-FF27A0A3937F}"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244C4C7-2540-44CC-9A6F-F9B29BC75ACC}" type="datetime1">
              <a:rPr lang="en-US" smtClean="0"/>
              <a:pPr/>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882E5F-2679-4F10-AB71-5D887BA97779}" type="datetime1">
              <a:rPr lang="en-US" smtClean="0"/>
              <a:pPr/>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8F2AD-7287-441E-8B58-9A5CD56CA0A5}" type="datetime1">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BB5EFAD-FF17-495A-83A2-D4C9D8EE0343}" type="datetime1">
              <a:rPr lang="en-US" smtClean="0"/>
              <a:pPr/>
              <a:t>5/11/2017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1A62B-F2A8-4816-9AE2-BA660BB27048}" type="datetime1">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BBF898-60FB-4816-872D-507127751EF7}" type="datetime1">
              <a:rPr lang="en-US" smtClean="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25B98-9FE0-4BE5-B0EC-84C2AAE15E63}"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AD416-F989-460B-8F3C-F473C8BE4A3D}" type="datetime1">
              <a:rPr lang="en-US" smtClean="0"/>
              <a:pPr/>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FFC896-7922-4410-9D9B-560638526CAA}" type="datetime1">
              <a:rPr lang="en-US" smtClean="0"/>
              <a:pPr/>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491065-7970-41EF-A114-218CCEEE62D3}" type="datetime1">
              <a:rPr lang="en-US" smtClean="0"/>
              <a:pPr/>
              <a:t>5/11/2017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943BA-13BE-4846-8C9B-1E3F5A18E7BA}"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FC962C-49D6-42E3-B9B7-19472B938FB5}" type="datetime1">
              <a:rPr lang="en-US" smtClean="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86DC60-87EF-45A5-8EB4-2A81E12A3F47}" type="datetime1">
              <a:rPr lang="en-US" smtClean="0"/>
              <a:pPr/>
              <a:t>5/11/2017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Prediction of Financial Loss Impact Patterns of Tornadoes</a:t>
            </a:r>
          </a:p>
        </p:txBody>
      </p:sp>
      <p:sp>
        <p:nvSpPr>
          <p:cNvPr id="3" name="Subtitle 2"/>
          <p:cNvSpPr>
            <a:spLocks noGrp="1"/>
          </p:cNvSpPr>
          <p:nvPr>
            <p:ph type="subTitle" idx="1"/>
          </p:nvPr>
        </p:nvSpPr>
        <p:spPr/>
        <p:txBody>
          <a:bodyPr/>
          <a:lstStyle/>
          <a:p>
            <a:r>
              <a:rPr lang="en-US" dirty="0"/>
              <a:t>Team 8</a:t>
            </a:r>
          </a:p>
          <a:p>
            <a:r>
              <a:rPr lang="en-US" dirty="0"/>
              <a:t>Swetha Mohan and </a:t>
            </a:r>
            <a:r>
              <a:rPr lang="en-US" dirty="0" err="1"/>
              <a:t>Anupama</a:t>
            </a:r>
            <a:r>
              <a:rPr lang="en-US" dirty="0"/>
              <a:t> </a:t>
            </a:r>
            <a:r>
              <a:rPr lang="en-US" dirty="0" err="1"/>
              <a:t>Garani</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a:t>
            </a:fld>
            <a:endParaRPr lang="en-US" dirty="0"/>
          </a:p>
        </p:txBody>
      </p:sp>
    </p:spTree>
    <p:extLst>
      <p:ext uri="{BB962C8B-B14F-4D97-AF65-F5344CB8AC3E}">
        <p14:creationId xmlns:p14="http://schemas.microsoft.com/office/powerpoint/2010/main" xmlns="" val="2911765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 of cleaned data</a:t>
            </a:r>
            <a:endParaRPr lang="en-US" dirty="0"/>
          </a:p>
        </p:txBody>
      </p:sp>
      <p:pic>
        <p:nvPicPr>
          <p:cNvPr id="5" name="Content Placeholder 4" descr="cleaned_datafile.PNG"/>
          <p:cNvPicPr>
            <a:picLocks noGrp="1" noChangeAspect="1"/>
          </p:cNvPicPr>
          <p:nvPr>
            <p:ph idx="1"/>
          </p:nvPr>
        </p:nvPicPr>
        <p:blipFill>
          <a:blip r:embed="rId2"/>
          <a:stretch>
            <a:fillRect/>
          </a:stretch>
        </p:blipFill>
        <p:spPr>
          <a:xfrm>
            <a:off x="841457" y="2122715"/>
            <a:ext cx="4272105" cy="3505030"/>
          </a:xfrm>
        </p:spPr>
      </p:pic>
      <p:sp>
        <p:nvSpPr>
          <p:cNvPr id="4" name="Slide Number Placeholder 3"/>
          <p:cNvSpPr>
            <a:spLocks noGrp="1"/>
          </p:cNvSpPr>
          <p:nvPr>
            <p:ph type="sldNum" sz="quarter" idx="12"/>
          </p:nvPr>
        </p:nvSpPr>
        <p:spPr/>
        <p:txBody>
          <a:bodyPr/>
          <a:lstStyle/>
          <a:p>
            <a:fld id="{6D22F896-40B5-4ADD-8801-0D06FADFA095}" type="slidenum">
              <a:rPr lang="en-US" smtClean="0"/>
              <a:pPr/>
              <a:t>10</a:t>
            </a:fld>
            <a:endParaRPr lang="en-US" dirty="0"/>
          </a:p>
        </p:txBody>
      </p:sp>
      <p:pic>
        <p:nvPicPr>
          <p:cNvPr id="7" name="Picture 6" descr="clean2.PNG"/>
          <p:cNvPicPr>
            <a:picLocks noChangeAspect="1"/>
          </p:cNvPicPr>
          <p:nvPr/>
        </p:nvPicPr>
        <p:blipFill>
          <a:blip r:embed="rId3"/>
          <a:stretch>
            <a:fillRect/>
          </a:stretch>
        </p:blipFill>
        <p:spPr>
          <a:xfrm>
            <a:off x="5214258" y="2068287"/>
            <a:ext cx="5399314" cy="3510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68" name="Rectangle 67"/>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descr="A picture containing building&#10;&#10;Description generated with very high confidence"/>
            <p:cNvPicPr>
              <a:picLocks noChangeAspect="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3176" y="0"/>
              <a:ext cx="12192000" cy="6858000"/>
            </a:xfrm>
            <a:prstGeom prst="rect">
              <a:avLst/>
            </a:prstGeom>
          </p:spPr>
        </p:pic>
      </p:grpSp>
      <p:pic>
        <p:nvPicPr>
          <p:cNvPr id="40" name="Content Placeholder 4" descr="A close up of a map&#10;&#10;Description generated with high confidence"/>
          <p:cNvPicPr>
            <a:picLocks noChangeAspect="1"/>
          </p:cNvPicPr>
          <p:nvPr/>
        </p:nvPicPr>
        <p:blipFill rotWithShape="1">
          <a:blip r:embed="rId3"/>
          <a:srcRect l="21437" r="17976"/>
          <a:stretch/>
        </p:blipFill>
        <p:spPr>
          <a:xfrm>
            <a:off x="4636008" y="10"/>
            <a:ext cx="7552815" cy="6856310"/>
          </a:xfrm>
          <a:prstGeom prst="rect">
            <a:avLst/>
          </a:prstGeom>
          <a:ln>
            <a:noFill/>
          </a:ln>
          <a:effectLst/>
        </p:spPr>
      </p:pic>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2" y="1970240"/>
            <a:ext cx="5029200" cy="202738"/>
          </a:xfrm>
          <a:prstGeom prst="rect">
            <a:avLst/>
          </a:prstGeom>
        </p:spPr>
      </p:pic>
      <p:sp>
        <p:nvSpPr>
          <p:cNvPr id="2" name="Title 1"/>
          <p:cNvSpPr>
            <a:spLocks noGrp="1"/>
          </p:cNvSpPr>
          <p:nvPr>
            <p:ph type="title"/>
          </p:nvPr>
        </p:nvSpPr>
        <p:spPr>
          <a:xfrm>
            <a:off x="680322" y="753228"/>
            <a:ext cx="3679028" cy="1080938"/>
          </a:xfrm>
        </p:spPr>
        <p:txBody>
          <a:bodyPr>
            <a:normAutofit/>
          </a:bodyPr>
          <a:lstStyle/>
          <a:p>
            <a:r>
              <a:rPr lang="en-US" sz="3200"/>
              <a:t>Results</a:t>
            </a:r>
          </a:p>
        </p:txBody>
      </p:sp>
      <p:sp>
        <p:nvSpPr>
          <p:cNvPr id="4" name="Slide Number Placeholder 3"/>
          <p:cNvSpPr>
            <a:spLocks noGrp="1"/>
          </p:cNvSpPr>
          <p:nvPr>
            <p:ph type="sldNum" sz="quarter" idx="12"/>
          </p:nvPr>
        </p:nvSpPr>
        <p:spPr>
          <a:xfrm>
            <a:off x="10900372" y="5936189"/>
            <a:ext cx="914400" cy="365122"/>
          </a:xfrm>
        </p:spPr>
        <p:txBody>
          <a:bodyPr>
            <a:normAutofit/>
          </a:bodyPr>
          <a:lstStyle/>
          <a:p>
            <a:fld id="{6D22F896-40B5-4ADD-8801-0D06FADFA095}" type="slidenum">
              <a:rPr lang="en-US" sz="1050">
                <a:solidFill>
                  <a:prstClr val="white">
                    <a:tint val="75000"/>
                  </a:prstClr>
                </a:solidFill>
              </a:rPr>
              <a:pPr/>
              <a:t>11</a:t>
            </a:fld>
            <a:endParaRPr lang="en-US" sz="1050">
              <a:solidFill>
                <a:prstClr val="white">
                  <a:tint val="75000"/>
                </a:prstClr>
              </a:solidFill>
            </a:endParaRPr>
          </a:p>
        </p:txBody>
      </p:sp>
      <p:sp>
        <p:nvSpPr>
          <p:cNvPr id="43" name="Content Placeholder 9"/>
          <p:cNvSpPr>
            <a:spLocks noGrp="1"/>
          </p:cNvSpPr>
          <p:nvPr>
            <p:ph idx="1"/>
          </p:nvPr>
        </p:nvSpPr>
        <p:spPr>
          <a:xfrm>
            <a:off x="680322" y="2336873"/>
            <a:ext cx="3581635" cy="3599316"/>
          </a:xfrm>
        </p:spPr>
        <p:txBody>
          <a:bodyPr>
            <a:normAutofit/>
          </a:bodyPr>
          <a:lstStyle/>
          <a:p>
            <a:r>
              <a:rPr lang="en-US" sz="2000" dirty="0"/>
              <a:t>After cleaning plotted the entire data in tropical map to see the distribution</a:t>
            </a:r>
          </a:p>
          <a:p>
            <a:r>
              <a:rPr lang="en-US" sz="2000" dirty="0"/>
              <a:t>On a broader analysis, the count of tornadoes seems to be higher in the mid west and southern regions of USA</a:t>
            </a:r>
          </a:p>
          <a:p>
            <a:pPr marL="0" indent="0">
              <a:buNone/>
            </a:pPr>
            <a:endParaRPr lang="en-US" sz="1600" dirty="0"/>
          </a:p>
        </p:txBody>
      </p:sp>
    </p:spTree>
    <p:extLst>
      <p:ext uri="{BB962C8B-B14F-4D97-AF65-F5344CB8AC3E}">
        <p14:creationId xmlns:p14="http://schemas.microsoft.com/office/powerpoint/2010/main" xmlns="" val="257046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5" descr="A picture containing building&#10;&#10;Description generated with very high confidence"/>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6"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9"/>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2" y="1970241"/>
            <a:ext cx="4956048" cy="199787"/>
          </a:xfrm>
          <a:prstGeom prst="rect">
            <a:avLst/>
          </a:prstGeom>
        </p:spPr>
      </p:pic>
      <p:pic>
        <p:nvPicPr>
          <p:cNvPr id="38" name="Content Placeholder 4" descr="A picture containing text, map&#10;&#10;Description generated with very high confidence"/>
          <p:cNvPicPr>
            <a:picLocks noChangeAspect="1"/>
          </p:cNvPicPr>
          <p:nvPr/>
        </p:nvPicPr>
        <p:blipFill>
          <a:blip r:embed="rId5"/>
          <a:stretch>
            <a:fillRect/>
          </a:stretch>
        </p:blipFill>
        <p:spPr>
          <a:xfrm>
            <a:off x="5276090" y="1570093"/>
            <a:ext cx="6303134" cy="3687333"/>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4136123" cy="1080938"/>
          </a:xfrm>
        </p:spPr>
        <p:txBody>
          <a:bodyPr>
            <a:normAutofit/>
          </a:bodyPr>
          <a:lstStyle/>
          <a:p>
            <a:r>
              <a:rPr lang="en-US" sz="2400" dirty="0"/>
              <a:t>Results</a:t>
            </a:r>
          </a:p>
        </p:txBody>
      </p:sp>
      <p:sp>
        <p:nvSpPr>
          <p:cNvPr id="39" name="Content Placeholder 9"/>
          <p:cNvSpPr>
            <a:spLocks noGrp="1"/>
          </p:cNvSpPr>
          <p:nvPr>
            <p:ph idx="1"/>
          </p:nvPr>
        </p:nvSpPr>
        <p:spPr>
          <a:xfrm>
            <a:off x="680321" y="2336873"/>
            <a:ext cx="4136123" cy="3599316"/>
          </a:xfrm>
        </p:spPr>
        <p:txBody>
          <a:bodyPr>
            <a:noAutofit/>
          </a:bodyPr>
          <a:lstStyle/>
          <a:p>
            <a:r>
              <a:rPr lang="en-US" sz="2000" dirty="0"/>
              <a:t>Analyzed the data for magnitudes greater than 3 Fujita Scale</a:t>
            </a:r>
          </a:p>
          <a:p>
            <a:r>
              <a:rPr lang="en-US" sz="2000" dirty="0"/>
              <a:t>Tornados with more than one mile width (2000 yards) and length more than 50 miles</a:t>
            </a:r>
          </a:p>
          <a:p>
            <a:r>
              <a:rPr lang="en-US" sz="2000" dirty="0"/>
              <a:t>Identified patterns between above and when loss is more than one million</a:t>
            </a:r>
          </a:p>
        </p:txBody>
      </p:sp>
    </p:spTree>
    <p:extLst>
      <p:ext uri="{BB962C8B-B14F-4D97-AF65-F5344CB8AC3E}">
        <p14:creationId xmlns:p14="http://schemas.microsoft.com/office/powerpoint/2010/main" xmlns="" val="1746505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000" dirty="0"/>
              <a:t>Demo</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xmlns="" val="96328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Conclusions and Future Work</a:t>
            </a:r>
          </a:p>
        </p:txBody>
      </p:sp>
      <p:sp>
        <p:nvSpPr>
          <p:cNvPr id="6" name="Content Placeholder 5"/>
          <p:cNvSpPr>
            <a:spLocks noGrp="1"/>
          </p:cNvSpPr>
          <p:nvPr>
            <p:ph idx="1"/>
          </p:nvPr>
        </p:nvSpPr>
        <p:spPr/>
        <p:txBody>
          <a:bodyPr>
            <a:normAutofit lnSpcReduction="10000"/>
          </a:bodyPr>
          <a:lstStyle/>
          <a:p>
            <a:r>
              <a:rPr lang="en-US" dirty="0"/>
              <a:t>We intend to work on this prediction model using classification algorithms in Weka and using python which can predict patterns for future</a:t>
            </a:r>
          </a:p>
          <a:p>
            <a:r>
              <a:rPr lang="en-US" dirty="0"/>
              <a:t>A real time system which gets data everyday from National Weather Service and Storm Prediction Center and generate results</a:t>
            </a:r>
          </a:p>
          <a:p>
            <a:r>
              <a:rPr lang="en-US" dirty="0"/>
              <a:t>States – Alabama, Mississippi, Indiana, Oklahoma, Kansas and Georgia are always the worst affected in terms of magnitude and loss and hence measures have to be taken in future</a:t>
            </a:r>
          </a:p>
          <a:p>
            <a:r>
              <a:rPr lang="en-US" dirty="0"/>
              <a:t>Deadliest tornado year – 2011. 1995, 1998, 2011 witnessed more number of tornados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xmlns="" val="1753108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[1] Hubbard, S., &amp; </a:t>
            </a:r>
            <a:r>
              <a:rPr lang="en-US" dirty="0" err="1"/>
              <a:t>MacLaughlin</a:t>
            </a:r>
            <a:r>
              <a:rPr lang="en-US" dirty="0"/>
              <a:t>, K. (2006, July). A Study of the GIS Tools Available During Tornado Events and Their Effectiveness for Meteorologists, First Responders and Emergency Managers. In 12th Conference on Cloud Physics.  </a:t>
            </a:r>
          </a:p>
          <a:p>
            <a:pPr marL="0" indent="0">
              <a:buNone/>
            </a:pPr>
            <a:r>
              <a:rPr lang="en-US" dirty="0"/>
              <a:t>[2] </a:t>
            </a:r>
            <a:r>
              <a:rPr lang="en-US" dirty="0" err="1"/>
              <a:t>Boruff</a:t>
            </a:r>
            <a:r>
              <a:rPr lang="en-US" dirty="0"/>
              <a:t>, B, </a:t>
            </a:r>
            <a:r>
              <a:rPr lang="en-US" dirty="0" err="1"/>
              <a:t>Easoz</a:t>
            </a:r>
            <a:r>
              <a:rPr lang="en-US" dirty="0"/>
              <a:t>, JA, Jones, SD, Landry, HR, </a:t>
            </a:r>
            <a:r>
              <a:rPr lang="en-US" dirty="0" err="1"/>
              <a:t>Mitchem</a:t>
            </a:r>
            <a:r>
              <a:rPr lang="en-US" dirty="0"/>
              <a:t>, JD &amp; Cutter, SL 2003, 'Tornado hazards in the United States' Climate research, </a:t>
            </a:r>
            <a:r>
              <a:rPr lang="en-US" dirty="0" err="1"/>
              <a:t>vol</a:t>
            </a:r>
            <a:r>
              <a:rPr lang="en-US" dirty="0"/>
              <a:t> 24, no. 2, pp. 103-117. DOI: 10.3354/cr024103</a:t>
            </a:r>
          </a:p>
          <a:p>
            <a:pPr marL="0" indent="0">
              <a:buNone/>
            </a:pPr>
            <a:r>
              <a:rPr lang="en-US" dirty="0"/>
              <a:t>[3] T. </a:t>
            </a:r>
            <a:r>
              <a:rPr lang="en-US" dirty="0" err="1"/>
              <a:t>Gula</a:t>
            </a:r>
            <a:r>
              <a:rPr lang="en-US" dirty="0"/>
              <a:t>, C. </a:t>
            </a:r>
            <a:r>
              <a:rPr lang="en-US" dirty="0" err="1"/>
              <a:t>Grosu</a:t>
            </a:r>
            <a:r>
              <a:rPr lang="en-US" dirty="0"/>
              <a:t>, D. </a:t>
            </a:r>
            <a:r>
              <a:rPr lang="en-US" dirty="0" err="1"/>
              <a:t>Nanuti</a:t>
            </a:r>
            <a:r>
              <a:rPr lang="en-US" dirty="0"/>
              <a:t>, M. </a:t>
            </a:r>
            <a:r>
              <a:rPr lang="en-US" dirty="0" err="1"/>
              <a:t>Mocanu</a:t>
            </a:r>
            <a:r>
              <a:rPr lang="en-US" dirty="0"/>
              <a:t> and S. N. </a:t>
            </a:r>
            <a:r>
              <a:rPr lang="en-US" dirty="0" err="1"/>
              <a:t>Ciolofan</a:t>
            </a:r>
            <a:r>
              <a:rPr lang="en-US" dirty="0"/>
              <a:t>, "ArcGIS Based Visualization Tool for Assessment of Earthquakes Impact," 2015 Ninth International Conference on Complex, Intelligent, and Software Intensive Systems, Blumenau, 2015, pp. 308-313</a:t>
            </a:r>
          </a:p>
          <a:p>
            <a:pPr marL="0" indent="0">
              <a:buNone/>
            </a:pPr>
            <a:r>
              <a:rPr lang="en-US" dirty="0"/>
              <a:t>[4] Cannon, Amber. "Deriving Population Exposure Fatality Rate Estimates for Tornado Outbreaks Using Geographic Information Systems (GIS)" Paper presented at the annual meeting of the Oklahoma Research Day, Cameron University, Lawton, OK, Nov 04, 2011</a:t>
            </a:r>
          </a:p>
          <a:p>
            <a:pPr marL="0" indent="0">
              <a:buNone/>
            </a:pPr>
            <a:r>
              <a:rPr lang="en-US" dirty="0"/>
              <a:t>[5] Donner, W. R., “The political ecology of a disaster: An analysis of factors influencing U.S. tornado fatalities and injuries, 1998-2000,” 2007 Demography, 2007, 44(3), 669-685</a:t>
            </a:r>
          </a:p>
          <a:p>
            <a:pPr marL="0" indent="0">
              <a:buNone/>
            </a:pPr>
            <a:r>
              <a:rPr lang="en-US" dirty="0"/>
              <a:t>[6] Brenner SA, </a:t>
            </a:r>
            <a:r>
              <a:rPr lang="en-US" dirty="0" err="1"/>
              <a:t>Noji</a:t>
            </a:r>
            <a:r>
              <a:rPr lang="en-US" dirty="0"/>
              <a:t> EK, “Tornado injuries related to housing in the Plainfield Tornado,” </a:t>
            </a:r>
            <a:r>
              <a:rPr lang="en-US" dirty="0" err="1"/>
              <a:t>Int</a:t>
            </a:r>
            <a:r>
              <a:rPr lang="en-US" dirty="0"/>
              <a:t> J </a:t>
            </a:r>
            <a:r>
              <a:rPr lang="en-US" dirty="0" err="1"/>
              <a:t>Epidemiol</a:t>
            </a:r>
            <a:r>
              <a:rPr lang="en-US" dirty="0"/>
              <a:t> 24:144–149</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xmlns="" val="130004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000" dirty="0"/>
              <a:t>Any questions ?</a:t>
            </a:r>
          </a:p>
        </p:txBody>
      </p:sp>
      <p:sp>
        <p:nvSpPr>
          <p:cNvPr id="6" name="Text Placeholder 5"/>
          <p:cNvSpPr>
            <a:spLocks noGrp="1"/>
          </p:cNvSpPr>
          <p:nvPr>
            <p:ph type="body" sz="half" idx="2"/>
          </p:nvPr>
        </p:nvSpPr>
        <p:spPr/>
        <p:txBody>
          <a:bodyPr>
            <a:normAutofit/>
          </a:bodyPr>
          <a:lstStyle/>
          <a:p>
            <a:pPr algn="ctr"/>
            <a:r>
              <a:rPr lang="en-US" sz="5400" dirty="0"/>
              <a:t>Thank you!</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xmlns="" val="326630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04475" y="2134649"/>
            <a:ext cx="9613861" cy="3599316"/>
          </a:xfrm>
        </p:spPr>
        <p:txBody>
          <a:bodyPr>
            <a:normAutofit fontScale="92500" lnSpcReduction="10000"/>
          </a:bodyPr>
          <a:lstStyle/>
          <a:p>
            <a:r>
              <a:rPr lang="en-US" dirty="0"/>
              <a:t>Introduction</a:t>
            </a:r>
          </a:p>
          <a:p>
            <a:r>
              <a:rPr lang="en-US" dirty="0"/>
              <a:t>Problem Statement</a:t>
            </a:r>
          </a:p>
          <a:p>
            <a:r>
              <a:rPr lang="en-US" dirty="0"/>
              <a:t>Objectives</a:t>
            </a:r>
          </a:p>
          <a:p>
            <a:r>
              <a:rPr lang="en-US" dirty="0"/>
              <a:t>Related Works</a:t>
            </a:r>
          </a:p>
          <a:p>
            <a:r>
              <a:rPr lang="en-US" dirty="0"/>
              <a:t>Data Set</a:t>
            </a:r>
          </a:p>
          <a:p>
            <a:r>
              <a:rPr lang="en-US" dirty="0"/>
              <a:t>Methodology</a:t>
            </a:r>
          </a:p>
          <a:p>
            <a:r>
              <a:rPr lang="en-US" dirty="0"/>
              <a:t>Results</a:t>
            </a:r>
          </a:p>
          <a:p>
            <a:r>
              <a:rPr lang="en-US" dirty="0"/>
              <a:t>Demo</a:t>
            </a:r>
          </a:p>
          <a:p>
            <a:r>
              <a:rPr lang="en-US" dirty="0"/>
              <a:t>Conclusions and Future Work</a:t>
            </a:r>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xmlns="" val="160796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effects of global warming have resulted in drastic changes to the climate of Earth and every year the number of natural calamities such as tornadoes, drought, floods has been constantly increasing</a:t>
            </a:r>
          </a:p>
          <a:p>
            <a:r>
              <a:rPr lang="en-US" dirty="0"/>
              <a:t>The extreme weather conditions always result in huge financial and human losses</a:t>
            </a:r>
          </a:p>
          <a:p>
            <a:r>
              <a:rPr lang="en-US" dirty="0"/>
              <a:t>Natural disasters have resulted in $145 billion in losses for the past decade alone</a:t>
            </a:r>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xmlns="" val="2626077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Difference between tornado and hurricane</a:t>
            </a:r>
          </a:p>
          <a:p>
            <a:r>
              <a:rPr lang="en-US" dirty="0"/>
              <a:t>69% of tornadoes that occur each year belongs to “Weak” category and accounts for 5% of tornado deaths</a:t>
            </a:r>
          </a:p>
          <a:p>
            <a:r>
              <a:rPr lang="en-US" dirty="0"/>
              <a:t>Difficult to predict exactly where tornadoes will occur but we predict the states where the probability of intense tornadoes is greatest</a:t>
            </a:r>
          </a:p>
          <a:p>
            <a:r>
              <a:rPr lang="en-US" dirty="0"/>
              <a:t>Due to urbanization, the chances of tornadoes damaging properties of urban, sub-urban and surrounding areas have increased</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xmlns="" val="11768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92500" lnSpcReduction="20000"/>
          </a:bodyPr>
          <a:lstStyle/>
          <a:p>
            <a:r>
              <a:rPr lang="en-US" dirty="0"/>
              <a:t>With the advent of visual analytics tools and data sets from the government website, the effectiveness of tornado warnings has significantly improved</a:t>
            </a:r>
          </a:p>
          <a:p>
            <a:r>
              <a:rPr lang="en-US" dirty="0"/>
              <a:t>Visual analytics tools and </a:t>
            </a:r>
            <a:r>
              <a:rPr lang="en-US" dirty="0" err="1"/>
              <a:t>spatio</a:t>
            </a:r>
            <a:r>
              <a:rPr lang="en-US" dirty="0"/>
              <a:t> temporal analysis through Geographic Information Systems (GIS) could be effectively used to study the behavior of tornadoes</a:t>
            </a:r>
          </a:p>
          <a:p>
            <a:r>
              <a:rPr lang="en-US" dirty="0"/>
              <a:t>Patterns and relationships by tornado characteristics and how the magnitude, hail inches and wind speed of tornadoes have a direct impact on the financial loss of a state should be analyzed</a:t>
            </a:r>
          </a:p>
          <a:p>
            <a:r>
              <a:rPr lang="en-US" dirty="0"/>
              <a:t>Aim is to understand the geography covered by the tornadoes, the infrastructure and agricultural damages caused by it and to make predictions on financial losses and magnitude of tornadoes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xmlns="" val="322034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Identify the relationship between the width of the tornadoes based on the distance traveled and the magnitude of the tornadoes</a:t>
            </a:r>
          </a:p>
          <a:p>
            <a:r>
              <a:rPr lang="en-US" dirty="0"/>
              <a:t>Predict the pattern between the wind speed at a geographic location and the financial losses incurred by it over a period of time</a:t>
            </a:r>
          </a:p>
          <a:p>
            <a:r>
              <a:rPr lang="en-US" dirty="0"/>
              <a:t>Identify the geographic locations which has experienced maximum tornadoes over a certain period of time frame</a:t>
            </a:r>
          </a:p>
          <a:p>
            <a:r>
              <a:rPr lang="en-US" dirty="0"/>
              <a:t>Explore the pattern between the geographic location covered by the tornadoes based on their terrain type and how does it affect the magnitude of the tornadoes</a:t>
            </a:r>
          </a:p>
          <a:p>
            <a:r>
              <a:rPr lang="en-US" dirty="0"/>
              <a:t>Categorize the geographic locations that has suffered maximum losses over the same period of time considered based on the magnitude of tornadoes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xmlns="" val="87750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3" name="Content Placeholder 2"/>
          <p:cNvSpPr>
            <a:spLocks noGrp="1"/>
          </p:cNvSpPr>
          <p:nvPr>
            <p:ph idx="1"/>
          </p:nvPr>
        </p:nvSpPr>
        <p:spPr/>
        <p:txBody>
          <a:bodyPr>
            <a:normAutofit lnSpcReduction="10000"/>
          </a:bodyPr>
          <a:lstStyle/>
          <a:p>
            <a:pPr algn="just"/>
            <a:r>
              <a:rPr lang="en-US" dirty="0"/>
              <a:t>A study of GIS tools available during tornado events</a:t>
            </a:r>
            <a:r>
              <a:rPr lang="en-US" b="1" dirty="0"/>
              <a:t> [1]</a:t>
            </a:r>
          </a:p>
          <a:p>
            <a:pPr lvl="1" algn="just"/>
            <a:r>
              <a:rPr lang="en-US" dirty="0"/>
              <a:t>Meteorological information when combined with GIS becomes extremely powerful to view impacted areas</a:t>
            </a:r>
          </a:p>
          <a:p>
            <a:pPr lvl="1" algn="just"/>
            <a:r>
              <a:rPr lang="en-US" dirty="0"/>
              <a:t>A seamless way to create accurate damage path will help officials to coordinate resources in a timely manner</a:t>
            </a:r>
          </a:p>
          <a:p>
            <a:pPr algn="just"/>
            <a:r>
              <a:rPr lang="en-US" dirty="0"/>
              <a:t>ArcGIS based visualization tool for assessment of earthquakes impact [2]</a:t>
            </a:r>
          </a:p>
          <a:p>
            <a:pPr lvl="1" algn="just"/>
            <a:r>
              <a:rPr lang="en-US" dirty="0"/>
              <a:t>Analyses the impact of biggest earthquakes happened between 2010-2015 based on ArcGIS maps</a:t>
            </a:r>
          </a:p>
          <a:p>
            <a:pPr lvl="1" algn="just"/>
            <a:r>
              <a:rPr lang="en-US" dirty="0"/>
              <a:t>Concluded that urban areas face high risk from hazards due to the degree of infrastructure vulnerability</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xmlns="" val="295269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sp>
        <p:nvSpPr>
          <p:cNvPr id="3" name="Content Placeholder 2"/>
          <p:cNvSpPr>
            <a:spLocks noGrp="1"/>
          </p:cNvSpPr>
          <p:nvPr>
            <p:ph idx="1"/>
          </p:nvPr>
        </p:nvSpPr>
        <p:spPr/>
        <p:txBody>
          <a:bodyPr>
            <a:normAutofit fontScale="85000" lnSpcReduction="20000"/>
          </a:bodyPr>
          <a:lstStyle/>
          <a:p>
            <a:r>
              <a:rPr lang="en-US" dirty="0"/>
              <a:t>The dataset “Storm Prediction Center” is obtained from Kaggle website and contains 60,115 records</a:t>
            </a:r>
          </a:p>
          <a:p>
            <a:r>
              <a:rPr lang="en-US" dirty="0"/>
              <a:t>Created by National Weather Service and includes real tornado activity between 1950 to 2015 in the CSV format</a:t>
            </a:r>
          </a:p>
          <a:p>
            <a:r>
              <a:rPr lang="en-US" dirty="0"/>
              <a:t>Contains attributes,</a:t>
            </a:r>
          </a:p>
          <a:p>
            <a:pPr lvl="1"/>
            <a:r>
              <a:rPr lang="en-US" dirty="0"/>
              <a:t>Date and Time </a:t>
            </a:r>
          </a:p>
          <a:p>
            <a:pPr lvl="1"/>
            <a:r>
              <a:rPr lang="en-US" dirty="0"/>
              <a:t>State and State Number</a:t>
            </a:r>
          </a:p>
          <a:p>
            <a:pPr lvl="1"/>
            <a:r>
              <a:rPr lang="en-US" dirty="0"/>
              <a:t>Magnitude </a:t>
            </a:r>
          </a:p>
          <a:p>
            <a:pPr lvl="1"/>
            <a:r>
              <a:rPr lang="en-US" dirty="0"/>
              <a:t>Injuries</a:t>
            </a:r>
          </a:p>
          <a:p>
            <a:pPr lvl="1"/>
            <a:r>
              <a:rPr lang="en-US" dirty="0"/>
              <a:t>Fatalities</a:t>
            </a:r>
          </a:p>
          <a:p>
            <a:pPr lvl="1"/>
            <a:r>
              <a:rPr lang="en-US" dirty="0"/>
              <a:t>Financial loss and Crop loss</a:t>
            </a:r>
          </a:p>
          <a:p>
            <a:pPr lvl="1"/>
            <a:r>
              <a:rPr lang="en-US" dirty="0"/>
              <a:t>Latitude and Longitude</a:t>
            </a:r>
          </a:p>
          <a:p>
            <a:pPr lvl="1"/>
            <a:r>
              <a:rPr lang="en-US" dirty="0"/>
              <a:t>Length and Width </a:t>
            </a:r>
          </a:p>
        </p:txBody>
      </p:sp>
      <p:sp>
        <p:nvSpPr>
          <p:cNvPr id="4" name="Slide Number Placeholder 3"/>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xmlns="" val="60951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lnSpcReduction="10000"/>
          </a:bodyPr>
          <a:lstStyle/>
          <a:p>
            <a:r>
              <a:rPr lang="en-US" dirty="0"/>
              <a:t>Perform data cleansing on the data set, analyzing the attributes and remove fields which are not required for our analysis </a:t>
            </a:r>
          </a:p>
          <a:p>
            <a:r>
              <a:rPr lang="en-US" dirty="0"/>
              <a:t>Preprocess the data to generate a data set that can be used for further processing</a:t>
            </a:r>
          </a:p>
          <a:p>
            <a:r>
              <a:rPr lang="en-US" dirty="0"/>
              <a:t>Analyze the data set by using Tableau, ESRI </a:t>
            </a:r>
            <a:r>
              <a:rPr lang="en-US" dirty="0" err="1"/>
              <a:t>ArcMaps</a:t>
            </a:r>
            <a:r>
              <a:rPr lang="en-US" dirty="0"/>
              <a:t> and Power BI and study the relationships between geography of the state, width of the tornados, magnitude, the infrastructure affected by each tornado in different states </a:t>
            </a:r>
          </a:p>
          <a:p>
            <a:r>
              <a:rPr lang="en-US" dirty="0"/>
              <a:t>Validate the effectiveness of our findings by comparing the predictions with the recent tornados and financial losses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xmlns="" val="3321802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1178</TotalTime>
  <Words>951</Words>
  <Application>Microsoft Office PowerPoint</Application>
  <PresentationFormat>Custom</PresentationFormat>
  <Paragraphs>104</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Berlin</vt:lpstr>
      <vt:lpstr>Prediction of Financial Loss Impact Patterns of Tornadoes</vt:lpstr>
      <vt:lpstr>Agenda</vt:lpstr>
      <vt:lpstr>Introduction</vt:lpstr>
      <vt:lpstr>Introduction</vt:lpstr>
      <vt:lpstr>Problem Statement</vt:lpstr>
      <vt:lpstr>Objectives</vt:lpstr>
      <vt:lpstr>Related Works</vt:lpstr>
      <vt:lpstr>Data Set</vt:lpstr>
      <vt:lpstr>Methodology</vt:lpstr>
      <vt:lpstr>Snapshots of cleaned data</vt:lpstr>
      <vt:lpstr>Results</vt:lpstr>
      <vt:lpstr>Results</vt:lpstr>
      <vt:lpstr>Demo</vt:lpstr>
      <vt:lpstr>Conclusions and Future Work</vt:lpstr>
      <vt:lpstr>References</vt:lpstr>
      <vt:lpstr>Any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Financial Loss Impact Patterns of Tornados</dc:title>
  <dc:creator>Swetha Mohan</dc:creator>
  <cp:lastModifiedBy>Anupama Garani</cp:lastModifiedBy>
  <cp:revision>64</cp:revision>
  <dcterms:created xsi:type="dcterms:W3CDTF">2017-05-11T03:54:56Z</dcterms:created>
  <dcterms:modified xsi:type="dcterms:W3CDTF">2017-05-11T23:37:02Z</dcterms:modified>
</cp:coreProperties>
</file>