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56" r:id="rId2"/>
    <p:sldId id="257" r:id="rId3"/>
    <p:sldId id="258" r:id="rId4"/>
    <p:sldId id="259" r:id="rId5"/>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1" d="100"/>
          <a:sy n="71"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8215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p:cNvPicPr>
            <a:picLocks noChangeAspect="1"/>
          </p:cNvPicPr>
          <p:nvPr/>
        </p:nvPicPr>
        <p:blipFill>
          <a:blip r:embed="rId3"/>
          <a:stretch>
            <a:fillRect/>
          </a:stretch>
        </p:blipFill>
        <p:spPr>
          <a:xfrm>
            <a:off x="-7620" y="0"/>
            <a:ext cx="5486400" cy="8229600"/>
          </a:xfrm>
          <a:prstGeom prst="rect">
            <a:avLst/>
          </a:prstGeom>
        </p:spPr>
      </p:pic>
      <p:sp>
        <p:nvSpPr>
          <p:cNvPr id="5" name="Text 2"/>
          <p:cNvSpPr/>
          <p:nvPr/>
        </p:nvSpPr>
        <p:spPr>
          <a:xfrm>
            <a:off x="6319599" y="1444585"/>
            <a:ext cx="7477601" cy="2874645"/>
          </a:xfrm>
          <a:prstGeom prst="rect">
            <a:avLst/>
          </a:prstGeom>
          <a:noFill/>
          <a:ln/>
        </p:spPr>
        <p:txBody>
          <a:bodyPr wrap="square" rtlCol="0" anchor="t"/>
          <a:lstStyle/>
          <a:p>
            <a:pPr marL="0" indent="0">
              <a:lnSpc>
                <a:spcPts val="7545"/>
              </a:lnSpc>
              <a:buNone/>
            </a:pPr>
            <a:r>
              <a:rPr lang="en-US" sz="6036" dirty="0">
                <a:solidFill>
                  <a:srgbClr val="F2F2F3"/>
                </a:solidFill>
                <a:latin typeface="Poppins" pitchFamily="34" charset="0"/>
                <a:ea typeface="Poppins" pitchFamily="34" charset="-122"/>
                <a:cs typeface="Poppins" pitchFamily="34" charset="-120"/>
              </a:rPr>
              <a:t>IAM Solutions for TechCorp Enterprises</a:t>
            </a:r>
            <a:endParaRPr lang="en-US" sz="6036" dirty="0"/>
          </a:p>
        </p:txBody>
      </p:sp>
      <p:sp>
        <p:nvSpPr>
          <p:cNvPr id="6" name="Text 3"/>
          <p:cNvSpPr/>
          <p:nvPr/>
        </p:nvSpPr>
        <p:spPr>
          <a:xfrm>
            <a:off x="6319599" y="4652486"/>
            <a:ext cx="7477601" cy="2132409"/>
          </a:xfrm>
          <a:prstGeom prst="rect">
            <a:avLst/>
          </a:prstGeom>
          <a:noFill/>
          <a:ln/>
        </p:spPr>
        <p:txBody>
          <a:bodyPr wrap="squar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This presentation outlines our proposed IAM (Identity and Access Management) solutions to address the key requirements and challenges faced by TechCorp Enterprises. Our comprehensive plan covers user lifecycle management, access control mechanisms, and integration strategies to ensure a secure and efficient implementation of the IAM platform across the organization.</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050505">
              <a:alpha val="80000"/>
            </a:srgbClr>
          </a:solidFill>
          <a:ln/>
        </p:spPr>
      </p:sp>
      <p:sp>
        <p:nvSpPr>
          <p:cNvPr id="6" name="Text 3"/>
          <p:cNvSpPr/>
          <p:nvPr/>
        </p:nvSpPr>
        <p:spPr>
          <a:xfrm>
            <a:off x="2553772" y="551378"/>
            <a:ext cx="6854071" cy="626507"/>
          </a:xfrm>
          <a:prstGeom prst="rect">
            <a:avLst/>
          </a:prstGeom>
          <a:noFill/>
          <a:ln/>
        </p:spPr>
        <p:txBody>
          <a:bodyPr wrap="none" rtlCol="0" anchor="t"/>
          <a:lstStyle/>
          <a:p>
            <a:pPr marL="0" indent="0">
              <a:lnSpc>
                <a:spcPts val="4933"/>
              </a:lnSpc>
              <a:buNone/>
            </a:pPr>
            <a:r>
              <a:rPr lang="en-US" sz="3946" dirty="0">
                <a:solidFill>
                  <a:srgbClr val="F2F2F3"/>
                </a:solidFill>
                <a:latin typeface="Poppins" pitchFamily="34" charset="0"/>
                <a:ea typeface="Poppins" pitchFamily="34" charset="-122"/>
                <a:cs typeface="Poppins" pitchFamily="34" charset="-120"/>
              </a:rPr>
              <a:t>User Lifecycle Management</a:t>
            </a:r>
            <a:endParaRPr lang="en-US" sz="3946" dirty="0"/>
          </a:p>
        </p:txBody>
      </p:sp>
      <p:sp>
        <p:nvSpPr>
          <p:cNvPr id="7" name="Shape 4"/>
          <p:cNvSpPr/>
          <p:nvPr/>
        </p:nvSpPr>
        <p:spPr>
          <a:xfrm>
            <a:off x="2553772" y="4738688"/>
            <a:ext cx="9522738" cy="40005"/>
          </a:xfrm>
          <a:prstGeom prst="roundRect">
            <a:avLst>
              <a:gd name="adj" fmla="val 225512"/>
            </a:avLst>
          </a:prstGeom>
          <a:solidFill>
            <a:srgbClr val="56565B"/>
          </a:solidFill>
          <a:ln/>
        </p:spPr>
      </p:sp>
      <p:sp>
        <p:nvSpPr>
          <p:cNvPr id="8" name="Shape 5"/>
          <p:cNvSpPr/>
          <p:nvPr/>
        </p:nvSpPr>
        <p:spPr>
          <a:xfrm>
            <a:off x="4864298" y="4037052"/>
            <a:ext cx="40005" cy="701635"/>
          </a:xfrm>
          <a:prstGeom prst="roundRect">
            <a:avLst>
              <a:gd name="adj" fmla="val 225512"/>
            </a:avLst>
          </a:prstGeom>
          <a:solidFill>
            <a:srgbClr val="56565B"/>
          </a:solidFill>
          <a:ln/>
        </p:spPr>
      </p:sp>
      <p:sp>
        <p:nvSpPr>
          <p:cNvPr id="9" name="Shape 6"/>
          <p:cNvSpPr/>
          <p:nvPr/>
        </p:nvSpPr>
        <p:spPr>
          <a:xfrm>
            <a:off x="4658797" y="4513183"/>
            <a:ext cx="451009" cy="451009"/>
          </a:xfrm>
          <a:prstGeom prst="roundRect">
            <a:avLst>
              <a:gd name="adj" fmla="val 20003"/>
            </a:avLst>
          </a:prstGeom>
          <a:solidFill>
            <a:srgbClr val="3D3D42"/>
          </a:solidFill>
          <a:ln w="7620">
            <a:solidFill>
              <a:srgbClr val="56565B"/>
            </a:solidFill>
            <a:prstDash val="solid"/>
          </a:ln>
        </p:spPr>
      </p:sp>
      <p:sp>
        <p:nvSpPr>
          <p:cNvPr id="10" name="Text 7"/>
          <p:cNvSpPr/>
          <p:nvPr/>
        </p:nvSpPr>
        <p:spPr>
          <a:xfrm>
            <a:off x="4840367" y="4550688"/>
            <a:ext cx="87868" cy="375880"/>
          </a:xfrm>
          <a:prstGeom prst="rect">
            <a:avLst/>
          </a:prstGeom>
          <a:noFill/>
          <a:ln/>
        </p:spPr>
        <p:txBody>
          <a:bodyPr wrap="none" rtlCol="0" anchor="t"/>
          <a:lstStyle/>
          <a:p>
            <a:pPr marL="0" indent="0" algn="ctr">
              <a:lnSpc>
                <a:spcPts val="2960"/>
              </a:lnSpc>
              <a:buNone/>
            </a:pPr>
            <a:r>
              <a:rPr lang="en-US" sz="2368" dirty="0">
                <a:solidFill>
                  <a:srgbClr val="E5E0DF"/>
                </a:solidFill>
                <a:latin typeface="Poppins" pitchFamily="34" charset="0"/>
                <a:ea typeface="Poppins" pitchFamily="34" charset="-122"/>
                <a:cs typeface="Poppins" pitchFamily="34" charset="-120"/>
              </a:rPr>
              <a:t>1</a:t>
            </a:r>
            <a:endParaRPr lang="en-US" sz="2368" dirty="0"/>
          </a:p>
        </p:txBody>
      </p:sp>
      <p:sp>
        <p:nvSpPr>
          <p:cNvPr id="11" name="Text 8"/>
          <p:cNvSpPr/>
          <p:nvPr/>
        </p:nvSpPr>
        <p:spPr>
          <a:xfrm>
            <a:off x="3406021" y="1478518"/>
            <a:ext cx="2956560" cy="313253"/>
          </a:xfrm>
          <a:prstGeom prst="rect">
            <a:avLst/>
          </a:prstGeom>
          <a:noFill/>
          <a:ln/>
        </p:spPr>
        <p:txBody>
          <a:bodyPr wrap="none" rtlCol="0" anchor="t"/>
          <a:lstStyle/>
          <a:p>
            <a:pPr marL="0" indent="0" algn="ctr">
              <a:lnSpc>
                <a:spcPts val="2467"/>
              </a:lnSpc>
              <a:buNone/>
            </a:pPr>
            <a:r>
              <a:rPr lang="en-US" sz="1973" dirty="0">
                <a:solidFill>
                  <a:srgbClr val="E5E0DF"/>
                </a:solidFill>
                <a:latin typeface="Poppins" pitchFamily="34" charset="0"/>
                <a:ea typeface="Poppins" pitchFamily="34" charset="-122"/>
                <a:cs typeface="Poppins" pitchFamily="34" charset="-120"/>
              </a:rPr>
              <a:t>Automated Provisioning</a:t>
            </a:r>
            <a:endParaRPr lang="en-US" sz="1973" dirty="0"/>
          </a:p>
        </p:txBody>
      </p:sp>
      <p:sp>
        <p:nvSpPr>
          <p:cNvPr id="12" name="Text 9"/>
          <p:cNvSpPr/>
          <p:nvPr/>
        </p:nvSpPr>
        <p:spPr>
          <a:xfrm>
            <a:off x="2754154" y="1912025"/>
            <a:ext cx="4260413" cy="1924526"/>
          </a:xfrm>
          <a:prstGeom prst="rect">
            <a:avLst/>
          </a:prstGeom>
          <a:noFill/>
          <a:ln/>
        </p:spPr>
        <p:txBody>
          <a:bodyPr wrap="square" rtlCol="0" anchor="t"/>
          <a:lstStyle/>
          <a:p>
            <a:pPr marL="0" indent="0" algn="ctr">
              <a:lnSpc>
                <a:spcPts val="2526"/>
              </a:lnSpc>
              <a:buNone/>
            </a:pPr>
            <a:r>
              <a:rPr lang="en-US" sz="1579" dirty="0">
                <a:solidFill>
                  <a:srgbClr val="E5E0DF"/>
                </a:solidFill>
                <a:latin typeface="Roboto" pitchFamily="34" charset="0"/>
                <a:ea typeface="Roboto" pitchFamily="34" charset="-122"/>
                <a:cs typeface="Roboto" pitchFamily="34" charset="-120"/>
              </a:rPr>
              <a:t>Implement automated provisioning workflows to onboard new users quickly and efficiently. This will involve integrating identity management systems with HR databases to automate account creation and access provisioning based on predefined roles and policies.</a:t>
            </a:r>
            <a:endParaRPr lang="en-US" sz="1579" dirty="0"/>
          </a:p>
        </p:txBody>
      </p:sp>
      <p:sp>
        <p:nvSpPr>
          <p:cNvPr id="13" name="Shape 10"/>
          <p:cNvSpPr/>
          <p:nvPr/>
        </p:nvSpPr>
        <p:spPr>
          <a:xfrm>
            <a:off x="7295078" y="4738688"/>
            <a:ext cx="40005" cy="701635"/>
          </a:xfrm>
          <a:prstGeom prst="roundRect">
            <a:avLst>
              <a:gd name="adj" fmla="val 225512"/>
            </a:avLst>
          </a:prstGeom>
          <a:solidFill>
            <a:srgbClr val="56565B"/>
          </a:solidFill>
          <a:ln/>
        </p:spPr>
      </p:sp>
      <p:sp>
        <p:nvSpPr>
          <p:cNvPr id="14" name="Shape 11"/>
          <p:cNvSpPr/>
          <p:nvPr/>
        </p:nvSpPr>
        <p:spPr>
          <a:xfrm>
            <a:off x="7089577" y="4513183"/>
            <a:ext cx="451009" cy="451009"/>
          </a:xfrm>
          <a:prstGeom prst="roundRect">
            <a:avLst>
              <a:gd name="adj" fmla="val 20003"/>
            </a:avLst>
          </a:prstGeom>
          <a:solidFill>
            <a:srgbClr val="3D3D42"/>
          </a:solidFill>
          <a:ln w="7620">
            <a:solidFill>
              <a:srgbClr val="56565B"/>
            </a:solidFill>
            <a:prstDash val="solid"/>
          </a:ln>
        </p:spPr>
      </p:sp>
      <p:sp>
        <p:nvSpPr>
          <p:cNvPr id="15" name="Text 12"/>
          <p:cNvSpPr/>
          <p:nvPr/>
        </p:nvSpPr>
        <p:spPr>
          <a:xfrm>
            <a:off x="7228999" y="4550688"/>
            <a:ext cx="172045" cy="375880"/>
          </a:xfrm>
          <a:prstGeom prst="rect">
            <a:avLst/>
          </a:prstGeom>
          <a:noFill/>
          <a:ln/>
        </p:spPr>
        <p:txBody>
          <a:bodyPr wrap="none" rtlCol="0" anchor="t"/>
          <a:lstStyle/>
          <a:p>
            <a:pPr marL="0" indent="0" algn="ctr">
              <a:lnSpc>
                <a:spcPts val="2960"/>
              </a:lnSpc>
              <a:buNone/>
            </a:pPr>
            <a:r>
              <a:rPr lang="en-US" sz="2368" dirty="0">
                <a:solidFill>
                  <a:srgbClr val="E5E0DF"/>
                </a:solidFill>
                <a:latin typeface="Poppins" pitchFamily="34" charset="0"/>
                <a:ea typeface="Poppins" pitchFamily="34" charset="-122"/>
                <a:cs typeface="Poppins" pitchFamily="34" charset="-120"/>
              </a:rPr>
              <a:t>2</a:t>
            </a:r>
            <a:endParaRPr lang="en-US" sz="2368" dirty="0"/>
          </a:p>
        </p:txBody>
      </p:sp>
      <p:sp>
        <p:nvSpPr>
          <p:cNvPr id="16" name="Text 13"/>
          <p:cNvSpPr/>
          <p:nvPr/>
        </p:nvSpPr>
        <p:spPr>
          <a:xfrm>
            <a:off x="6062186" y="5640824"/>
            <a:ext cx="2505908" cy="313253"/>
          </a:xfrm>
          <a:prstGeom prst="rect">
            <a:avLst/>
          </a:prstGeom>
          <a:noFill/>
          <a:ln/>
        </p:spPr>
        <p:txBody>
          <a:bodyPr wrap="none" rtlCol="0" anchor="t"/>
          <a:lstStyle/>
          <a:p>
            <a:pPr marL="0" indent="0" algn="ctr">
              <a:lnSpc>
                <a:spcPts val="2467"/>
              </a:lnSpc>
              <a:buNone/>
            </a:pPr>
            <a:r>
              <a:rPr lang="en-US" sz="1973" dirty="0">
                <a:solidFill>
                  <a:srgbClr val="E5E0DF"/>
                </a:solidFill>
                <a:latin typeface="Poppins" pitchFamily="34" charset="0"/>
                <a:ea typeface="Poppins" pitchFamily="34" charset="-122"/>
                <a:cs typeface="Poppins" pitchFamily="34" charset="-120"/>
              </a:rPr>
              <a:t>Self-Service Portal</a:t>
            </a:r>
            <a:endParaRPr lang="en-US" sz="1973" dirty="0"/>
          </a:p>
        </p:txBody>
      </p:sp>
      <p:sp>
        <p:nvSpPr>
          <p:cNvPr id="17" name="Text 14"/>
          <p:cNvSpPr/>
          <p:nvPr/>
        </p:nvSpPr>
        <p:spPr>
          <a:xfrm>
            <a:off x="5184934" y="6074331"/>
            <a:ext cx="4260413" cy="1603772"/>
          </a:xfrm>
          <a:prstGeom prst="rect">
            <a:avLst/>
          </a:prstGeom>
          <a:noFill/>
          <a:ln/>
        </p:spPr>
        <p:txBody>
          <a:bodyPr wrap="square" rtlCol="0" anchor="t"/>
          <a:lstStyle/>
          <a:p>
            <a:pPr marL="0" indent="0" algn="ctr">
              <a:lnSpc>
                <a:spcPts val="2526"/>
              </a:lnSpc>
              <a:buNone/>
            </a:pPr>
            <a:r>
              <a:rPr lang="en-US" sz="1579" dirty="0">
                <a:solidFill>
                  <a:srgbClr val="E5E0DF"/>
                </a:solidFill>
                <a:latin typeface="Roboto" pitchFamily="34" charset="0"/>
                <a:ea typeface="Roboto" pitchFamily="34" charset="-122"/>
                <a:cs typeface="Roboto" pitchFamily="34" charset="-120"/>
              </a:rPr>
              <a:t>Develop a self-service portal where employees can request access rights, password resets, and other account-related tasks. This will reduce the burden on IT staff and empower users to manage their own accounts efficiently.</a:t>
            </a:r>
            <a:endParaRPr lang="en-US" sz="1579" dirty="0"/>
          </a:p>
        </p:txBody>
      </p:sp>
      <p:sp>
        <p:nvSpPr>
          <p:cNvPr id="18" name="Shape 15"/>
          <p:cNvSpPr/>
          <p:nvPr/>
        </p:nvSpPr>
        <p:spPr>
          <a:xfrm>
            <a:off x="9725858" y="4037052"/>
            <a:ext cx="40005" cy="701635"/>
          </a:xfrm>
          <a:prstGeom prst="roundRect">
            <a:avLst>
              <a:gd name="adj" fmla="val 225512"/>
            </a:avLst>
          </a:prstGeom>
          <a:solidFill>
            <a:srgbClr val="56565B"/>
          </a:solidFill>
          <a:ln/>
        </p:spPr>
      </p:sp>
      <p:sp>
        <p:nvSpPr>
          <p:cNvPr id="19" name="Shape 16"/>
          <p:cNvSpPr/>
          <p:nvPr/>
        </p:nvSpPr>
        <p:spPr>
          <a:xfrm>
            <a:off x="9520357" y="4513183"/>
            <a:ext cx="451009" cy="451009"/>
          </a:xfrm>
          <a:prstGeom prst="roundRect">
            <a:avLst>
              <a:gd name="adj" fmla="val 20003"/>
            </a:avLst>
          </a:prstGeom>
          <a:solidFill>
            <a:srgbClr val="3D3D42"/>
          </a:solidFill>
          <a:ln w="7620">
            <a:solidFill>
              <a:srgbClr val="56565B"/>
            </a:solidFill>
            <a:prstDash val="solid"/>
          </a:ln>
        </p:spPr>
      </p:sp>
      <p:sp>
        <p:nvSpPr>
          <p:cNvPr id="20" name="Text 17"/>
          <p:cNvSpPr/>
          <p:nvPr/>
        </p:nvSpPr>
        <p:spPr>
          <a:xfrm>
            <a:off x="9657874" y="4550688"/>
            <a:ext cx="175974" cy="375880"/>
          </a:xfrm>
          <a:prstGeom prst="rect">
            <a:avLst/>
          </a:prstGeom>
          <a:noFill/>
          <a:ln/>
        </p:spPr>
        <p:txBody>
          <a:bodyPr wrap="none" rtlCol="0" anchor="t"/>
          <a:lstStyle/>
          <a:p>
            <a:pPr marL="0" indent="0" algn="ctr">
              <a:lnSpc>
                <a:spcPts val="2960"/>
              </a:lnSpc>
              <a:buNone/>
            </a:pPr>
            <a:r>
              <a:rPr lang="en-US" sz="2368" dirty="0">
                <a:solidFill>
                  <a:srgbClr val="E5E0DF"/>
                </a:solidFill>
                <a:latin typeface="Poppins" pitchFamily="34" charset="0"/>
                <a:ea typeface="Poppins" pitchFamily="34" charset="-122"/>
                <a:cs typeface="Poppins" pitchFamily="34" charset="-120"/>
              </a:rPr>
              <a:t>3</a:t>
            </a:r>
            <a:endParaRPr lang="en-US" sz="2368" dirty="0"/>
          </a:p>
        </p:txBody>
      </p:sp>
      <p:sp>
        <p:nvSpPr>
          <p:cNvPr id="21" name="Text 18"/>
          <p:cNvSpPr/>
          <p:nvPr/>
        </p:nvSpPr>
        <p:spPr>
          <a:xfrm>
            <a:off x="8033623" y="1799273"/>
            <a:ext cx="3424476" cy="313253"/>
          </a:xfrm>
          <a:prstGeom prst="rect">
            <a:avLst/>
          </a:prstGeom>
          <a:noFill/>
          <a:ln/>
        </p:spPr>
        <p:txBody>
          <a:bodyPr wrap="none" rtlCol="0" anchor="t"/>
          <a:lstStyle/>
          <a:p>
            <a:pPr marL="0" indent="0" algn="ctr">
              <a:lnSpc>
                <a:spcPts val="2467"/>
              </a:lnSpc>
              <a:buNone/>
            </a:pPr>
            <a:r>
              <a:rPr lang="en-US" sz="1973" dirty="0">
                <a:solidFill>
                  <a:srgbClr val="E5E0DF"/>
                </a:solidFill>
                <a:latin typeface="Poppins" pitchFamily="34" charset="0"/>
                <a:ea typeface="Poppins" pitchFamily="34" charset="-122"/>
                <a:cs typeface="Poppins" pitchFamily="34" charset="-120"/>
              </a:rPr>
              <a:t>Integration with HR Systems</a:t>
            </a:r>
            <a:endParaRPr lang="en-US" sz="1973" dirty="0"/>
          </a:p>
        </p:txBody>
      </p:sp>
      <p:sp>
        <p:nvSpPr>
          <p:cNvPr id="22" name="Text 19"/>
          <p:cNvSpPr/>
          <p:nvPr/>
        </p:nvSpPr>
        <p:spPr>
          <a:xfrm>
            <a:off x="7615714" y="2232779"/>
            <a:ext cx="4260413" cy="1603772"/>
          </a:xfrm>
          <a:prstGeom prst="rect">
            <a:avLst/>
          </a:prstGeom>
          <a:noFill/>
          <a:ln/>
        </p:spPr>
        <p:txBody>
          <a:bodyPr wrap="square" rtlCol="0" anchor="t"/>
          <a:lstStyle/>
          <a:p>
            <a:pPr marL="0" indent="0" algn="ctr">
              <a:lnSpc>
                <a:spcPts val="2526"/>
              </a:lnSpc>
              <a:buNone/>
            </a:pPr>
            <a:r>
              <a:rPr lang="en-US" sz="1579" dirty="0">
                <a:solidFill>
                  <a:srgbClr val="E5E0DF"/>
                </a:solidFill>
                <a:latin typeface="Roboto" pitchFamily="34" charset="0"/>
                <a:ea typeface="Roboto" pitchFamily="34" charset="-122"/>
                <a:cs typeface="Roboto" pitchFamily="34" charset="-120"/>
              </a:rPr>
              <a:t>Integrate IAM solutions with TechCorp's HR systems to synchronize employee data, including joiners, movers, and leavers, ensuring timely updates to user access rights throughout the employee lifecycle.</a:t>
            </a:r>
            <a:endParaRPr lang="en-US" sz="1579"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sp>
        <p:nvSpPr>
          <p:cNvPr id="4" name="Text 2"/>
          <p:cNvSpPr/>
          <p:nvPr/>
        </p:nvSpPr>
        <p:spPr>
          <a:xfrm>
            <a:off x="2037993" y="1332309"/>
            <a:ext cx="7771567" cy="694373"/>
          </a:xfrm>
          <a:prstGeom prst="rect">
            <a:avLst/>
          </a:prstGeom>
          <a:noFill/>
          <a:ln/>
        </p:spPr>
        <p:txBody>
          <a:bodyPr wrap="none" rtlCol="0" anchor="t"/>
          <a:lstStyle/>
          <a:p>
            <a:pPr marL="0" indent="0">
              <a:lnSpc>
                <a:spcPts val="5468"/>
              </a:lnSpc>
              <a:buNone/>
            </a:pPr>
            <a:r>
              <a:rPr lang="en-US" sz="4374" dirty="0">
                <a:solidFill>
                  <a:srgbClr val="F2F2F3"/>
                </a:solidFill>
                <a:latin typeface="Poppins" pitchFamily="34" charset="0"/>
                <a:ea typeface="Poppins" pitchFamily="34" charset="-122"/>
                <a:cs typeface="Poppins" pitchFamily="34" charset="-120"/>
              </a:rPr>
              <a:t>Access Control Mechanisms</a:t>
            </a:r>
            <a:endParaRPr lang="en-US" sz="4374" dirty="0"/>
          </a:p>
        </p:txBody>
      </p:sp>
      <p:sp>
        <p:nvSpPr>
          <p:cNvPr id="5" name="Text 3"/>
          <p:cNvSpPr/>
          <p:nvPr/>
        </p:nvSpPr>
        <p:spPr>
          <a:xfrm>
            <a:off x="2037993" y="2582108"/>
            <a:ext cx="3156347" cy="694373"/>
          </a:xfrm>
          <a:prstGeom prst="rect">
            <a:avLst/>
          </a:prstGeom>
          <a:noFill/>
          <a:ln/>
        </p:spPr>
        <p:txBody>
          <a:bodyPr wrap="square" rtlCol="0" anchor="t"/>
          <a:lstStyle/>
          <a:p>
            <a:pPr marL="0" indent="0">
              <a:lnSpc>
                <a:spcPts val="2734"/>
              </a:lnSpc>
              <a:buNone/>
            </a:pPr>
            <a:r>
              <a:rPr lang="en-US" sz="2187" dirty="0">
                <a:solidFill>
                  <a:srgbClr val="F2F2F3"/>
                </a:solidFill>
                <a:latin typeface="Poppins" pitchFamily="34" charset="0"/>
                <a:ea typeface="Poppins" pitchFamily="34" charset="-122"/>
                <a:cs typeface="Poppins" pitchFamily="34" charset="-120"/>
              </a:rPr>
              <a:t>Multi-Factor Authentication (MFA)</a:t>
            </a:r>
            <a:endParaRPr lang="en-US" sz="2187" dirty="0"/>
          </a:p>
        </p:txBody>
      </p:sp>
      <p:sp>
        <p:nvSpPr>
          <p:cNvPr id="6" name="Text 4"/>
          <p:cNvSpPr/>
          <p:nvPr/>
        </p:nvSpPr>
        <p:spPr>
          <a:xfrm>
            <a:off x="2037993" y="3498652"/>
            <a:ext cx="3156347" cy="2487811"/>
          </a:xfrm>
          <a:prstGeom prst="rect">
            <a:avLst/>
          </a:prstGeom>
          <a:noFill/>
          <a:ln/>
        </p:spPr>
        <p:txBody>
          <a:bodyPr wrap="squar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Implement MFA to add an extra layer of security to user authentication processes. This may include options such as SMS codes, biometric authentication, or hardware tokens to verify user identities.</a:t>
            </a:r>
            <a:endParaRPr lang="en-US" sz="1750" dirty="0"/>
          </a:p>
        </p:txBody>
      </p:sp>
      <p:sp>
        <p:nvSpPr>
          <p:cNvPr id="7" name="Text 5"/>
          <p:cNvSpPr/>
          <p:nvPr/>
        </p:nvSpPr>
        <p:spPr>
          <a:xfrm>
            <a:off x="5743932" y="2582108"/>
            <a:ext cx="3156347" cy="694373"/>
          </a:xfrm>
          <a:prstGeom prst="rect">
            <a:avLst/>
          </a:prstGeom>
          <a:noFill/>
          <a:ln/>
        </p:spPr>
        <p:txBody>
          <a:bodyPr wrap="square" rtlCol="0" anchor="t"/>
          <a:lstStyle/>
          <a:p>
            <a:pPr marL="0" indent="0">
              <a:lnSpc>
                <a:spcPts val="2734"/>
              </a:lnSpc>
              <a:buNone/>
            </a:pPr>
            <a:r>
              <a:rPr lang="en-US" sz="2187" dirty="0">
                <a:solidFill>
                  <a:srgbClr val="F2F2F3"/>
                </a:solidFill>
                <a:latin typeface="Poppins" pitchFamily="34" charset="0"/>
                <a:ea typeface="Poppins" pitchFamily="34" charset="-122"/>
                <a:cs typeface="Poppins" pitchFamily="34" charset="-120"/>
              </a:rPr>
              <a:t>Role-Based Access Control (RBAC)</a:t>
            </a:r>
            <a:endParaRPr lang="en-US" sz="2187" dirty="0"/>
          </a:p>
        </p:txBody>
      </p:sp>
      <p:sp>
        <p:nvSpPr>
          <p:cNvPr id="8" name="Text 6"/>
          <p:cNvSpPr/>
          <p:nvPr/>
        </p:nvSpPr>
        <p:spPr>
          <a:xfrm>
            <a:off x="5743932" y="3498652"/>
            <a:ext cx="3156347" cy="2843213"/>
          </a:xfrm>
          <a:prstGeom prst="rect">
            <a:avLst/>
          </a:prstGeom>
          <a:noFill/>
          <a:ln/>
        </p:spPr>
        <p:txBody>
          <a:bodyPr wrap="squar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Define roles and permissions based on job responsibilities and assign access rights accordingly. RBAC ensures that users have access only to the resources and data necessary for their roles, reducing the risk of unauthorized access.</a:t>
            </a:r>
            <a:endParaRPr lang="en-US" sz="1750" dirty="0"/>
          </a:p>
        </p:txBody>
      </p:sp>
      <p:sp>
        <p:nvSpPr>
          <p:cNvPr id="9" name="Text 7"/>
          <p:cNvSpPr/>
          <p:nvPr/>
        </p:nvSpPr>
        <p:spPr>
          <a:xfrm>
            <a:off x="9449872" y="2582108"/>
            <a:ext cx="3156347" cy="694373"/>
          </a:xfrm>
          <a:prstGeom prst="rect">
            <a:avLst/>
          </a:prstGeom>
          <a:noFill/>
          <a:ln/>
        </p:spPr>
        <p:txBody>
          <a:bodyPr wrap="square" rtlCol="0" anchor="t"/>
          <a:lstStyle/>
          <a:p>
            <a:pPr marL="0" indent="0">
              <a:lnSpc>
                <a:spcPts val="2734"/>
              </a:lnSpc>
              <a:buNone/>
            </a:pPr>
            <a:r>
              <a:rPr lang="en-US" sz="2187" dirty="0">
                <a:solidFill>
                  <a:srgbClr val="F2F2F3"/>
                </a:solidFill>
                <a:latin typeface="Poppins" pitchFamily="34" charset="0"/>
                <a:ea typeface="Poppins" pitchFamily="34" charset="-122"/>
                <a:cs typeface="Poppins" pitchFamily="34" charset="-120"/>
              </a:rPr>
              <a:t>Privileged Access Management (PAM)</a:t>
            </a:r>
            <a:endParaRPr lang="en-US" sz="2187" dirty="0"/>
          </a:p>
        </p:txBody>
      </p:sp>
      <p:sp>
        <p:nvSpPr>
          <p:cNvPr id="10" name="Text 8"/>
          <p:cNvSpPr/>
          <p:nvPr/>
        </p:nvSpPr>
        <p:spPr>
          <a:xfrm>
            <a:off x="9449872" y="3498652"/>
            <a:ext cx="3156347" cy="3198614"/>
          </a:xfrm>
          <a:prstGeom prst="rect">
            <a:avLst/>
          </a:prstGeom>
          <a:noFill/>
          <a:ln/>
        </p:spPr>
        <p:txBody>
          <a:bodyPr wrap="squar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Implement PAM solutions to control and monitor access to privileged accounts and sensitive data. This includes features such as session monitoring, password vaulting, and just-in-time access to minimize the risk of insider threats and credential theft.</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p:cNvPicPr>
            <a:picLocks noChangeAspect="1"/>
          </p:cNvPicPr>
          <p:nvPr/>
        </p:nvPicPr>
        <p:blipFill>
          <a:blip r:embed="rId3"/>
          <a:stretch>
            <a:fillRect/>
          </a:stretch>
        </p:blipFill>
        <p:spPr>
          <a:xfrm>
            <a:off x="-7620" y="0"/>
            <a:ext cx="3657600" cy="8229600"/>
          </a:xfrm>
          <a:prstGeom prst="rect">
            <a:avLst/>
          </a:prstGeom>
        </p:spPr>
      </p:pic>
      <p:sp>
        <p:nvSpPr>
          <p:cNvPr id="5" name="Text 2"/>
          <p:cNvSpPr/>
          <p:nvPr/>
        </p:nvSpPr>
        <p:spPr>
          <a:xfrm>
            <a:off x="4490799" y="990719"/>
            <a:ext cx="9306401" cy="1388745"/>
          </a:xfrm>
          <a:prstGeom prst="rect">
            <a:avLst/>
          </a:prstGeom>
          <a:noFill/>
          <a:ln/>
        </p:spPr>
        <p:txBody>
          <a:bodyPr wrap="square" rtlCol="0" anchor="t"/>
          <a:lstStyle/>
          <a:p>
            <a:pPr marL="0" indent="0">
              <a:lnSpc>
                <a:spcPts val="5468"/>
              </a:lnSpc>
              <a:buNone/>
            </a:pPr>
            <a:r>
              <a:rPr lang="en-US" sz="4374" dirty="0">
                <a:solidFill>
                  <a:srgbClr val="F2F2F3"/>
                </a:solidFill>
                <a:latin typeface="Poppins" pitchFamily="34" charset="0"/>
                <a:ea typeface="Poppins" pitchFamily="34" charset="-122"/>
                <a:cs typeface="Poppins" pitchFamily="34" charset="-120"/>
              </a:rPr>
              <a:t>Alignment with Business Objectives</a:t>
            </a:r>
            <a:endParaRPr lang="en-US" sz="4374" dirty="0"/>
          </a:p>
        </p:txBody>
      </p:sp>
      <p:sp>
        <p:nvSpPr>
          <p:cNvPr id="6" name="Shape 3"/>
          <p:cNvSpPr/>
          <p:nvPr/>
        </p:nvSpPr>
        <p:spPr>
          <a:xfrm>
            <a:off x="4490799" y="2886313"/>
            <a:ext cx="499943" cy="499943"/>
          </a:xfrm>
          <a:prstGeom prst="roundRect">
            <a:avLst>
              <a:gd name="adj" fmla="val 20000"/>
            </a:avLst>
          </a:prstGeom>
          <a:solidFill>
            <a:srgbClr val="3D3D42"/>
          </a:solidFill>
          <a:ln w="7620">
            <a:solidFill>
              <a:srgbClr val="56565B"/>
            </a:solidFill>
            <a:prstDash val="solid"/>
          </a:ln>
        </p:spPr>
      </p:sp>
      <p:sp>
        <p:nvSpPr>
          <p:cNvPr id="7" name="Text 4"/>
          <p:cNvSpPr/>
          <p:nvPr/>
        </p:nvSpPr>
        <p:spPr>
          <a:xfrm>
            <a:off x="4692015" y="2927985"/>
            <a:ext cx="97393" cy="416481"/>
          </a:xfrm>
          <a:prstGeom prst="rect">
            <a:avLst/>
          </a:prstGeom>
          <a:noFill/>
          <a:ln/>
        </p:spPr>
        <p:txBody>
          <a:bodyPr wrap="none" rtlCol="0" anchor="t"/>
          <a:lstStyle/>
          <a:p>
            <a:pPr marL="0" indent="0" algn="ctr">
              <a:lnSpc>
                <a:spcPts val="3281"/>
              </a:lnSpc>
              <a:buNone/>
            </a:pPr>
            <a:r>
              <a:rPr lang="en-US" sz="2624" dirty="0">
                <a:solidFill>
                  <a:srgbClr val="E5E0DF"/>
                </a:solidFill>
                <a:latin typeface="Poppins" pitchFamily="34" charset="0"/>
                <a:ea typeface="Poppins" pitchFamily="34" charset="-122"/>
                <a:cs typeface="Poppins" pitchFamily="34" charset="-120"/>
              </a:rPr>
              <a:t>1</a:t>
            </a:r>
            <a:endParaRPr lang="en-US" sz="2624" dirty="0"/>
          </a:p>
        </p:txBody>
      </p:sp>
      <p:sp>
        <p:nvSpPr>
          <p:cNvPr id="8" name="Text 5"/>
          <p:cNvSpPr/>
          <p:nvPr/>
        </p:nvSpPr>
        <p:spPr>
          <a:xfrm>
            <a:off x="5212913" y="2962632"/>
            <a:ext cx="2777490" cy="347186"/>
          </a:xfrm>
          <a:prstGeom prst="rect">
            <a:avLst/>
          </a:prstGeom>
          <a:noFill/>
          <a:ln/>
        </p:spPr>
        <p:txBody>
          <a:bodyPr wrap="none" rtlCol="0" anchor="t"/>
          <a:lstStyle/>
          <a:p>
            <a:pPr marL="0" indent="0">
              <a:lnSpc>
                <a:spcPts val="2734"/>
              </a:lnSpc>
              <a:buNone/>
            </a:pPr>
            <a:r>
              <a:rPr lang="en-US" sz="2187" dirty="0">
                <a:solidFill>
                  <a:srgbClr val="E5E0DF"/>
                </a:solidFill>
                <a:latin typeface="Poppins" pitchFamily="34" charset="0"/>
                <a:ea typeface="Poppins" pitchFamily="34" charset="-122"/>
                <a:cs typeface="Poppins" pitchFamily="34" charset="-120"/>
              </a:rPr>
              <a:t>Enhanced Security</a:t>
            </a:r>
            <a:endParaRPr lang="en-US" sz="2187" dirty="0"/>
          </a:p>
        </p:txBody>
      </p:sp>
      <p:sp>
        <p:nvSpPr>
          <p:cNvPr id="9" name="Text 6"/>
          <p:cNvSpPr/>
          <p:nvPr/>
        </p:nvSpPr>
        <p:spPr>
          <a:xfrm>
            <a:off x="5212913" y="3443049"/>
            <a:ext cx="3820001" cy="1777008"/>
          </a:xfrm>
          <a:prstGeom prst="rect">
            <a:avLst/>
          </a:prstGeom>
          <a:noFill/>
          <a:ln/>
        </p:spPr>
        <p:txBody>
          <a:bodyPr wrap="squar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Our IAM solutions strengthen TechCorp's security posture by enforcing granular access controls and mitigating the risk of unauthorized access and data breaches.</a:t>
            </a:r>
            <a:endParaRPr lang="en-US" sz="1750" dirty="0"/>
          </a:p>
        </p:txBody>
      </p:sp>
      <p:sp>
        <p:nvSpPr>
          <p:cNvPr id="10" name="Shape 7"/>
          <p:cNvSpPr/>
          <p:nvPr/>
        </p:nvSpPr>
        <p:spPr>
          <a:xfrm>
            <a:off x="9255085" y="2886313"/>
            <a:ext cx="499943" cy="499943"/>
          </a:xfrm>
          <a:prstGeom prst="roundRect">
            <a:avLst>
              <a:gd name="adj" fmla="val 20000"/>
            </a:avLst>
          </a:prstGeom>
          <a:solidFill>
            <a:srgbClr val="3D3D42"/>
          </a:solidFill>
          <a:ln w="7620">
            <a:solidFill>
              <a:srgbClr val="56565B"/>
            </a:solidFill>
            <a:prstDash val="solid"/>
          </a:ln>
        </p:spPr>
      </p:sp>
      <p:sp>
        <p:nvSpPr>
          <p:cNvPr id="11" name="Text 8"/>
          <p:cNvSpPr/>
          <p:nvPr/>
        </p:nvSpPr>
        <p:spPr>
          <a:xfrm>
            <a:off x="9409628" y="2927985"/>
            <a:ext cx="190738" cy="416481"/>
          </a:xfrm>
          <a:prstGeom prst="rect">
            <a:avLst/>
          </a:prstGeom>
          <a:noFill/>
          <a:ln/>
        </p:spPr>
        <p:txBody>
          <a:bodyPr wrap="none" rtlCol="0" anchor="t"/>
          <a:lstStyle/>
          <a:p>
            <a:pPr marL="0" indent="0" algn="ctr">
              <a:lnSpc>
                <a:spcPts val="3281"/>
              </a:lnSpc>
              <a:buNone/>
            </a:pPr>
            <a:r>
              <a:rPr lang="en-US" sz="2624" dirty="0">
                <a:solidFill>
                  <a:srgbClr val="E5E0DF"/>
                </a:solidFill>
                <a:latin typeface="Poppins" pitchFamily="34" charset="0"/>
                <a:ea typeface="Poppins" pitchFamily="34" charset="-122"/>
                <a:cs typeface="Poppins" pitchFamily="34" charset="-120"/>
              </a:rPr>
              <a:t>2</a:t>
            </a:r>
            <a:endParaRPr lang="en-US" sz="2624" dirty="0"/>
          </a:p>
        </p:txBody>
      </p:sp>
      <p:sp>
        <p:nvSpPr>
          <p:cNvPr id="12" name="Text 9"/>
          <p:cNvSpPr/>
          <p:nvPr/>
        </p:nvSpPr>
        <p:spPr>
          <a:xfrm>
            <a:off x="9977199" y="2962632"/>
            <a:ext cx="3559016" cy="347186"/>
          </a:xfrm>
          <a:prstGeom prst="rect">
            <a:avLst/>
          </a:prstGeom>
          <a:noFill/>
          <a:ln/>
        </p:spPr>
        <p:txBody>
          <a:bodyPr wrap="none" rtlCol="0" anchor="t"/>
          <a:lstStyle/>
          <a:p>
            <a:pPr marL="0" indent="0">
              <a:lnSpc>
                <a:spcPts val="2734"/>
              </a:lnSpc>
              <a:buNone/>
            </a:pPr>
            <a:r>
              <a:rPr lang="en-US" sz="2187" dirty="0">
                <a:solidFill>
                  <a:srgbClr val="E5E0DF"/>
                </a:solidFill>
                <a:latin typeface="Poppins" pitchFamily="34" charset="0"/>
                <a:ea typeface="Poppins" pitchFamily="34" charset="-122"/>
                <a:cs typeface="Poppins" pitchFamily="34" charset="-120"/>
              </a:rPr>
              <a:t>Improved User Experience</a:t>
            </a:r>
            <a:endParaRPr lang="en-US" sz="2187" dirty="0"/>
          </a:p>
        </p:txBody>
      </p:sp>
      <p:sp>
        <p:nvSpPr>
          <p:cNvPr id="13" name="Text 10"/>
          <p:cNvSpPr/>
          <p:nvPr/>
        </p:nvSpPr>
        <p:spPr>
          <a:xfrm>
            <a:off x="9977199" y="3443049"/>
            <a:ext cx="3820001" cy="2132409"/>
          </a:xfrm>
          <a:prstGeom prst="rect">
            <a:avLst/>
          </a:prstGeom>
          <a:noFill/>
          <a:ln/>
        </p:spPr>
        <p:txBody>
          <a:bodyPr wrap="squar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While implementing robust access controls, we also aim to maintain a balance with user convenience, ensuring that access processes are streamlined and frictionless for authorized users.</a:t>
            </a:r>
            <a:endParaRPr lang="en-US" sz="1750" dirty="0"/>
          </a:p>
        </p:txBody>
      </p:sp>
      <p:sp>
        <p:nvSpPr>
          <p:cNvPr id="14" name="Shape 11"/>
          <p:cNvSpPr/>
          <p:nvPr/>
        </p:nvSpPr>
        <p:spPr>
          <a:xfrm>
            <a:off x="4490799" y="5971223"/>
            <a:ext cx="499943" cy="499943"/>
          </a:xfrm>
          <a:prstGeom prst="roundRect">
            <a:avLst>
              <a:gd name="adj" fmla="val 20000"/>
            </a:avLst>
          </a:prstGeom>
          <a:solidFill>
            <a:srgbClr val="3D3D42"/>
          </a:solidFill>
          <a:ln w="7620">
            <a:solidFill>
              <a:srgbClr val="56565B"/>
            </a:solidFill>
            <a:prstDash val="solid"/>
          </a:ln>
        </p:spPr>
      </p:sp>
      <p:sp>
        <p:nvSpPr>
          <p:cNvPr id="15" name="Text 12"/>
          <p:cNvSpPr/>
          <p:nvPr/>
        </p:nvSpPr>
        <p:spPr>
          <a:xfrm>
            <a:off x="4643199" y="6012894"/>
            <a:ext cx="195024" cy="416481"/>
          </a:xfrm>
          <a:prstGeom prst="rect">
            <a:avLst/>
          </a:prstGeom>
          <a:noFill/>
          <a:ln/>
        </p:spPr>
        <p:txBody>
          <a:bodyPr wrap="none" rtlCol="0" anchor="t"/>
          <a:lstStyle/>
          <a:p>
            <a:pPr marL="0" indent="0" algn="ctr">
              <a:lnSpc>
                <a:spcPts val="3281"/>
              </a:lnSpc>
              <a:buNone/>
            </a:pPr>
            <a:r>
              <a:rPr lang="en-US" sz="2624" dirty="0">
                <a:solidFill>
                  <a:srgbClr val="E5E0DF"/>
                </a:solidFill>
                <a:latin typeface="Poppins" pitchFamily="34" charset="0"/>
                <a:ea typeface="Poppins" pitchFamily="34" charset="-122"/>
                <a:cs typeface="Poppins" pitchFamily="34" charset="-120"/>
              </a:rPr>
              <a:t>3</a:t>
            </a:r>
            <a:endParaRPr lang="en-US" sz="2624" dirty="0"/>
          </a:p>
        </p:txBody>
      </p:sp>
      <p:sp>
        <p:nvSpPr>
          <p:cNvPr id="16" name="Text 13"/>
          <p:cNvSpPr/>
          <p:nvPr/>
        </p:nvSpPr>
        <p:spPr>
          <a:xfrm>
            <a:off x="5212913" y="6047542"/>
            <a:ext cx="4101822" cy="347186"/>
          </a:xfrm>
          <a:prstGeom prst="rect">
            <a:avLst/>
          </a:prstGeom>
          <a:noFill/>
          <a:ln/>
        </p:spPr>
        <p:txBody>
          <a:bodyPr wrap="none" rtlCol="0" anchor="t"/>
          <a:lstStyle/>
          <a:p>
            <a:pPr marL="0" indent="0">
              <a:lnSpc>
                <a:spcPts val="2734"/>
              </a:lnSpc>
              <a:buNone/>
            </a:pPr>
            <a:r>
              <a:rPr lang="en-US" sz="2187" dirty="0">
                <a:solidFill>
                  <a:srgbClr val="E5E0DF"/>
                </a:solidFill>
                <a:latin typeface="Poppins" pitchFamily="34" charset="0"/>
                <a:ea typeface="Poppins" pitchFamily="34" charset="-122"/>
                <a:cs typeface="Poppins" pitchFamily="34" charset="-120"/>
              </a:rPr>
              <a:t>Compliance and Governance</a:t>
            </a:r>
            <a:endParaRPr lang="en-US" sz="2187" dirty="0"/>
          </a:p>
        </p:txBody>
      </p:sp>
      <p:sp>
        <p:nvSpPr>
          <p:cNvPr id="17" name="Text 14"/>
          <p:cNvSpPr/>
          <p:nvPr/>
        </p:nvSpPr>
        <p:spPr>
          <a:xfrm>
            <a:off x="5212913" y="6527959"/>
            <a:ext cx="8584287" cy="710803"/>
          </a:xfrm>
          <a:prstGeom prst="rect">
            <a:avLst/>
          </a:prstGeom>
          <a:noFill/>
          <a:ln/>
        </p:spPr>
        <p:txBody>
          <a:bodyPr wrap="squar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Our access control mechanisms support TechCorp's compliance efforts by enforcing access policies and providing audit trails for regulatory purposes.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402</Words>
  <Application>Microsoft Office PowerPoint</Application>
  <PresentationFormat>Custom</PresentationFormat>
  <Paragraphs>33</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Poppins</vt:lpstr>
      <vt:lpstr>Roboto</vt:lpstr>
      <vt:lpstr>Office Theme</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Hemasree Sathesh kumar</cp:lastModifiedBy>
  <cp:revision>2</cp:revision>
  <dcterms:created xsi:type="dcterms:W3CDTF">2024-05-13T07:09:41Z</dcterms:created>
  <dcterms:modified xsi:type="dcterms:W3CDTF">2024-05-13T07:09:54Z</dcterms:modified>
</cp:coreProperties>
</file>