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663" r:id="rId3"/>
    <p:sldId id="741" r:id="rId4"/>
    <p:sldId id="743" r:id="rId5"/>
    <p:sldId id="744" r:id="rId6"/>
    <p:sldId id="673" r:id="rId7"/>
    <p:sldId id="671" r:id="rId8"/>
    <p:sldId id="672" r:id="rId9"/>
    <p:sldId id="745" r:id="rId10"/>
    <p:sldId id="264" r:id="rId11"/>
    <p:sldId id="265" r:id="rId12"/>
    <p:sldId id="266" r:id="rId13"/>
    <p:sldId id="267" r:id="rId14"/>
    <p:sldId id="268" r:id="rId15"/>
    <p:sldId id="269" r:id="rId17"/>
    <p:sldId id="271" r:id="rId18"/>
    <p:sldId id="263" r:id="rId19"/>
    <p:sldId id="746" r:id="rId20"/>
    <p:sldId id="273" r:id="rId21"/>
    <p:sldId id="275" r:id="rId22"/>
    <p:sldId id="274" r:id="rId23"/>
    <p:sldId id="277" r:id="rId24"/>
    <p:sldId id="278" r:id="rId25"/>
    <p:sldId id="279" r:id="rId26"/>
    <p:sldId id="280" r:id="rId27"/>
    <p:sldId id="281" r:id="rId28"/>
    <p:sldId id="753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747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752" r:id="rId55"/>
    <p:sldId id="748" r:id="rId56"/>
    <p:sldId id="256" r:id="rId57"/>
    <p:sldId id="422" r:id="rId58"/>
    <p:sldId id="750" r:id="rId59"/>
    <p:sldId id="423" r:id="rId60"/>
    <p:sldId id="424" r:id="rId61"/>
    <p:sldId id="425" r:id="rId62"/>
    <p:sldId id="426" r:id="rId63"/>
    <p:sldId id="336" r:id="rId64"/>
    <p:sldId id="337" r:id="rId65"/>
    <p:sldId id="657" r:id="rId66"/>
    <p:sldId id="658" r:id="rId67"/>
    <p:sldId id="659" r:id="rId68"/>
    <p:sldId id="74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8152-ECA9-429E-AD52-C8D056A6B79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976C-4BB7-482C-A1EE-0FAEF306C7A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581E2-BB9A-45D8-AB3B-694B70C5F1C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1A05-9ADE-4B2E-B0BB-E7AA419025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D924-E7B6-48CD-ADD7-C8EFEA7F0C9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hyperlink" Target="https://iq.opengenus.org/content/images/2019/03/node-1.pn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1" y="2857501"/>
            <a:ext cx="6704409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&amp; ALGORITHMS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 Placeholder 1048676"/>
          <p:cNvSpPr>
            <a:spLocks noGrp="1"/>
          </p:cNvSpPr>
          <p:nvPr>
            <p:ph sz="quarter" idx="4294967295"/>
          </p:nvPr>
        </p:nvSpPr>
        <p:spPr>
          <a:xfrm>
            <a:off x="914399" y="2083633"/>
            <a:ext cx="9608695" cy="4422098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rm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 algn="just">
              <a:lnSpc>
                <a:spcPct val="150000"/>
              </a:lnSpc>
              <a:buNone/>
            </a:pPr>
            <a:r>
              <a:rPr lang="en-US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alt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 elements are connected by pointers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element points to NULL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grow or shrink in size during execution of a program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made just as long as required (until system memory)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waste memory space (but takes some extra memory for pointers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None/>
            </a:pP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itle 1048675"/>
          <p:cNvSpPr>
            <a:spLocks noGrp="1"/>
          </p:cNvSpPr>
          <p:nvPr>
            <p:ph type="title" idx="4294967295"/>
          </p:nvPr>
        </p:nvSpPr>
        <p:spPr>
          <a:xfrm>
            <a:off x="3676261" y="661676"/>
            <a:ext cx="4271963" cy="627477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048678"/>
          <p:cNvSpPr>
            <a:spLocks noGrp="1"/>
          </p:cNvSpPr>
          <p:nvPr>
            <p:ph type="title" idx="4294967295"/>
          </p:nvPr>
        </p:nvSpPr>
        <p:spPr>
          <a:xfrm>
            <a:off x="4095985" y="976470"/>
            <a:ext cx="4271963" cy="35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Vs Array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Picture 2097161" descr="Image result for Linked list Vs Array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738859" y="1708879"/>
            <a:ext cx="8274571" cy="454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682" name="Text Placeholder 1048681"/>
          <p:cNvSpPr>
            <a:spLocks noGrp="1"/>
          </p:cNvSpPr>
          <p:nvPr>
            <p:ph sz="quarter" idx="4294967295"/>
          </p:nvPr>
        </p:nvSpPr>
        <p:spPr>
          <a:xfrm>
            <a:off x="959370" y="1169234"/>
            <a:ext cx="10972800" cy="4811842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 algn="just">
              <a:lnSpc>
                <a:spcPct val="150000"/>
              </a:lnSpc>
              <a:buNone/>
            </a:pPr>
            <a:r>
              <a:rPr lang="en-US" altLang="en-US" sz="2400" b="1" u="sng" dirty="0">
                <a:solidFill>
                  <a:srgbClr val="B95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 b="1" u="sng" dirty="0">
              <a:solidFill>
                <a:srgbClr val="B95B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 Dynamic data Structure 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can grow and shrink during run time.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 Operations are Easier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Utilization 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need to pre-allocate memory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Access 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Structures such as Stack, Queue can be easily implemented using Linked list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Title 1048680"/>
          <p:cNvSpPr>
            <a:spLocks noGrp="1"/>
          </p:cNvSpPr>
          <p:nvPr>
            <p:ph type="title" idx="4294967295"/>
          </p:nvPr>
        </p:nvSpPr>
        <p:spPr>
          <a:xfrm>
            <a:off x="2431216" y="269823"/>
            <a:ext cx="6179384" cy="78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1048684"/>
          <p:cNvSpPr>
            <a:spLocks noGrp="1"/>
          </p:cNvSpPr>
          <p:nvPr>
            <p:ph sz="quarter" idx="4294967295"/>
          </p:nvPr>
        </p:nvSpPr>
        <p:spPr>
          <a:xfrm>
            <a:off x="449705" y="974361"/>
            <a:ext cx="11257613" cy="5513583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rm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 algn="just">
              <a:lnSpc>
                <a:spcPct val="150000"/>
              </a:lnSpc>
              <a:buNone/>
            </a:pPr>
            <a:r>
              <a:rPr lang="en-US" altLang="en-US" sz="2800" b="1" u="sng" dirty="0">
                <a:solidFill>
                  <a:srgbClr val="B95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  <a:endParaRPr lang="en-US" altLang="en-US" sz="2800" b="1" u="sng" dirty="0">
              <a:solidFill>
                <a:srgbClr val="B95B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None/>
            </a:pPr>
            <a:r>
              <a:rPr lang="en-US" altLang="en-US" sz="1180" dirty="0"/>
              <a:t>  </a:t>
            </a:r>
            <a:endParaRPr lang="en-US" altLang="en-US" sz="1180" dirty="0"/>
          </a:p>
        </p:txBody>
      </p:sp>
      <p:sp>
        <p:nvSpPr>
          <p:cNvPr id="1048684" name="Title 1048683"/>
          <p:cNvSpPr>
            <a:spLocks noGrp="1"/>
          </p:cNvSpPr>
          <p:nvPr>
            <p:ph type="title" idx="4294967295"/>
          </p:nvPr>
        </p:nvSpPr>
        <p:spPr>
          <a:xfrm>
            <a:off x="2806859" y="370056"/>
            <a:ext cx="4271963" cy="71579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45" y="1243134"/>
            <a:ext cx="5426439" cy="133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39" y="2580814"/>
            <a:ext cx="6015893" cy="18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2" y="4982586"/>
            <a:ext cx="5796196" cy="12455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133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-Structure is used to represent each node and pointer is used to represent address of nodes.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next;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3030985"/>
            <a:ext cx="3164681" cy="23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696" name="Text Placeholder 1048695"/>
          <p:cNvSpPr>
            <a:spLocks noGrp="1"/>
          </p:cNvSpPr>
          <p:nvPr>
            <p:ph sz="quarter" idx="4294967295"/>
          </p:nvPr>
        </p:nvSpPr>
        <p:spPr>
          <a:xfrm>
            <a:off x="704539" y="2224626"/>
            <a:ext cx="10942818" cy="4011282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rm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en-I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Operations</a:t>
            </a:r>
            <a:endParaRPr lang="en-IN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: First, Last, Middle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 First, Last, Middle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048694"/>
          <p:cNvSpPr>
            <a:spLocks noGrp="1"/>
          </p:cNvSpPr>
          <p:nvPr>
            <p:ph type="title" idx="4294967295"/>
          </p:nvPr>
        </p:nvSpPr>
        <p:spPr>
          <a:xfrm>
            <a:off x="2353457" y="804032"/>
            <a:ext cx="7255238" cy="1024767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0" y="1828800"/>
            <a:ext cx="5829300" cy="15430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Linked list is a single pointer having the value of NULL.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NULL;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867150" y="3771900"/>
            <a:ext cx="742950" cy="5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urier New" panose="02070309020205020404" pitchFamily="49" charset="0"/>
              </a:rPr>
              <a:t>head</a:t>
            </a:r>
            <a:endParaRPr lang="en-US" sz="1800">
              <a:latin typeface="Courier New" panose="02070309020205020404" pitchFamily="49" charset="0"/>
            </a:endParaRP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4768454" y="4042172"/>
            <a:ext cx="39409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162550" y="4042173"/>
            <a:ext cx="0" cy="16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248" name="Group 16"/>
          <p:cNvGrpSpPr/>
          <p:nvPr/>
        </p:nvGrpSpPr>
        <p:grpSpPr bwMode="auto">
          <a:xfrm>
            <a:off x="5010150" y="4229102"/>
            <a:ext cx="342900" cy="73819"/>
            <a:chOff x="5108" y="1830"/>
            <a:chExt cx="288" cy="62"/>
          </a:xfrm>
        </p:grpSpPr>
        <p:sp>
          <p:nvSpPr>
            <p:cNvPr id="10250" name="Line 14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1" name="Line 15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4610102" y="3943352"/>
            <a:ext cx="226219" cy="226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next;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}*head=NULL,*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=NULL,*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54" y="0"/>
            <a:ext cx="10944665" cy="6858000"/>
          </a:xfrm>
        </p:spPr>
        <p:txBody>
          <a:bodyPr numCol="1">
            <a:normAutofit fontScale="90000"/>
          </a:bodyPr>
          <a:lstStyle/>
          <a:p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Linked List:</a:t>
            </a:r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create()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698" name="Title 1048697"/>
          <p:cNvSpPr>
            <a:spLocks noGrp="1"/>
          </p:cNvSpPr>
          <p:nvPr>
            <p:ph type="title" idx="4294967295"/>
          </p:nvPr>
        </p:nvSpPr>
        <p:spPr>
          <a:xfrm>
            <a:off x="1783830" y="464696"/>
            <a:ext cx="6883921" cy="172129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</a:t>
            </a:r>
            <a:r>
              <a:rPr lang="en-US" altLang="en-US" sz="19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Insertion</a:t>
            </a:r>
            <a:endParaRPr lang="en-US" altLang="en-US" sz="191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1048698"/>
          <p:cNvSpPr txBox="1"/>
          <p:nvPr/>
        </p:nvSpPr>
        <p:spPr>
          <a:xfrm>
            <a:off x="5696844" y="2386907"/>
            <a:ext cx="809030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First</a:t>
            </a:r>
            <a:endParaRPr lang="en-US" altLang="en-US" sz="1350"/>
          </a:p>
        </p:txBody>
      </p:sp>
      <p:pic>
        <p:nvPicPr>
          <p:cNvPr id="2097167" name="Picture 2097166" descr="Insertion at beginni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846738" y="2652119"/>
            <a:ext cx="2986980" cy="248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0" name="TextBox 1048699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01" name="TextBox 1048700"/>
          <p:cNvSpPr txBox="1"/>
          <p:nvPr/>
        </p:nvSpPr>
        <p:spPr>
          <a:xfrm>
            <a:off x="3657303" y="4090692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 dirty="0"/>
              <a:t>After</a:t>
            </a:r>
            <a:endParaRPr lang="en-US" alt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0844" y="188640"/>
            <a:ext cx="11113476" cy="5976664"/>
          </a:xfrm>
        </p:spPr>
        <p:txBody>
          <a:bodyPr>
            <a:normAutofit fontScale="90000"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-Collection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facts,concepts,figures,observation,occurrence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instructions in formalized manner.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Name: ”Virat Kohli”      (String datatype)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                27		          (integer datatype)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 STRUCTURES: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-Particular way of organizing data in memory.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Maintain details of all players in a file or database as a data structure.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6" y="374753"/>
            <a:ext cx="10771470" cy="6265889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first: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insert_first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-&gt;next=head;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02" name="Title 1048701"/>
          <p:cNvSpPr>
            <a:spLocks noGrp="1"/>
          </p:cNvSpPr>
          <p:nvPr>
            <p:ph type="title" idx="4294967295"/>
          </p:nvPr>
        </p:nvSpPr>
        <p:spPr>
          <a:xfrm>
            <a:off x="4318100" y="1628776"/>
            <a:ext cx="4349651" cy="55721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: Insertion</a:t>
            </a:r>
            <a:endParaRPr lang="en-US" altLang="en-US" sz="191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TextBox 1048702"/>
          <p:cNvSpPr txBox="1"/>
          <p:nvPr/>
        </p:nvSpPr>
        <p:spPr>
          <a:xfrm>
            <a:off x="5696844" y="2386907"/>
            <a:ext cx="809030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Last</a:t>
            </a:r>
            <a:endParaRPr lang="en-US" altLang="en-US" sz="1350"/>
          </a:p>
        </p:txBody>
      </p:sp>
      <p:sp>
        <p:nvSpPr>
          <p:cNvPr id="1048704" name="TextBox 1048703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05" name="TextBox 1048704"/>
          <p:cNvSpPr txBox="1"/>
          <p:nvPr/>
        </p:nvSpPr>
        <p:spPr>
          <a:xfrm>
            <a:off x="3679627" y="4313042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After</a:t>
            </a:r>
            <a:endParaRPr lang="en-US" altLang="en-US" sz="1350"/>
          </a:p>
        </p:txBody>
      </p:sp>
      <p:pic>
        <p:nvPicPr>
          <p:cNvPr id="2097168" name="Picture 2097167" descr="Insertion at the en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789586" y="2786958"/>
            <a:ext cx="3106638" cy="235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11" y="247337"/>
            <a:ext cx="11082419" cy="6648138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Last: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insert_last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while(pos-&gt;next!=NULL)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06" name="Title 1048705"/>
          <p:cNvSpPr>
            <a:spLocks noGrp="1"/>
          </p:cNvSpPr>
          <p:nvPr>
            <p:ph type="title" idx="4294967295"/>
          </p:nvPr>
        </p:nvSpPr>
        <p:spPr>
          <a:xfrm>
            <a:off x="4318100" y="1628776"/>
            <a:ext cx="4349651" cy="55721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</a:rPr>
              <a:t>Singly Linked List </a:t>
            </a:r>
            <a:r>
              <a:rPr lang="en-US" altLang="en-US" sz="1915" dirty="0">
                <a:solidFill>
                  <a:schemeClr val="tx1"/>
                </a:solidFill>
              </a:rPr>
              <a:t>: Insertion</a:t>
            </a:r>
            <a:endParaRPr lang="en-US" altLang="en-US" sz="1915" dirty="0">
              <a:solidFill>
                <a:schemeClr val="tx1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5696843" y="2386907"/>
            <a:ext cx="925116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Middle</a:t>
            </a:r>
            <a:endParaRPr lang="en-US" altLang="en-US" sz="1350"/>
          </a:p>
        </p:txBody>
      </p:sp>
      <p:sp>
        <p:nvSpPr>
          <p:cNvPr id="1048708" name="TextBox 1048707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09" name="TextBox 1048708"/>
          <p:cNvSpPr txBox="1"/>
          <p:nvPr/>
        </p:nvSpPr>
        <p:spPr>
          <a:xfrm>
            <a:off x="3679627" y="4313042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After</a:t>
            </a:r>
            <a:endParaRPr lang="en-US" altLang="en-US" sz="1350"/>
          </a:p>
        </p:txBody>
      </p:sp>
      <p:pic>
        <p:nvPicPr>
          <p:cNvPr id="2097169" name="Picture 2097168" descr="Inserting a node in between a linked list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966396" y="2909295"/>
            <a:ext cx="2575322" cy="183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25" y="269823"/>
            <a:ext cx="11549575" cy="6588177"/>
          </a:xfrm>
        </p:spPr>
        <p:txBody>
          <a:bodyPr>
            <a:normAutofit fontScale="90000"/>
          </a:bodyPr>
          <a:lstStyle/>
          <a:p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void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insert_middle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value,aftervalue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 after which insertion is to be done:";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aftervalue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while(pos!=NULL&amp;&amp;pos-&gt;data!=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aftervalue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-&gt;next=pos-&gt;next;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7002" y="1498934"/>
            <a:ext cx="103939" cy="25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spAutoFit/>
          </a:bodyPr>
          <a:lstStyle/>
          <a:p>
            <a:endParaRPr lang="en-US" sz="1350"/>
          </a:p>
        </p:txBody>
      </p:sp>
      <p:sp>
        <p:nvSpPr>
          <p:cNvPr id="10" name="AutoShape 4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2667000" y="1500188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51435" tIns="25718" rIns="51435" bIns="25718" anchor="t" anchorCtr="0" upright="1">
            <a:noAutofit/>
          </a:bodyPr>
          <a:lstStyle/>
          <a:p>
            <a:endParaRPr lang="en-US" sz="135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9607" y="1023258"/>
            <a:ext cx="10865562" cy="252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spAutoFit/>
          </a:bodyPr>
          <a:lstStyle/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r>
              <a:rPr lang="en-US" altLang="en-US" sz="620" dirty="0"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	</a:t>
            </a:r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defTabSz="514350" eaLnBrk="0" hangingPunct="0"/>
            <a:endParaRPr lang="en-US" altLang="en-US" sz="62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55" y="573983"/>
            <a:ext cx="6172200" cy="18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562" cy="6302961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count=0;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=head;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count++;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-&gt;data&lt;&lt;"  "&lt;&lt;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-&gt;next&lt;&lt;" ";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&lt;&lt;"\n NO OF ELEMENTS:"&lt;&lt;count;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26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 REVERSE: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void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displayrev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(struct node *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pos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)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{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if(</a:t>
            </a:r>
            <a:r>
              <a:rPr lang="en-US" alt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==NULL)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	return;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else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	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displayrev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(</a:t>
            </a:r>
            <a:r>
              <a:rPr lang="en-US" alt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-&gt;next);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&lt;&lt;</a:t>
            </a:r>
            <a:r>
              <a:rPr lang="en-US" alt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head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-&gt;data&lt;&lt;" ";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}</a:t>
            </a:r>
            <a:br>
              <a:rPr lang="en-IN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55" y="573983"/>
            <a:ext cx="6172200" cy="18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5" y="1"/>
            <a:ext cx="11482464" cy="6715592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br>
              <a:rPr lang="en-US" sz="2200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search_list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value,flag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value to be searched:";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head;pos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NULL;pos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=pos-&gt;next)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if(pos-&gt;data==value)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flag=1;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break;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if(flag==1)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found";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&lt;&lt;"Element not found";}}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966" y="1222167"/>
            <a:ext cx="6169687" cy="18533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24" name="Title 1048723"/>
          <p:cNvSpPr>
            <a:spLocks noGrp="1"/>
          </p:cNvSpPr>
          <p:nvPr>
            <p:ph type="title" idx="4294967295"/>
          </p:nvPr>
        </p:nvSpPr>
        <p:spPr>
          <a:xfrm>
            <a:off x="4318100" y="1628776"/>
            <a:ext cx="4349651" cy="55721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</a:rPr>
              <a:t>Singly Linked List </a:t>
            </a:r>
            <a:r>
              <a:rPr lang="en-US" altLang="en-US" sz="1915" dirty="0">
                <a:solidFill>
                  <a:schemeClr val="tx1"/>
                </a:solidFill>
              </a:rPr>
              <a:t>: Deletion</a:t>
            </a:r>
            <a:endParaRPr lang="en-US" altLang="en-US" sz="1915" dirty="0">
              <a:solidFill>
                <a:schemeClr val="tx1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571828" y="2421734"/>
            <a:ext cx="809030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First</a:t>
            </a:r>
            <a:endParaRPr lang="en-US" altLang="en-US" sz="1350"/>
          </a:p>
        </p:txBody>
      </p:sp>
      <p:sp>
        <p:nvSpPr>
          <p:cNvPr id="1048726" name="TextBox 1048725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27" name="TextBox 1048726"/>
          <p:cNvSpPr txBox="1"/>
          <p:nvPr/>
        </p:nvSpPr>
        <p:spPr>
          <a:xfrm>
            <a:off x="3645694" y="3696000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After</a:t>
            </a:r>
            <a:endParaRPr lang="en-US" altLang="en-US" sz="1350"/>
          </a:p>
        </p:txBody>
      </p:sp>
      <p:pic>
        <p:nvPicPr>
          <p:cNvPr id="2097170" name="Picture 2097169" descr="Deletion of first node of singly linked list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720830" y="2870895"/>
            <a:ext cx="3680817" cy="658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Picture 2097170" descr="Deletion of first node of singly linked list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9406" y="3476329"/>
            <a:ext cx="2912864" cy="59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8" name="TextBox 1048727"/>
          <p:cNvSpPr txBox="1"/>
          <p:nvPr/>
        </p:nvSpPr>
        <p:spPr>
          <a:xfrm>
            <a:off x="4586884" y="4323757"/>
            <a:ext cx="2600325" cy="744436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eaLnBrk="1" latinLnBrk="1" hangingPunct="1"/>
            <a:r>
              <a:rPr lang="en-IN" altLang="en-US" sz="900"/>
              <a:t>Steps:</a:t>
            </a:r>
            <a:endParaRPr lang="en-IN" altLang="en-US" sz="900"/>
          </a:p>
          <a:p>
            <a:pPr lvl="0" eaLnBrk="1" latinLnBrk="1" hangingPunct="1">
              <a:buFontTx/>
              <a:buAutoNum type="arabicPeriod"/>
            </a:pPr>
            <a:r>
              <a:rPr lang="en-IN" altLang="en-US" sz="900" b="0">
                <a:solidFill>
                  <a:srgbClr val="0070C0"/>
                </a:solidFill>
              </a:rPr>
              <a:t>Assign temporary name to first node</a:t>
            </a:r>
            <a:endParaRPr lang="en-IN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IN" altLang="en-US" sz="900" b="0">
                <a:solidFill>
                  <a:srgbClr val="0070C0"/>
                </a:solidFill>
              </a:rPr>
              <a:t>Nominate neighbour node as header node</a:t>
            </a:r>
            <a:endParaRPr lang="en-IN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IN" altLang="en-US" sz="900" b="0">
                <a:solidFill>
                  <a:srgbClr val="0070C0"/>
                </a:solidFill>
              </a:rPr>
              <a:t>Disconnect the first node connection</a:t>
            </a:r>
            <a:endParaRPr lang="en-IN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IN" altLang="en-US" sz="900" b="0">
                <a:solidFill>
                  <a:srgbClr val="0070C0"/>
                </a:solidFill>
              </a:rPr>
              <a:t>Free the memory occupied by first node</a:t>
            </a:r>
            <a:endParaRPr lang="en-IN" altLang="en-US" sz="900" b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4" y="224852"/>
            <a:ext cx="11832236" cy="6220918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First</a:t>
            </a:r>
            <a:b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delete_first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head=pos-&gt;next;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28" y="3114238"/>
            <a:ext cx="6430474" cy="183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519311"/>
            <a:ext cx="10720754" cy="4454453"/>
          </a:xfrm>
        </p:spPr>
        <p:txBody>
          <a:bodyPr/>
          <a:lstStyle/>
          <a:p>
            <a:pPr algn="just"/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affects the design of both structural &amp; functional aspects of a program.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step by step procedure to solve a problem.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4394424"/>
            <a:ext cx="57721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29" name="Title 1048728"/>
          <p:cNvSpPr>
            <a:spLocks noGrp="1"/>
          </p:cNvSpPr>
          <p:nvPr>
            <p:ph type="title" idx="4294967295"/>
          </p:nvPr>
        </p:nvSpPr>
        <p:spPr>
          <a:xfrm>
            <a:off x="4318100" y="1714501"/>
            <a:ext cx="4349651" cy="55721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</a:rPr>
              <a:t>Singly Linked List </a:t>
            </a:r>
            <a:r>
              <a:rPr lang="en-US" altLang="en-US" sz="1915" dirty="0">
                <a:solidFill>
                  <a:schemeClr val="tx1"/>
                </a:solidFill>
              </a:rPr>
              <a:t>: Deletion</a:t>
            </a:r>
            <a:endParaRPr lang="en-US" altLang="en-US" sz="1915" dirty="0">
              <a:solidFill>
                <a:schemeClr val="tx1"/>
              </a:solidFill>
            </a:endParaRPr>
          </a:p>
        </p:txBody>
      </p:sp>
      <p:sp>
        <p:nvSpPr>
          <p:cNvPr id="1048730" name="TextBox 1048729"/>
          <p:cNvSpPr txBox="1"/>
          <p:nvPr/>
        </p:nvSpPr>
        <p:spPr>
          <a:xfrm>
            <a:off x="5571828" y="2421734"/>
            <a:ext cx="809030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Last</a:t>
            </a:r>
            <a:endParaRPr lang="en-US" altLang="en-US" sz="1350"/>
          </a:p>
        </p:txBody>
      </p:sp>
      <p:sp>
        <p:nvSpPr>
          <p:cNvPr id="1048731" name="TextBox 1048730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32" name="TextBox 1048731"/>
          <p:cNvSpPr txBox="1"/>
          <p:nvPr/>
        </p:nvSpPr>
        <p:spPr>
          <a:xfrm>
            <a:off x="3645694" y="3696000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After</a:t>
            </a:r>
            <a:endParaRPr lang="en-US" altLang="en-US" sz="1350"/>
          </a:p>
        </p:txBody>
      </p:sp>
      <p:sp>
        <p:nvSpPr>
          <p:cNvPr id="1048733" name="TextBox 1048732"/>
          <p:cNvSpPr txBox="1"/>
          <p:nvPr/>
        </p:nvSpPr>
        <p:spPr>
          <a:xfrm>
            <a:off x="4101109" y="4323756"/>
            <a:ext cx="3754934" cy="605936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eaLnBrk="1" latinLnBrk="1" hangingPunct="1"/>
            <a:r>
              <a:rPr lang="en-IN" altLang="en-US" sz="900"/>
              <a:t>Steps:</a:t>
            </a:r>
            <a:endParaRPr lang="en-IN" altLang="en-US" sz="900"/>
          </a:p>
          <a:p>
            <a:pPr lvl="0" eaLnBrk="1" latinLnBrk="1" hangingPunct="1">
              <a:buFontTx/>
              <a:buAutoNum type="arabicPeriod"/>
            </a:pPr>
            <a:r>
              <a:rPr lang="en-US" altLang="en-US" sz="900" b="0">
                <a:solidFill>
                  <a:srgbClr val="0070C0"/>
                </a:solidFill>
              </a:rPr>
              <a:t>Traverse to the last node by keeping track of the second last node</a:t>
            </a:r>
            <a:endParaRPr lang="en-US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US" altLang="en-US" sz="900" b="0">
                <a:solidFill>
                  <a:srgbClr val="0070C0"/>
                </a:solidFill>
              </a:rPr>
              <a:t>Disconnect the second last node with the last node  </a:t>
            </a:r>
            <a:endParaRPr lang="en-US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IN" altLang="en-US" sz="900" b="0">
                <a:solidFill>
                  <a:srgbClr val="0070C0"/>
                </a:solidFill>
              </a:rPr>
              <a:t>Free the memory occupied by last node</a:t>
            </a:r>
            <a:endParaRPr lang="en-IN" altLang="en-US" sz="900" b="0">
              <a:solidFill>
                <a:srgbClr val="0070C0"/>
              </a:solidFill>
            </a:endParaRPr>
          </a:p>
        </p:txBody>
      </p:sp>
      <p:pic>
        <p:nvPicPr>
          <p:cNvPr id="2097172" name="Picture 2097171" descr="Deletion of last node from singly linked list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692255" y="2854824"/>
            <a:ext cx="3866555" cy="6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Picture 2097172" descr="Deletion of last node from singly linked list1"/>
          <p:cNvPicPr/>
          <p:nvPr/>
        </p:nvPicPr>
        <p:blipFill>
          <a:blip r:embed="rId1"/>
          <a:srcRect r="28418" b="6573"/>
          <a:stretch>
            <a:fillRect/>
          </a:stretch>
        </p:blipFill>
        <p:spPr>
          <a:xfrm>
            <a:off x="4697613" y="3529014"/>
            <a:ext cx="2707481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614597"/>
            <a:ext cx="10931750" cy="6243403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Last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delete_last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while(pos-&gt;next!=NULL)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pos;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89" y="2090814"/>
            <a:ext cx="6181251" cy="246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34" name="Title 1048733"/>
          <p:cNvSpPr>
            <a:spLocks noGrp="1"/>
          </p:cNvSpPr>
          <p:nvPr>
            <p:ph type="title" idx="4294967295"/>
          </p:nvPr>
        </p:nvSpPr>
        <p:spPr>
          <a:xfrm>
            <a:off x="4318100" y="1628776"/>
            <a:ext cx="4349651" cy="55721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</a:rPr>
              <a:t>Singly Linked List </a:t>
            </a:r>
            <a:r>
              <a:rPr lang="en-US" altLang="en-US" sz="1915" dirty="0">
                <a:solidFill>
                  <a:schemeClr val="tx1"/>
                </a:solidFill>
              </a:rPr>
              <a:t>: Deletion</a:t>
            </a:r>
            <a:endParaRPr lang="en-US" altLang="en-US" sz="1915" dirty="0">
              <a:solidFill>
                <a:schemeClr val="tx1"/>
              </a:solidFill>
            </a:endParaRPr>
          </a:p>
        </p:txBody>
      </p:sp>
      <p:sp>
        <p:nvSpPr>
          <p:cNvPr id="1048735" name="TextBox 1048734"/>
          <p:cNvSpPr txBox="1"/>
          <p:nvPr/>
        </p:nvSpPr>
        <p:spPr>
          <a:xfrm>
            <a:off x="5571830" y="2421734"/>
            <a:ext cx="941189" cy="259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At Middle</a:t>
            </a:r>
            <a:endParaRPr lang="en-US" altLang="en-US" sz="1350"/>
          </a:p>
        </p:txBody>
      </p:sp>
      <p:sp>
        <p:nvSpPr>
          <p:cNvPr id="1048736" name="TextBox 1048735"/>
          <p:cNvSpPr txBox="1"/>
          <p:nvPr/>
        </p:nvSpPr>
        <p:spPr>
          <a:xfrm>
            <a:off x="3657303" y="3027167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Before</a:t>
            </a:r>
            <a:endParaRPr lang="en-US" altLang="en-US" sz="1350"/>
          </a:p>
        </p:txBody>
      </p:sp>
      <p:sp>
        <p:nvSpPr>
          <p:cNvPr id="1048737" name="TextBox 1048736"/>
          <p:cNvSpPr txBox="1"/>
          <p:nvPr/>
        </p:nvSpPr>
        <p:spPr>
          <a:xfrm>
            <a:off x="3645694" y="3696000"/>
            <a:ext cx="809030" cy="259687"/>
          </a:xfrm>
          <a:prstGeom prst="rect">
            <a:avLst/>
          </a:prstGeom>
          <a:solidFill>
            <a:srgbClr val="A5AB81"/>
          </a:solidFill>
          <a:ln>
            <a:noFill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algn="ctr" eaLnBrk="1" latinLnBrk="1" hangingPunct="1"/>
            <a:r>
              <a:rPr lang="en-US" altLang="en-US" sz="1350"/>
              <a:t>After</a:t>
            </a:r>
            <a:endParaRPr lang="en-US" altLang="en-US" sz="1350"/>
          </a:p>
        </p:txBody>
      </p:sp>
      <p:sp>
        <p:nvSpPr>
          <p:cNvPr id="1048738" name="TextBox 1048737"/>
          <p:cNvSpPr txBox="1"/>
          <p:nvPr/>
        </p:nvSpPr>
        <p:spPr>
          <a:xfrm>
            <a:off x="3752852" y="4323756"/>
            <a:ext cx="4777383" cy="605936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1" i="0" u="none" baseline="0">
                <a:solidFill>
                  <a:schemeClr val="dk1"/>
                </a:solidFill>
                <a:latin typeface="Geneva"/>
                <a:ea typeface="MS PGothic" panose="020B0600070205080204" pitchFamily="34" charset="-128"/>
                <a:sym typeface="Geneva"/>
              </a:defRPr>
            </a:lvl5pPr>
          </a:lstStyle>
          <a:p>
            <a:pPr lvl="0" eaLnBrk="1" latinLnBrk="1" hangingPunct="1"/>
            <a:r>
              <a:rPr lang="en-IN" altLang="en-US" sz="900"/>
              <a:t>Steps:</a:t>
            </a:r>
            <a:endParaRPr lang="en-IN" altLang="en-US" sz="900"/>
          </a:p>
          <a:p>
            <a:pPr lvl="0" eaLnBrk="1" latinLnBrk="1" hangingPunct="1">
              <a:buFontTx/>
              <a:buAutoNum type="arabicPeriod"/>
            </a:pPr>
            <a:r>
              <a:rPr lang="en-US" altLang="en-US" sz="900" b="0">
                <a:solidFill>
                  <a:srgbClr val="0070C0"/>
                </a:solidFill>
              </a:rPr>
              <a:t>Traverse to the n</a:t>
            </a:r>
            <a:r>
              <a:rPr lang="en-US" altLang="en-US" sz="900" b="0" baseline="30000">
                <a:solidFill>
                  <a:srgbClr val="0070C0"/>
                </a:solidFill>
              </a:rPr>
              <a:t>th</a:t>
            </a:r>
            <a:r>
              <a:rPr lang="en-US" altLang="en-US" sz="900" b="0">
                <a:solidFill>
                  <a:srgbClr val="0070C0"/>
                </a:solidFill>
              </a:rPr>
              <a:t> node of the singly linked list and also keep reference of n-1</a:t>
            </a:r>
            <a:r>
              <a:rPr lang="en-US" altLang="en-US" sz="900" b="0" baseline="30000">
                <a:solidFill>
                  <a:srgbClr val="0070C0"/>
                </a:solidFill>
              </a:rPr>
              <a:t>th</a:t>
            </a:r>
            <a:r>
              <a:rPr lang="en-US" altLang="en-US" sz="900" b="0">
                <a:solidFill>
                  <a:srgbClr val="0070C0"/>
                </a:solidFill>
              </a:rPr>
              <a:t> node </a:t>
            </a:r>
            <a:endParaRPr lang="en-US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US" altLang="en-US" sz="900" b="0">
                <a:solidFill>
                  <a:srgbClr val="0070C0"/>
                </a:solidFill>
              </a:rPr>
              <a:t>Reconnect the n-1</a:t>
            </a:r>
            <a:r>
              <a:rPr lang="en-US" altLang="en-US" sz="900" b="0" baseline="30000">
                <a:solidFill>
                  <a:srgbClr val="0070C0"/>
                </a:solidFill>
              </a:rPr>
              <a:t>th</a:t>
            </a:r>
            <a:r>
              <a:rPr lang="en-US" altLang="en-US" sz="900" b="0">
                <a:solidFill>
                  <a:srgbClr val="0070C0"/>
                </a:solidFill>
              </a:rPr>
              <a:t> node with the n+1</a:t>
            </a:r>
            <a:r>
              <a:rPr lang="en-US" altLang="en-US" sz="900" b="0" baseline="30000">
                <a:solidFill>
                  <a:srgbClr val="0070C0"/>
                </a:solidFill>
              </a:rPr>
              <a:t>th</a:t>
            </a:r>
            <a:r>
              <a:rPr lang="en-US" altLang="en-US" sz="900" b="0">
                <a:solidFill>
                  <a:srgbClr val="0070C0"/>
                </a:solidFill>
              </a:rPr>
              <a:t> node   </a:t>
            </a:r>
            <a:endParaRPr lang="en-US" altLang="en-US" sz="900" b="0">
              <a:solidFill>
                <a:srgbClr val="0070C0"/>
              </a:solidFill>
            </a:endParaRPr>
          </a:p>
          <a:p>
            <a:pPr lvl="0" eaLnBrk="1" latinLnBrk="1" hangingPunct="1">
              <a:buFontTx/>
              <a:buAutoNum type="arabicPeriod"/>
            </a:pPr>
            <a:r>
              <a:rPr lang="en-US" altLang="en-US" sz="900" b="0">
                <a:solidFill>
                  <a:srgbClr val="0070C0"/>
                </a:solidFill>
              </a:rPr>
              <a:t>Free the memory occupied by the n</a:t>
            </a:r>
            <a:r>
              <a:rPr lang="en-US" altLang="en-US" sz="900" b="0" baseline="30000">
                <a:solidFill>
                  <a:srgbClr val="0070C0"/>
                </a:solidFill>
              </a:rPr>
              <a:t>th</a:t>
            </a:r>
            <a:r>
              <a:rPr lang="en-US" altLang="en-US" sz="900" b="0">
                <a:solidFill>
                  <a:srgbClr val="0070C0"/>
                </a:solidFill>
              </a:rPr>
              <a:t> node</a:t>
            </a:r>
            <a:endParaRPr lang="en-US" altLang="en-US" sz="900" b="0">
              <a:solidFill>
                <a:srgbClr val="0070C0"/>
              </a:solidFill>
            </a:endParaRPr>
          </a:p>
        </p:txBody>
      </p:sp>
      <p:pic>
        <p:nvPicPr>
          <p:cNvPr id="2097174" name="Picture 2097173" descr="Deletion of middle node of singly linked list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669039" y="2867325"/>
            <a:ext cx="3762077" cy="61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5" name="Picture 2097174" descr="Deletion of middle node of singly linked list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80647" y="3500439"/>
            <a:ext cx="2884289" cy="66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95645" y="337625"/>
            <a:ext cx="10949352" cy="6063175"/>
          </a:xfrm>
        </p:spPr>
        <p:txBody>
          <a:bodyPr numCol="2">
            <a:noAutofit/>
          </a:bodyPr>
          <a:lstStyle/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delete_middle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data to be deleted:";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=head;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-&gt;data!=value&amp;&amp;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83" y="647569"/>
            <a:ext cx="5428957" cy="248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68" name="Text Placeholder 1048767"/>
          <p:cNvSpPr>
            <a:spLocks noGrp="1"/>
          </p:cNvSpPr>
          <p:nvPr>
            <p:ph sz="quarter" idx="4294967295"/>
          </p:nvPr>
        </p:nvSpPr>
        <p:spPr>
          <a:xfrm>
            <a:off x="1034321" y="1509115"/>
            <a:ext cx="8844197" cy="4921665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all nodes in forward direction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dynamic data structure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Occupies very less memory.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only one pointer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Dis-Advantages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direction is not possible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traversing: it is a time consuming process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7" name="Title 1048766"/>
          <p:cNvSpPr>
            <a:spLocks noGrp="1"/>
          </p:cNvSpPr>
          <p:nvPr>
            <p:ph type="title" idx="4294967295"/>
          </p:nvPr>
        </p:nvSpPr>
        <p:spPr>
          <a:xfrm>
            <a:off x="3960018" y="427220"/>
            <a:ext cx="4271963" cy="35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endParaRPr lang="en-US" altLang="en-US" sz="191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9528" y="168812"/>
            <a:ext cx="9563724" cy="590843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CIRCULARLY LINKED LIST: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linked list is a sequence of elements in which every element has a link to its next element in the sequence and the last element has a link to the first element.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-Circular linked list is similar to the single linked list except that the last node points to the first node in the list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b="1" dirty="0">
                <a:latin typeface="Cambria" panose="02040503050406030204" pitchFamily="18" charset="0"/>
              </a:rPr>
            </a:br>
            <a:br>
              <a:rPr lang="en-IN" b="1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5" y="3910818"/>
            <a:ext cx="7146157" cy="202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55" y="194871"/>
            <a:ext cx="10536702" cy="644577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create()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node*first;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-&gt;next=head;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first=pos=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first=pos=head;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while(pos-&gt;next!=first)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-&gt;next=first;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849" y="194871"/>
            <a:ext cx="6291496" cy="205388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54" y="104932"/>
            <a:ext cx="11292437" cy="6753068"/>
          </a:xfrm>
        </p:spPr>
        <p:txBody>
          <a:bodyPr numCol="2"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FIRST POSITION: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insert_first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node*first;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-&gt;next=head;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first=pos=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first=pos=head;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while(pos-&gt;next!=first)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-&gt;next=first;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745" y="3429000"/>
            <a:ext cx="6470255" cy="17266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8" y="419725"/>
            <a:ext cx="11516751" cy="6115986"/>
          </a:xfrm>
        </p:spPr>
        <p:txBody>
          <a:bodyPr numCol="2"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END: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insert_last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node*first,*last;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-&gt;next=head;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first=pos=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first=head;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while(pos-&gt;next!=first)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-&gt;next=first;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325" y="3840480"/>
            <a:ext cx="6360404" cy="163139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164891"/>
            <a:ext cx="10798453" cy="6362517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FIRST POSITION: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delete_first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,*first;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("List is Empty");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head=first-&gt;next;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while(pos-&gt;next!=first)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=first;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726" y="1167071"/>
            <a:ext cx="6017274" cy="26171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4341" y="685801"/>
            <a:ext cx="10493115" cy="6172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0895" y="2089999"/>
            <a:ext cx="1072166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DATA STRUCTURES</a:t>
            </a:r>
            <a:endParaRPr lang="en-US" sz="1015" dirty="0"/>
          </a:p>
        </p:txBody>
      </p:sp>
      <p:sp>
        <p:nvSpPr>
          <p:cNvPr id="13" name="Rectangle 12"/>
          <p:cNvSpPr/>
          <p:nvPr/>
        </p:nvSpPr>
        <p:spPr>
          <a:xfrm>
            <a:off x="3427661" y="2640573"/>
            <a:ext cx="1086655" cy="64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PRIMITIVE DATA STRUCTURES</a:t>
            </a:r>
            <a:endParaRPr lang="en-US" sz="1015" dirty="0"/>
          </a:p>
        </p:txBody>
      </p:sp>
      <p:sp>
        <p:nvSpPr>
          <p:cNvPr id="14" name="Rectangle 13"/>
          <p:cNvSpPr/>
          <p:nvPr/>
        </p:nvSpPr>
        <p:spPr>
          <a:xfrm>
            <a:off x="6496856" y="2618841"/>
            <a:ext cx="1045604" cy="58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NON PRIMITIVE</a:t>
            </a:r>
            <a:endParaRPr lang="en-US" sz="1015" dirty="0"/>
          </a:p>
          <a:p>
            <a:pPr algn="ctr"/>
            <a:r>
              <a:rPr lang="en-US" sz="1015" dirty="0"/>
              <a:t>DATA STRUCTURES</a:t>
            </a:r>
            <a:endParaRPr lang="en-US" sz="1015" dirty="0"/>
          </a:p>
        </p:txBody>
      </p:sp>
      <p:sp>
        <p:nvSpPr>
          <p:cNvPr id="15" name="Rectangle 14"/>
          <p:cNvSpPr/>
          <p:nvPr/>
        </p:nvSpPr>
        <p:spPr>
          <a:xfrm>
            <a:off x="4115875" y="3575700"/>
            <a:ext cx="714777" cy="23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INT</a:t>
            </a:r>
            <a:endParaRPr lang="en-US" sz="1015" dirty="0"/>
          </a:p>
        </p:txBody>
      </p:sp>
      <p:sp>
        <p:nvSpPr>
          <p:cNvPr id="17" name="Rectangle 16"/>
          <p:cNvSpPr/>
          <p:nvPr/>
        </p:nvSpPr>
        <p:spPr>
          <a:xfrm>
            <a:off x="4113459" y="3934296"/>
            <a:ext cx="717192" cy="22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FLOAT</a:t>
            </a:r>
            <a:endParaRPr lang="en-US" sz="1015" dirty="0"/>
          </a:p>
        </p:txBody>
      </p:sp>
      <p:sp>
        <p:nvSpPr>
          <p:cNvPr id="18" name="Rectangle 17"/>
          <p:cNvSpPr/>
          <p:nvPr/>
        </p:nvSpPr>
        <p:spPr>
          <a:xfrm>
            <a:off x="4113460" y="4332736"/>
            <a:ext cx="755828" cy="22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CHAR</a:t>
            </a:r>
            <a:endParaRPr lang="en-US" sz="1015" dirty="0"/>
          </a:p>
        </p:txBody>
      </p:sp>
      <p:sp>
        <p:nvSpPr>
          <p:cNvPr id="19" name="Rectangle 18"/>
          <p:cNvSpPr/>
          <p:nvPr/>
        </p:nvSpPr>
        <p:spPr>
          <a:xfrm>
            <a:off x="4113459" y="4694955"/>
            <a:ext cx="823443" cy="24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BOOLEAN</a:t>
            </a:r>
            <a:endParaRPr lang="en-US" sz="1015" dirty="0"/>
          </a:p>
        </p:txBody>
      </p:sp>
      <p:sp>
        <p:nvSpPr>
          <p:cNvPr id="20" name="Rectangle 19"/>
          <p:cNvSpPr/>
          <p:nvPr/>
        </p:nvSpPr>
        <p:spPr>
          <a:xfrm>
            <a:off x="5550258" y="3325166"/>
            <a:ext cx="1108385" cy="60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LINEAR </a:t>
            </a:r>
            <a:endParaRPr lang="en-US" sz="1015" dirty="0"/>
          </a:p>
          <a:p>
            <a:pPr algn="ctr"/>
            <a:r>
              <a:rPr lang="en-US" sz="1015" dirty="0"/>
              <a:t>DATA STRUCTURES</a:t>
            </a:r>
            <a:endParaRPr lang="en-US" sz="1015" dirty="0"/>
          </a:p>
        </p:txBody>
      </p:sp>
      <p:sp>
        <p:nvSpPr>
          <p:cNvPr id="21" name="Rectangle 20"/>
          <p:cNvSpPr/>
          <p:nvPr/>
        </p:nvSpPr>
        <p:spPr>
          <a:xfrm>
            <a:off x="7362557" y="3401230"/>
            <a:ext cx="1108389" cy="56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NON LINEAR DATA STRUCTURES</a:t>
            </a:r>
            <a:endParaRPr lang="en-US" sz="1015" dirty="0"/>
          </a:p>
        </p:txBody>
      </p:sp>
      <p:sp>
        <p:nvSpPr>
          <p:cNvPr id="22" name="Rectangle 21"/>
          <p:cNvSpPr/>
          <p:nvPr/>
        </p:nvSpPr>
        <p:spPr>
          <a:xfrm>
            <a:off x="6021141" y="4038131"/>
            <a:ext cx="847590" cy="22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ARRAY</a:t>
            </a:r>
            <a:endParaRPr lang="en-US" sz="1015" dirty="0"/>
          </a:p>
        </p:txBody>
      </p:sp>
      <p:sp>
        <p:nvSpPr>
          <p:cNvPr id="23" name="Rectangle 22"/>
          <p:cNvSpPr/>
          <p:nvPr/>
        </p:nvSpPr>
        <p:spPr>
          <a:xfrm>
            <a:off x="6021141" y="4347224"/>
            <a:ext cx="847590" cy="23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STACK</a:t>
            </a:r>
            <a:endParaRPr lang="en-US" sz="1015" dirty="0"/>
          </a:p>
        </p:txBody>
      </p:sp>
      <p:sp>
        <p:nvSpPr>
          <p:cNvPr id="24" name="Rectangle 23"/>
          <p:cNvSpPr/>
          <p:nvPr/>
        </p:nvSpPr>
        <p:spPr>
          <a:xfrm>
            <a:off x="6021141" y="4637000"/>
            <a:ext cx="847590" cy="217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QUEUE</a:t>
            </a:r>
            <a:endParaRPr lang="en-US" sz="1015" dirty="0"/>
          </a:p>
        </p:txBody>
      </p:sp>
      <p:sp>
        <p:nvSpPr>
          <p:cNvPr id="25" name="Rectangle 24"/>
          <p:cNvSpPr/>
          <p:nvPr/>
        </p:nvSpPr>
        <p:spPr>
          <a:xfrm>
            <a:off x="6021144" y="4905041"/>
            <a:ext cx="847589" cy="2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LINKED LIST</a:t>
            </a:r>
            <a:endParaRPr lang="en-US" sz="1015" dirty="0"/>
          </a:p>
        </p:txBody>
      </p:sp>
      <p:sp>
        <p:nvSpPr>
          <p:cNvPr id="26" name="Rectangle 25"/>
          <p:cNvSpPr/>
          <p:nvPr/>
        </p:nvSpPr>
        <p:spPr>
          <a:xfrm>
            <a:off x="7774281" y="4137138"/>
            <a:ext cx="623015" cy="30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TREES</a:t>
            </a:r>
            <a:endParaRPr lang="en-US" sz="1015" dirty="0"/>
          </a:p>
        </p:txBody>
      </p:sp>
      <p:sp>
        <p:nvSpPr>
          <p:cNvPr id="27" name="Rectangle 26"/>
          <p:cNvSpPr/>
          <p:nvPr/>
        </p:nvSpPr>
        <p:spPr>
          <a:xfrm>
            <a:off x="7774280" y="4629756"/>
            <a:ext cx="709951" cy="31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5" dirty="0"/>
              <a:t>GRAPHS</a:t>
            </a:r>
            <a:endParaRPr lang="en-US" sz="1015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33344" y="3691608"/>
            <a:ext cx="28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40589" y="4041752"/>
            <a:ext cx="27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8" idx="1"/>
          </p:cNvCxnSpPr>
          <p:nvPr/>
        </p:nvCxnSpPr>
        <p:spPr>
          <a:xfrm>
            <a:off x="3833346" y="4441403"/>
            <a:ext cx="280115" cy="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33345" y="4818107"/>
            <a:ext cx="28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33343" y="3289546"/>
            <a:ext cx="0" cy="152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32788" y="4137137"/>
            <a:ext cx="18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32788" y="4767397"/>
            <a:ext cx="18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32788" y="3927050"/>
            <a:ext cx="0" cy="107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832788" y="4466756"/>
            <a:ext cx="18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832788" y="5006461"/>
            <a:ext cx="188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549703" y="4332734"/>
            <a:ext cx="22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564192" y="4760153"/>
            <a:ext cx="22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56950" y="3927051"/>
            <a:ext cx="7244" cy="83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018307" y="2845826"/>
            <a:ext cx="475715" cy="40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564192" y="40381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530990" y="2897747"/>
            <a:ext cx="554194" cy="48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325963" y="2273525"/>
            <a:ext cx="674933" cy="34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061590" y="2254507"/>
            <a:ext cx="870531" cy="34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0" y="211014"/>
            <a:ext cx="10515946" cy="6485207"/>
          </a:xfrm>
        </p:spPr>
        <p:txBody>
          <a:bodyPr>
            <a:no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LAST POSITION: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delete_last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,*first;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while(pos-&gt;next!=head)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-&gt;next=first;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pos;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07" y="2018106"/>
            <a:ext cx="6015893" cy="211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opic of image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35" y="2311256"/>
            <a:ext cx="3311780" cy="13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4557" y="1158778"/>
            <a:ext cx="10679243" cy="827066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DOUBLY LINKED LIST: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-Doubly linked list is a sequence of elements in which every element has links to its previous element and next element in the sequence.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STRUCTURE OF NODE: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2" y="3843939"/>
            <a:ext cx="9383150" cy="2017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774" name="Text Placeholder 1048773"/>
          <p:cNvSpPr>
            <a:spLocks noGrp="1"/>
          </p:cNvSpPr>
          <p:nvPr>
            <p:ph sz="quarter" idx="4294967295"/>
          </p:nvPr>
        </p:nvSpPr>
        <p:spPr>
          <a:xfrm>
            <a:off x="989351" y="2440486"/>
            <a:ext cx="10283252" cy="3960314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rm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en-IN" altLang="en-US" sz="24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Operations</a:t>
            </a:r>
            <a:endParaRPr lang="en-IN" altLang="en-US" sz="2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: First, Last, Middle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 First, Last, Middle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3" name="Title 1048772"/>
          <p:cNvSpPr>
            <a:spLocks noGrp="1"/>
          </p:cNvSpPr>
          <p:nvPr>
            <p:ph type="title" idx="4294967295"/>
          </p:nvPr>
        </p:nvSpPr>
        <p:spPr>
          <a:xfrm>
            <a:off x="4395788" y="1785939"/>
            <a:ext cx="4271963" cy="35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81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NODE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 next,*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}*head=NULL,*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=NULL,*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009" y="0"/>
            <a:ext cx="10635176" cy="6730584"/>
          </a:xfrm>
        </p:spPr>
        <p:txBody>
          <a:bodyPr>
            <a:noAutofit/>
          </a:bodyPr>
          <a:lstStyle/>
          <a:p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NODE: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create()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253217"/>
            <a:ext cx="10803988" cy="6246057"/>
          </a:xfrm>
        </p:spPr>
        <p:txBody>
          <a:bodyPr numCol="2">
            <a:noAutofit/>
          </a:bodyPr>
          <a:lstStyle/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insert_first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node*temp;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temp=head;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-&gt;next=head;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temp-&gt;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5" y="295422"/>
            <a:ext cx="10816441" cy="6372664"/>
          </a:xfrm>
        </p:spPr>
        <p:txBody>
          <a:bodyPr numCol="2"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 OF THE LIST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insert_last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while(pos-&gt;next!=NULL)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pos-&gt;next=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=pos;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72" y="295423"/>
            <a:ext cx="11268221" cy="6450152"/>
          </a:xfrm>
        </p:spPr>
        <p:txBody>
          <a:bodyPr numCol="2">
            <a:no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insert_middle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*A,*B;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value,aftervalue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node();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Data:";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-&gt;data=value;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-&gt;next=NULL;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data after which insertion is to be done:";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aftervalue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while(pos!=NULL&amp;&amp;pos-&gt;data!=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aftervalue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A=pos;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B=pos-&gt;next;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B-&gt;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-&gt;next=B;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28" y="239844"/>
            <a:ext cx="10972800" cy="622091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FRONT: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delete_first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,*first,*second 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first=head;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second=first-&gt;next;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second-&gt;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head=second;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=first;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26" y="0"/>
            <a:ext cx="11182663" cy="6460761"/>
          </a:xfrm>
        </p:spPr>
        <p:txBody>
          <a:bodyPr numCol="2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LAST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delete_last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*previous;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while(pos-&gt;next!=NULL)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previous=pos;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previous-&gt;next=NULL;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pos;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1048614" descr="data structures"/>
          <p:cNvSpPr>
            <a:spLocks noChangeArrowheads="1"/>
          </p:cNvSpPr>
          <p:nvPr/>
        </p:nvSpPr>
        <p:spPr bwMode="auto">
          <a:xfrm>
            <a:off x="2799160" y="1397498"/>
            <a:ext cx="228600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>
              <a:buFontTx/>
              <a:buNone/>
            </a:pPr>
            <a:endParaRPr lang="en-US" altLang="en-US" sz="1350" b="1">
              <a:solidFill>
                <a:srgbClr val="000000"/>
              </a:solidFill>
              <a:latin typeface="Geneva"/>
              <a:ea typeface="MS PGothic" panose="020B0600070205080204" pitchFamily="34" charset="-128"/>
              <a:sym typeface="Geneva"/>
            </a:endParaRPr>
          </a:p>
        </p:txBody>
      </p:sp>
      <p:sp>
        <p:nvSpPr>
          <p:cNvPr id="135172" name="Rectangle 1048615" descr="data structures"/>
          <p:cNvSpPr>
            <a:spLocks noChangeArrowheads="1"/>
          </p:cNvSpPr>
          <p:nvPr/>
        </p:nvSpPr>
        <p:spPr bwMode="auto">
          <a:xfrm>
            <a:off x="2799160" y="1397498"/>
            <a:ext cx="228600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>
              <a:buFontTx/>
              <a:buNone/>
            </a:pPr>
            <a:endParaRPr lang="en-US" altLang="en-US" sz="1350" b="1">
              <a:solidFill>
                <a:srgbClr val="000000"/>
              </a:solidFill>
              <a:latin typeface="Geneva"/>
              <a:ea typeface="MS PGothic" panose="020B0600070205080204" pitchFamily="34" charset="-128"/>
              <a:sym typeface="Geneva"/>
            </a:endParaRPr>
          </a:p>
        </p:txBody>
      </p:sp>
      <p:pic>
        <p:nvPicPr>
          <p:cNvPr id="2097157" name="Picture 209715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8600"/>
            <a:ext cx="78867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179882"/>
            <a:ext cx="11017771" cy="6520721"/>
          </a:xfrm>
        </p:spPr>
        <p:txBody>
          <a:bodyPr numCol="2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THE MIDDLE: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delete_middle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node *previous,*A,*B;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value;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if(head==NULL)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is Empty";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the data to be deleted:";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&gt;&gt;value;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pos=head;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while(pos-&gt;data!=value)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previous=pos;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pos=pos-&gt;next;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A=previous;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B=pos-&gt;next;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A-&gt;next=B;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B-&gt;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pos;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1350" y="5143502"/>
            <a:ext cx="5429250" cy="205383"/>
          </a:xfrm>
          <a:prstGeom prst="rect">
            <a:avLst/>
          </a:prstGeom>
        </p:spPr>
        <p:txBody>
          <a:bodyPr/>
          <a:lstStyle/>
          <a:p>
            <a:pPr lvl="0" algn="r" eaLnBrk="1" latinLnBrk="1" hangingPunct="1"/>
            <a:r>
              <a:rPr lang="en-US" altLang="en-US" sz="790">
                <a:solidFill>
                  <a:schemeClr val="lt2"/>
                </a:solidFill>
              </a:rPr>
              <a:t>Smart Training Resources</a:t>
            </a:r>
            <a:endParaRPr lang="en-US" altLang="en-US" sz="790">
              <a:solidFill>
                <a:schemeClr val="lt2"/>
              </a:solidFill>
            </a:endParaRPr>
          </a:p>
        </p:txBody>
      </p:sp>
      <p:sp>
        <p:nvSpPr>
          <p:cNvPr id="1048838" name="Text Placeholder 1048837"/>
          <p:cNvSpPr>
            <a:spLocks noGrp="1"/>
          </p:cNvSpPr>
          <p:nvPr>
            <p:ph sz="quarter" idx="4294967295"/>
          </p:nvPr>
        </p:nvSpPr>
        <p:spPr>
          <a:xfrm>
            <a:off x="974360" y="1271250"/>
            <a:ext cx="10208302" cy="5045144"/>
          </a:xfrm>
          <a:prstGeom prst="rect">
            <a:avLst/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txBody>
          <a:bodyPr vert="horz" wrap="square" lIns="51435" tIns="25718" rIns="51435" bIns="25718" numCol="1" rtlCol="0" anchor="t" anchorCtr="0" compatLnSpc="1">
            <a:noAutofit/>
          </a:bodyPr>
          <a:lstStyle>
            <a:lvl1pPr marL="318770" indent="-318770" algn="l" rtl="0" fontAlgn="base" latinLnBrk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1pPr>
            <a:lvl2pPr marL="639445" indent="-273050" algn="l" rtl="0" fontAlgn="base" latinLnBrk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2pPr>
            <a:lvl3pPr marL="914400" indent="-228600" algn="l" rtl="0" fontAlgn="base" latinLnBrk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3pPr>
            <a:lvl4pPr marL="13716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4pPr>
            <a:lvl5pPr marL="1828800" indent="-228600" algn="l" rtl="0" fontAlgn="base" latinLnBrk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="0" i="0" u="none" baseline="0">
                <a:solidFill>
                  <a:schemeClr val="dk1"/>
                </a:solidFill>
                <a:latin typeface="Tw Cen MT" pitchFamily="34" charset="0"/>
                <a:sym typeface="Geneva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traversal of nodes in both direction which is not possible in singly linked list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nodes is easy when compared to singly linked list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the list is simple and straightforward.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None/>
            </a:pPr>
            <a:r>
              <a:rPr lang="en-US" alt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extra memory when compared to array and singly linked list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accessed sequentially no direct access is allowed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37" name="Title 1048836"/>
          <p:cNvSpPr>
            <a:spLocks noGrp="1"/>
          </p:cNvSpPr>
          <p:nvPr>
            <p:ph type="title" idx="4294967295"/>
          </p:nvPr>
        </p:nvSpPr>
        <p:spPr>
          <a:xfrm>
            <a:off x="4338637" y="406960"/>
            <a:ext cx="4271963" cy="35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numCol="1" rtlCol="0" anchor="ctr" anchorCtr="0" compatLnSpc="1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Tw Cen MT" pitchFamily="34" charset="0"/>
                <a:sym typeface="Geneva"/>
              </a:defRPr>
            </a:lvl1pPr>
          </a:lstStyle>
          <a:p>
            <a:pPr lvl="0"/>
            <a:r>
              <a:rPr lang="en-US" altLang="en-US" sz="191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altLang="en-US" sz="191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78222" y="2361538"/>
          <a:ext cx="5915025" cy="265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1971675"/>
                <a:gridCol w="1971675"/>
              </a:tblGrid>
              <a:tr h="68615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91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sz="2400" b="1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91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Search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91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Insert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91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5" dirty="0">
                          <a:latin typeface="Carlito"/>
                          <a:cs typeface="Carlito"/>
                        </a:rPr>
                        <a:t>Remove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930"/>
          </a:xfrm>
        </p:spPr>
        <p:txBody>
          <a:bodyPr/>
          <a:lstStyle/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int regno;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mark1,mark2,mark3;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26715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IN C++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531813" y="136525"/>
            <a:ext cx="10890250" cy="67214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VARIABLES AND STORAGE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a=10;				a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2002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y=12.314567;		y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3004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dvalue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=34.13678235;				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dvalue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                 5001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opt=‘s’;                           opt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9100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6513" y="904875"/>
            <a:ext cx="1255712" cy="66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6513" y="2351881"/>
            <a:ext cx="1268412" cy="66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12.314567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3279" y="3860857"/>
            <a:ext cx="1525587" cy="66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34.13678235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6950" y="5140325"/>
            <a:ext cx="1270000" cy="66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s</a:t>
            </a:r>
            <a:endParaRPr lang="en-US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53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87413"/>
            <a:ext cx="11258550" cy="5703887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that stores/points the address of another variable.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allocate memory dynamically i.e. at run time.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 might be of any data type such as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char, double.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of a type stores address of variable of that type.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type of pointers takes same amount of memory space.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5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04813" y="1036638"/>
            <a:ext cx="11039475" cy="3917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memory space.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length and complexity of  program.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execution time.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feature of C++ .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3" y="314325"/>
            <a:ext cx="11055350" cy="6100763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 POINTERS: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POINTER: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normal_var_name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symbol is used to get the address of the variable.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symbol is used to get the value of the variable that the pointer is pointing to.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338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POINTERS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60463"/>
            <a:ext cx="11587162" cy="5016500"/>
          </a:xfrm>
        </p:spPr>
        <p:txBody>
          <a:bodyPr rtlCol="0">
            <a:normAutofit fontScale="850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a=10;				      a                      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	   2002		                6001	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=&amp;a;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 ; 	      	======&gt;10	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	======&gt;10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     	 ======&gt;2002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&lt;&lt;&amp;a;	     	 ======&gt;2002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&lt;&lt;*(&amp;a);	  ======&gt;10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&lt;&lt;&amp;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  ======&gt;6001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00" y="1330325"/>
            <a:ext cx="1255713" cy="66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10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767763" y="1341438"/>
            <a:ext cx="1255712" cy="66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2002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61213" y="1460500"/>
            <a:ext cx="1606550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title" idx="4294967295"/>
          </p:nvPr>
        </p:nvSpPr>
        <p:spPr>
          <a:xfrm>
            <a:off x="3295650" y="113109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2097155" name="Picture 2097154" descr="linear data structure vs non-linear data structur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18" y="2504050"/>
            <a:ext cx="6611816" cy="23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TO POINTER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4325" y="723900"/>
          <a:ext cx="11763375" cy="7373938"/>
        </p:xfrm>
        <a:graphic>
          <a:graphicData uri="http://schemas.openxmlformats.org/drawingml/2006/table">
            <a:tbl>
              <a:tblPr/>
              <a:tblGrid>
                <a:gridCol w="11763375"/>
              </a:tblGrid>
              <a:tr h="7373938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789;                   </a:t>
                      </a: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ptr1                      ptr2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*ptr1; 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**ptr2; 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ptr1 = &amp;</a:t>
                      </a: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                   1001               2001                    3001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ptr2 = &amp;ptr1; 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&lt;&lt;var ; \\789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&lt;&lt;*ptr1 ;\\ 789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b="1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&lt;&lt;**ptr2; \\789</a:t>
                      </a: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endParaRPr lang="en-US" sz="3200" b="1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3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200" b="1" i="0" dirty="0">
                          <a:effectLst/>
                          <a:latin typeface="Consolas" panose="020B0609020204030204" pitchFamily="49" charset="0"/>
                        </a:rPr>
                        <a:t>    </a:t>
                      </a:r>
                      <a:endParaRPr lang="en-US" sz="1200" b="1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602" marR="59602" marT="29800" marB="29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48138" y="1951038"/>
            <a:ext cx="1543050" cy="56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789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24975" y="1951038"/>
            <a:ext cx="1541463" cy="56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2001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0663" y="1951038"/>
            <a:ext cx="1543050" cy="56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1001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91188" y="2232025"/>
            <a:ext cx="87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8113713" y="2232025"/>
            <a:ext cx="121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59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in C++ :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-Allocating memory manually by a programmer. 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-Memory is dynamically allocated on Heap when program runs. 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-All local variables declared inside the function get memory allocated on Stack.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-new  and delete operator are used for Dynamic memory allocation.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149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operator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-For memory allocation 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 sufficient memory is available, a new operator initializes the memory and returns the address of the newly allocated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initialized memory to the pointer variable.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data-type;</a:t>
            </a:r>
            <a:b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533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 = NULL;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new int; 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 = new int;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VALUE: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data-type(value);</a:t>
            </a:r>
            <a:b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data-type[size];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126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-Deallocate dynamically allocated memory,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pointer-variable;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p;</a:t>
            </a: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8893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//DYNAMIC MEMORY ALLOCATION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*p;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p=new int;	//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*p=new int;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*p=14;		//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*p=new int(14);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&lt;&lt;*p;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 p;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4998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data;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marks;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S();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-&gt;data=12;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-&gt;marks=47.5;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09715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1"/>
            <a:ext cx="74676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925" y="2457450"/>
            <a:ext cx="6606153" cy="15430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3600" dirty="0"/>
            </a:br>
            <a:r>
              <a:rPr lang="en-US" sz="4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</a:t>
            </a:r>
            <a:br>
              <a:rPr lang="en-US" sz="4950" dirty="0">
                <a:latin typeface="Arial Black" panose="020B0A04020102020204" pitchFamily="34" charset="0"/>
              </a:rPr>
            </a:br>
            <a:endParaRPr lang="en-US" sz="49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57" y="239843"/>
            <a:ext cx="9788577" cy="60560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LIST: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-Ordered collection of series of nodes, which are not necessarily adjacent in memory.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-Each node contains two fields.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information or data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field: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which holds the address of next node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node :</a:t>
            </a:r>
            <a:br>
              <a:rPr lang="en-US" sz="1500" b="1" dirty="0"/>
            </a:br>
            <a:br>
              <a:rPr lang="en-US" sz="1500" b="1" dirty="0"/>
            </a:br>
            <a:endParaRPr lang="en-US" sz="1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09243" y="5152386"/>
          <a:ext cx="3119204" cy="6488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9600"/>
                <a:gridCol w="1559604"/>
              </a:tblGrid>
              <a:tr h="648807">
                <a:tc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  <a:endParaRPr lang="en-US" sz="2400" dirty="0"/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NEXT</a:t>
                      </a:r>
                      <a:endParaRPr lang="en-US" sz="2400" dirty="0"/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2754511" y="1418929"/>
            <a:ext cx="171450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8" rIns="51435" bIns="25718" numCol="1" anchor="t" anchorCtr="0" compatLnSpc="1"/>
          <a:lstStyle/>
          <a:p>
            <a:endParaRPr lang="en-US"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14132</Words>
  <Application>WPS Presentation</Application>
  <PresentationFormat>Widescreen</PresentationFormat>
  <Paragraphs>476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6" baseType="lpstr">
      <vt:lpstr>Arial</vt:lpstr>
      <vt:lpstr>SimSun</vt:lpstr>
      <vt:lpstr>Wingdings</vt:lpstr>
      <vt:lpstr>Times New Roman</vt:lpstr>
      <vt:lpstr>Geneva</vt:lpstr>
      <vt:lpstr>MS PGothic</vt:lpstr>
      <vt:lpstr>Arial Black</vt:lpstr>
      <vt:lpstr>Tw Cen MT</vt:lpstr>
      <vt:lpstr>Segoe Print</vt:lpstr>
      <vt:lpstr>Wingdings 2</vt:lpstr>
      <vt:lpstr>Microsoft YaHei</vt:lpstr>
      <vt:lpstr>Arial Unicode MS</vt:lpstr>
      <vt:lpstr>Calibri Light</vt:lpstr>
      <vt:lpstr>Calibri</vt:lpstr>
      <vt:lpstr>Courier New</vt:lpstr>
      <vt:lpstr>Cambria</vt:lpstr>
      <vt:lpstr>Times New Roman</vt:lpstr>
      <vt:lpstr>Carlito</vt:lpstr>
      <vt:lpstr>Consolas</vt:lpstr>
      <vt:lpstr>Office Theme</vt:lpstr>
      <vt:lpstr>DATA STRUCTURES &amp; ALGORITHMS</vt:lpstr>
      <vt:lpstr>-DATA: -Collection of facts,concepts,figures,observation,occurrence or instructions in formalized manner.  Example:  Player Name: ”Virat Kohli”      (String datatype) Age:                 27		          (integer datatype) -DATA STRUCTURES: 	-Particular way of organizing data in memory.  Example: Maintain details of all players in a file or database as a data structure.  </vt:lpstr>
      <vt:lpstr>Data Structure</vt:lpstr>
      <vt:lpstr>PowerPoint 演示文稿</vt:lpstr>
      <vt:lpstr>PowerPoint 演示文稿</vt:lpstr>
      <vt:lpstr>PowerPoint 演示文稿</vt:lpstr>
      <vt:lpstr>PowerPoint 演示文稿</vt:lpstr>
      <vt:lpstr> Linked Lists  </vt:lpstr>
      <vt:lpstr>LINKED LIST: 	-Ordered collection of series of nodes, which are not necessarily adjacent in memory. 	-Each node contains two fields. 	-DATA field: Holds information or data 	-NEXT field: Pointer which holds the address of next node Structure of node :  </vt:lpstr>
      <vt:lpstr>Linked List</vt:lpstr>
      <vt:lpstr>Linked List Vs Array</vt:lpstr>
      <vt:lpstr>Linked List</vt:lpstr>
      <vt:lpstr>Linked List</vt:lpstr>
      <vt:lpstr>SINGLY LINKED LIST -Structure is used to represent each node and pointer is used to represent address of nodes.  struct node { 	int data; 	struct node* next;      } </vt:lpstr>
      <vt:lpstr>Singly Linked List</vt:lpstr>
      <vt:lpstr>Empty List</vt:lpstr>
      <vt:lpstr>CREATE NODE</vt:lpstr>
      <vt:lpstr> Creation of Linked List: void create() { 	int value; 	newnode=new node(); 	cout&lt;&lt;"Enter Data:"; 	cin&gt;&gt;value; 	newnode-&gt;data=value; 	newnode-&gt;next=NULL; 	if(head==NULL) 	{ 		head=newnode; 		pos=newnode; 	} 	else 	{ 		pos-&gt;next=newnode; 		pos=newnode; 	} }</vt:lpstr>
      <vt:lpstr>Singly Linked List : Insertion</vt:lpstr>
      <vt:lpstr>Insertion in the first: void insert_first() { 	int value; 	newnode=new node(); 	cout&lt;&lt;"Enter Data:"; 	cin&gt;&gt;value; 	newnode-&gt;data=value; 	newnode-&gt;next=NULL; 	if(head==NULL) 	{ 		head=newnode; 		pos=newnode; 	} 	else 	{ 		newnode-&gt;next=head; 		head=newnode; 	} } </vt:lpstr>
      <vt:lpstr>Singly Linked List : Insertion</vt:lpstr>
      <vt:lpstr>Insertion in the Last: void insert_last() { 	int value; 	newnode=new node(); 	cout&lt;&lt;"Enter Data:"; 	cin&gt;&gt;value; 	newnode-&gt;data=value; 	newnode-&gt;next=NULL; 	if(head==NULL){ 		head=newnode; 		pos=newnode; 	} 	else{ 		pos=head; 		while(pos-&gt;next!=NULL) 			pos=pos-&gt;next; 		pos-&gt;next=newnode; 	} }</vt:lpstr>
      <vt:lpstr>Singly Linked List : Insertion</vt:lpstr>
      <vt:lpstr> Insertion in the middle:  void insert_middle() { 	int value,aftervalue; 	newnode=new node(); 	cout&lt;&lt;"Enter Data:"; 	cin&gt;&gt;value; 	newnode-&gt;data=value; 	newnode-&gt;next=NULL; 	if(head==NULL){ 		head=newnode; 		pos=newnode; 	} 	else 	{ 		cout&lt;&lt;"Enter data after which insertion is to be done:"; 		cin&gt;&gt;aftervalue; 		pos=head; 		while(pos!=NULL&amp;&amp;pos-&gt;data!=aftervalue) 			pos=pos-&gt;next; 		newnode-&gt;next=pos-&gt;next; 		pos-&gt;next=newnode; 	}}  </vt:lpstr>
      <vt:lpstr>DISPLAY void display() { 	int count=0; 	if(head==NULL){ 		cout&lt;&lt;"List is Empty"; 		return; 	} 	else{ 		pos=head; 		while(pos!=NULL) 		{ 			count++; 			cout&lt;&lt;pos-&gt;data&lt;&lt;"  "&lt;&lt;pos-&gt;next&lt;&lt;" "; 			pos=pos-&gt;next; 		} 		cout&lt;&lt;"\n NO OF ELEMENTS:"&lt;&lt;count; 	} }</vt:lpstr>
      <vt:lpstr>DISPLAY IN REVERSE:  void displayrev(struct node *pos) { 	if(pos==NULL) 		return; 	else 		 		displayrev(pos-&gt;next); 		cout&lt;&lt;pos-&gt;data&lt;&lt;" "; } </vt:lpstr>
      <vt:lpstr>Search void search_list(){ 	int value,flag=0; 	cout&lt;&lt;"Enter the value to be searched:"; 	cin&gt;&gt;value; 	if(head==NULL){ 		cout&lt;&lt;"List is Empty"; 		return; 	} 	else{ 		for(pos=head;pos!=NULL;pos=pos-&gt;next) 		{ 			if(pos-&gt;data==value) 			{ 				flag=1; 				break; 			} 		} 		if(flag==1) 			cout&lt;&lt;"Element found"; 		else 			cout&lt;&lt;"Element not found";}}</vt:lpstr>
      <vt:lpstr>Singly Linked List : Deletion</vt:lpstr>
      <vt:lpstr>Deletion in the First  void delete_first() { 	struct node* delnode; 	if(head==NULL) 	{ 		cout&lt;&lt;"List is Empty"; 		return; 	} 	else 	{ 		pos=head; 		head=pos-&gt;next; 		delnode=pos; 		delete delnode; 	} } </vt:lpstr>
      <vt:lpstr>Singly Linked List : Deletion</vt:lpstr>
      <vt:lpstr>  Deletion in the Last void delete_last() { 	struct node* prev; 	if(head==NULL) 	{ 		cout&lt;&lt;"List is Empty"; 		return; 	} 	else 	{ 		pos=head; 		while(pos-&gt;next!=NULL) 		{ 			prev=pos; 			pos=pos-&gt;next; 		} 		prev-&gt;next=NULL; 		delete pos; 	}}  </vt:lpstr>
      <vt:lpstr>Singly Linked List : Deletion</vt:lpstr>
      <vt:lpstr> </vt:lpstr>
      <vt:lpstr>Singly Linked List</vt:lpstr>
      <vt:lpstr>CIRCULARLY LINKED LIST: -A circular linked list is a sequence of elements in which every element has a link to its next element in the sequence and the last element has a link to the first element. -Circular linked list is similar to the single linked list except that the last node points to the first node in the list.  </vt:lpstr>
      <vt:lpstr>CREATION: void create() { 	int value; 	struct node*first; 	newnode=new node(); 	cout&lt;&lt;"Enter Data:"; 	cin&gt;&gt;value; 	newnode-&gt;data=value; 	newnode-&gt;next=NULL; 	if(head==NULL){ 		head=newnode; 		newnode-&gt;next=head; 		first=pos=newnode; 	} 	else{ 		first=pos=head; 		while(pos-&gt;next!=first) 			pos=pos-&gt;next; 		pos-&gt;next=newnode; 		newnode-&gt;next=first; 	} }</vt:lpstr>
      <vt:lpstr>INSERTION AT THE FIRST POSITION: void insert_first() { 	int value; 	struct node*first; 	newnode=new node(); 	cout&lt;&lt;"Enter Data:"; 	cin&gt;&gt;value; 	newnode-&gt;data=value; 	newnode-&gt;next=NULL; 	if(head==NULL) 	{ 		head=newnode; 		newnode-&gt;next=head; 		first=pos=newnode; 	} 	       else 	{ 		first=pos=head; 		while(pos-&gt;next!=first) 			pos=pos-&gt;next; 		pos-&gt;next=newnode; 		newnode-&gt;next=first; 		head=newnode; 	} }</vt:lpstr>
      <vt:lpstr>INSERTION AT THE END:  void insert_last() { 	int value; 	struct node*first,*last; 	newnode=new node(); 	cout&lt;&lt;"Enter Data:"; 	cin&gt;&gt;value; 	newnode-&gt;data=value; 	newnode-&gt;next=NULL; 	if(head==NULL){ 		head=newnode; 		newnode-&gt;next=head; 		first=pos=newnode; 	} 	   else{ 		pos=head; 		first=head; 		while(pos-&gt;next!=first) 			pos=pos-&gt;next; 		pos-&gt;next=newnode; 		newnode-&gt;next=first; 	}}</vt:lpstr>
      <vt:lpstr>DELETION IN THE FIRST POSITION: void delete_first() { 	struct node* delnode,*first; 	if(head==NULL) 	{ 		printf("List is Empty"); 		return; 	} 	else 	{ 		first=head; 		pos=head; 		head=first-&gt;next; 		while(pos-&gt;next!=first) 			pos=pos-&gt;next; 		pos-&gt;next=head; 		delnode=first; 		delete delnode; 	} }</vt:lpstr>
      <vt:lpstr>  DELETION IN THE LAST POSITION: void delete_last() { 	struct node* prev,*first; 	if(head==NULL) 	{ 		cout&lt;&lt;"List is Empty"; 		return; 	} 	else 	{ 		pos=head; 		first=head; 		while(pos-&gt;next!=head) 		{ 			prev=pos; 			pos=pos-&gt;next; 		} 		prev-&gt;next=first; 		delete pos; 	}}  </vt:lpstr>
      <vt:lpstr>DOUBLY LINKED LIST: -Doubly linked list is a sequence of elements in which every element has links to its previous element and next element in the sequence.  STRUCTURE OF NODE:</vt:lpstr>
      <vt:lpstr>Doubly Linked List</vt:lpstr>
      <vt:lpstr>CREATE NODE   struct node { 	int data; 	struct node* next,*prev; }*head=NULL,*newnode=NULL,*pos=NULL;</vt:lpstr>
      <vt:lpstr> CREATION OF NODE: void create() { 	int value; 	newnode=new node(); 	cout&lt;&lt;"Enter Data:"; 	cin&gt;&gt;value; 	newnode-&gt;data=value; 	newnode-&gt;next=NULL; 	newnode-&gt;prev=NULL; 	if(head==NULL) 	{ 		head=newnode; 		pos=newnode; 	} 	else 	{ 		pos-&gt;next=newnode; 		newnode-&gt;prev=pos; 		pos=newnode; 	} }</vt:lpstr>
      <vt:lpstr> </vt:lpstr>
      <vt:lpstr>INSERTION AT THE END OF THE LIST void insert_last() { 	int value; 	newnode=new node(); 	cout&lt;&lt;"Enter Data:"; 	cin&gt;&gt;value; 	newnode-&gt;data=value; 	newnode-&gt;next=NULL; 	newnode-&gt;prev=NULL; 	if(head==NULL) 	{ 		head=newnode; 		pos=newnode; 	} 	else 	{ 		pos=head; 		while(pos-&gt;next!=NULL) 			pos=pos-&gt;next; 		pos-&gt;next=newnode; 		newnode-&gt;prev=pos; 		pos=newnode; 	} }</vt:lpstr>
      <vt:lpstr>INSERTION IN THE MIDDLE:  void insert_middle() { 	struct node *A,*B; 	int value,aftervalue; 	newnode=new node(); 	cout&lt;&lt;"Enter Data:"; 	cin&gt;&gt;value; 	newnode-&gt;data=value; 	newnode-&gt;next=NULL; 	newnode-&gt;prev=NULL; 	if(head==NULL) 	{ 		head=newnode; 		pos=newnode; 	} 	    else 	{ cout&lt;&lt;"Enter data after which insertion is to be done:"; 		cin&gt;&gt;aftervalue; 		pos=head; while(pos!=NULL&amp;&amp;pos-&gt;data!=aftervalue) 			pos=pos-&gt;next; 		A=pos; 		B=pos-&gt;next; 		A-&gt;next=newnode; 		B-&gt;prev=newnode; 		newnode-&gt;prev=A; 		newnode-&gt;next=B; 	} }</vt:lpstr>
      <vt:lpstr>DELETION IN THE FRONT: void delete_first() { 	struct node *delnode,*first,*second ; 	if(head==NULL) 	{ 		cout&lt;&lt;"List is Empty"; 		return; 	} 	else 	{ 		first=head; 		second=first-&gt;next; 		second-&gt;prev=NULL; 		head=second; 		delnode=first; 		delete delnode; 	} }</vt:lpstr>
      <vt:lpstr>DELETE LAST void delete_last() { 	struct node *previous; 	if(head==NULL) 	{ 		cout&lt;&lt;"List is Empty"; 		return; 	} 	else 	{ 		pos=head; 		while(pos-&gt;next!=NULL) 		{ 			previous=pos; 			pos=pos-&gt;next; 		} 		   previous-&gt;next=NULL; 		delete pos; 	} }</vt:lpstr>
      <vt:lpstr>DELETION IN THE MIDDLE: void delete_middle() { 	struct node *previous,*A,*B; 	int value; 	if(head==NULL) 	{ 		cout&lt;&lt;"List is Empty"; 		return; 	} 	else 	{ 		cout&lt;&lt;"Enter the data to be deleted:"; 		cin&gt;&gt;value; 		pos=head; 		while(pos-&gt;data!=value) 		{ 			previous=pos; 			pos=pos-&gt;next; 		} 		A=previous; 		B=pos-&gt;next; 		A-&gt;next=B; 		B-&gt;prev=A; 		delete pos; 	} }</vt:lpstr>
      <vt:lpstr>Doubly Linked List</vt:lpstr>
      <vt:lpstr>PowerPoint 演示文稿</vt:lpstr>
      <vt:lpstr>STRUCTURE struct student {    	int regno; 	float mark1,mark2,mark3; } </vt:lpstr>
      <vt:lpstr>POINTERS IN C++</vt:lpstr>
      <vt:lpstr>PowerPoint 演示文稿</vt:lpstr>
      <vt:lpstr>POINTERS</vt:lpstr>
      <vt:lpstr>POINTERS</vt:lpstr>
      <vt:lpstr>PowerPoint 演示文稿</vt:lpstr>
      <vt:lpstr>EXAMPLE OF POINTERS</vt:lpstr>
      <vt:lpstr>POINTER TO POINTER</vt:lpstr>
      <vt:lpstr>Dynamic memory allocation in C++ :  -Allocating memory manually by a programmer.   -Memory is dynamically allocated on Heap when program runs.  -All local variables declared inside the function get memory allocated on Stack. -new  and delete operator are used for Dynamic memory allocation.</vt:lpstr>
      <vt:lpstr> new operator -For memory allocation .  -If sufficient memory is available, a new operator initializes the memory and returns the address of the newly allocated  and initialized memory to the pointer variable.  Syntax : pointer-variable = new data-type;  </vt:lpstr>
      <vt:lpstr>EXAMPLE: int *p = NULL;  p = new int;    OR int *p = new int;  INITIALIZE VALUE:  pointer-variable = new data-type(value); pointer-variable = new data-type[size];</vt:lpstr>
      <vt:lpstr>delete operator:  -Deallocate dynamically allocated memory,   Syntax:  delete pointer-variable;   Example:  delete p; </vt:lpstr>
      <vt:lpstr>//DYNAMIC MEMORY ALLOCATION  #include&lt;iostream&gt; using namespace std; int main() { 	int *p; 	p=new int;	//int *p=new int; 	*p=14;		//int *p=new int(14); 	cout&lt;&lt;*p; 	delete p; 	return 0; }</vt:lpstr>
      <vt:lpstr>Struct S { 	int data; 	float marks; }   S *pt=new S(); pt-&gt;data=12; pt-&gt;marks=47.5;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Karthika Ramachandran</dc:creator>
  <cp:lastModifiedBy>HP</cp:lastModifiedBy>
  <cp:revision>38</cp:revision>
  <dcterms:created xsi:type="dcterms:W3CDTF">2022-07-21T09:59:00Z</dcterms:created>
  <dcterms:modified xsi:type="dcterms:W3CDTF">2023-05-03T17:08:36Z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B072BE82EC664CE4B1884871D75E0168</vt:lpwstr>
  </property>
  <property fmtid="{D5CDD505-2E9C-101B-9397-08002B2CF9AE}" pid="3" name="KSOProductBuildVer">
    <vt:lpwstr>1033-11.2.0.11219</vt:lpwstr>
  </property>
</Properties>
</file>