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jTNqCr5zvgonECa+q3vZBJcGg/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a99997229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3a9999722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3a99997229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a99997229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3a9999722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3a99997229_0_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a99997229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3a9999722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3a99997229_0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a99997229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3a9999722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3a99997229_0_1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a99997229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3a9999722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3a99997229_0_1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a99997229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3a9999722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13a99997229_0_1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a99997229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3a9999722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3a99997229_0_1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99997229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3a9999722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3a99997229_0_1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a99997229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3a9999722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13a99997229_0_1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a99997229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3a9999722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13a99997229_0_1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450c4fa87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f450c4fa8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450c4fa87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a99997229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3a9999722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3a99997229_0_1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a99997229_0_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3a9999722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3a99997229_0_1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99997229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3a9999722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3a99997229_0_1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a99997229_0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3a9999722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3a99997229_0_2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a99997229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3a9999722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13a99997229_0_2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a99997229_0_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3a9999722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13a99997229_0_2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a99997229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3a9999722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3a99997229_0_2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a9999722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3a99997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3a9999722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a99997229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3a999972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3a99997229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a99997229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3a999972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3a99997229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a99997229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3a999972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3a99997229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99997229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3a999972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3a99997229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9999722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3a999972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3a99997229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a99997229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3a9999722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3a99997229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rogramiz.com/dsa/linked-list-operations#traverse" TargetMode="External"/><Relationship Id="rId4" Type="http://schemas.openxmlformats.org/officeDocument/2006/relationships/hyperlink" Target="https://www.programiz.com/dsa/linked-list-operations#add" TargetMode="External"/><Relationship Id="rId5" Type="http://schemas.openxmlformats.org/officeDocument/2006/relationships/hyperlink" Target="https://www.programiz.com/dsa/linked-list-operations#delete" TargetMode="External"/><Relationship Id="rId6" Type="http://schemas.openxmlformats.org/officeDocument/2006/relationships/hyperlink" Target="https://www.programiz.com/dsa/linked-list-operations#search" TargetMode="External"/><Relationship Id="rId7" Type="http://schemas.openxmlformats.org/officeDocument/2006/relationships/hyperlink" Target="https://www.programiz.com/dsa/linked-list-operations#sor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92760"/>
          <a:stretch/>
        </p:blipFill>
        <p:spPr>
          <a:xfrm>
            <a:off x="0" y="6373815"/>
            <a:ext cx="9144000" cy="4841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0" y="2"/>
            <a:ext cx="91440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4063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440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SRI KRISHNA COLLEGE OF ENGINEERING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4063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440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Kuniamuthur, Coimbatore, Tamilnadu, India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An Autonomous Institution, Affiliated to Anna University, </a:t>
            </a:r>
            <a:endParaRPr b="1" i="0" sz="1200" u="none" cap="none" strike="noStrike">
              <a:solidFill>
                <a:srgbClr val="3F3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Accredited by NAAC with “A” Grade &amp; Accredited by NBA (CSE, ECE, IT, MECH ,EEE, CIVIL&amp; MCT</a:t>
            </a:r>
            <a:r>
              <a:rPr b="1" i="0" lang="en-US" sz="1200" u="none" cap="none" strike="noStrike">
                <a:solidFill>
                  <a:srgbClr val="3F3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063"/>
              </a:buClr>
              <a:buSzPts val="1600"/>
              <a:buFont typeface="Helvetica Neue"/>
              <a:buNone/>
            </a:pPr>
            <a:r>
              <a:t/>
            </a:r>
            <a:endParaRPr b="1" i="0" sz="1600" u="none" cap="none" strike="noStrike">
              <a:solidFill>
                <a:srgbClr val="0440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063"/>
              </a:buClr>
              <a:buSzPts val="1600"/>
              <a:buFont typeface="Helvetica Neue"/>
              <a:buNone/>
            </a:pPr>
            <a:r>
              <a:t/>
            </a:r>
            <a:endParaRPr b="1" i="0" sz="1600" u="none" cap="none" strike="noStrike">
              <a:solidFill>
                <a:srgbClr val="0440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11188" y="1700213"/>
            <a:ext cx="7658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52400" y="2743201"/>
            <a:ext cx="8839200" cy="7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      : Linked List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0" y="6165851"/>
            <a:ext cx="9144000" cy="369332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www.skcet.ac.in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klab\Desktop\SKCET logo.jpg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2464" y="2"/>
            <a:ext cx="871537" cy="87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klab\Desktop\SKI Logo.jpg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46052"/>
            <a:ext cx="830263" cy="6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a99997229_0_72"/>
          <p:cNvSpPr txBox="1"/>
          <p:nvPr/>
        </p:nvSpPr>
        <p:spPr>
          <a:xfrm>
            <a:off x="346350" y="207800"/>
            <a:ext cx="7983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 list operations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a99997229_0_72"/>
          <p:cNvSpPr txBox="1"/>
          <p:nvPr/>
        </p:nvSpPr>
        <p:spPr>
          <a:xfrm>
            <a:off x="649350" y="1766425"/>
            <a:ext cx="73776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4175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●"/>
            </a:pPr>
            <a:r>
              <a:rPr b="0" i="0" lang="en-US" sz="2450" u="none" cap="none" strike="noStrike">
                <a:solidFill>
                  <a:srgbClr val="0556F3"/>
                </a:solidFill>
                <a:highlight>
                  <a:srgbClr val="F9FAFC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Traversal</a:t>
            </a:r>
            <a:r>
              <a:rPr b="0" i="0" lang="en-US" sz="24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- access each element of the linked list</a:t>
            </a:r>
            <a:endParaRPr b="0" i="0" sz="24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175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●"/>
            </a:pPr>
            <a:r>
              <a:rPr b="0" i="0" lang="en-US" sz="2450" u="none" cap="none" strike="noStrike">
                <a:solidFill>
                  <a:srgbClr val="0556F3"/>
                </a:solidFill>
                <a:highlight>
                  <a:srgbClr val="F9FAFC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Insertion</a:t>
            </a:r>
            <a:r>
              <a:rPr b="0" i="0" lang="en-US" sz="24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- adds a new element to the linked list</a:t>
            </a:r>
            <a:endParaRPr b="0" i="0" sz="24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175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●"/>
            </a:pPr>
            <a:r>
              <a:rPr b="0" i="0" lang="en-US" sz="2450" u="none" cap="none" strike="noStrike">
                <a:solidFill>
                  <a:srgbClr val="0556F3"/>
                </a:solidFill>
                <a:highlight>
                  <a:srgbClr val="F9FAFC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Deletion</a:t>
            </a:r>
            <a:r>
              <a:rPr b="0" i="0" lang="en-US" sz="24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- removes the existing elements</a:t>
            </a:r>
            <a:endParaRPr b="0" i="0" sz="24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175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●"/>
            </a:pPr>
            <a:r>
              <a:rPr b="0" i="0" lang="en-US" sz="2450" u="none" cap="none" strike="noStrike">
                <a:solidFill>
                  <a:srgbClr val="0556F3"/>
                </a:solidFill>
                <a:highlight>
                  <a:srgbClr val="F9FAFC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Search</a:t>
            </a:r>
            <a:r>
              <a:rPr b="0" i="0" lang="en-US" sz="24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- find a node in the linked list</a:t>
            </a:r>
            <a:endParaRPr b="0" i="0" sz="24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175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●"/>
            </a:pPr>
            <a:r>
              <a:rPr b="0" i="0" lang="en-US" sz="2450" u="none" cap="none" strike="noStrike">
                <a:solidFill>
                  <a:srgbClr val="0556F3"/>
                </a:solidFill>
                <a:highlight>
                  <a:srgbClr val="F9FAFC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Sort</a:t>
            </a:r>
            <a:r>
              <a:rPr b="0" i="0" lang="en-US" sz="24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- sort the nodes of the linked list</a:t>
            </a:r>
            <a:endParaRPr b="0" i="0" sz="24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a99997229_0_82"/>
          <p:cNvSpPr txBox="1"/>
          <p:nvPr>
            <p:ph type="ctrTitle"/>
          </p:nvPr>
        </p:nvSpPr>
        <p:spPr>
          <a:xfrm>
            <a:off x="460675" y="3639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rgbClr val="25265E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Traverse a Linked List</a:t>
            </a:r>
            <a:endParaRPr b="1" sz="3400">
              <a:solidFill>
                <a:srgbClr val="25265E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sp>
        <p:nvSpPr>
          <p:cNvPr id="161" name="Google Shape;161;g13a99997229_0_82"/>
          <p:cNvSpPr txBox="1"/>
          <p:nvPr/>
        </p:nvSpPr>
        <p:spPr>
          <a:xfrm>
            <a:off x="259775" y="900550"/>
            <a:ext cx="8364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keep moving the temp node to the next one and display its contents.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3a99997229_0_82"/>
          <p:cNvSpPr txBox="1"/>
          <p:nvPr/>
        </p:nvSpPr>
        <p:spPr>
          <a:xfrm>
            <a:off x="259775" y="2020500"/>
            <a:ext cx="7772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rPr b="0" i="0" lang="en-US" sz="26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0" i="0" lang="en-US" sz="23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b="0" i="0" lang="en-US" sz="26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3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26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, reached the end of the linked list so we get out of the while loop.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3a99997229_0_82"/>
          <p:cNvSpPr txBox="1"/>
          <p:nvPr/>
        </p:nvSpPr>
        <p:spPr>
          <a:xfrm>
            <a:off x="1117050" y="3207525"/>
            <a:ext cx="719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node *temp = head;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printf("\n\nList elements are - \n");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while(temp != NULL)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printf("%d ---&gt;",temp-&gt;data);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temp = temp-&gt;next;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a99997229_0_101"/>
          <p:cNvSpPr txBox="1"/>
          <p:nvPr>
            <p:ph type="ctrTitle"/>
          </p:nvPr>
        </p:nvSpPr>
        <p:spPr>
          <a:xfrm>
            <a:off x="477975" y="831575"/>
            <a:ext cx="7834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859"/>
              <a:buFont typeface="Arial"/>
              <a:buNone/>
            </a:pPr>
            <a:r>
              <a:rPr b="1" lang="en-US" sz="3155">
                <a:solidFill>
                  <a:srgbClr val="25265E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Insert Elements to a Linked List</a:t>
            </a:r>
            <a:endParaRPr b="1" sz="3155">
              <a:solidFill>
                <a:srgbClr val="25265E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</p:txBody>
      </p:sp>
      <p:sp>
        <p:nvSpPr>
          <p:cNvPr id="170" name="Google Shape;170;g13a99997229_0_101"/>
          <p:cNvSpPr txBox="1"/>
          <p:nvPr/>
        </p:nvSpPr>
        <p:spPr>
          <a:xfrm>
            <a:off x="398325" y="1264225"/>
            <a:ext cx="80184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You can add elements to either the beginning, middle or end of the linked list.</a:t>
            </a:r>
            <a:endParaRPr b="0" i="0" sz="25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25265E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1. Insert at the beginning</a:t>
            </a:r>
            <a:endParaRPr b="1" i="0" sz="2700" u="none" cap="none" strike="noStrike">
              <a:solidFill>
                <a:srgbClr val="25265E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0525" lvl="0" marL="457200" marR="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●"/>
            </a:pPr>
            <a:r>
              <a:rPr b="0" i="0" lang="en-US" sz="25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Allocate memory for new node</a:t>
            </a:r>
            <a:endParaRPr b="0" i="0" sz="25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0525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●"/>
            </a:pPr>
            <a:r>
              <a:rPr b="0" i="0" lang="en-US" sz="25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Store data</a:t>
            </a:r>
            <a:endParaRPr b="0" i="0" sz="25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0525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●"/>
            </a:pPr>
            <a:r>
              <a:rPr b="0" i="0" lang="en-US" sz="25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Change next of new node to point to head</a:t>
            </a:r>
            <a:endParaRPr b="0" i="0" sz="25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0525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●"/>
            </a:pPr>
            <a:r>
              <a:rPr b="0" i="0" lang="en-US" sz="25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Change head to point to recently created node</a:t>
            </a:r>
            <a:endParaRPr b="0" i="0" sz="25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99997229_0_111"/>
          <p:cNvSpPr txBox="1"/>
          <p:nvPr>
            <p:ph type="ctrTitle"/>
          </p:nvPr>
        </p:nvSpPr>
        <p:spPr>
          <a:xfrm>
            <a:off x="477975" y="831575"/>
            <a:ext cx="7834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3391"/>
              <a:buNone/>
            </a:pPr>
            <a:r>
              <a:rPr b="1" lang="en-US" sz="3155">
                <a:solidFill>
                  <a:srgbClr val="25265E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Insert Elements to a Linked List</a:t>
            </a:r>
            <a:endParaRPr b="1" sz="3155">
              <a:solidFill>
                <a:srgbClr val="25265E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</p:txBody>
      </p:sp>
      <p:sp>
        <p:nvSpPr>
          <p:cNvPr id="177" name="Google Shape;177;g13a99997229_0_111"/>
          <p:cNvSpPr txBox="1"/>
          <p:nvPr/>
        </p:nvSpPr>
        <p:spPr>
          <a:xfrm>
            <a:off x="562800" y="1991600"/>
            <a:ext cx="80184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struct node *newNode;</a:t>
            </a:r>
            <a:endParaRPr b="0" i="0" sz="30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newNode = malloc(sizeof(struct node));</a:t>
            </a:r>
            <a:endParaRPr b="0" i="0" sz="30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newNode-&gt;data = 4;</a:t>
            </a:r>
            <a:endParaRPr b="0" i="0" sz="30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newNode-&gt;next = head;</a:t>
            </a:r>
            <a:endParaRPr b="0" i="0" sz="30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head = newNode;</a:t>
            </a:r>
            <a:endParaRPr b="0" i="0" sz="30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a99997229_0_127"/>
          <p:cNvSpPr txBox="1"/>
          <p:nvPr>
            <p:ph type="ctrTitle"/>
          </p:nvPr>
        </p:nvSpPr>
        <p:spPr>
          <a:xfrm>
            <a:off x="426025" y="5198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778"/>
              <a:buFont typeface="Arial"/>
              <a:buNone/>
            </a:pPr>
            <a:r>
              <a:rPr b="1" lang="en-US" sz="3822">
                <a:solidFill>
                  <a:srgbClr val="25265E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Insert at the End</a:t>
            </a:r>
            <a:endParaRPr b="1" sz="3822">
              <a:solidFill>
                <a:srgbClr val="25265E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</p:txBody>
      </p:sp>
      <p:sp>
        <p:nvSpPr>
          <p:cNvPr id="184" name="Google Shape;184;g13a99997229_0_127"/>
          <p:cNvSpPr txBox="1"/>
          <p:nvPr>
            <p:ph idx="1" type="subTitle"/>
          </p:nvPr>
        </p:nvSpPr>
        <p:spPr>
          <a:xfrm>
            <a:off x="713525" y="1236525"/>
            <a:ext cx="7485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8227" lvl="0" marL="457200" rtl="0" algn="l">
              <a:lnSpc>
                <a:spcPct val="15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4"/>
              <a:buChar char="●"/>
            </a:pPr>
            <a:r>
              <a:rPr lang="en-US" sz="3143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Allocate memory for new node</a:t>
            </a:r>
            <a:endParaRPr sz="3143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28227" lvl="0" marL="457200" rtl="0" algn="l">
              <a:lnSpc>
                <a:spcPct val="15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4"/>
              <a:buChar char="●"/>
            </a:pPr>
            <a:r>
              <a:rPr lang="en-US" sz="3143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Store data</a:t>
            </a:r>
            <a:endParaRPr sz="3143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28227" lvl="0" marL="457200" rtl="0" algn="l">
              <a:lnSpc>
                <a:spcPct val="15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4"/>
              <a:buChar char="●"/>
            </a:pPr>
            <a:r>
              <a:rPr lang="en-US" sz="3143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Traverse to last node</a:t>
            </a:r>
            <a:endParaRPr sz="3143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28227" lvl="0" marL="457200" rtl="0" algn="l">
              <a:lnSpc>
                <a:spcPct val="15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4"/>
              <a:buChar char="●"/>
            </a:pPr>
            <a:r>
              <a:rPr lang="en-US" sz="3143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Change next of last node to recently created node</a:t>
            </a:r>
            <a:endParaRPr sz="3143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4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a99997229_0_135"/>
          <p:cNvSpPr txBox="1"/>
          <p:nvPr>
            <p:ph type="ctrTitle"/>
          </p:nvPr>
        </p:nvSpPr>
        <p:spPr>
          <a:xfrm>
            <a:off x="426025" y="5198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2328"/>
              <a:buNone/>
            </a:pPr>
            <a:r>
              <a:rPr b="1" lang="en-US" sz="3822">
                <a:solidFill>
                  <a:srgbClr val="25265E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Insert at the End</a:t>
            </a:r>
            <a:endParaRPr b="1" sz="3822">
              <a:solidFill>
                <a:srgbClr val="25265E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</p:txBody>
      </p:sp>
      <p:sp>
        <p:nvSpPr>
          <p:cNvPr id="191" name="Google Shape;191;g13a99997229_0_135"/>
          <p:cNvSpPr txBox="1"/>
          <p:nvPr/>
        </p:nvSpPr>
        <p:spPr>
          <a:xfrm>
            <a:off x="753325" y="1316175"/>
            <a:ext cx="71178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node *newNode;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newNode = malloc(sizeof(struct node));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newNode-&gt;data = 4;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newNode-&gt;next = NULL;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node *temp = head;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while(temp-&gt;next != NULL){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temp = temp-&gt;next;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temp-&gt;next = newNode;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a99997229_0_144"/>
          <p:cNvSpPr txBox="1"/>
          <p:nvPr>
            <p:ph type="ctrTitle"/>
          </p:nvPr>
        </p:nvSpPr>
        <p:spPr>
          <a:xfrm>
            <a:off x="426025" y="225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7339"/>
              <a:buNone/>
            </a:pPr>
            <a:r>
              <a:rPr b="1" lang="en-US" sz="3488">
                <a:solidFill>
                  <a:srgbClr val="25265E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Insert at the Middle</a:t>
            </a:r>
            <a:endParaRPr b="1" sz="3488">
              <a:solidFill>
                <a:srgbClr val="25265E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</p:txBody>
      </p:sp>
      <p:sp>
        <p:nvSpPr>
          <p:cNvPr id="198" name="Google Shape;198;g13a99997229_0_144"/>
          <p:cNvSpPr txBox="1"/>
          <p:nvPr/>
        </p:nvSpPr>
        <p:spPr>
          <a:xfrm>
            <a:off x="554150" y="1350825"/>
            <a:ext cx="7772400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3225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●"/>
            </a:pPr>
            <a:r>
              <a:rPr b="0" i="0" lang="en-US" sz="27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Allocate memory and store data for new node</a:t>
            </a:r>
            <a:endParaRPr b="0" i="0" sz="27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3225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●"/>
            </a:pPr>
            <a:r>
              <a:rPr b="0" i="0" lang="en-US" sz="27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Traverse to node just before the required position of new node</a:t>
            </a:r>
            <a:endParaRPr b="0" i="0" sz="27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3225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●"/>
            </a:pPr>
            <a:r>
              <a:rPr b="0" i="0" lang="en-US" sz="2750" u="none" cap="none" strike="noStrike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Change next pointers to include new node in between</a:t>
            </a:r>
            <a:endParaRPr b="0" i="0" sz="275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a99997229_0_155"/>
          <p:cNvSpPr txBox="1"/>
          <p:nvPr>
            <p:ph type="ctrTitle"/>
          </p:nvPr>
        </p:nvSpPr>
        <p:spPr>
          <a:xfrm>
            <a:off x="685800" y="27712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760"/>
              <a:t>struct node *newNode;</a:t>
            </a:r>
            <a:endParaRPr sz="27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760"/>
              <a:t>newNode = malloc(sizeof(struct node));</a:t>
            </a:r>
            <a:endParaRPr sz="27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760"/>
              <a:t>newNode-&gt;data = 4;</a:t>
            </a:r>
            <a:endParaRPr sz="27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760"/>
              <a:t>struct node *temp = head;</a:t>
            </a:r>
            <a:endParaRPr sz="27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760"/>
              <a:t>for(int i=2; i &lt; position; i++) {</a:t>
            </a:r>
            <a:endParaRPr sz="27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760"/>
              <a:t>  if(temp-&gt;next != NULL) {</a:t>
            </a:r>
            <a:endParaRPr sz="27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760"/>
              <a:t>    temp = temp-&gt;next;</a:t>
            </a:r>
            <a:endParaRPr sz="27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760"/>
              <a:t>  }</a:t>
            </a:r>
            <a:endParaRPr sz="27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760"/>
              <a:t>}</a:t>
            </a:r>
            <a:endParaRPr sz="27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760"/>
              <a:t>newNode-&gt;next = temp-&gt;next;</a:t>
            </a:r>
            <a:endParaRPr sz="27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760"/>
              <a:t>temp-&gt;next = newNode;</a:t>
            </a:r>
            <a:endParaRPr sz="276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a99997229_0_161"/>
          <p:cNvSpPr txBox="1"/>
          <p:nvPr>
            <p:ph type="ctrTitle"/>
          </p:nvPr>
        </p:nvSpPr>
        <p:spPr>
          <a:xfrm>
            <a:off x="374075" y="3986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859"/>
              <a:buFont typeface="Arial"/>
              <a:buNone/>
            </a:pPr>
            <a:r>
              <a:rPr b="1" lang="en-US" sz="3155">
                <a:solidFill>
                  <a:srgbClr val="25265E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Delete from a Linked List</a:t>
            </a:r>
            <a:endParaRPr b="1" sz="3155">
              <a:solidFill>
                <a:srgbClr val="25265E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</p:txBody>
      </p:sp>
      <p:sp>
        <p:nvSpPr>
          <p:cNvPr id="211" name="Google Shape;211;g13a99997229_0_161"/>
          <p:cNvSpPr txBox="1"/>
          <p:nvPr/>
        </p:nvSpPr>
        <p:spPr>
          <a:xfrm>
            <a:off x="325650" y="1108375"/>
            <a:ext cx="8492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either from the beginning, end or from a particular position.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Delete from beginning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 head to the second node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 = head-&gt;next;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a99997229_0_170"/>
          <p:cNvSpPr txBox="1"/>
          <p:nvPr>
            <p:ph type="ctrTitle"/>
          </p:nvPr>
        </p:nvSpPr>
        <p:spPr>
          <a:xfrm>
            <a:off x="512625" y="4678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190"/>
              <a:buFont typeface="Arial"/>
              <a:buNone/>
            </a:pPr>
            <a:r>
              <a:rPr b="1" lang="en-US" sz="4043">
                <a:solidFill>
                  <a:srgbClr val="25265E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Delete from end</a:t>
            </a:r>
            <a:endParaRPr b="1" sz="4043">
              <a:solidFill>
                <a:srgbClr val="25265E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</p:txBody>
      </p:sp>
      <p:sp>
        <p:nvSpPr>
          <p:cNvPr id="218" name="Google Shape;218;g13a99997229_0_170"/>
          <p:cNvSpPr txBox="1"/>
          <p:nvPr>
            <p:ph idx="1" type="subTitle"/>
          </p:nvPr>
        </p:nvSpPr>
        <p:spPr>
          <a:xfrm>
            <a:off x="886700" y="12711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6031" lvl="0" marL="45720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2"/>
              <a:buChar char="●"/>
            </a:pPr>
            <a:r>
              <a:rPr lang="en-US" sz="2951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Traverse to second last element</a:t>
            </a:r>
            <a:endParaRPr sz="2951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6031" lvl="0" marL="45720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2"/>
              <a:buChar char="●"/>
            </a:pPr>
            <a:r>
              <a:rPr lang="en-US" sz="2951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Change its next pointer to null</a:t>
            </a:r>
            <a:endParaRPr sz="2951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45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3440"/>
          </a:p>
        </p:txBody>
      </p:sp>
      <p:sp>
        <p:nvSpPr>
          <p:cNvPr id="219" name="Google Shape;219;g13a99997229_0_170"/>
          <p:cNvSpPr txBox="1"/>
          <p:nvPr/>
        </p:nvSpPr>
        <p:spPr>
          <a:xfrm>
            <a:off x="865875" y="2919825"/>
            <a:ext cx="7065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node* temp = head;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while(temp-&gt;next-&gt;next!=NULL){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temp = temp-&gt;next;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temp-&gt;next = NULL;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450c4fa87_0_92"/>
          <p:cNvSpPr txBox="1"/>
          <p:nvPr>
            <p:ph type="ctrTitle"/>
          </p:nvPr>
        </p:nvSpPr>
        <p:spPr>
          <a:xfrm>
            <a:off x="685800" y="3100250"/>
            <a:ext cx="7800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-US" sz="2964"/>
              <a:t>Abstract Data Types (ADTs) – List ADT – Array based implementation – Linked list implementation – Singly linked lists – Circularly linked lists – Doubly linked lists – Application of lists – Polynomial Manipulation. Stack ADT – Operations – Applications – Evaluating arithmetic expressions – Conversion of Infix to postfix expression – Queue ADT – Operations – Circular Queue – Priority Queue – Applications of queues.</a:t>
            </a:r>
            <a:endParaRPr sz="2964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424"/>
          </a:p>
        </p:txBody>
      </p:sp>
      <p:sp>
        <p:nvSpPr>
          <p:cNvPr id="102" name="Google Shape;102;gf450c4fa87_0_92"/>
          <p:cNvSpPr txBox="1"/>
          <p:nvPr/>
        </p:nvSpPr>
        <p:spPr>
          <a:xfrm>
            <a:off x="581900" y="865900"/>
            <a:ext cx="78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MODULE II </a:t>
            </a:r>
            <a:endParaRPr b="1" i="0" sz="3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a99997229_0_180"/>
          <p:cNvSpPr txBox="1"/>
          <p:nvPr>
            <p:ph type="ctrTitle"/>
          </p:nvPr>
        </p:nvSpPr>
        <p:spPr>
          <a:xfrm>
            <a:off x="304800" y="2773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565"/>
              <a:buFont typeface="Arial"/>
              <a:buNone/>
            </a:pPr>
            <a:r>
              <a:rPr b="1" lang="en-US" sz="3377">
                <a:solidFill>
                  <a:srgbClr val="25265E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Delete from middle</a:t>
            </a:r>
            <a:endParaRPr b="1" sz="3377">
              <a:solidFill>
                <a:srgbClr val="25265E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</p:txBody>
      </p:sp>
      <p:sp>
        <p:nvSpPr>
          <p:cNvPr id="226" name="Google Shape;226;g13a99997229_0_180"/>
          <p:cNvSpPr txBox="1"/>
          <p:nvPr>
            <p:ph idx="1" type="subTitle"/>
          </p:nvPr>
        </p:nvSpPr>
        <p:spPr>
          <a:xfrm>
            <a:off x="765475" y="890175"/>
            <a:ext cx="7997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6875" lvl="0" marL="457200" rtl="0" algn="l">
              <a:lnSpc>
                <a:spcPct val="15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lang="en-US" sz="2650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Traverse to element before the element to be deleted</a:t>
            </a:r>
            <a:endParaRPr sz="2650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6875" lvl="0" marL="457200" rtl="0" algn="l">
              <a:lnSpc>
                <a:spcPct val="15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lang="en-US" sz="2650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Change next pointers to exclude the node from the chain</a:t>
            </a:r>
            <a:endParaRPr sz="2650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500"/>
          </a:p>
        </p:txBody>
      </p:sp>
      <p:sp>
        <p:nvSpPr>
          <p:cNvPr id="227" name="Google Shape;227;g13a99997229_0_180"/>
          <p:cNvSpPr txBox="1"/>
          <p:nvPr/>
        </p:nvSpPr>
        <p:spPr>
          <a:xfrm>
            <a:off x="865900" y="3532900"/>
            <a:ext cx="7083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for(int i=2; i&lt; position; i++) {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if(temp-&gt;next!=NULL) {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temp = temp-&gt;next;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temp-&gt;next = temp-&gt;next-&gt;next;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a99997229_0_190"/>
          <p:cNvSpPr txBox="1"/>
          <p:nvPr>
            <p:ph type="ctrTitle"/>
          </p:nvPr>
        </p:nvSpPr>
        <p:spPr>
          <a:xfrm>
            <a:off x="252850" y="3813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131"/>
              <a:buFont typeface="Arial"/>
              <a:buNone/>
            </a:pPr>
            <a:r>
              <a:rPr b="1" lang="en-US" sz="3044">
                <a:solidFill>
                  <a:srgbClr val="25265E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Search an Element on a Linked List</a:t>
            </a:r>
            <a:endParaRPr b="1" sz="3044">
              <a:solidFill>
                <a:srgbClr val="25265E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</p:txBody>
      </p:sp>
      <p:sp>
        <p:nvSpPr>
          <p:cNvPr id="234" name="Google Shape;234;g13a99997229_0_190"/>
          <p:cNvSpPr txBox="1"/>
          <p:nvPr>
            <p:ph idx="1" type="subTitle"/>
          </p:nvPr>
        </p:nvSpPr>
        <p:spPr>
          <a:xfrm>
            <a:off x="529950" y="1219200"/>
            <a:ext cx="8084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142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Search an element on a linked list using a loop using the following steps. We are finding </a:t>
            </a:r>
            <a:r>
              <a:rPr lang="en-US" sz="1977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2142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on a linked list.</a:t>
            </a:r>
            <a:endParaRPr sz="2142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748" lvl="0" marL="457200" rtl="0" algn="l">
              <a:lnSpc>
                <a:spcPct val="14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43"/>
              <a:buChar char="●"/>
            </a:pPr>
            <a:r>
              <a:rPr lang="en-US" sz="2142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Make </a:t>
            </a:r>
            <a:r>
              <a:rPr lang="en-US" sz="1977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sz="2142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as the </a:t>
            </a:r>
            <a:r>
              <a:rPr lang="en-US" sz="1977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-US" sz="2142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node.</a:t>
            </a:r>
            <a:endParaRPr sz="2142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748" lvl="0" marL="45720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3"/>
              <a:buChar char="●"/>
            </a:pPr>
            <a:r>
              <a:rPr lang="en-US" sz="2142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Run a loop until the </a:t>
            </a:r>
            <a:r>
              <a:rPr lang="en-US" sz="1977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-US" sz="2142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node is </a:t>
            </a:r>
            <a:r>
              <a:rPr lang="en-US" sz="1977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142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because the last element points to </a:t>
            </a:r>
            <a:r>
              <a:rPr lang="en-US" sz="1977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142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142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748" lvl="0" marL="45720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3"/>
              <a:buChar char="●"/>
            </a:pPr>
            <a:r>
              <a:rPr lang="en-US" sz="2142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In each iteration, check if the key of the node is equal to </a:t>
            </a:r>
            <a:r>
              <a:rPr lang="en-US" sz="1977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2142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. If it the key matches the item, return </a:t>
            </a:r>
            <a:r>
              <a:rPr lang="en-US" sz="1977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142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otherwise return </a:t>
            </a:r>
            <a:r>
              <a:rPr lang="en-US" sz="1977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142">
                <a:solidFill>
                  <a:schemeClr val="dk1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142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45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8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a99997229_0_19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60"/>
              <a:t>// Search a node</a:t>
            </a:r>
            <a:endParaRPr sz="25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60"/>
              <a:t>bool searchNode(struct Node** head_ref, int key) {</a:t>
            </a:r>
            <a:endParaRPr sz="25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60"/>
              <a:t>  struct Node* current = *head_ref;</a:t>
            </a:r>
            <a:endParaRPr sz="25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60"/>
              <a:t>  while (current != NULL) {</a:t>
            </a:r>
            <a:endParaRPr sz="25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60"/>
              <a:t>    if (current-&gt;data == key) return true;</a:t>
            </a:r>
            <a:endParaRPr sz="25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60"/>
              <a:t>      current = current-&gt;next;</a:t>
            </a:r>
            <a:endParaRPr sz="25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60"/>
              <a:t>  }</a:t>
            </a:r>
            <a:endParaRPr sz="25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60"/>
              <a:t>  return false;</a:t>
            </a:r>
            <a:endParaRPr sz="25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60"/>
              <a:t>}</a:t>
            </a:r>
            <a:endParaRPr sz="256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13a99997229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7600"/>
            <a:ext cx="8839200" cy="400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a99997229_0_211"/>
          <p:cNvSpPr txBox="1"/>
          <p:nvPr>
            <p:ph type="ctrTitle"/>
          </p:nvPr>
        </p:nvSpPr>
        <p:spPr>
          <a:xfrm>
            <a:off x="547250" y="3986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Inserting a node in the middle</a:t>
            </a:r>
            <a:endParaRPr/>
          </a:p>
        </p:txBody>
      </p:sp>
      <p:pic>
        <p:nvPicPr>
          <p:cNvPr id="253" name="Google Shape;253;g13a99997229_0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21000"/>
            <a:ext cx="8839199" cy="25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g13a99997229_0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91500"/>
            <a:ext cx="8839201" cy="322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13a99997229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50" y="152400"/>
            <a:ext cx="7760146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a99997229_0_0"/>
          <p:cNvSpPr txBox="1"/>
          <p:nvPr>
            <p:ph type="ctrTitle"/>
          </p:nvPr>
        </p:nvSpPr>
        <p:spPr>
          <a:xfrm>
            <a:off x="685800" y="0"/>
            <a:ext cx="74538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Linked List</a:t>
            </a:r>
            <a:endParaRPr/>
          </a:p>
        </p:txBody>
      </p:sp>
      <p:sp>
        <p:nvSpPr>
          <p:cNvPr id="109" name="Google Shape;109;g13a99997229_0_0"/>
          <p:cNvSpPr txBox="1"/>
          <p:nvPr/>
        </p:nvSpPr>
        <p:spPr>
          <a:xfrm>
            <a:off x="602700" y="1002700"/>
            <a:ext cx="7938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 list is a dynamic data structure which is an ordered collection of homogeneous data elements called nodes, in which each element contains two parts: data or Info and one or more links. The data holds the application data to be processed.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13a9999722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110400"/>
            <a:ext cx="8839199" cy="1956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a99997229_0_16"/>
          <p:cNvSpPr txBox="1"/>
          <p:nvPr>
            <p:ph type="ctrTitle"/>
          </p:nvPr>
        </p:nvSpPr>
        <p:spPr>
          <a:xfrm>
            <a:off x="685800" y="31522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struct node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 int data;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struct node *next;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};</a:t>
            </a:r>
            <a:endParaRPr/>
          </a:p>
        </p:txBody>
      </p:sp>
      <p:sp>
        <p:nvSpPr>
          <p:cNvPr id="117" name="Google Shape;117;g13a99997229_0_16"/>
          <p:cNvSpPr txBox="1"/>
          <p:nvPr/>
        </p:nvSpPr>
        <p:spPr>
          <a:xfrm>
            <a:off x="623450" y="917875"/>
            <a:ext cx="7983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0" i="0" lang="en-US" sz="5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Structure </a:t>
            </a:r>
            <a:endParaRPr b="0" i="0" sz="5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a99997229_0_24"/>
          <p:cNvSpPr txBox="1"/>
          <p:nvPr/>
        </p:nvSpPr>
        <p:spPr>
          <a:xfrm>
            <a:off x="415650" y="502200"/>
            <a:ext cx="82953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Initialize nodes */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node *head;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node *one = NULL;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node *two = NULL;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node *three = NULL;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Allocate memory */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= malloc(sizeof(struct node));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= malloc(sizeof(struct node));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= malloc(sizeof(struct node));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a99997229_0_35"/>
          <p:cNvSpPr txBox="1"/>
          <p:nvPr>
            <p:ph type="ctrTitle"/>
          </p:nvPr>
        </p:nvSpPr>
        <p:spPr>
          <a:xfrm>
            <a:off x="685800" y="12818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029"/>
              <a:buNone/>
            </a:pPr>
            <a:r>
              <a:rPr lang="en-US" sz="3843"/>
              <a:t>/* Assign data values */</a:t>
            </a:r>
            <a:endParaRPr sz="3843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029"/>
              <a:buNone/>
            </a:pPr>
            <a:r>
              <a:rPr lang="en-US" sz="3843"/>
              <a:t>one-&gt;data = 1;</a:t>
            </a:r>
            <a:endParaRPr sz="3843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029"/>
              <a:buNone/>
            </a:pPr>
            <a:r>
              <a:rPr lang="en-US" sz="3843"/>
              <a:t>two-&gt;data = 2;</a:t>
            </a:r>
            <a:endParaRPr sz="3843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029"/>
              <a:buNone/>
            </a:pPr>
            <a:r>
              <a:rPr lang="en-US" sz="3843"/>
              <a:t>three-&gt;data=3;</a:t>
            </a:r>
            <a:endParaRPr sz="384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029"/>
              <a:buNone/>
            </a:pPr>
            <a:r>
              <a:rPr lang="en-US" sz="3843"/>
              <a:t>/* Connect nodes */</a:t>
            </a:r>
            <a:endParaRPr sz="3843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029"/>
              <a:buNone/>
            </a:pPr>
            <a:r>
              <a:rPr lang="en-US" sz="3843"/>
              <a:t>one-&gt;next = two;</a:t>
            </a:r>
            <a:endParaRPr sz="3843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029"/>
              <a:buNone/>
            </a:pPr>
            <a:r>
              <a:rPr lang="en-US" sz="3843"/>
              <a:t>two-&gt;next = three;</a:t>
            </a:r>
            <a:endParaRPr sz="3843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029"/>
              <a:buNone/>
            </a:pPr>
            <a:r>
              <a:rPr lang="en-US" sz="3843"/>
              <a:t>three-&gt;next = NULL;</a:t>
            </a:r>
            <a:endParaRPr sz="384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029"/>
              <a:buNone/>
            </a:pPr>
            <a:r>
              <a:rPr lang="en-US" sz="3843"/>
              <a:t>/* Save address of first node in head */                   head = one;</a:t>
            </a:r>
            <a:endParaRPr sz="3843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3a99997229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542300"/>
            <a:ext cx="8839201" cy="122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a99997229_0_54"/>
          <p:cNvSpPr txBox="1"/>
          <p:nvPr/>
        </p:nvSpPr>
        <p:spPr>
          <a:xfrm>
            <a:off x="0" y="0"/>
            <a:ext cx="8347500" cy="75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Linked list implementation in C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&lt;stdlib.h&gt;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Creating a node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node {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int value;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struct node *next;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print the linked list value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printLinkedlist(struct node *p) {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while (p != NULL) {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printf("%d ", p-&gt;value);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p-&gt;next;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a99997229_0_64"/>
          <p:cNvSpPr txBox="1"/>
          <p:nvPr/>
        </p:nvSpPr>
        <p:spPr>
          <a:xfrm>
            <a:off x="0" y="0"/>
            <a:ext cx="9334500" cy="6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// Initialize nodes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struct node *head;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struct node *one = NULL;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struct node *two = NULL;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struct node *three = NULL;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// Allocate memory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one = malloc(sizeof(struct node));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two = malloc(sizeof(struct node));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three = malloc(sizeof(struct node));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// Assign value values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one-&gt;value = 1;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two-&gt;value = 2;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three-&gt;value = 3;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// Connect nodes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one-&gt;next = two;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two-&gt;next = three;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three-&gt;next = NULL;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// printing node-value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head = one;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printLinkedlist(head);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2017-10-31T03:52:52Z</dcterms:created>
  <dc:creator>DIWAKARAN</dc:creator>
</cp:coreProperties>
</file>