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80" r:id="rId4"/>
    <p:sldId id="258" r:id="rId5"/>
    <p:sldId id="259" r:id="rId6"/>
    <p:sldId id="260" r:id="rId7"/>
    <p:sldId id="261" r:id="rId8"/>
    <p:sldId id="265" r:id="rId9"/>
    <p:sldId id="262" r:id="rId10"/>
    <p:sldId id="263" r:id="rId11"/>
    <p:sldId id="266" r:id="rId12"/>
    <p:sldId id="281" r:id="rId13"/>
    <p:sldId id="282" r:id="rId14"/>
    <p:sldId id="283" r:id="rId15"/>
    <p:sldId id="267" r:id="rId16"/>
    <p:sldId id="274" r:id="rId17"/>
    <p:sldId id="275" r:id="rId18"/>
    <p:sldId id="276" r:id="rId19"/>
    <p:sldId id="277" r:id="rId20"/>
    <p:sldId id="278" r:id="rId21"/>
    <p:sldId id="279" r:id="rId22"/>
    <p:sldId id="268" r:id="rId23"/>
    <p:sldId id="284" r:id="rId24"/>
    <p:sldId id="285" r:id="rId25"/>
    <p:sldId id="269" r:id="rId26"/>
    <p:sldId id="270" r:id="rId27"/>
    <p:sldId id="271" r:id="rId28"/>
    <p:sldId id="272"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386" y="5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BFF35F-F74D-6276-5B53-253BCB8F94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67D3DD8-BE7D-B3E1-F061-F9F509B2D0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44D669-F6AF-4D55-A9B9-378DFB089B7E}" type="datetimeFigureOut">
              <a:rPr lang="en-IN" smtClean="0"/>
              <a:t>13-11-2024</a:t>
            </a:fld>
            <a:endParaRPr lang="en-IN"/>
          </a:p>
        </p:txBody>
      </p:sp>
      <p:sp>
        <p:nvSpPr>
          <p:cNvPr id="4" name="Footer Placeholder 3">
            <a:extLst>
              <a:ext uri="{FF2B5EF4-FFF2-40B4-BE49-F238E27FC236}">
                <a16:creationId xmlns:a16="http://schemas.microsoft.com/office/drawing/2014/main" id="{45DBF372-4E6F-FD75-33D2-F461FE18B6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635F709-7D55-770C-C7FA-2066961DEF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BAF471-A43E-491A-8622-EA688D315C9F}" type="slidenum">
              <a:rPr lang="en-IN" smtClean="0"/>
              <a:t>‹#›</a:t>
            </a:fld>
            <a:endParaRPr lang="en-IN"/>
          </a:p>
        </p:txBody>
      </p:sp>
    </p:spTree>
    <p:extLst>
      <p:ext uri="{BB962C8B-B14F-4D97-AF65-F5344CB8AC3E}">
        <p14:creationId xmlns:p14="http://schemas.microsoft.com/office/powerpoint/2010/main" val="46170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993B0-AFA6-418B-8687-5668B5BAB190}" type="datetimeFigureOut">
              <a:rPr lang="en-IN" smtClean="0"/>
              <a:t>13-11-2024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7CCE5-2E20-4D10-8248-403A02FC6FE4}" type="slidenum">
              <a:rPr lang="en-IN" smtClean="0"/>
              <a:t>‹#›</a:t>
            </a:fld>
            <a:endParaRPr lang="en-IN"/>
          </a:p>
        </p:txBody>
      </p:sp>
    </p:spTree>
    <p:extLst>
      <p:ext uri="{BB962C8B-B14F-4D97-AF65-F5344CB8AC3E}">
        <p14:creationId xmlns:p14="http://schemas.microsoft.com/office/powerpoint/2010/main" val="10495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F37CCE5-2E20-4D10-8248-403A02FC6FE4}" type="slidenum">
              <a:rPr lang="en-IN" smtClean="0"/>
              <a:t>12</a:t>
            </a:fld>
            <a:endParaRPr lang="en-IN"/>
          </a:p>
        </p:txBody>
      </p:sp>
    </p:spTree>
    <p:extLst>
      <p:ext uri="{BB962C8B-B14F-4D97-AF65-F5344CB8AC3E}">
        <p14:creationId xmlns:p14="http://schemas.microsoft.com/office/powerpoint/2010/main" val="2836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FC27-A294-00CC-3E5E-34DFA2DA405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851241C-C464-9E99-E5C2-648B69E4D35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F50F8C-A2F2-B182-E0A9-3364D3D0E840}"/>
              </a:ext>
            </a:extLst>
          </p:cNvPr>
          <p:cNvSpPr>
            <a:spLocks noGrp="1"/>
          </p:cNvSpPr>
          <p:nvPr>
            <p:ph type="dt" sz="half" idx="10"/>
          </p:nvPr>
        </p:nvSpPr>
        <p:spPr/>
        <p:txBody>
          <a:bodyPr/>
          <a:lstStyle/>
          <a:p>
            <a:fld id="{EB70F598-4694-40BD-A2BA-9C8B7D11A1C7}" type="datetime1">
              <a:rPr lang="en-IN" smtClean="0"/>
              <a:t>13-11-2024</a:t>
            </a:fld>
            <a:endParaRPr lang="en-IN"/>
          </a:p>
        </p:txBody>
      </p:sp>
      <p:sp>
        <p:nvSpPr>
          <p:cNvPr id="5" name="Footer Placeholder 4">
            <a:extLst>
              <a:ext uri="{FF2B5EF4-FFF2-40B4-BE49-F238E27FC236}">
                <a16:creationId xmlns:a16="http://schemas.microsoft.com/office/drawing/2014/main" id="{8E973D66-D6D2-8CC5-ED2E-3EF8124500EF}"/>
              </a:ext>
            </a:extLst>
          </p:cNvPr>
          <p:cNvSpPr>
            <a:spLocks noGrp="1"/>
          </p:cNvSpPr>
          <p:nvPr>
            <p:ph type="ftr" sz="quarter" idx="11"/>
          </p:nvPr>
        </p:nvSpPr>
        <p:spPr/>
        <p:txBody>
          <a:bodyPr/>
          <a:lstStyle/>
          <a:p>
            <a:r>
              <a:rPr lang="en-IN"/>
              <a:t>Department of Computer Science and Engineering</a:t>
            </a:r>
          </a:p>
        </p:txBody>
      </p:sp>
      <p:sp>
        <p:nvSpPr>
          <p:cNvPr id="6" name="Slide Number Placeholder 5">
            <a:extLst>
              <a:ext uri="{FF2B5EF4-FFF2-40B4-BE49-F238E27FC236}">
                <a16:creationId xmlns:a16="http://schemas.microsoft.com/office/drawing/2014/main" id="{D7A7E84A-F6FD-747D-5F7A-30226A4F2B45}"/>
              </a:ext>
            </a:extLst>
          </p:cNvPr>
          <p:cNvSpPr>
            <a:spLocks noGrp="1"/>
          </p:cNvSpPr>
          <p:nvPr>
            <p:ph type="sldNum" sz="quarter" idx="12"/>
          </p:nvPr>
        </p:nvSpPr>
        <p:spPr/>
        <p:txBody>
          <a:bodyPr/>
          <a:lstStyle/>
          <a:p>
            <a:fld id="{9650F785-7609-4FD7-90A6-93FE6B18C4E5}" type="slidenum">
              <a:rPr lang="en-IN" smtClean="0"/>
              <a:t>‹#›</a:t>
            </a:fld>
            <a:endParaRPr lang="en-IN"/>
          </a:p>
        </p:txBody>
      </p:sp>
    </p:spTree>
    <p:extLst>
      <p:ext uri="{BB962C8B-B14F-4D97-AF65-F5344CB8AC3E}">
        <p14:creationId xmlns:p14="http://schemas.microsoft.com/office/powerpoint/2010/main" val="263343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A122-B4EA-4F33-4E18-547E654C33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1FF0D0-B89E-A1BF-FE89-01D0F5AFB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75DA8-7327-F7DF-DCA2-3DC51EECB79E}"/>
              </a:ext>
            </a:extLst>
          </p:cNvPr>
          <p:cNvSpPr>
            <a:spLocks noGrp="1"/>
          </p:cNvSpPr>
          <p:nvPr>
            <p:ph type="dt" sz="half" idx="10"/>
          </p:nvPr>
        </p:nvSpPr>
        <p:spPr/>
        <p:txBody>
          <a:bodyPr/>
          <a:lstStyle/>
          <a:p>
            <a:fld id="{BA5EEB14-D5A1-4ADF-BEFD-A5ED5FC284CB}" type="datetime1">
              <a:rPr lang="en-IN" smtClean="0"/>
              <a:t>13-11-2024</a:t>
            </a:fld>
            <a:endParaRPr lang="en-IN"/>
          </a:p>
        </p:txBody>
      </p:sp>
      <p:sp>
        <p:nvSpPr>
          <p:cNvPr id="5" name="Footer Placeholder 4">
            <a:extLst>
              <a:ext uri="{FF2B5EF4-FFF2-40B4-BE49-F238E27FC236}">
                <a16:creationId xmlns:a16="http://schemas.microsoft.com/office/drawing/2014/main" id="{47289AD6-7736-78A8-ADB3-41BDF73A771F}"/>
              </a:ext>
            </a:extLst>
          </p:cNvPr>
          <p:cNvSpPr>
            <a:spLocks noGrp="1"/>
          </p:cNvSpPr>
          <p:nvPr>
            <p:ph type="ftr" sz="quarter" idx="11"/>
          </p:nvPr>
        </p:nvSpPr>
        <p:spPr/>
        <p:txBody>
          <a:bodyPr/>
          <a:lstStyle/>
          <a:p>
            <a:r>
              <a:rPr lang="en-IN"/>
              <a:t>Department of Computer Science and Engineering</a:t>
            </a:r>
          </a:p>
        </p:txBody>
      </p:sp>
      <p:sp>
        <p:nvSpPr>
          <p:cNvPr id="6" name="Slide Number Placeholder 5">
            <a:extLst>
              <a:ext uri="{FF2B5EF4-FFF2-40B4-BE49-F238E27FC236}">
                <a16:creationId xmlns:a16="http://schemas.microsoft.com/office/drawing/2014/main" id="{2E2D48C4-8A8E-DBFF-9758-5C68C5089BD0}"/>
              </a:ext>
            </a:extLst>
          </p:cNvPr>
          <p:cNvSpPr>
            <a:spLocks noGrp="1"/>
          </p:cNvSpPr>
          <p:nvPr>
            <p:ph type="sldNum" sz="quarter" idx="12"/>
          </p:nvPr>
        </p:nvSpPr>
        <p:spPr/>
        <p:txBody>
          <a:bodyPr/>
          <a:lstStyle/>
          <a:p>
            <a:fld id="{9650F785-7609-4FD7-90A6-93FE6B18C4E5}" type="slidenum">
              <a:rPr lang="en-IN" smtClean="0"/>
              <a:t>‹#›</a:t>
            </a:fld>
            <a:endParaRPr lang="en-IN"/>
          </a:p>
        </p:txBody>
      </p:sp>
      <p:pic>
        <p:nvPicPr>
          <p:cNvPr id="7" name="Picture 6">
            <a:extLst>
              <a:ext uri="{FF2B5EF4-FFF2-40B4-BE49-F238E27FC236}">
                <a16:creationId xmlns:a16="http://schemas.microsoft.com/office/drawing/2014/main" id="{CFF2D609-114F-351C-3C8E-8B568FA55C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7238" y="145796"/>
            <a:ext cx="2162125" cy="407821"/>
          </a:xfrm>
          <a:prstGeom prst="rect">
            <a:avLst/>
          </a:prstGeom>
        </p:spPr>
      </p:pic>
    </p:spTree>
    <p:extLst>
      <p:ext uri="{BB962C8B-B14F-4D97-AF65-F5344CB8AC3E}">
        <p14:creationId xmlns:p14="http://schemas.microsoft.com/office/powerpoint/2010/main" val="375686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D5845-F3A1-A76B-657A-A1565D3B158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A32F78-2DF9-9DD7-290C-F8F43FB41A6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259CB-7582-224D-6015-26A9B0F8EF34}"/>
              </a:ext>
            </a:extLst>
          </p:cNvPr>
          <p:cNvSpPr>
            <a:spLocks noGrp="1"/>
          </p:cNvSpPr>
          <p:nvPr>
            <p:ph type="dt" sz="half" idx="10"/>
          </p:nvPr>
        </p:nvSpPr>
        <p:spPr/>
        <p:txBody>
          <a:bodyPr/>
          <a:lstStyle/>
          <a:p>
            <a:fld id="{B1620ABD-FD32-44E0-A269-B166D84C064D}" type="datetime1">
              <a:rPr lang="en-IN" smtClean="0"/>
              <a:t>13-11-2024</a:t>
            </a:fld>
            <a:endParaRPr lang="en-IN"/>
          </a:p>
        </p:txBody>
      </p:sp>
      <p:sp>
        <p:nvSpPr>
          <p:cNvPr id="5" name="Footer Placeholder 4">
            <a:extLst>
              <a:ext uri="{FF2B5EF4-FFF2-40B4-BE49-F238E27FC236}">
                <a16:creationId xmlns:a16="http://schemas.microsoft.com/office/drawing/2014/main" id="{22FABAD4-C8FD-707A-4B7C-D40696E55D03}"/>
              </a:ext>
            </a:extLst>
          </p:cNvPr>
          <p:cNvSpPr>
            <a:spLocks noGrp="1"/>
          </p:cNvSpPr>
          <p:nvPr>
            <p:ph type="ftr" sz="quarter" idx="11"/>
          </p:nvPr>
        </p:nvSpPr>
        <p:spPr/>
        <p:txBody>
          <a:bodyPr/>
          <a:lstStyle/>
          <a:p>
            <a:r>
              <a:rPr lang="en-IN"/>
              <a:t>Department of Computer Science and Engineering</a:t>
            </a:r>
          </a:p>
        </p:txBody>
      </p:sp>
      <p:sp>
        <p:nvSpPr>
          <p:cNvPr id="6" name="Slide Number Placeholder 5">
            <a:extLst>
              <a:ext uri="{FF2B5EF4-FFF2-40B4-BE49-F238E27FC236}">
                <a16:creationId xmlns:a16="http://schemas.microsoft.com/office/drawing/2014/main" id="{74D458E1-A4F5-9DDA-D22C-69038C425CFE}"/>
              </a:ext>
            </a:extLst>
          </p:cNvPr>
          <p:cNvSpPr>
            <a:spLocks noGrp="1"/>
          </p:cNvSpPr>
          <p:nvPr>
            <p:ph type="sldNum" sz="quarter" idx="12"/>
          </p:nvPr>
        </p:nvSpPr>
        <p:spPr/>
        <p:txBody>
          <a:bodyPr/>
          <a:lstStyle/>
          <a:p>
            <a:fld id="{9650F785-7609-4FD7-90A6-93FE6B18C4E5}" type="slidenum">
              <a:rPr lang="en-IN" smtClean="0"/>
              <a:t>‹#›</a:t>
            </a:fld>
            <a:endParaRPr lang="en-IN"/>
          </a:p>
        </p:txBody>
      </p:sp>
      <p:pic>
        <p:nvPicPr>
          <p:cNvPr id="7" name="Picture 6">
            <a:extLst>
              <a:ext uri="{FF2B5EF4-FFF2-40B4-BE49-F238E27FC236}">
                <a16:creationId xmlns:a16="http://schemas.microsoft.com/office/drawing/2014/main" id="{7D1D9B99-D6CD-7012-2961-3BB57401B1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7238" y="145796"/>
            <a:ext cx="2162125" cy="407821"/>
          </a:xfrm>
          <a:prstGeom prst="rect">
            <a:avLst/>
          </a:prstGeom>
        </p:spPr>
      </p:pic>
    </p:spTree>
    <p:extLst>
      <p:ext uri="{BB962C8B-B14F-4D97-AF65-F5344CB8AC3E}">
        <p14:creationId xmlns:p14="http://schemas.microsoft.com/office/powerpoint/2010/main" val="389651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4CCE-6058-24CA-4134-9DB6607985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41BB0F-C3DB-3733-2F0F-6A2F0DD285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3D8FC-C611-D3ED-AFC5-7A27F81233D6}"/>
              </a:ext>
            </a:extLst>
          </p:cNvPr>
          <p:cNvSpPr>
            <a:spLocks noGrp="1"/>
          </p:cNvSpPr>
          <p:nvPr>
            <p:ph type="dt" sz="half" idx="10"/>
          </p:nvPr>
        </p:nvSpPr>
        <p:spPr/>
        <p:txBody>
          <a:bodyPr/>
          <a:lstStyle/>
          <a:p>
            <a:fld id="{7EBC36A6-9C22-4F4F-8282-2E0E8E847505}" type="datetime1">
              <a:rPr lang="en-IN" smtClean="0"/>
              <a:t>13-11-2024</a:t>
            </a:fld>
            <a:endParaRPr lang="en-IN"/>
          </a:p>
        </p:txBody>
      </p:sp>
      <p:sp>
        <p:nvSpPr>
          <p:cNvPr id="5" name="Footer Placeholder 4">
            <a:extLst>
              <a:ext uri="{FF2B5EF4-FFF2-40B4-BE49-F238E27FC236}">
                <a16:creationId xmlns:a16="http://schemas.microsoft.com/office/drawing/2014/main" id="{F5183F6B-9CA1-FE70-1B8E-9FB65C366F82}"/>
              </a:ext>
            </a:extLst>
          </p:cNvPr>
          <p:cNvSpPr>
            <a:spLocks noGrp="1"/>
          </p:cNvSpPr>
          <p:nvPr>
            <p:ph type="ftr" sz="quarter" idx="11"/>
          </p:nvPr>
        </p:nvSpPr>
        <p:spPr/>
        <p:txBody>
          <a:bodyPr/>
          <a:lstStyle/>
          <a:p>
            <a:r>
              <a:rPr lang="en-IN"/>
              <a:t>Department of Computer Science and Engineering</a:t>
            </a:r>
          </a:p>
        </p:txBody>
      </p:sp>
      <p:sp>
        <p:nvSpPr>
          <p:cNvPr id="6" name="Slide Number Placeholder 5">
            <a:extLst>
              <a:ext uri="{FF2B5EF4-FFF2-40B4-BE49-F238E27FC236}">
                <a16:creationId xmlns:a16="http://schemas.microsoft.com/office/drawing/2014/main" id="{B6C18B44-9DBE-5E5A-1B81-805EAFF108AB}"/>
              </a:ext>
            </a:extLst>
          </p:cNvPr>
          <p:cNvSpPr>
            <a:spLocks noGrp="1"/>
          </p:cNvSpPr>
          <p:nvPr>
            <p:ph type="sldNum" sz="quarter" idx="12"/>
          </p:nvPr>
        </p:nvSpPr>
        <p:spPr/>
        <p:txBody>
          <a:bodyPr/>
          <a:lstStyle/>
          <a:p>
            <a:fld id="{9650F785-7609-4FD7-90A6-93FE6B18C4E5}" type="slidenum">
              <a:rPr lang="en-IN" smtClean="0"/>
              <a:t>‹#›</a:t>
            </a:fld>
            <a:endParaRPr lang="en-IN"/>
          </a:p>
        </p:txBody>
      </p:sp>
      <p:pic>
        <p:nvPicPr>
          <p:cNvPr id="7" name="Picture 6">
            <a:extLst>
              <a:ext uri="{FF2B5EF4-FFF2-40B4-BE49-F238E27FC236}">
                <a16:creationId xmlns:a16="http://schemas.microsoft.com/office/drawing/2014/main" id="{92F50071-63A3-A2FF-0185-3982E9B034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7238" y="145796"/>
            <a:ext cx="2162125" cy="407821"/>
          </a:xfrm>
          <a:prstGeom prst="rect">
            <a:avLst/>
          </a:prstGeom>
        </p:spPr>
      </p:pic>
    </p:spTree>
    <p:extLst>
      <p:ext uri="{BB962C8B-B14F-4D97-AF65-F5344CB8AC3E}">
        <p14:creationId xmlns:p14="http://schemas.microsoft.com/office/powerpoint/2010/main" val="249301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9265-98C9-9CDB-A2B4-9D9C2B9B97A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F00026-A81D-6DA1-BB9F-3B143C58E81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18016-B8F4-FF06-3C76-89625752F117}"/>
              </a:ext>
            </a:extLst>
          </p:cNvPr>
          <p:cNvSpPr>
            <a:spLocks noGrp="1"/>
          </p:cNvSpPr>
          <p:nvPr>
            <p:ph type="dt" sz="half" idx="10"/>
          </p:nvPr>
        </p:nvSpPr>
        <p:spPr/>
        <p:txBody>
          <a:bodyPr/>
          <a:lstStyle/>
          <a:p>
            <a:fld id="{939C5E33-40C3-4734-8C08-9FF49A111638}" type="datetime1">
              <a:rPr lang="en-IN" smtClean="0"/>
              <a:t>13-11-2024</a:t>
            </a:fld>
            <a:endParaRPr lang="en-IN"/>
          </a:p>
        </p:txBody>
      </p:sp>
      <p:sp>
        <p:nvSpPr>
          <p:cNvPr id="5" name="Footer Placeholder 4">
            <a:extLst>
              <a:ext uri="{FF2B5EF4-FFF2-40B4-BE49-F238E27FC236}">
                <a16:creationId xmlns:a16="http://schemas.microsoft.com/office/drawing/2014/main" id="{48CF2D0A-93BD-D926-F1B7-FF946F828D13}"/>
              </a:ext>
            </a:extLst>
          </p:cNvPr>
          <p:cNvSpPr>
            <a:spLocks noGrp="1"/>
          </p:cNvSpPr>
          <p:nvPr>
            <p:ph type="ftr" sz="quarter" idx="11"/>
          </p:nvPr>
        </p:nvSpPr>
        <p:spPr/>
        <p:txBody>
          <a:bodyPr/>
          <a:lstStyle/>
          <a:p>
            <a:r>
              <a:rPr lang="en-IN"/>
              <a:t>Department of Computer Science and Engineering</a:t>
            </a:r>
          </a:p>
        </p:txBody>
      </p:sp>
      <p:sp>
        <p:nvSpPr>
          <p:cNvPr id="6" name="Slide Number Placeholder 5">
            <a:extLst>
              <a:ext uri="{FF2B5EF4-FFF2-40B4-BE49-F238E27FC236}">
                <a16:creationId xmlns:a16="http://schemas.microsoft.com/office/drawing/2014/main" id="{C5DC7CF1-E539-E570-5B2B-B09165A94A87}"/>
              </a:ext>
            </a:extLst>
          </p:cNvPr>
          <p:cNvSpPr>
            <a:spLocks noGrp="1"/>
          </p:cNvSpPr>
          <p:nvPr>
            <p:ph type="sldNum" sz="quarter" idx="12"/>
          </p:nvPr>
        </p:nvSpPr>
        <p:spPr/>
        <p:txBody>
          <a:bodyPr/>
          <a:lstStyle/>
          <a:p>
            <a:fld id="{9650F785-7609-4FD7-90A6-93FE6B18C4E5}" type="slidenum">
              <a:rPr lang="en-IN" smtClean="0"/>
              <a:t>‹#›</a:t>
            </a:fld>
            <a:endParaRPr lang="en-IN"/>
          </a:p>
        </p:txBody>
      </p:sp>
    </p:spTree>
    <p:extLst>
      <p:ext uri="{BB962C8B-B14F-4D97-AF65-F5344CB8AC3E}">
        <p14:creationId xmlns:p14="http://schemas.microsoft.com/office/powerpoint/2010/main" val="144537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BA0C-34D1-4365-1BB6-CB5F15BDB2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93455B-5A90-268D-A010-881EE78F465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13DB99-AE7C-4CED-0186-BC79B0B6490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2DFB4D-8BCA-276B-F288-EA14D2000E77}"/>
              </a:ext>
            </a:extLst>
          </p:cNvPr>
          <p:cNvSpPr>
            <a:spLocks noGrp="1"/>
          </p:cNvSpPr>
          <p:nvPr>
            <p:ph type="dt" sz="half" idx="10"/>
          </p:nvPr>
        </p:nvSpPr>
        <p:spPr/>
        <p:txBody>
          <a:bodyPr/>
          <a:lstStyle/>
          <a:p>
            <a:fld id="{291FE10B-B40F-4E8D-9C07-D63ABC2B83D3}" type="datetime1">
              <a:rPr lang="en-IN" smtClean="0"/>
              <a:t>13-11-2024</a:t>
            </a:fld>
            <a:endParaRPr lang="en-IN"/>
          </a:p>
        </p:txBody>
      </p:sp>
      <p:sp>
        <p:nvSpPr>
          <p:cNvPr id="6" name="Footer Placeholder 5">
            <a:extLst>
              <a:ext uri="{FF2B5EF4-FFF2-40B4-BE49-F238E27FC236}">
                <a16:creationId xmlns:a16="http://schemas.microsoft.com/office/drawing/2014/main" id="{036D1ED3-A1CD-0A11-BC1E-CB504F3AF244}"/>
              </a:ext>
            </a:extLst>
          </p:cNvPr>
          <p:cNvSpPr>
            <a:spLocks noGrp="1"/>
          </p:cNvSpPr>
          <p:nvPr>
            <p:ph type="ftr" sz="quarter" idx="11"/>
          </p:nvPr>
        </p:nvSpPr>
        <p:spPr/>
        <p:txBody>
          <a:bodyPr/>
          <a:lstStyle/>
          <a:p>
            <a:r>
              <a:rPr lang="en-IN"/>
              <a:t>Department of Computer Science and Engineering</a:t>
            </a:r>
          </a:p>
        </p:txBody>
      </p:sp>
      <p:sp>
        <p:nvSpPr>
          <p:cNvPr id="7" name="Slide Number Placeholder 6">
            <a:extLst>
              <a:ext uri="{FF2B5EF4-FFF2-40B4-BE49-F238E27FC236}">
                <a16:creationId xmlns:a16="http://schemas.microsoft.com/office/drawing/2014/main" id="{2C626601-8AEC-09EB-1567-0E7A0ABE37B7}"/>
              </a:ext>
            </a:extLst>
          </p:cNvPr>
          <p:cNvSpPr>
            <a:spLocks noGrp="1"/>
          </p:cNvSpPr>
          <p:nvPr>
            <p:ph type="sldNum" sz="quarter" idx="12"/>
          </p:nvPr>
        </p:nvSpPr>
        <p:spPr/>
        <p:txBody>
          <a:bodyPr/>
          <a:lstStyle/>
          <a:p>
            <a:fld id="{9650F785-7609-4FD7-90A6-93FE6B18C4E5}" type="slidenum">
              <a:rPr lang="en-IN" smtClean="0"/>
              <a:t>‹#›</a:t>
            </a:fld>
            <a:endParaRPr lang="en-IN"/>
          </a:p>
        </p:txBody>
      </p:sp>
      <p:pic>
        <p:nvPicPr>
          <p:cNvPr id="8" name="Picture 7">
            <a:extLst>
              <a:ext uri="{FF2B5EF4-FFF2-40B4-BE49-F238E27FC236}">
                <a16:creationId xmlns:a16="http://schemas.microsoft.com/office/drawing/2014/main" id="{CC4B5BDA-F1B9-80F3-05F7-A5DE2DF56C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7238" y="145796"/>
            <a:ext cx="2162125" cy="407821"/>
          </a:xfrm>
          <a:prstGeom prst="rect">
            <a:avLst/>
          </a:prstGeom>
        </p:spPr>
      </p:pic>
    </p:spTree>
    <p:extLst>
      <p:ext uri="{BB962C8B-B14F-4D97-AF65-F5344CB8AC3E}">
        <p14:creationId xmlns:p14="http://schemas.microsoft.com/office/powerpoint/2010/main" val="3618866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4618-2B59-909B-F862-D4E5AF47646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0EA688-C6C2-345D-1F35-AF83B1DF111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EF735F7-55D5-C299-CB72-10A30C2F7D7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A7CD6A-B1BF-E770-D743-2D5E3B5F72E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FD3B6-1DE6-D106-465B-6CEDA0A63E8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6FAC13-3648-05C6-6D8A-FB0CF1C3D3BC}"/>
              </a:ext>
            </a:extLst>
          </p:cNvPr>
          <p:cNvSpPr>
            <a:spLocks noGrp="1"/>
          </p:cNvSpPr>
          <p:nvPr>
            <p:ph type="dt" sz="half" idx="10"/>
          </p:nvPr>
        </p:nvSpPr>
        <p:spPr/>
        <p:txBody>
          <a:bodyPr/>
          <a:lstStyle/>
          <a:p>
            <a:fld id="{2DB0F6B3-8D6A-40CA-A85F-EDCC36651878}" type="datetime1">
              <a:rPr lang="en-IN" smtClean="0"/>
              <a:t>13-11-2024</a:t>
            </a:fld>
            <a:endParaRPr lang="en-IN"/>
          </a:p>
        </p:txBody>
      </p:sp>
      <p:sp>
        <p:nvSpPr>
          <p:cNvPr id="8" name="Footer Placeholder 7">
            <a:extLst>
              <a:ext uri="{FF2B5EF4-FFF2-40B4-BE49-F238E27FC236}">
                <a16:creationId xmlns:a16="http://schemas.microsoft.com/office/drawing/2014/main" id="{9FC50408-E935-F75C-1097-D9434549CA83}"/>
              </a:ext>
            </a:extLst>
          </p:cNvPr>
          <p:cNvSpPr>
            <a:spLocks noGrp="1"/>
          </p:cNvSpPr>
          <p:nvPr>
            <p:ph type="ftr" sz="quarter" idx="11"/>
          </p:nvPr>
        </p:nvSpPr>
        <p:spPr/>
        <p:txBody>
          <a:bodyPr/>
          <a:lstStyle/>
          <a:p>
            <a:r>
              <a:rPr lang="en-IN"/>
              <a:t>Department of Computer Science and Engineering</a:t>
            </a:r>
          </a:p>
        </p:txBody>
      </p:sp>
      <p:sp>
        <p:nvSpPr>
          <p:cNvPr id="9" name="Slide Number Placeholder 8">
            <a:extLst>
              <a:ext uri="{FF2B5EF4-FFF2-40B4-BE49-F238E27FC236}">
                <a16:creationId xmlns:a16="http://schemas.microsoft.com/office/drawing/2014/main" id="{1A26020F-20E8-6279-88DF-4325D20692B7}"/>
              </a:ext>
            </a:extLst>
          </p:cNvPr>
          <p:cNvSpPr>
            <a:spLocks noGrp="1"/>
          </p:cNvSpPr>
          <p:nvPr>
            <p:ph type="sldNum" sz="quarter" idx="12"/>
          </p:nvPr>
        </p:nvSpPr>
        <p:spPr/>
        <p:txBody>
          <a:bodyPr/>
          <a:lstStyle/>
          <a:p>
            <a:fld id="{9650F785-7609-4FD7-90A6-93FE6B18C4E5}" type="slidenum">
              <a:rPr lang="en-IN" smtClean="0"/>
              <a:t>‹#›</a:t>
            </a:fld>
            <a:endParaRPr lang="en-IN"/>
          </a:p>
        </p:txBody>
      </p:sp>
    </p:spTree>
    <p:extLst>
      <p:ext uri="{BB962C8B-B14F-4D97-AF65-F5344CB8AC3E}">
        <p14:creationId xmlns:p14="http://schemas.microsoft.com/office/powerpoint/2010/main" val="136630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D821-3BB7-16DE-5B33-2A3A7E524E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3A3D35-9F89-DB73-7A2A-B2E4FC7396E7}"/>
              </a:ext>
            </a:extLst>
          </p:cNvPr>
          <p:cNvSpPr>
            <a:spLocks noGrp="1"/>
          </p:cNvSpPr>
          <p:nvPr>
            <p:ph type="dt" sz="half" idx="10"/>
          </p:nvPr>
        </p:nvSpPr>
        <p:spPr/>
        <p:txBody>
          <a:bodyPr/>
          <a:lstStyle/>
          <a:p>
            <a:fld id="{DAB8F17E-BC19-40BF-8EE4-91A02B5068B6}" type="datetime1">
              <a:rPr lang="en-IN" smtClean="0"/>
              <a:t>13-11-2024</a:t>
            </a:fld>
            <a:endParaRPr lang="en-IN"/>
          </a:p>
        </p:txBody>
      </p:sp>
      <p:sp>
        <p:nvSpPr>
          <p:cNvPr id="4" name="Footer Placeholder 3">
            <a:extLst>
              <a:ext uri="{FF2B5EF4-FFF2-40B4-BE49-F238E27FC236}">
                <a16:creationId xmlns:a16="http://schemas.microsoft.com/office/drawing/2014/main" id="{5E8BE960-849D-E736-ACD1-2E02E0C35D04}"/>
              </a:ext>
            </a:extLst>
          </p:cNvPr>
          <p:cNvSpPr>
            <a:spLocks noGrp="1"/>
          </p:cNvSpPr>
          <p:nvPr>
            <p:ph type="ftr" sz="quarter" idx="11"/>
          </p:nvPr>
        </p:nvSpPr>
        <p:spPr/>
        <p:txBody>
          <a:bodyPr/>
          <a:lstStyle/>
          <a:p>
            <a:r>
              <a:rPr lang="en-IN"/>
              <a:t>Department of Computer Science and Engineering</a:t>
            </a:r>
          </a:p>
        </p:txBody>
      </p:sp>
      <p:sp>
        <p:nvSpPr>
          <p:cNvPr id="5" name="Slide Number Placeholder 4">
            <a:extLst>
              <a:ext uri="{FF2B5EF4-FFF2-40B4-BE49-F238E27FC236}">
                <a16:creationId xmlns:a16="http://schemas.microsoft.com/office/drawing/2014/main" id="{0D256155-E510-15F7-9212-70B442EFD70E}"/>
              </a:ext>
            </a:extLst>
          </p:cNvPr>
          <p:cNvSpPr>
            <a:spLocks noGrp="1"/>
          </p:cNvSpPr>
          <p:nvPr>
            <p:ph type="sldNum" sz="quarter" idx="12"/>
          </p:nvPr>
        </p:nvSpPr>
        <p:spPr/>
        <p:txBody>
          <a:bodyPr/>
          <a:lstStyle/>
          <a:p>
            <a:fld id="{9650F785-7609-4FD7-90A6-93FE6B18C4E5}" type="slidenum">
              <a:rPr lang="en-IN" smtClean="0"/>
              <a:t>‹#›</a:t>
            </a:fld>
            <a:endParaRPr lang="en-IN"/>
          </a:p>
        </p:txBody>
      </p:sp>
      <p:pic>
        <p:nvPicPr>
          <p:cNvPr id="6" name="Picture 5">
            <a:extLst>
              <a:ext uri="{FF2B5EF4-FFF2-40B4-BE49-F238E27FC236}">
                <a16:creationId xmlns:a16="http://schemas.microsoft.com/office/drawing/2014/main" id="{CE613EF2-C1B7-BB60-7908-26263F4792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7238" y="145796"/>
            <a:ext cx="2162125" cy="407821"/>
          </a:xfrm>
          <a:prstGeom prst="rect">
            <a:avLst/>
          </a:prstGeom>
        </p:spPr>
      </p:pic>
    </p:spTree>
    <p:extLst>
      <p:ext uri="{BB962C8B-B14F-4D97-AF65-F5344CB8AC3E}">
        <p14:creationId xmlns:p14="http://schemas.microsoft.com/office/powerpoint/2010/main" val="147474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FA459-4983-8D4A-5F8B-E69C3E3CE812}"/>
              </a:ext>
            </a:extLst>
          </p:cNvPr>
          <p:cNvSpPr>
            <a:spLocks noGrp="1"/>
          </p:cNvSpPr>
          <p:nvPr>
            <p:ph type="dt" sz="half" idx="10"/>
          </p:nvPr>
        </p:nvSpPr>
        <p:spPr/>
        <p:txBody>
          <a:bodyPr/>
          <a:lstStyle/>
          <a:p>
            <a:fld id="{DC0680C4-AB16-4995-AE77-553BED52D995}" type="datetime1">
              <a:rPr lang="en-IN" smtClean="0"/>
              <a:t>13-11-2024</a:t>
            </a:fld>
            <a:endParaRPr lang="en-IN"/>
          </a:p>
        </p:txBody>
      </p:sp>
      <p:sp>
        <p:nvSpPr>
          <p:cNvPr id="3" name="Footer Placeholder 2">
            <a:extLst>
              <a:ext uri="{FF2B5EF4-FFF2-40B4-BE49-F238E27FC236}">
                <a16:creationId xmlns:a16="http://schemas.microsoft.com/office/drawing/2014/main" id="{F26B2656-3337-64F8-F8E3-B20A59DD0EB5}"/>
              </a:ext>
            </a:extLst>
          </p:cNvPr>
          <p:cNvSpPr>
            <a:spLocks noGrp="1"/>
          </p:cNvSpPr>
          <p:nvPr>
            <p:ph type="ftr" sz="quarter" idx="11"/>
          </p:nvPr>
        </p:nvSpPr>
        <p:spPr/>
        <p:txBody>
          <a:bodyPr/>
          <a:lstStyle/>
          <a:p>
            <a:r>
              <a:rPr lang="en-IN"/>
              <a:t>Department of Computer Science and Engineering</a:t>
            </a:r>
          </a:p>
        </p:txBody>
      </p:sp>
      <p:sp>
        <p:nvSpPr>
          <p:cNvPr id="4" name="Slide Number Placeholder 3">
            <a:extLst>
              <a:ext uri="{FF2B5EF4-FFF2-40B4-BE49-F238E27FC236}">
                <a16:creationId xmlns:a16="http://schemas.microsoft.com/office/drawing/2014/main" id="{5A0DDFD2-E831-3AF1-6844-5F7899FAF629}"/>
              </a:ext>
            </a:extLst>
          </p:cNvPr>
          <p:cNvSpPr>
            <a:spLocks noGrp="1"/>
          </p:cNvSpPr>
          <p:nvPr>
            <p:ph type="sldNum" sz="quarter" idx="12"/>
          </p:nvPr>
        </p:nvSpPr>
        <p:spPr/>
        <p:txBody>
          <a:bodyPr/>
          <a:lstStyle/>
          <a:p>
            <a:fld id="{9650F785-7609-4FD7-90A6-93FE6B18C4E5}" type="slidenum">
              <a:rPr lang="en-IN" smtClean="0"/>
              <a:t>‹#›</a:t>
            </a:fld>
            <a:endParaRPr lang="en-IN"/>
          </a:p>
        </p:txBody>
      </p:sp>
      <p:pic>
        <p:nvPicPr>
          <p:cNvPr id="5" name="Picture 4">
            <a:extLst>
              <a:ext uri="{FF2B5EF4-FFF2-40B4-BE49-F238E27FC236}">
                <a16:creationId xmlns:a16="http://schemas.microsoft.com/office/drawing/2014/main" id="{4BB17BE7-69DD-8946-90C9-4C15D52804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7238" y="145796"/>
            <a:ext cx="2162125" cy="407821"/>
          </a:xfrm>
          <a:prstGeom prst="rect">
            <a:avLst/>
          </a:prstGeom>
        </p:spPr>
      </p:pic>
    </p:spTree>
    <p:extLst>
      <p:ext uri="{BB962C8B-B14F-4D97-AF65-F5344CB8AC3E}">
        <p14:creationId xmlns:p14="http://schemas.microsoft.com/office/powerpoint/2010/main" val="199255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1AB7-CA6C-E101-0D0B-D0D26908742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DAAF87-6738-2EF4-415D-6599CCF8A84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182ACF-10BB-E1F3-D3CD-3368DCFB805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152835-F6C3-36A4-5706-5D11EE1AC071}"/>
              </a:ext>
            </a:extLst>
          </p:cNvPr>
          <p:cNvSpPr>
            <a:spLocks noGrp="1"/>
          </p:cNvSpPr>
          <p:nvPr>
            <p:ph type="dt" sz="half" idx="10"/>
          </p:nvPr>
        </p:nvSpPr>
        <p:spPr/>
        <p:txBody>
          <a:bodyPr/>
          <a:lstStyle/>
          <a:p>
            <a:fld id="{ED3F34EE-B09B-48AA-841E-990F239A9972}" type="datetime1">
              <a:rPr lang="en-IN" smtClean="0"/>
              <a:t>13-11-2024</a:t>
            </a:fld>
            <a:endParaRPr lang="en-IN"/>
          </a:p>
        </p:txBody>
      </p:sp>
      <p:sp>
        <p:nvSpPr>
          <p:cNvPr id="6" name="Footer Placeholder 5">
            <a:extLst>
              <a:ext uri="{FF2B5EF4-FFF2-40B4-BE49-F238E27FC236}">
                <a16:creationId xmlns:a16="http://schemas.microsoft.com/office/drawing/2014/main" id="{4F52E8C3-E093-5034-891E-A7D76BD013CF}"/>
              </a:ext>
            </a:extLst>
          </p:cNvPr>
          <p:cNvSpPr>
            <a:spLocks noGrp="1"/>
          </p:cNvSpPr>
          <p:nvPr>
            <p:ph type="ftr" sz="quarter" idx="11"/>
          </p:nvPr>
        </p:nvSpPr>
        <p:spPr/>
        <p:txBody>
          <a:bodyPr/>
          <a:lstStyle/>
          <a:p>
            <a:r>
              <a:rPr lang="en-IN"/>
              <a:t>Department of Computer Science and Engineering</a:t>
            </a:r>
          </a:p>
        </p:txBody>
      </p:sp>
      <p:sp>
        <p:nvSpPr>
          <p:cNvPr id="7" name="Slide Number Placeholder 6">
            <a:extLst>
              <a:ext uri="{FF2B5EF4-FFF2-40B4-BE49-F238E27FC236}">
                <a16:creationId xmlns:a16="http://schemas.microsoft.com/office/drawing/2014/main" id="{9417D665-D921-6055-5C56-A608DA903B77}"/>
              </a:ext>
            </a:extLst>
          </p:cNvPr>
          <p:cNvSpPr>
            <a:spLocks noGrp="1"/>
          </p:cNvSpPr>
          <p:nvPr>
            <p:ph type="sldNum" sz="quarter" idx="12"/>
          </p:nvPr>
        </p:nvSpPr>
        <p:spPr/>
        <p:txBody>
          <a:bodyPr/>
          <a:lstStyle/>
          <a:p>
            <a:fld id="{9650F785-7609-4FD7-90A6-93FE6B18C4E5}" type="slidenum">
              <a:rPr lang="en-IN" smtClean="0"/>
              <a:t>‹#›</a:t>
            </a:fld>
            <a:endParaRPr lang="en-IN"/>
          </a:p>
        </p:txBody>
      </p:sp>
      <p:pic>
        <p:nvPicPr>
          <p:cNvPr id="8" name="Picture 7">
            <a:extLst>
              <a:ext uri="{FF2B5EF4-FFF2-40B4-BE49-F238E27FC236}">
                <a16:creationId xmlns:a16="http://schemas.microsoft.com/office/drawing/2014/main" id="{B33EC5B7-D06E-BB6D-2DD8-DF0EEECB0F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7238" y="145796"/>
            <a:ext cx="2162125" cy="407821"/>
          </a:xfrm>
          <a:prstGeom prst="rect">
            <a:avLst/>
          </a:prstGeom>
        </p:spPr>
      </p:pic>
    </p:spTree>
    <p:extLst>
      <p:ext uri="{BB962C8B-B14F-4D97-AF65-F5344CB8AC3E}">
        <p14:creationId xmlns:p14="http://schemas.microsoft.com/office/powerpoint/2010/main" val="316871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67D9-65A1-A001-16D9-E580A8E02F8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CB9F59-199C-37F4-2EF0-53EE378C323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65AAEC5-BF3E-6D71-F32D-64387F5EA07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EB86855-0A7A-CF08-F3F1-15B984C135A6}"/>
              </a:ext>
            </a:extLst>
          </p:cNvPr>
          <p:cNvSpPr>
            <a:spLocks noGrp="1"/>
          </p:cNvSpPr>
          <p:nvPr>
            <p:ph type="dt" sz="half" idx="10"/>
          </p:nvPr>
        </p:nvSpPr>
        <p:spPr/>
        <p:txBody>
          <a:bodyPr/>
          <a:lstStyle/>
          <a:p>
            <a:fld id="{EBA90222-92A1-412B-9FF2-26857B3C1822}" type="datetime1">
              <a:rPr lang="en-IN" smtClean="0"/>
              <a:t>13-11-2024</a:t>
            </a:fld>
            <a:endParaRPr lang="en-IN"/>
          </a:p>
        </p:txBody>
      </p:sp>
      <p:sp>
        <p:nvSpPr>
          <p:cNvPr id="6" name="Footer Placeholder 5">
            <a:extLst>
              <a:ext uri="{FF2B5EF4-FFF2-40B4-BE49-F238E27FC236}">
                <a16:creationId xmlns:a16="http://schemas.microsoft.com/office/drawing/2014/main" id="{8A49A328-8EDA-7539-3D50-89B938F890E4}"/>
              </a:ext>
            </a:extLst>
          </p:cNvPr>
          <p:cNvSpPr>
            <a:spLocks noGrp="1"/>
          </p:cNvSpPr>
          <p:nvPr>
            <p:ph type="ftr" sz="quarter" idx="11"/>
          </p:nvPr>
        </p:nvSpPr>
        <p:spPr/>
        <p:txBody>
          <a:bodyPr/>
          <a:lstStyle/>
          <a:p>
            <a:r>
              <a:rPr lang="en-IN"/>
              <a:t>Department of Computer Science and Engineering</a:t>
            </a:r>
          </a:p>
        </p:txBody>
      </p:sp>
      <p:sp>
        <p:nvSpPr>
          <p:cNvPr id="7" name="Slide Number Placeholder 6">
            <a:extLst>
              <a:ext uri="{FF2B5EF4-FFF2-40B4-BE49-F238E27FC236}">
                <a16:creationId xmlns:a16="http://schemas.microsoft.com/office/drawing/2014/main" id="{EC4DC4C2-68D9-509D-96B7-785D42340BC0}"/>
              </a:ext>
            </a:extLst>
          </p:cNvPr>
          <p:cNvSpPr>
            <a:spLocks noGrp="1"/>
          </p:cNvSpPr>
          <p:nvPr>
            <p:ph type="sldNum" sz="quarter" idx="12"/>
          </p:nvPr>
        </p:nvSpPr>
        <p:spPr/>
        <p:txBody>
          <a:bodyPr/>
          <a:lstStyle/>
          <a:p>
            <a:fld id="{9650F785-7609-4FD7-90A6-93FE6B18C4E5}" type="slidenum">
              <a:rPr lang="en-IN" smtClean="0"/>
              <a:t>‹#›</a:t>
            </a:fld>
            <a:endParaRPr lang="en-IN"/>
          </a:p>
        </p:txBody>
      </p:sp>
      <p:pic>
        <p:nvPicPr>
          <p:cNvPr id="8" name="Picture 7">
            <a:extLst>
              <a:ext uri="{FF2B5EF4-FFF2-40B4-BE49-F238E27FC236}">
                <a16:creationId xmlns:a16="http://schemas.microsoft.com/office/drawing/2014/main" id="{D8796DFF-43A0-96F7-6DEE-738FE6D9D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7238" y="145796"/>
            <a:ext cx="2162125" cy="407821"/>
          </a:xfrm>
          <a:prstGeom prst="rect">
            <a:avLst/>
          </a:prstGeom>
        </p:spPr>
      </p:pic>
    </p:spTree>
    <p:extLst>
      <p:ext uri="{BB962C8B-B14F-4D97-AF65-F5344CB8AC3E}">
        <p14:creationId xmlns:p14="http://schemas.microsoft.com/office/powerpoint/2010/main" val="40980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8470B0-440C-142C-E62C-C86CE2BA71E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A82A1-B368-9F23-8042-0578AA39305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962CFB-188F-866E-0ED0-A6D883E9D3D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66585CB-F527-49A6-8EE4-F62946BB9688}" type="datetime1">
              <a:rPr lang="en-IN" smtClean="0"/>
              <a:t>13-11-2024</a:t>
            </a:fld>
            <a:endParaRPr lang="en-IN"/>
          </a:p>
        </p:txBody>
      </p:sp>
      <p:sp>
        <p:nvSpPr>
          <p:cNvPr id="5" name="Footer Placeholder 4">
            <a:extLst>
              <a:ext uri="{FF2B5EF4-FFF2-40B4-BE49-F238E27FC236}">
                <a16:creationId xmlns:a16="http://schemas.microsoft.com/office/drawing/2014/main" id="{FE3E37B3-AF6B-1F8B-C83A-76C002E09A7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Department of Computer Science and Engineering</a:t>
            </a:r>
          </a:p>
        </p:txBody>
      </p:sp>
      <p:sp>
        <p:nvSpPr>
          <p:cNvPr id="6" name="Slide Number Placeholder 5">
            <a:extLst>
              <a:ext uri="{FF2B5EF4-FFF2-40B4-BE49-F238E27FC236}">
                <a16:creationId xmlns:a16="http://schemas.microsoft.com/office/drawing/2014/main" id="{2B2E6A54-B0AE-D2EB-A7E4-6214AE7FD59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50F785-7609-4FD7-90A6-93FE6B18C4E5}" type="slidenum">
              <a:rPr lang="en-IN" smtClean="0"/>
              <a:t>‹#›</a:t>
            </a:fld>
            <a:endParaRPr lang="en-IN"/>
          </a:p>
        </p:txBody>
      </p:sp>
    </p:spTree>
    <p:extLst>
      <p:ext uri="{BB962C8B-B14F-4D97-AF65-F5344CB8AC3E}">
        <p14:creationId xmlns:p14="http://schemas.microsoft.com/office/powerpoint/2010/main" val="895702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sanjanamurthy392/instagram-user-analysis?resource=download" TargetMode="External"/><Relationship Id="rId2" Type="http://schemas.openxmlformats.org/officeDocument/2006/relationships/hyperlink" Target="https://dev.mysql.com/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C48EBC-26CA-D973-5F94-A00AFD7F9C06}"/>
              </a:ext>
            </a:extLst>
          </p:cNvPr>
          <p:cNvSpPr txBox="1"/>
          <p:nvPr/>
        </p:nvSpPr>
        <p:spPr>
          <a:xfrm>
            <a:off x="1314770" y="1285366"/>
            <a:ext cx="6259286" cy="461665"/>
          </a:xfrm>
          <a:prstGeom prst="rect">
            <a:avLst/>
          </a:prstGeom>
          <a:noFill/>
        </p:spPr>
        <p:txBody>
          <a:bodyPr wrap="square" rtlCol="0">
            <a:spAutoFit/>
          </a:bodyPr>
          <a:lstStyle/>
          <a:p>
            <a:pPr algn="ctr"/>
            <a:r>
              <a:rPr lang="en-IN" sz="2400" b="1" u="sng">
                <a:latin typeface="Times New Roman" panose="02020603050405020304" pitchFamily="18" charset="0"/>
                <a:cs typeface="Times New Roman" panose="02020603050405020304" pitchFamily="18" charset="0"/>
              </a:rPr>
              <a:t>DCDSL PROJECT AY 2024-25</a:t>
            </a:r>
          </a:p>
        </p:txBody>
      </p:sp>
      <p:sp>
        <p:nvSpPr>
          <p:cNvPr id="7" name="TextBox 6">
            <a:extLst>
              <a:ext uri="{FF2B5EF4-FFF2-40B4-BE49-F238E27FC236}">
                <a16:creationId xmlns:a16="http://schemas.microsoft.com/office/drawing/2014/main" id="{48DDCB46-1882-8370-904C-69A10D77DAF6}"/>
              </a:ext>
            </a:extLst>
          </p:cNvPr>
          <p:cNvSpPr txBox="1"/>
          <p:nvPr/>
        </p:nvSpPr>
        <p:spPr>
          <a:xfrm>
            <a:off x="1227364" y="2126398"/>
            <a:ext cx="6259286" cy="400110"/>
          </a:xfrm>
          <a:prstGeom prst="rect">
            <a:avLst/>
          </a:prstGeom>
          <a:noFill/>
        </p:spPr>
        <p:txBody>
          <a:bodyPr wrap="square" rtlCol="0">
            <a:spAutoFit/>
          </a:bodyPr>
          <a:lstStyle/>
          <a:p>
            <a:pPr algn="ctr"/>
            <a:r>
              <a:rPr lang="en-IN" sz="2000" b="1">
                <a:latin typeface="Times New Roman" panose="02020603050405020304" pitchFamily="18" charset="0"/>
                <a:cs typeface="Times New Roman" panose="02020603050405020304" pitchFamily="18" charset="0"/>
              </a:rPr>
              <a:t>Phase 2 Presentation</a:t>
            </a:r>
          </a:p>
        </p:txBody>
      </p:sp>
      <p:sp>
        <p:nvSpPr>
          <p:cNvPr id="8" name="TextBox 7">
            <a:extLst>
              <a:ext uri="{FF2B5EF4-FFF2-40B4-BE49-F238E27FC236}">
                <a16:creationId xmlns:a16="http://schemas.microsoft.com/office/drawing/2014/main" id="{0F501F2E-57C4-EF15-3251-731513CD3860}"/>
              </a:ext>
            </a:extLst>
          </p:cNvPr>
          <p:cNvSpPr txBox="1"/>
          <p:nvPr/>
        </p:nvSpPr>
        <p:spPr>
          <a:xfrm>
            <a:off x="170329" y="3160905"/>
            <a:ext cx="8765251"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Title of the Project: </a:t>
            </a:r>
            <a:r>
              <a:rPr lang="en-US" sz="2400" b="1">
                <a:latin typeface="Times New Roman" panose="02020603050405020304" pitchFamily="18" charset="0"/>
                <a:cs typeface="Times New Roman" panose="02020603050405020304" pitchFamily="18" charset="0"/>
              </a:rPr>
              <a:t>SQL-Based Analysis of Social Network Data</a:t>
            </a:r>
            <a:endParaRPr lang="en-IN" sz="2400" b="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973483B-6C43-BAA7-7318-903CB2EF33DC}"/>
              </a:ext>
            </a:extLst>
          </p:cNvPr>
          <p:cNvSpPr txBox="1"/>
          <p:nvPr/>
        </p:nvSpPr>
        <p:spPr>
          <a:xfrm>
            <a:off x="384362" y="4619936"/>
            <a:ext cx="3828422" cy="1754326"/>
          </a:xfrm>
          <a:prstGeom prst="rect">
            <a:avLst/>
          </a:prstGeom>
          <a:noFill/>
        </p:spPr>
        <p:txBody>
          <a:bodyPr wrap="square" rtlCol="0">
            <a:spAutoFit/>
          </a:bodyPr>
          <a:lstStyle/>
          <a:p>
            <a:pPr algn="ctr"/>
            <a:r>
              <a:rPr lang="en-IN">
                <a:latin typeface="Times New Roman" panose="02020603050405020304" pitchFamily="18" charset="0"/>
                <a:cs typeface="Times New Roman" panose="02020603050405020304" pitchFamily="18" charset="0"/>
              </a:rPr>
              <a:t>Group Members:</a:t>
            </a:r>
          </a:p>
          <a:p>
            <a:pPr marL="342900" indent="-342900">
              <a:buAutoNum type="arabicPeriod"/>
            </a:pPr>
            <a:r>
              <a:rPr lang="en-IN">
                <a:latin typeface="Times New Roman" panose="02020603050405020304" pitchFamily="18" charset="0"/>
                <a:cs typeface="Times New Roman" panose="02020603050405020304" pitchFamily="18" charset="0"/>
              </a:rPr>
              <a:t>Alabhya Sharma (23070126010)</a:t>
            </a:r>
          </a:p>
          <a:p>
            <a:pPr marL="342900" indent="-342900">
              <a:buFontTx/>
              <a:buAutoNum type="arabicPeriod"/>
            </a:pPr>
            <a:r>
              <a:rPr lang="en-IN" err="1">
                <a:latin typeface="Times New Roman" panose="02020603050405020304" pitchFamily="18" charset="0"/>
                <a:cs typeface="Times New Roman" panose="02020603050405020304" pitchFamily="18" charset="0"/>
              </a:rPr>
              <a:t>Amannyu</a:t>
            </a:r>
            <a:r>
              <a:rPr lang="en-IN">
                <a:latin typeface="Times New Roman" panose="02020603050405020304" pitchFamily="18" charset="0"/>
                <a:cs typeface="Times New Roman" panose="02020603050405020304" pitchFamily="18" charset="0"/>
              </a:rPr>
              <a:t> </a:t>
            </a:r>
            <a:r>
              <a:rPr lang="en-IN" err="1">
                <a:latin typeface="Times New Roman" panose="02020603050405020304" pitchFamily="18" charset="0"/>
                <a:cs typeface="Times New Roman" panose="02020603050405020304" pitchFamily="18" charset="0"/>
              </a:rPr>
              <a:t>Gondkar</a:t>
            </a:r>
            <a:r>
              <a:rPr lang="en-IN">
                <a:latin typeface="Times New Roman" panose="02020603050405020304" pitchFamily="18" charset="0"/>
                <a:cs typeface="Times New Roman" panose="02020603050405020304" pitchFamily="18" charset="0"/>
              </a:rPr>
              <a:t> (23070126011)</a:t>
            </a:r>
          </a:p>
          <a:p>
            <a:pPr marL="342900" indent="-342900">
              <a:buFontTx/>
              <a:buAutoNum type="arabicPeriod"/>
            </a:pPr>
            <a:r>
              <a:rPr lang="en-IN" err="1">
                <a:latin typeface="Times New Roman" panose="02020603050405020304" pitchFamily="18" charset="0"/>
                <a:cs typeface="Times New Roman" panose="02020603050405020304" pitchFamily="18" charset="0"/>
              </a:rPr>
              <a:t>Anusri</a:t>
            </a:r>
            <a:r>
              <a:rPr lang="en-IN">
                <a:latin typeface="Times New Roman" panose="02020603050405020304" pitchFamily="18" charset="0"/>
                <a:cs typeface="Times New Roman" panose="02020603050405020304" pitchFamily="18" charset="0"/>
              </a:rPr>
              <a:t> Kadam (23070126016)</a:t>
            </a:r>
          </a:p>
          <a:p>
            <a:pPr algn="ctr"/>
            <a:r>
              <a:rPr lang="en-IN">
                <a:latin typeface="Times New Roman" panose="02020603050405020304" pitchFamily="18" charset="0"/>
                <a:cs typeface="Times New Roman" panose="02020603050405020304" pitchFamily="18" charset="0"/>
              </a:rPr>
              <a:t>Practical Batch: A1</a:t>
            </a:r>
            <a:endParaRPr lang="en-IN">
              <a:highlight>
                <a:srgbClr val="FFFF00"/>
              </a:highlight>
              <a:latin typeface="Times New Roman" panose="02020603050405020304" pitchFamily="18" charset="0"/>
              <a:cs typeface="Times New Roman" panose="02020603050405020304" pitchFamily="18" charset="0"/>
            </a:endParaRPr>
          </a:p>
          <a:p>
            <a:pPr marL="342900" indent="-342900" algn="ctr">
              <a:buAutoNum type="arabicPeriod"/>
            </a:pPr>
            <a:endParaRPr lang="en-IN">
              <a:latin typeface="Times New Roman" panose="02020603050405020304" pitchFamily="18" charset="0"/>
              <a:cs typeface="Times New Roman" panose="02020603050405020304" pitchFamily="18" charset="0"/>
            </a:endParaRPr>
          </a:p>
        </p:txBody>
      </p:sp>
      <p:sp>
        <p:nvSpPr>
          <p:cNvPr id="12" name="Date Placeholder 11">
            <a:extLst>
              <a:ext uri="{FF2B5EF4-FFF2-40B4-BE49-F238E27FC236}">
                <a16:creationId xmlns:a16="http://schemas.microsoft.com/office/drawing/2014/main" id="{55E54EA5-2280-06C8-8C79-C06553E8C4F2}"/>
              </a:ext>
            </a:extLst>
          </p:cNvPr>
          <p:cNvSpPr>
            <a:spLocks noGrp="1"/>
          </p:cNvSpPr>
          <p:nvPr>
            <p:ph type="dt" sz="half" idx="10"/>
          </p:nvPr>
        </p:nvSpPr>
        <p:spPr>
          <a:xfrm>
            <a:off x="69723" y="6374262"/>
            <a:ext cx="2057400" cy="365125"/>
          </a:xfrm>
        </p:spPr>
        <p:txBody>
          <a:bodyPr/>
          <a:lstStyle/>
          <a:p>
            <a:endParaRPr lang="en-IN"/>
          </a:p>
        </p:txBody>
      </p:sp>
      <p:sp>
        <p:nvSpPr>
          <p:cNvPr id="13" name="Footer Placeholder 12">
            <a:extLst>
              <a:ext uri="{FF2B5EF4-FFF2-40B4-BE49-F238E27FC236}">
                <a16:creationId xmlns:a16="http://schemas.microsoft.com/office/drawing/2014/main" id="{1F5E6CBC-D77C-727A-3F8E-9D4E79D4AB1C}"/>
              </a:ext>
            </a:extLst>
          </p:cNvPr>
          <p:cNvSpPr>
            <a:spLocks noGrp="1"/>
          </p:cNvSpPr>
          <p:nvPr>
            <p:ph type="ftr" sz="quarter" idx="11"/>
          </p:nvPr>
        </p:nvSpPr>
        <p:spPr/>
        <p:txBody>
          <a:bodyPr/>
          <a:lstStyle/>
          <a:p>
            <a:r>
              <a:rPr lang="en-IN"/>
              <a:t>Department of Artificial Intelligence &amp; Machine Learning</a:t>
            </a:r>
          </a:p>
        </p:txBody>
      </p:sp>
      <p:sp>
        <p:nvSpPr>
          <p:cNvPr id="14" name="Slide Number Placeholder 13">
            <a:extLst>
              <a:ext uri="{FF2B5EF4-FFF2-40B4-BE49-F238E27FC236}">
                <a16:creationId xmlns:a16="http://schemas.microsoft.com/office/drawing/2014/main" id="{76686392-D2EB-BE60-2371-6D3C57F50A83}"/>
              </a:ext>
            </a:extLst>
          </p:cNvPr>
          <p:cNvSpPr>
            <a:spLocks noGrp="1"/>
          </p:cNvSpPr>
          <p:nvPr>
            <p:ph type="sldNum" sz="quarter" idx="12"/>
          </p:nvPr>
        </p:nvSpPr>
        <p:spPr/>
        <p:txBody>
          <a:bodyPr/>
          <a:lstStyle/>
          <a:p>
            <a:fld id="{9650F785-7609-4FD7-90A6-93FE6B18C4E5}" type="slidenum">
              <a:rPr lang="en-IN" smtClean="0"/>
              <a:t>1</a:t>
            </a:fld>
            <a:endParaRPr lang="en-IN"/>
          </a:p>
        </p:txBody>
      </p:sp>
      <p:pic>
        <p:nvPicPr>
          <p:cNvPr id="10" name="Picture 9">
            <a:extLst>
              <a:ext uri="{FF2B5EF4-FFF2-40B4-BE49-F238E27FC236}">
                <a16:creationId xmlns:a16="http://schemas.microsoft.com/office/drawing/2014/main" id="{8DC1C975-CBC3-4D36-9EBC-79B8A8B30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76" y="136523"/>
            <a:ext cx="8765252" cy="841465"/>
          </a:xfrm>
          <a:prstGeom prst="rect">
            <a:avLst/>
          </a:prstGeom>
        </p:spPr>
      </p:pic>
      <p:sp>
        <p:nvSpPr>
          <p:cNvPr id="15" name="TextBox 14">
            <a:extLst>
              <a:ext uri="{FF2B5EF4-FFF2-40B4-BE49-F238E27FC236}">
                <a16:creationId xmlns:a16="http://schemas.microsoft.com/office/drawing/2014/main" id="{87BA06A6-1DB0-40DF-ABC7-F70439A8B160}"/>
              </a:ext>
            </a:extLst>
          </p:cNvPr>
          <p:cNvSpPr txBox="1"/>
          <p:nvPr/>
        </p:nvSpPr>
        <p:spPr>
          <a:xfrm>
            <a:off x="5208494" y="4567791"/>
            <a:ext cx="3649116" cy="1200329"/>
          </a:xfrm>
          <a:prstGeom prst="rect">
            <a:avLst/>
          </a:prstGeom>
          <a:noFill/>
        </p:spPr>
        <p:txBody>
          <a:bodyPr wrap="square" lIns="91440" tIns="45720" rIns="91440" bIns="45720" rtlCol="0" anchor="t">
            <a:spAutoFit/>
          </a:bodyPr>
          <a:lstStyle/>
          <a:p>
            <a:pPr algn="ctr"/>
            <a:r>
              <a:rPr lang="en-IN">
                <a:latin typeface="Times New Roman"/>
                <a:cs typeface="Times New Roman"/>
              </a:rPr>
              <a:t>Subject Teacher</a:t>
            </a:r>
          </a:p>
          <a:p>
            <a:pPr algn="ctr"/>
            <a:r>
              <a:rPr lang="en-IN">
                <a:latin typeface="Times New Roman"/>
                <a:cs typeface="Times New Roman"/>
              </a:rPr>
              <a:t>Prof. Archana </a:t>
            </a:r>
            <a:r>
              <a:rPr lang="en-IN" err="1">
                <a:latin typeface="Times New Roman"/>
                <a:cs typeface="Times New Roman"/>
              </a:rPr>
              <a:t>Chaudari</a:t>
            </a:r>
            <a:endParaRPr lang="en-IN">
              <a:latin typeface="Times New Roman" panose="02020603050405020304" pitchFamily="18" charset="0"/>
              <a:cs typeface="Times New Roman" panose="02020603050405020304" pitchFamily="18" charset="0"/>
            </a:endParaRPr>
          </a:p>
          <a:p>
            <a:pPr algn="ctr"/>
            <a:endParaRPr lang="en-IN">
              <a:latin typeface="Times New Roman" panose="02020603050405020304" pitchFamily="18" charset="0"/>
              <a:cs typeface="Times New Roman" panose="02020603050405020304" pitchFamily="18" charset="0"/>
            </a:endParaRPr>
          </a:p>
          <a:p>
            <a:pPr marL="342900" indent="-342900" algn="ctr">
              <a:buAutoNum type="arabicPeriod"/>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0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F933-4D55-9A2D-3458-C890BE28B0DE}"/>
              </a:ext>
            </a:extLst>
          </p:cNvPr>
          <p:cNvSpPr>
            <a:spLocks noGrp="1"/>
          </p:cNvSpPr>
          <p:nvPr>
            <p:ph type="title"/>
          </p:nvPr>
        </p:nvSpPr>
        <p:spPr/>
        <p:txBody>
          <a:bodyPr/>
          <a:lstStyle/>
          <a:p>
            <a:r>
              <a:rPr lang="en-IN" b="1"/>
              <a:t>ER diagram to Relational Schema Conversion</a:t>
            </a:r>
            <a:endParaRPr lang="en-IN" b="1">
              <a:ea typeface="Calibri Light"/>
              <a:cs typeface="Calibri Light"/>
            </a:endParaRPr>
          </a:p>
        </p:txBody>
      </p:sp>
      <p:sp>
        <p:nvSpPr>
          <p:cNvPr id="3" name="Content Placeholder 2">
            <a:extLst>
              <a:ext uri="{FF2B5EF4-FFF2-40B4-BE49-F238E27FC236}">
                <a16:creationId xmlns:a16="http://schemas.microsoft.com/office/drawing/2014/main" id="{8D9A2F83-2961-1D81-47BB-6DBDEA61E04E}"/>
              </a:ext>
            </a:extLst>
          </p:cNvPr>
          <p:cNvSpPr>
            <a:spLocks noGrp="1"/>
          </p:cNvSpPr>
          <p:nvPr>
            <p:ph idx="1"/>
          </p:nvPr>
        </p:nvSpPr>
        <p:spPr>
          <a:xfrm>
            <a:off x="628650" y="1447800"/>
            <a:ext cx="7886700" cy="4729163"/>
          </a:xfrm>
        </p:spPr>
        <p:txBody>
          <a:bodyPr>
            <a:normAutofit/>
          </a:bodyPr>
          <a:lstStyle/>
          <a:p>
            <a:pPr>
              <a:buFont typeface="Arial" panose="020B0604020202020204" pitchFamily="34" charset="0"/>
              <a:buChar char="•"/>
            </a:pPr>
            <a:r>
              <a:rPr lang="en-IN" b="0" i="0">
                <a:solidFill>
                  <a:srgbClr val="000000"/>
                </a:solidFill>
                <a:effectLst/>
              </a:rPr>
              <a:t>users (</a:t>
            </a:r>
            <a:r>
              <a:rPr lang="en-IN" b="0" i="0" err="1">
                <a:solidFill>
                  <a:srgbClr val="000000"/>
                </a:solidFill>
                <a:effectLst/>
              </a:rPr>
              <a:t>user_id</a:t>
            </a:r>
            <a:r>
              <a:rPr lang="en-IN" b="0" i="0">
                <a:solidFill>
                  <a:srgbClr val="000000"/>
                </a:solidFill>
                <a:effectLst/>
              </a:rPr>
              <a:t> , username, </a:t>
            </a:r>
            <a:r>
              <a:rPr lang="en-IN" b="0" i="0" err="1">
                <a:solidFill>
                  <a:srgbClr val="000000"/>
                </a:solidFill>
                <a:effectLst/>
              </a:rPr>
              <a:t>user_created_at</a:t>
            </a:r>
            <a:r>
              <a:rPr lang="en-IN" b="0" i="0">
                <a:solidFill>
                  <a:srgbClr val="000000"/>
                </a:solidFill>
                <a:effectLst/>
              </a:rPr>
              <a:t>)</a:t>
            </a:r>
            <a:endParaRPr lang="en-IN"/>
          </a:p>
          <a:p>
            <a:pPr>
              <a:buFont typeface="Arial" panose="020B0604020202020204" pitchFamily="34" charset="0"/>
              <a:buChar char="•"/>
            </a:pPr>
            <a:r>
              <a:rPr lang="en-IN" b="0" i="0">
                <a:solidFill>
                  <a:srgbClr val="000000"/>
                </a:solidFill>
                <a:effectLst/>
              </a:rPr>
              <a:t>photos (</a:t>
            </a:r>
            <a:r>
              <a:rPr lang="en-IN" b="0" i="0" err="1">
                <a:solidFill>
                  <a:srgbClr val="000000"/>
                </a:solidFill>
                <a:effectLst/>
              </a:rPr>
              <a:t>photo_id</a:t>
            </a:r>
            <a:r>
              <a:rPr lang="en-IN" b="0" i="0">
                <a:solidFill>
                  <a:srgbClr val="000000"/>
                </a:solidFill>
                <a:effectLst/>
              </a:rPr>
              <a:t>, </a:t>
            </a:r>
            <a:r>
              <a:rPr lang="en-IN" b="0" i="0" err="1">
                <a:solidFill>
                  <a:srgbClr val="000000"/>
                </a:solidFill>
                <a:effectLst/>
              </a:rPr>
              <a:t>image_url</a:t>
            </a:r>
            <a:r>
              <a:rPr lang="en-IN" b="0" i="0">
                <a:solidFill>
                  <a:srgbClr val="000000"/>
                </a:solidFill>
                <a:effectLst/>
              </a:rPr>
              <a:t>, </a:t>
            </a:r>
            <a:r>
              <a:rPr lang="en-IN" b="1" i="0" err="1">
                <a:solidFill>
                  <a:srgbClr val="000000"/>
                </a:solidFill>
                <a:effectLst/>
              </a:rPr>
              <a:t>user_id</a:t>
            </a:r>
            <a:r>
              <a:rPr lang="en-IN" b="0" i="0">
                <a:solidFill>
                  <a:srgbClr val="000000"/>
                </a:solidFill>
                <a:effectLst/>
              </a:rPr>
              <a:t>, </a:t>
            </a:r>
            <a:r>
              <a:rPr lang="en-IN" b="0" i="0" err="1">
                <a:solidFill>
                  <a:srgbClr val="000000"/>
                </a:solidFill>
                <a:effectLst/>
              </a:rPr>
              <a:t>photo_created_at</a:t>
            </a:r>
            <a:r>
              <a:rPr lang="en-IN" b="0" i="0">
                <a:solidFill>
                  <a:srgbClr val="000000"/>
                </a:solidFill>
                <a:effectLst/>
              </a:rPr>
              <a:t>)</a:t>
            </a:r>
            <a:endParaRPr lang="en-IN"/>
          </a:p>
          <a:p>
            <a:pPr>
              <a:buFont typeface="Arial" panose="020B0604020202020204" pitchFamily="34" charset="0"/>
              <a:buChar char="•"/>
            </a:pPr>
            <a:r>
              <a:rPr lang="en-IN" b="0" i="0">
                <a:solidFill>
                  <a:srgbClr val="000000"/>
                </a:solidFill>
                <a:effectLst/>
              </a:rPr>
              <a:t>comments(</a:t>
            </a:r>
            <a:r>
              <a:rPr lang="en-IN" b="0" i="0" err="1">
                <a:solidFill>
                  <a:srgbClr val="000000"/>
                </a:solidFill>
                <a:effectLst/>
              </a:rPr>
              <a:t>comment_id,comment_text,</a:t>
            </a:r>
            <a:r>
              <a:rPr lang="en-IN" b="1" i="0" err="1">
                <a:solidFill>
                  <a:srgbClr val="000000"/>
                </a:solidFill>
                <a:effectLst/>
              </a:rPr>
              <a:t>user_id</a:t>
            </a:r>
            <a:r>
              <a:rPr lang="en-IN" b="0" i="0" err="1">
                <a:solidFill>
                  <a:srgbClr val="000000"/>
                </a:solidFill>
                <a:effectLst/>
              </a:rPr>
              <a:t>,</a:t>
            </a:r>
            <a:r>
              <a:rPr lang="en-IN" b="1" i="0" err="1">
                <a:solidFill>
                  <a:srgbClr val="000000"/>
                </a:solidFill>
                <a:effectLst/>
              </a:rPr>
              <a:t>photo_id</a:t>
            </a:r>
            <a:r>
              <a:rPr lang="en-IN" b="0" i="0">
                <a:solidFill>
                  <a:srgbClr val="000000"/>
                </a:solidFill>
                <a:effectLst/>
              </a:rPr>
              <a:t>, </a:t>
            </a:r>
            <a:r>
              <a:rPr lang="en-IN" b="0" i="0" err="1">
                <a:solidFill>
                  <a:srgbClr val="000000"/>
                </a:solidFill>
                <a:effectLst/>
              </a:rPr>
              <a:t>comment_created_at</a:t>
            </a:r>
            <a:r>
              <a:rPr lang="en-IN" b="0" i="0">
                <a:solidFill>
                  <a:srgbClr val="000000"/>
                </a:solidFill>
                <a:effectLst/>
              </a:rPr>
              <a:t>)</a:t>
            </a:r>
            <a:endParaRPr lang="en-IN"/>
          </a:p>
          <a:p>
            <a:pPr>
              <a:buFont typeface="Arial" panose="020B0604020202020204" pitchFamily="34" charset="0"/>
              <a:buChar char="•"/>
            </a:pPr>
            <a:r>
              <a:rPr lang="en-IN" b="0" i="0">
                <a:solidFill>
                  <a:srgbClr val="000000"/>
                </a:solidFill>
                <a:effectLst/>
              </a:rPr>
              <a:t>likes (</a:t>
            </a:r>
            <a:r>
              <a:rPr lang="en-IN" b="1" i="0" err="1">
                <a:solidFill>
                  <a:srgbClr val="000000"/>
                </a:solidFill>
                <a:effectLst/>
              </a:rPr>
              <a:t>user_id</a:t>
            </a:r>
            <a:r>
              <a:rPr lang="en-IN" b="1" i="0">
                <a:solidFill>
                  <a:srgbClr val="000000"/>
                </a:solidFill>
                <a:effectLst/>
              </a:rPr>
              <a:t>, </a:t>
            </a:r>
            <a:r>
              <a:rPr lang="en-IN" b="1" i="0" err="1">
                <a:solidFill>
                  <a:srgbClr val="000000"/>
                </a:solidFill>
                <a:effectLst/>
              </a:rPr>
              <a:t>photo_id</a:t>
            </a:r>
            <a:r>
              <a:rPr lang="en-IN" b="0" i="0">
                <a:solidFill>
                  <a:srgbClr val="000000"/>
                </a:solidFill>
                <a:effectLst/>
              </a:rPr>
              <a:t>)</a:t>
            </a:r>
            <a:endParaRPr lang="en-IN"/>
          </a:p>
          <a:p>
            <a:pPr>
              <a:buFont typeface="Arial" panose="020B0604020202020204" pitchFamily="34" charset="0"/>
              <a:buChar char="•"/>
            </a:pPr>
            <a:r>
              <a:rPr lang="en-IN" b="0" i="0">
                <a:solidFill>
                  <a:srgbClr val="000000"/>
                </a:solidFill>
                <a:effectLst/>
              </a:rPr>
              <a:t>follows (</a:t>
            </a:r>
            <a:r>
              <a:rPr lang="en-IN" b="1" i="0" err="1">
                <a:solidFill>
                  <a:srgbClr val="000000"/>
                </a:solidFill>
                <a:effectLst/>
              </a:rPr>
              <a:t>follower_id</a:t>
            </a:r>
            <a:r>
              <a:rPr lang="en-IN" b="1" i="0">
                <a:solidFill>
                  <a:srgbClr val="000000"/>
                </a:solidFill>
                <a:effectLst/>
              </a:rPr>
              <a:t>, </a:t>
            </a:r>
            <a:r>
              <a:rPr lang="en-IN" b="1" i="0" err="1">
                <a:solidFill>
                  <a:srgbClr val="000000"/>
                </a:solidFill>
                <a:effectLst/>
              </a:rPr>
              <a:t>followee_id</a:t>
            </a:r>
            <a:r>
              <a:rPr lang="en-IN" b="0" i="0">
                <a:solidFill>
                  <a:srgbClr val="000000"/>
                </a:solidFill>
                <a:effectLst/>
              </a:rPr>
              <a:t>)</a:t>
            </a:r>
            <a:endParaRPr lang="en-IN"/>
          </a:p>
          <a:p>
            <a:pPr>
              <a:buFont typeface="Arial" panose="020B0604020202020204" pitchFamily="34" charset="0"/>
              <a:buChar char="•"/>
            </a:pPr>
            <a:r>
              <a:rPr lang="en-IN" b="0" i="0">
                <a:solidFill>
                  <a:srgbClr val="000000"/>
                </a:solidFill>
                <a:effectLst/>
              </a:rPr>
              <a:t>tags (</a:t>
            </a:r>
            <a:r>
              <a:rPr lang="en-IN" b="0" i="0" err="1">
                <a:solidFill>
                  <a:srgbClr val="000000"/>
                </a:solidFill>
                <a:effectLst/>
              </a:rPr>
              <a:t>tag_id</a:t>
            </a:r>
            <a:r>
              <a:rPr lang="en-IN" b="0" i="0">
                <a:solidFill>
                  <a:srgbClr val="000000"/>
                </a:solidFill>
                <a:effectLst/>
              </a:rPr>
              <a:t>, </a:t>
            </a:r>
            <a:r>
              <a:rPr lang="en-IN" b="0" i="0" err="1">
                <a:solidFill>
                  <a:srgbClr val="000000"/>
                </a:solidFill>
                <a:effectLst/>
              </a:rPr>
              <a:t>tag_name</a:t>
            </a:r>
            <a:r>
              <a:rPr lang="en-IN" b="0" i="0">
                <a:solidFill>
                  <a:srgbClr val="000000"/>
                </a:solidFill>
                <a:effectLst/>
              </a:rPr>
              <a:t>)</a:t>
            </a:r>
            <a:endParaRPr lang="en-IN"/>
          </a:p>
          <a:p>
            <a:pPr>
              <a:buFont typeface="Arial" panose="020B0604020202020204" pitchFamily="34" charset="0"/>
              <a:buChar char="•"/>
            </a:pPr>
            <a:r>
              <a:rPr lang="en-IN" b="0" i="0" err="1">
                <a:solidFill>
                  <a:srgbClr val="000000"/>
                </a:solidFill>
                <a:effectLst/>
              </a:rPr>
              <a:t>photo_tags</a:t>
            </a:r>
            <a:r>
              <a:rPr lang="en-IN" b="0" i="0">
                <a:solidFill>
                  <a:srgbClr val="000000"/>
                </a:solidFill>
                <a:effectLst/>
              </a:rPr>
              <a:t> (</a:t>
            </a:r>
            <a:r>
              <a:rPr lang="en-IN" b="0" i="0" err="1">
                <a:solidFill>
                  <a:srgbClr val="000000"/>
                </a:solidFill>
                <a:effectLst/>
              </a:rPr>
              <a:t>phtid</a:t>
            </a:r>
            <a:r>
              <a:rPr lang="en-IN" b="0" i="0">
                <a:solidFill>
                  <a:srgbClr val="000000"/>
                </a:solidFill>
                <a:effectLst/>
              </a:rPr>
              <a:t>, </a:t>
            </a:r>
            <a:r>
              <a:rPr lang="en-IN" b="1" i="0" err="1">
                <a:solidFill>
                  <a:srgbClr val="000000"/>
                </a:solidFill>
                <a:effectLst/>
              </a:rPr>
              <a:t>photo_id</a:t>
            </a:r>
            <a:r>
              <a:rPr lang="en-IN" b="1" i="0">
                <a:solidFill>
                  <a:srgbClr val="000000"/>
                </a:solidFill>
                <a:effectLst/>
              </a:rPr>
              <a:t>, </a:t>
            </a:r>
            <a:r>
              <a:rPr lang="en-IN" b="1" i="0" err="1">
                <a:solidFill>
                  <a:srgbClr val="000000"/>
                </a:solidFill>
                <a:effectLst/>
              </a:rPr>
              <a:t>tag_id</a:t>
            </a:r>
            <a:r>
              <a:rPr lang="en-IN" b="0" i="0">
                <a:solidFill>
                  <a:srgbClr val="000000"/>
                </a:solidFill>
                <a:effectLst/>
              </a:rPr>
              <a:t>)</a:t>
            </a:r>
            <a:endParaRPr lang="en-IN"/>
          </a:p>
          <a:p>
            <a:pPr>
              <a:buFont typeface="Arial" panose="020B0604020202020204" pitchFamily="34" charset="0"/>
              <a:buChar char="•"/>
            </a:pPr>
            <a:r>
              <a:rPr lang="en-IN" b="0" i="0">
                <a:solidFill>
                  <a:srgbClr val="000000"/>
                </a:solidFill>
                <a:effectLst/>
              </a:rPr>
              <a:t>login (</a:t>
            </a:r>
            <a:r>
              <a:rPr lang="en-IN" b="0" i="0" err="1">
                <a:solidFill>
                  <a:srgbClr val="000000"/>
                </a:solidFill>
                <a:effectLst/>
              </a:rPr>
              <a:t>login_id</a:t>
            </a:r>
            <a:r>
              <a:rPr lang="en-IN" b="0" i="0">
                <a:solidFill>
                  <a:srgbClr val="000000"/>
                </a:solidFill>
                <a:effectLst/>
              </a:rPr>
              <a:t>, </a:t>
            </a:r>
            <a:r>
              <a:rPr lang="en-IN" b="1" i="0" err="1">
                <a:solidFill>
                  <a:srgbClr val="000000"/>
                </a:solidFill>
                <a:effectLst/>
              </a:rPr>
              <a:t>user_id</a:t>
            </a:r>
            <a:r>
              <a:rPr lang="en-IN" b="0" i="0">
                <a:solidFill>
                  <a:srgbClr val="000000"/>
                </a:solidFill>
                <a:effectLst/>
              </a:rPr>
              <a:t>, </a:t>
            </a:r>
            <a:r>
              <a:rPr lang="en-IN" b="0" i="0" err="1">
                <a:solidFill>
                  <a:srgbClr val="000000"/>
                </a:solidFill>
                <a:effectLst/>
              </a:rPr>
              <a:t>ip</a:t>
            </a:r>
            <a:r>
              <a:rPr lang="en-IN" b="0" i="0">
                <a:solidFill>
                  <a:srgbClr val="000000"/>
                </a:solidFill>
                <a:effectLst/>
              </a:rPr>
              <a:t>, </a:t>
            </a:r>
            <a:r>
              <a:rPr lang="en-IN" b="0" i="0" err="1">
                <a:solidFill>
                  <a:srgbClr val="000000"/>
                </a:solidFill>
                <a:effectLst/>
              </a:rPr>
              <a:t>login_time</a:t>
            </a:r>
            <a:r>
              <a:rPr lang="en-IN" b="0" i="0">
                <a:solidFill>
                  <a:srgbClr val="000000"/>
                </a:solidFill>
                <a:effectLst/>
              </a:rPr>
              <a:t>)</a:t>
            </a:r>
            <a:endParaRPr lang="en-IN"/>
          </a:p>
          <a:p>
            <a:pPr>
              <a:buFont typeface="Arial" panose="020B0604020202020204" pitchFamily="34" charset="0"/>
              <a:buChar char="•"/>
            </a:pPr>
            <a:r>
              <a:rPr lang="en-IN" b="0" i="0">
                <a:solidFill>
                  <a:srgbClr val="000000"/>
                </a:solidFill>
                <a:effectLst/>
              </a:rPr>
              <a:t>hashtags (</a:t>
            </a:r>
            <a:r>
              <a:rPr lang="en-IN" b="0" i="0" err="1">
                <a:solidFill>
                  <a:srgbClr val="000000"/>
                </a:solidFill>
                <a:effectLst/>
              </a:rPr>
              <a:t>hashtag_id</a:t>
            </a:r>
            <a:r>
              <a:rPr lang="en-IN" b="0" i="0">
                <a:solidFill>
                  <a:srgbClr val="000000"/>
                </a:solidFill>
                <a:effectLst/>
              </a:rPr>
              <a:t>, </a:t>
            </a:r>
            <a:r>
              <a:rPr lang="en-IN" b="0" i="0" err="1">
                <a:solidFill>
                  <a:srgbClr val="000000"/>
                </a:solidFill>
                <a:effectLst/>
              </a:rPr>
              <a:t>hashtag_name</a:t>
            </a:r>
            <a:r>
              <a:rPr lang="en-IN" b="0" i="0">
                <a:solidFill>
                  <a:srgbClr val="000000"/>
                </a:solidFill>
                <a:effectLst/>
              </a:rPr>
              <a:t>, </a:t>
            </a:r>
            <a:r>
              <a:rPr lang="en-IN" b="0" i="0" err="1">
                <a:solidFill>
                  <a:srgbClr val="000000"/>
                </a:solidFill>
                <a:effectLst/>
              </a:rPr>
              <a:t>created_at</a:t>
            </a:r>
            <a:r>
              <a:rPr lang="en-IN" b="0" i="0">
                <a:solidFill>
                  <a:srgbClr val="000000"/>
                </a:solidFill>
                <a:effectLst/>
              </a:rPr>
              <a:t>)</a:t>
            </a:r>
            <a:endParaRPr lang="en-IN"/>
          </a:p>
          <a:p>
            <a:pPr>
              <a:buFont typeface="Arial" panose="020B0604020202020204" pitchFamily="34" charset="0"/>
              <a:buChar char="•"/>
            </a:pPr>
            <a:r>
              <a:rPr lang="en-IN" b="0" i="0" err="1">
                <a:solidFill>
                  <a:srgbClr val="000000"/>
                </a:solidFill>
                <a:effectLst/>
              </a:rPr>
              <a:t>hashtag_follow</a:t>
            </a:r>
            <a:r>
              <a:rPr lang="en-IN" b="0" i="0">
                <a:solidFill>
                  <a:srgbClr val="000000"/>
                </a:solidFill>
                <a:effectLst/>
              </a:rPr>
              <a:t> (</a:t>
            </a:r>
            <a:r>
              <a:rPr lang="en-IN" b="1" i="0" err="1">
                <a:solidFill>
                  <a:srgbClr val="000000"/>
                </a:solidFill>
                <a:effectLst/>
              </a:rPr>
              <a:t>user_id</a:t>
            </a:r>
            <a:r>
              <a:rPr lang="en-IN" b="1" i="0">
                <a:solidFill>
                  <a:srgbClr val="000000"/>
                </a:solidFill>
                <a:effectLst/>
              </a:rPr>
              <a:t>, </a:t>
            </a:r>
            <a:r>
              <a:rPr lang="en-IN" b="1" i="0" err="1">
                <a:solidFill>
                  <a:srgbClr val="000000"/>
                </a:solidFill>
                <a:effectLst/>
              </a:rPr>
              <a:t>hashtag_id</a:t>
            </a:r>
            <a:r>
              <a:rPr lang="en-IN" b="1" i="0">
                <a:solidFill>
                  <a:srgbClr val="000000"/>
                </a:solidFill>
                <a:effectLst/>
              </a:rPr>
              <a:t>)</a:t>
            </a:r>
            <a:endParaRPr lang="en-IN"/>
          </a:p>
          <a:p>
            <a:pPr>
              <a:buFont typeface="Arial" panose="020B0604020202020204" pitchFamily="34" charset="0"/>
              <a:buChar char="•"/>
            </a:pPr>
            <a:r>
              <a:rPr lang="en-IN" b="0" i="0">
                <a:solidFill>
                  <a:srgbClr val="000000"/>
                </a:solidFill>
                <a:effectLst/>
              </a:rPr>
              <a:t>bookmarks (</a:t>
            </a:r>
            <a:r>
              <a:rPr lang="en-IN" b="0" i="0" err="1">
                <a:solidFill>
                  <a:srgbClr val="000000"/>
                </a:solidFill>
                <a:effectLst/>
              </a:rPr>
              <a:t>bmid</a:t>
            </a:r>
            <a:r>
              <a:rPr lang="en-IN" b="0" i="0">
                <a:solidFill>
                  <a:srgbClr val="000000"/>
                </a:solidFill>
                <a:effectLst/>
              </a:rPr>
              <a:t>, </a:t>
            </a:r>
            <a:r>
              <a:rPr lang="en-IN" b="1" i="0" err="1">
                <a:solidFill>
                  <a:srgbClr val="000000"/>
                </a:solidFill>
                <a:effectLst/>
              </a:rPr>
              <a:t>post_id</a:t>
            </a:r>
            <a:r>
              <a:rPr lang="en-IN" b="1" i="0">
                <a:solidFill>
                  <a:srgbClr val="000000"/>
                </a:solidFill>
                <a:effectLst/>
              </a:rPr>
              <a:t>, </a:t>
            </a:r>
            <a:r>
              <a:rPr lang="en-IN" b="1" i="0" err="1">
                <a:solidFill>
                  <a:srgbClr val="000000"/>
                </a:solidFill>
                <a:effectLst/>
              </a:rPr>
              <a:t>user_id</a:t>
            </a:r>
            <a:r>
              <a:rPr lang="en-IN" b="0" i="0">
                <a:solidFill>
                  <a:srgbClr val="000000"/>
                </a:solidFill>
                <a:effectLst/>
              </a:rPr>
              <a:t>)</a:t>
            </a:r>
            <a:endParaRPr lang="en-IN"/>
          </a:p>
          <a:p>
            <a:endParaRPr lang="en-IN"/>
          </a:p>
        </p:txBody>
      </p:sp>
      <p:sp>
        <p:nvSpPr>
          <p:cNvPr id="5" name="Footer Placeholder 4">
            <a:extLst>
              <a:ext uri="{FF2B5EF4-FFF2-40B4-BE49-F238E27FC236}">
                <a16:creationId xmlns:a16="http://schemas.microsoft.com/office/drawing/2014/main" id="{ED7D49CB-FF7A-5B82-A323-2C333C264703}"/>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5E43446F-931D-1E20-663E-4CDF64D878BD}"/>
              </a:ext>
            </a:extLst>
          </p:cNvPr>
          <p:cNvSpPr>
            <a:spLocks noGrp="1"/>
          </p:cNvSpPr>
          <p:nvPr>
            <p:ph type="sldNum" sz="quarter" idx="12"/>
          </p:nvPr>
        </p:nvSpPr>
        <p:spPr/>
        <p:txBody>
          <a:bodyPr/>
          <a:lstStyle/>
          <a:p>
            <a:fld id="{9650F785-7609-4FD7-90A6-93FE6B18C4E5}" type="slidenum">
              <a:rPr lang="en-IN" smtClean="0"/>
              <a:t>10</a:t>
            </a:fld>
            <a:endParaRPr lang="en-IN"/>
          </a:p>
        </p:txBody>
      </p:sp>
    </p:spTree>
    <p:extLst>
      <p:ext uri="{BB962C8B-B14F-4D97-AF65-F5344CB8AC3E}">
        <p14:creationId xmlns:p14="http://schemas.microsoft.com/office/powerpoint/2010/main" val="171964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288C-EB1F-4B04-33F0-3D4678B0007A}"/>
              </a:ext>
            </a:extLst>
          </p:cNvPr>
          <p:cNvSpPr>
            <a:spLocks noGrp="1"/>
          </p:cNvSpPr>
          <p:nvPr>
            <p:ph type="title"/>
          </p:nvPr>
        </p:nvSpPr>
        <p:spPr/>
        <p:txBody>
          <a:bodyPr>
            <a:normAutofit fontScale="90000"/>
          </a:bodyPr>
          <a:lstStyle/>
          <a:p>
            <a:r>
              <a:rPr lang="en-IN" sz="3600" b="1" kern="100">
                <a:latin typeface="Times New Roman" panose="02020603050405020304" pitchFamily="18" charset="0"/>
                <a:ea typeface="Calibri" panose="020F0502020204030204" pitchFamily="34" charset="0"/>
                <a:cs typeface="Times New Roman" panose="02020603050405020304" pitchFamily="18" charset="0"/>
              </a:rPr>
              <a:t>Database Table Creation and Data Insertion</a:t>
            </a:r>
            <a:br>
              <a:rPr lang="en-IN" sz="36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pic>
        <p:nvPicPr>
          <p:cNvPr id="8" name="Content Placeholder 7">
            <a:extLst>
              <a:ext uri="{FF2B5EF4-FFF2-40B4-BE49-F238E27FC236}">
                <a16:creationId xmlns:a16="http://schemas.microsoft.com/office/drawing/2014/main" id="{FDFB1249-A6AC-BD94-88FA-76634A9883F2}"/>
              </a:ext>
            </a:extLst>
          </p:cNvPr>
          <p:cNvPicPr>
            <a:picLocks noGrp="1" noChangeAspect="1"/>
          </p:cNvPicPr>
          <p:nvPr>
            <p:ph idx="1"/>
          </p:nvPr>
        </p:nvPicPr>
        <p:blipFill>
          <a:blip r:embed="rId2"/>
          <a:stretch>
            <a:fillRect/>
          </a:stretch>
        </p:blipFill>
        <p:spPr>
          <a:xfrm>
            <a:off x="628650" y="2010542"/>
            <a:ext cx="3954323" cy="4049608"/>
          </a:xfrm>
        </p:spPr>
      </p:pic>
      <p:sp>
        <p:nvSpPr>
          <p:cNvPr id="5" name="Footer Placeholder 4">
            <a:extLst>
              <a:ext uri="{FF2B5EF4-FFF2-40B4-BE49-F238E27FC236}">
                <a16:creationId xmlns:a16="http://schemas.microsoft.com/office/drawing/2014/main" id="{F26A88FD-2A4C-2CE6-8973-9C6B7A4643DA}"/>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5F35AD30-88CB-62D8-AD43-184B71FF48E8}"/>
              </a:ext>
            </a:extLst>
          </p:cNvPr>
          <p:cNvSpPr>
            <a:spLocks noGrp="1"/>
          </p:cNvSpPr>
          <p:nvPr>
            <p:ph type="sldNum" sz="quarter" idx="12"/>
          </p:nvPr>
        </p:nvSpPr>
        <p:spPr/>
        <p:txBody>
          <a:bodyPr/>
          <a:lstStyle/>
          <a:p>
            <a:fld id="{9650F785-7609-4FD7-90A6-93FE6B18C4E5}" type="slidenum">
              <a:rPr lang="en-IN" smtClean="0"/>
              <a:t>11</a:t>
            </a:fld>
            <a:endParaRPr lang="en-IN"/>
          </a:p>
        </p:txBody>
      </p:sp>
      <p:sp>
        <p:nvSpPr>
          <p:cNvPr id="10" name="Rectangle 1">
            <a:extLst>
              <a:ext uri="{FF2B5EF4-FFF2-40B4-BE49-F238E27FC236}">
                <a16:creationId xmlns:a16="http://schemas.microsoft.com/office/drawing/2014/main" id="{0A8A0C05-FD72-3AD6-BDAF-224D54DC77E3}"/>
              </a:ext>
            </a:extLst>
          </p:cNvPr>
          <p:cNvSpPr>
            <a:spLocks noChangeArrowheads="1"/>
          </p:cNvSpPr>
          <p:nvPr/>
        </p:nvSpPr>
        <p:spPr bwMode="auto">
          <a:xfrm>
            <a:off x="203200" y="1105914"/>
            <a:ext cx="8940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SQL commands for  tables and inserting sample data into the </a:t>
            </a:r>
            <a:r>
              <a:rPr kumimoji="0" lang="en-US" altLang="en-US" sz="1600" b="1" i="0" u="none" strike="noStrike" cap="none" normalizeH="0" baseline="0">
                <a:ln>
                  <a:noFill/>
                </a:ln>
                <a:solidFill>
                  <a:schemeClr val="tx1"/>
                </a:solidFill>
                <a:effectLst/>
                <a:latin typeface="Arial Unicode MS"/>
              </a:rPr>
              <a:t>users</a:t>
            </a:r>
            <a:r>
              <a:rPr kumimoji="0" lang="en-US" altLang="en-US" sz="1600" b="1" i="0" u="none" strike="noStrike" cap="none" normalizeH="0" baseline="0">
                <a:ln>
                  <a:noFill/>
                </a:ln>
                <a:solidFill>
                  <a:schemeClr val="tx1"/>
                </a:solidFill>
                <a:effectLst/>
              </a:rPr>
              <a:t>, </a:t>
            </a:r>
            <a:r>
              <a:rPr kumimoji="0" lang="en-US" altLang="en-US" sz="1600" b="1" i="0" u="none" strike="noStrike" cap="none" normalizeH="0" baseline="0">
                <a:ln>
                  <a:noFill/>
                </a:ln>
                <a:solidFill>
                  <a:schemeClr val="tx1"/>
                </a:solidFill>
                <a:effectLst/>
                <a:latin typeface="Arial Unicode MS"/>
              </a:rPr>
              <a:t>photos</a:t>
            </a:r>
            <a:r>
              <a:rPr kumimoji="0" lang="en-US" altLang="en-US" sz="1600" b="1" i="0" u="none" strike="noStrike" cap="none" normalizeH="0" baseline="0">
                <a:ln>
                  <a:noFill/>
                </a:ln>
                <a:solidFill>
                  <a:schemeClr val="tx1"/>
                </a:solidFill>
                <a:effectLst/>
              </a:rPr>
              <a:t>, </a:t>
            </a:r>
            <a:r>
              <a:rPr kumimoji="0" lang="en-US" altLang="en-US" sz="1600" b="1" i="0" u="none" strike="noStrike" cap="none" normalizeH="0" baseline="0">
                <a:ln>
                  <a:noFill/>
                </a:ln>
                <a:solidFill>
                  <a:schemeClr val="tx1"/>
                </a:solidFill>
                <a:effectLst/>
                <a:latin typeface="Arial Unicode MS"/>
              </a:rPr>
              <a:t>comments</a:t>
            </a:r>
            <a:r>
              <a:rPr kumimoji="0" lang="en-US" altLang="en-US" sz="1600" b="1" i="0" u="none" strike="noStrike" cap="none" normalizeH="0" baseline="0">
                <a:ln>
                  <a:noFill/>
                </a:ln>
                <a:solidFill>
                  <a:schemeClr val="tx1"/>
                </a:solidFill>
                <a:effectLst/>
              </a:rPr>
              <a:t>, </a:t>
            </a:r>
            <a:r>
              <a:rPr kumimoji="0" lang="en-US" altLang="en-US" sz="1600" b="1" i="0" u="none" strike="noStrike" cap="none" normalizeH="0" baseline="0">
                <a:ln>
                  <a:noFill/>
                </a:ln>
                <a:solidFill>
                  <a:schemeClr val="tx1"/>
                </a:solidFill>
                <a:effectLst/>
                <a:latin typeface="Arial Unicode MS"/>
              </a:rPr>
              <a:t>likes</a:t>
            </a:r>
            <a:r>
              <a:rPr kumimoji="0" lang="en-US" altLang="en-US" sz="1600" b="1" i="0" u="none" strike="noStrike" cap="none" normalizeH="0" baseline="0">
                <a:ln>
                  <a:noFill/>
                </a:ln>
                <a:solidFill>
                  <a:schemeClr val="tx1"/>
                </a:solidFill>
                <a:effectLst/>
              </a:rPr>
              <a:t>, </a:t>
            </a:r>
            <a:r>
              <a:rPr kumimoji="0" lang="en-US" altLang="en-US" sz="1600" b="1" i="0" u="none" strike="noStrike" cap="none" normalizeH="0" baseline="0">
                <a:ln>
                  <a:noFill/>
                </a:ln>
                <a:solidFill>
                  <a:schemeClr val="tx1"/>
                </a:solidFill>
                <a:effectLst/>
                <a:latin typeface="Arial Unicode MS"/>
              </a:rPr>
              <a:t>follows</a:t>
            </a:r>
            <a:r>
              <a:rPr kumimoji="0" lang="en-US" altLang="en-US" sz="1600" b="1" i="0" u="none" strike="noStrike" cap="none" normalizeH="0" baseline="0">
                <a:ln>
                  <a:noFill/>
                </a:ln>
                <a:solidFill>
                  <a:schemeClr val="tx1"/>
                </a:solidFill>
                <a:effectLst/>
              </a:rPr>
              <a:t>, </a:t>
            </a:r>
            <a:r>
              <a:rPr kumimoji="0" lang="en-US" altLang="en-US" sz="1600" b="1" i="0" u="none" strike="noStrike" cap="none" normalizeH="0" baseline="0">
                <a:ln>
                  <a:noFill/>
                </a:ln>
                <a:solidFill>
                  <a:schemeClr val="tx1"/>
                </a:solidFill>
                <a:effectLst/>
                <a:latin typeface="Arial Unicode MS"/>
              </a:rPr>
              <a:t>tags</a:t>
            </a:r>
            <a:r>
              <a:rPr kumimoji="0" lang="en-US" altLang="en-US" sz="1600" b="1" i="0" u="none" strike="noStrike" cap="none" normalizeH="0" baseline="0">
                <a:ln>
                  <a:noFill/>
                </a:ln>
                <a:solidFill>
                  <a:schemeClr val="tx1"/>
                </a:solidFill>
                <a:effectLst/>
              </a:rPr>
              <a:t>, </a:t>
            </a:r>
            <a:r>
              <a:rPr kumimoji="0" lang="en-US" altLang="en-US" sz="1600" b="1" i="0" u="none" strike="noStrike" cap="none" normalizeH="0" baseline="0" err="1">
                <a:ln>
                  <a:noFill/>
                </a:ln>
                <a:solidFill>
                  <a:schemeClr val="tx1"/>
                </a:solidFill>
                <a:effectLst/>
                <a:latin typeface="Arial Unicode MS"/>
              </a:rPr>
              <a:t>photo_tags</a:t>
            </a:r>
            <a:r>
              <a:rPr kumimoji="0" lang="en-US" altLang="en-US" sz="1600" b="1" i="0" u="none" strike="noStrike" cap="none" normalizeH="0" baseline="0">
                <a:ln>
                  <a:noFill/>
                </a:ln>
                <a:solidFill>
                  <a:schemeClr val="tx1"/>
                </a:solidFill>
                <a:effectLst/>
              </a:rPr>
              <a:t>, </a:t>
            </a:r>
            <a:r>
              <a:rPr kumimoji="0" lang="en-US" altLang="en-US" sz="1600" b="1" i="0" u="none" strike="noStrike" cap="none" normalizeH="0" baseline="0">
                <a:ln>
                  <a:noFill/>
                </a:ln>
                <a:solidFill>
                  <a:schemeClr val="tx1"/>
                </a:solidFill>
                <a:effectLst/>
                <a:latin typeface="Arial Unicode MS"/>
              </a:rPr>
              <a:t>login</a:t>
            </a:r>
            <a:r>
              <a:rPr kumimoji="0" lang="en-US" altLang="en-US" sz="1600" b="1" i="0" u="none" strike="noStrike" cap="none" normalizeH="0" baseline="0">
                <a:ln>
                  <a:noFill/>
                </a:ln>
                <a:solidFill>
                  <a:schemeClr val="tx1"/>
                </a:solidFill>
                <a:effectLst/>
              </a:rPr>
              <a:t>, </a:t>
            </a:r>
            <a:r>
              <a:rPr kumimoji="0" lang="en-US" altLang="en-US" sz="1600" b="1" i="0" u="none" strike="noStrike" cap="none" normalizeH="0" baseline="0">
                <a:ln>
                  <a:noFill/>
                </a:ln>
                <a:solidFill>
                  <a:schemeClr val="tx1"/>
                </a:solidFill>
                <a:effectLst/>
                <a:latin typeface="Arial Unicode MS"/>
              </a:rPr>
              <a:t>hashtags</a:t>
            </a:r>
            <a:r>
              <a:rPr kumimoji="0" lang="en-US" altLang="en-US" sz="1600" b="1" i="0" u="none" strike="noStrike" cap="none" normalizeH="0" baseline="0">
                <a:ln>
                  <a:noFill/>
                </a:ln>
                <a:solidFill>
                  <a:schemeClr val="tx1"/>
                </a:solidFill>
                <a:effectLst/>
              </a:rPr>
              <a:t>, and </a:t>
            </a:r>
            <a:r>
              <a:rPr kumimoji="0" lang="en-US" altLang="en-US" sz="1600" b="1" i="0" u="none" strike="noStrike" cap="none" normalizeH="0" baseline="0" err="1">
                <a:ln>
                  <a:noFill/>
                </a:ln>
                <a:solidFill>
                  <a:schemeClr val="tx1"/>
                </a:solidFill>
                <a:effectLst/>
                <a:latin typeface="Arial Unicode MS"/>
              </a:rPr>
              <a:t>hashtag_follow</a:t>
            </a:r>
            <a:r>
              <a:rPr kumimoji="0" lang="en-US" altLang="en-US" sz="1600" b="1" i="0" u="none" strike="noStrike" cap="none" normalizeH="0" baseline="0">
                <a:ln>
                  <a:noFill/>
                </a:ln>
                <a:solidFill>
                  <a:schemeClr val="tx1"/>
                </a:solidFill>
                <a:effectLst/>
              </a:rPr>
              <a:t> tables. </a:t>
            </a:r>
            <a:endParaRPr kumimoji="0" lang="en-US" altLang="en-US" sz="1600" b="1"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3A36C876-7976-1F52-4730-1EAEAF3E58E7}"/>
              </a:ext>
            </a:extLst>
          </p:cNvPr>
          <p:cNvPicPr>
            <a:picLocks noChangeAspect="1"/>
          </p:cNvPicPr>
          <p:nvPr/>
        </p:nvPicPr>
        <p:blipFill>
          <a:blip r:embed="rId3"/>
          <a:stretch>
            <a:fillRect/>
          </a:stretch>
        </p:blipFill>
        <p:spPr>
          <a:xfrm>
            <a:off x="4673600" y="1812104"/>
            <a:ext cx="3950376" cy="4452012"/>
          </a:xfrm>
          <a:prstGeom prst="rect">
            <a:avLst/>
          </a:prstGeom>
        </p:spPr>
      </p:pic>
    </p:spTree>
    <p:extLst>
      <p:ext uri="{BB962C8B-B14F-4D97-AF65-F5344CB8AC3E}">
        <p14:creationId xmlns:p14="http://schemas.microsoft.com/office/powerpoint/2010/main" val="264564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7B24391-BD07-B1CC-2E2A-CB94DFDF3331}"/>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D1DCED04-9D93-CE9A-AC6C-46D3ECACAB51}"/>
              </a:ext>
            </a:extLst>
          </p:cNvPr>
          <p:cNvSpPr>
            <a:spLocks noGrp="1"/>
          </p:cNvSpPr>
          <p:nvPr>
            <p:ph type="sldNum" sz="quarter" idx="12"/>
          </p:nvPr>
        </p:nvSpPr>
        <p:spPr/>
        <p:txBody>
          <a:bodyPr/>
          <a:lstStyle/>
          <a:p>
            <a:fld id="{9650F785-7609-4FD7-90A6-93FE6B18C4E5}" type="slidenum">
              <a:rPr lang="en-IN" smtClean="0"/>
              <a:t>12</a:t>
            </a:fld>
            <a:endParaRPr lang="en-IN"/>
          </a:p>
        </p:txBody>
      </p:sp>
      <p:pic>
        <p:nvPicPr>
          <p:cNvPr id="8" name="Picture 7">
            <a:extLst>
              <a:ext uri="{FF2B5EF4-FFF2-40B4-BE49-F238E27FC236}">
                <a16:creationId xmlns:a16="http://schemas.microsoft.com/office/drawing/2014/main" id="{0D33F9AF-6E95-C910-A043-E62F447D3418}"/>
              </a:ext>
            </a:extLst>
          </p:cNvPr>
          <p:cNvPicPr>
            <a:picLocks noChangeAspect="1"/>
          </p:cNvPicPr>
          <p:nvPr/>
        </p:nvPicPr>
        <p:blipFill>
          <a:blip r:embed="rId3"/>
          <a:stretch>
            <a:fillRect/>
          </a:stretch>
        </p:blipFill>
        <p:spPr>
          <a:xfrm>
            <a:off x="476251" y="769482"/>
            <a:ext cx="3115110" cy="4963218"/>
          </a:xfrm>
          <a:prstGeom prst="rect">
            <a:avLst/>
          </a:prstGeom>
        </p:spPr>
      </p:pic>
      <p:pic>
        <p:nvPicPr>
          <p:cNvPr id="10" name="Picture 9">
            <a:extLst>
              <a:ext uri="{FF2B5EF4-FFF2-40B4-BE49-F238E27FC236}">
                <a16:creationId xmlns:a16="http://schemas.microsoft.com/office/drawing/2014/main" id="{767A64FC-7ABE-5EA2-853F-6FFF39AABADB}"/>
              </a:ext>
            </a:extLst>
          </p:cNvPr>
          <p:cNvPicPr>
            <a:picLocks noChangeAspect="1"/>
          </p:cNvPicPr>
          <p:nvPr/>
        </p:nvPicPr>
        <p:blipFill>
          <a:blip r:embed="rId4"/>
          <a:stretch>
            <a:fillRect/>
          </a:stretch>
        </p:blipFill>
        <p:spPr>
          <a:xfrm>
            <a:off x="4276468" y="769482"/>
            <a:ext cx="3677163" cy="5153744"/>
          </a:xfrm>
          <a:prstGeom prst="rect">
            <a:avLst/>
          </a:prstGeom>
        </p:spPr>
      </p:pic>
    </p:spTree>
    <p:extLst>
      <p:ext uri="{BB962C8B-B14F-4D97-AF65-F5344CB8AC3E}">
        <p14:creationId xmlns:p14="http://schemas.microsoft.com/office/powerpoint/2010/main" val="58328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0B94806-AF7B-934A-33BF-3B20BDFF5D17}"/>
              </a:ext>
            </a:extLst>
          </p:cNvPr>
          <p:cNvPicPr>
            <a:picLocks noGrp="1" noChangeAspect="1"/>
          </p:cNvPicPr>
          <p:nvPr>
            <p:ph idx="1"/>
          </p:nvPr>
        </p:nvPicPr>
        <p:blipFill>
          <a:blip r:embed="rId2"/>
          <a:stretch>
            <a:fillRect/>
          </a:stretch>
        </p:blipFill>
        <p:spPr>
          <a:xfrm>
            <a:off x="114833" y="388710"/>
            <a:ext cx="3274024" cy="4351338"/>
          </a:xfrm>
        </p:spPr>
      </p:pic>
      <p:sp>
        <p:nvSpPr>
          <p:cNvPr id="5" name="Footer Placeholder 4">
            <a:extLst>
              <a:ext uri="{FF2B5EF4-FFF2-40B4-BE49-F238E27FC236}">
                <a16:creationId xmlns:a16="http://schemas.microsoft.com/office/drawing/2014/main" id="{382EB27B-9B53-3244-6A4C-9177131D2359}"/>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BE6929BE-B4E3-68B7-D79A-7BDBD4D470E8}"/>
              </a:ext>
            </a:extLst>
          </p:cNvPr>
          <p:cNvSpPr>
            <a:spLocks noGrp="1"/>
          </p:cNvSpPr>
          <p:nvPr>
            <p:ph type="sldNum" sz="quarter" idx="12"/>
          </p:nvPr>
        </p:nvSpPr>
        <p:spPr/>
        <p:txBody>
          <a:bodyPr/>
          <a:lstStyle/>
          <a:p>
            <a:fld id="{9650F785-7609-4FD7-90A6-93FE6B18C4E5}" type="slidenum">
              <a:rPr lang="en-IN" smtClean="0"/>
              <a:t>13</a:t>
            </a:fld>
            <a:endParaRPr lang="en-IN"/>
          </a:p>
        </p:txBody>
      </p:sp>
      <p:pic>
        <p:nvPicPr>
          <p:cNvPr id="10" name="Picture 9">
            <a:extLst>
              <a:ext uri="{FF2B5EF4-FFF2-40B4-BE49-F238E27FC236}">
                <a16:creationId xmlns:a16="http://schemas.microsoft.com/office/drawing/2014/main" id="{DA5CF28A-5C0E-52D5-04B0-2A567C38041A}"/>
              </a:ext>
            </a:extLst>
          </p:cNvPr>
          <p:cNvPicPr>
            <a:picLocks noChangeAspect="1"/>
          </p:cNvPicPr>
          <p:nvPr/>
        </p:nvPicPr>
        <p:blipFill>
          <a:blip r:embed="rId3"/>
          <a:stretch>
            <a:fillRect/>
          </a:stretch>
        </p:blipFill>
        <p:spPr>
          <a:xfrm>
            <a:off x="344188" y="4877462"/>
            <a:ext cx="1927948" cy="1341475"/>
          </a:xfrm>
          <a:prstGeom prst="rect">
            <a:avLst/>
          </a:prstGeom>
        </p:spPr>
      </p:pic>
      <p:pic>
        <p:nvPicPr>
          <p:cNvPr id="12" name="Picture 11">
            <a:extLst>
              <a:ext uri="{FF2B5EF4-FFF2-40B4-BE49-F238E27FC236}">
                <a16:creationId xmlns:a16="http://schemas.microsoft.com/office/drawing/2014/main" id="{43A08BA9-E683-D722-3C53-86592BECAEA7}"/>
              </a:ext>
            </a:extLst>
          </p:cNvPr>
          <p:cNvPicPr>
            <a:picLocks noChangeAspect="1"/>
          </p:cNvPicPr>
          <p:nvPr/>
        </p:nvPicPr>
        <p:blipFill>
          <a:blip r:embed="rId4"/>
          <a:stretch>
            <a:fillRect/>
          </a:stretch>
        </p:blipFill>
        <p:spPr>
          <a:xfrm>
            <a:off x="3519485" y="670475"/>
            <a:ext cx="5410955" cy="5125165"/>
          </a:xfrm>
          <a:prstGeom prst="rect">
            <a:avLst/>
          </a:prstGeom>
        </p:spPr>
      </p:pic>
    </p:spTree>
    <p:extLst>
      <p:ext uri="{BB962C8B-B14F-4D97-AF65-F5344CB8AC3E}">
        <p14:creationId xmlns:p14="http://schemas.microsoft.com/office/powerpoint/2010/main" val="373034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D5B811-B749-46FD-CC1F-AC149ABB0C82}"/>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4" name="Slide Number Placeholder 3">
            <a:extLst>
              <a:ext uri="{FF2B5EF4-FFF2-40B4-BE49-F238E27FC236}">
                <a16:creationId xmlns:a16="http://schemas.microsoft.com/office/drawing/2014/main" id="{A8AB7227-7604-5004-1727-4E605686937B}"/>
              </a:ext>
            </a:extLst>
          </p:cNvPr>
          <p:cNvSpPr>
            <a:spLocks noGrp="1"/>
          </p:cNvSpPr>
          <p:nvPr>
            <p:ph type="sldNum" sz="quarter" idx="12"/>
          </p:nvPr>
        </p:nvSpPr>
        <p:spPr/>
        <p:txBody>
          <a:bodyPr/>
          <a:lstStyle/>
          <a:p>
            <a:fld id="{9650F785-7609-4FD7-90A6-93FE6B18C4E5}" type="slidenum">
              <a:rPr lang="en-IN" smtClean="0"/>
              <a:t>14</a:t>
            </a:fld>
            <a:endParaRPr lang="en-IN"/>
          </a:p>
        </p:txBody>
      </p:sp>
      <p:pic>
        <p:nvPicPr>
          <p:cNvPr id="6" name="Picture 5">
            <a:extLst>
              <a:ext uri="{FF2B5EF4-FFF2-40B4-BE49-F238E27FC236}">
                <a16:creationId xmlns:a16="http://schemas.microsoft.com/office/drawing/2014/main" id="{5643830B-BF4F-7FD2-76A0-72D783050ADA}"/>
              </a:ext>
            </a:extLst>
          </p:cNvPr>
          <p:cNvPicPr>
            <a:picLocks noChangeAspect="1"/>
          </p:cNvPicPr>
          <p:nvPr/>
        </p:nvPicPr>
        <p:blipFill>
          <a:blip r:embed="rId2"/>
          <a:stretch>
            <a:fillRect/>
          </a:stretch>
        </p:blipFill>
        <p:spPr>
          <a:xfrm>
            <a:off x="131809" y="654778"/>
            <a:ext cx="5506218" cy="5163271"/>
          </a:xfrm>
          <a:prstGeom prst="rect">
            <a:avLst/>
          </a:prstGeom>
        </p:spPr>
      </p:pic>
      <p:pic>
        <p:nvPicPr>
          <p:cNvPr id="8" name="Picture 7">
            <a:extLst>
              <a:ext uri="{FF2B5EF4-FFF2-40B4-BE49-F238E27FC236}">
                <a16:creationId xmlns:a16="http://schemas.microsoft.com/office/drawing/2014/main" id="{6D08A710-68CB-AEAB-44FB-F55BFEC440E4}"/>
              </a:ext>
            </a:extLst>
          </p:cNvPr>
          <p:cNvPicPr>
            <a:picLocks noChangeAspect="1"/>
          </p:cNvPicPr>
          <p:nvPr/>
        </p:nvPicPr>
        <p:blipFill>
          <a:blip r:embed="rId3"/>
          <a:stretch>
            <a:fillRect/>
          </a:stretch>
        </p:blipFill>
        <p:spPr>
          <a:xfrm>
            <a:off x="5648709" y="654837"/>
            <a:ext cx="3334215" cy="4982270"/>
          </a:xfrm>
          <a:prstGeom prst="rect">
            <a:avLst/>
          </a:prstGeom>
        </p:spPr>
      </p:pic>
    </p:spTree>
    <p:extLst>
      <p:ext uri="{BB962C8B-B14F-4D97-AF65-F5344CB8AC3E}">
        <p14:creationId xmlns:p14="http://schemas.microsoft.com/office/powerpoint/2010/main" val="1836949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A918-53E4-51B8-C0F4-D806B7393CFB}"/>
              </a:ext>
            </a:extLst>
          </p:cNvPr>
          <p:cNvSpPr>
            <a:spLocks noGrp="1"/>
          </p:cNvSpPr>
          <p:nvPr>
            <p:ph type="title"/>
          </p:nvPr>
        </p:nvSpPr>
        <p:spPr>
          <a:xfrm>
            <a:off x="567144" y="365126"/>
            <a:ext cx="7948206" cy="1335815"/>
          </a:xfrm>
        </p:spPr>
        <p:txBody>
          <a:bodyPr>
            <a:normAutofit fontScale="90000"/>
          </a:bodyPr>
          <a:lstStyle/>
          <a:p>
            <a:r>
              <a:rPr lang="en-IN" sz="3600" b="1" kern="100">
                <a:effectLst/>
                <a:latin typeface="Times New Roman" panose="02020603050405020304" pitchFamily="18" charset="0"/>
                <a:ea typeface="Calibri" panose="020F0502020204030204" pitchFamily="34" charset="0"/>
                <a:cs typeface="Times New Roman" panose="02020603050405020304" pitchFamily="18" charset="0"/>
              </a:rPr>
              <a:t>Basic and Advanced Query Implementation</a:t>
            </a:r>
            <a:br>
              <a:rPr lang="en-IN" sz="3600" b="1" kern="1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1261CE0F-93DC-B374-E74C-8E83B605E335}"/>
              </a:ext>
            </a:extLst>
          </p:cNvPr>
          <p:cNvSpPr>
            <a:spLocks noGrp="1"/>
          </p:cNvSpPr>
          <p:nvPr>
            <p:ph idx="1"/>
          </p:nvPr>
        </p:nvSpPr>
        <p:spPr>
          <a:xfrm>
            <a:off x="303984" y="1306431"/>
            <a:ext cx="8546102" cy="437644"/>
          </a:xfrm>
        </p:spPr>
        <p:txBody>
          <a:bodyPr>
            <a:normAutofit/>
          </a:bodyPr>
          <a:lstStyle/>
          <a:p>
            <a:pPr marL="457200" indent="-457200">
              <a:buAutoNum type="arabicPeriod"/>
            </a:pPr>
            <a:r>
              <a:rPr lang="en-US" sz="2000"/>
              <a:t>Write a query to find which users have posted more than 5 photos?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IN"/>
          </a:p>
        </p:txBody>
      </p:sp>
      <p:sp>
        <p:nvSpPr>
          <p:cNvPr id="5" name="Footer Placeholder 4">
            <a:extLst>
              <a:ext uri="{FF2B5EF4-FFF2-40B4-BE49-F238E27FC236}">
                <a16:creationId xmlns:a16="http://schemas.microsoft.com/office/drawing/2014/main" id="{FCE17F51-9C35-A09E-1AF8-D0BF0F891D35}"/>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5F172947-737D-4B99-6CAB-4EF6223C7C3E}"/>
              </a:ext>
            </a:extLst>
          </p:cNvPr>
          <p:cNvSpPr>
            <a:spLocks noGrp="1"/>
          </p:cNvSpPr>
          <p:nvPr>
            <p:ph type="sldNum" sz="quarter" idx="12"/>
          </p:nvPr>
        </p:nvSpPr>
        <p:spPr/>
        <p:txBody>
          <a:bodyPr/>
          <a:lstStyle/>
          <a:p>
            <a:fld id="{9650F785-7609-4FD7-90A6-93FE6B18C4E5}" type="slidenum">
              <a:rPr lang="en-IN" smtClean="0"/>
              <a:t>15</a:t>
            </a:fld>
            <a:endParaRPr lang="en-IN"/>
          </a:p>
        </p:txBody>
      </p:sp>
      <p:sp>
        <p:nvSpPr>
          <p:cNvPr id="8" name="TextBox 7">
            <a:extLst>
              <a:ext uri="{FF2B5EF4-FFF2-40B4-BE49-F238E27FC236}">
                <a16:creationId xmlns:a16="http://schemas.microsoft.com/office/drawing/2014/main" id="{67C8AF73-0A3C-4DF1-E1C7-597EC30AA47F}"/>
              </a:ext>
            </a:extLst>
          </p:cNvPr>
          <p:cNvSpPr txBox="1"/>
          <p:nvPr/>
        </p:nvSpPr>
        <p:spPr>
          <a:xfrm>
            <a:off x="2286000" y="3244334"/>
            <a:ext cx="4572000" cy="369332"/>
          </a:xfrm>
          <a:prstGeom prst="rect">
            <a:avLst/>
          </a:prstGeom>
          <a:noFill/>
        </p:spPr>
        <p:txBody>
          <a:bodyPr wrap="square">
            <a:spAutoFit/>
          </a:bodyPr>
          <a:lstStyle/>
          <a:p>
            <a:endParaRPr lang="en-IN"/>
          </a:p>
        </p:txBody>
      </p:sp>
      <p:pic>
        <p:nvPicPr>
          <p:cNvPr id="11" name="Picture 10">
            <a:extLst>
              <a:ext uri="{FF2B5EF4-FFF2-40B4-BE49-F238E27FC236}">
                <a16:creationId xmlns:a16="http://schemas.microsoft.com/office/drawing/2014/main" id="{ADCC3A5C-6F99-2AEB-0F1B-C352FA7CD2DE}"/>
              </a:ext>
            </a:extLst>
          </p:cNvPr>
          <p:cNvPicPr>
            <a:picLocks noChangeAspect="1"/>
          </p:cNvPicPr>
          <p:nvPr/>
        </p:nvPicPr>
        <p:blipFill>
          <a:blip r:embed="rId2"/>
          <a:stretch>
            <a:fillRect/>
          </a:stretch>
        </p:blipFill>
        <p:spPr>
          <a:xfrm>
            <a:off x="1016546" y="1608349"/>
            <a:ext cx="6470104" cy="1796341"/>
          </a:xfrm>
          <a:prstGeom prst="rect">
            <a:avLst/>
          </a:prstGeom>
        </p:spPr>
      </p:pic>
      <p:pic>
        <p:nvPicPr>
          <p:cNvPr id="13" name="Picture 12">
            <a:extLst>
              <a:ext uri="{FF2B5EF4-FFF2-40B4-BE49-F238E27FC236}">
                <a16:creationId xmlns:a16="http://schemas.microsoft.com/office/drawing/2014/main" id="{3E170F0E-15A7-D811-241E-7CB07A2A3E18}"/>
              </a:ext>
            </a:extLst>
          </p:cNvPr>
          <p:cNvPicPr>
            <a:picLocks noChangeAspect="1"/>
          </p:cNvPicPr>
          <p:nvPr/>
        </p:nvPicPr>
        <p:blipFill>
          <a:blip r:embed="rId3"/>
          <a:stretch>
            <a:fillRect/>
          </a:stretch>
        </p:blipFill>
        <p:spPr>
          <a:xfrm>
            <a:off x="185111" y="3952770"/>
            <a:ext cx="8546102" cy="2322310"/>
          </a:xfrm>
          <a:prstGeom prst="rect">
            <a:avLst/>
          </a:prstGeom>
        </p:spPr>
      </p:pic>
      <p:sp>
        <p:nvSpPr>
          <p:cNvPr id="14" name="TextBox 13">
            <a:extLst>
              <a:ext uri="{FF2B5EF4-FFF2-40B4-BE49-F238E27FC236}">
                <a16:creationId xmlns:a16="http://schemas.microsoft.com/office/drawing/2014/main" id="{321A4D8F-2E1D-784E-A9F7-4A5E817539B4}"/>
              </a:ext>
            </a:extLst>
          </p:cNvPr>
          <p:cNvSpPr txBox="1"/>
          <p:nvPr/>
        </p:nvSpPr>
        <p:spPr>
          <a:xfrm>
            <a:off x="303984" y="3352665"/>
            <a:ext cx="7948206" cy="707886"/>
          </a:xfrm>
          <a:prstGeom prst="rect">
            <a:avLst/>
          </a:prstGeom>
          <a:noFill/>
        </p:spPr>
        <p:txBody>
          <a:bodyPr wrap="square" rtlCol="0">
            <a:spAutoFit/>
          </a:bodyPr>
          <a:lstStyle/>
          <a:p>
            <a:r>
              <a:rPr lang="en-US" sz="2000"/>
              <a:t>2. Create a stored procedure to add a new comment for a photo.</a:t>
            </a:r>
          </a:p>
          <a:p>
            <a:endParaRPr lang="en-IN" sz="2000"/>
          </a:p>
        </p:txBody>
      </p:sp>
    </p:spTree>
    <p:extLst>
      <p:ext uri="{BB962C8B-B14F-4D97-AF65-F5344CB8AC3E}">
        <p14:creationId xmlns:p14="http://schemas.microsoft.com/office/powerpoint/2010/main" val="210537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F60D9-5889-9176-92D9-EA3F4D75C57F}"/>
              </a:ext>
            </a:extLst>
          </p:cNvPr>
          <p:cNvSpPr>
            <a:spLocks noGrp="1"/>
          </p:cNvSpPr>
          <p:nvPr>
            <p:ph idx="1"/>
          </p:nvPr>
        </p:nvSpPr>
        <p:spPr>
          <a:xfrm>
            <a:off x="357638" y="670594"/>
            <a:ext cx="7886700" cy="365125"/>
          </a:xfrm>
        </p:spPr>
        <p:txBody>
          <a:bodyPr>
            <a:normAutofit fontScale="92500"/>
          </a:bodyPr>
          <a:lstStyle/>
          <a:p>
            <a:pPr marL="0" indent="0">
              <a:buNone/>
            </a:pPr>
            <a:r>
              <a:rPr lang="en-US"/>
              <a:t>3. Create a function that returns the total number of likes for a specific photo.</a:t>
            </a:r>
          </a:p>
          <a:p>
            <a:pPr marL="0" indent="0">
              <a:buNone/>
            </a:pPr>
            <a:endParaRPr lang="en-IN"/>
          </a:p>
        </p:txBody>
      </p:sp>
      <p:sp>
        <p:nvSpPr>
          <p:cNvPr id="5" name="Footer Placeholder 4">
            <a:extLst>
              <a:ext uri="{FF2B5EF4-FFF2-40B4-BE49-F238E27FC236}">
                <a16:creationId xmlns:a16="http://schemas.microsoft.com/office/drawing/2014/main" id="{B9B0D007-B0CB-BFD5-202D-9D643F8A092C}"/>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C78C9005-7C2C-6D5D-77F2-3D098604D592}"/>
              </a:ext>
            </a:extLst>
          </p:cNvPr>
          <p:cNvSpPr>
            <a:spLocks noGrp="1"/>
          </p:cNvSpPr>
          <p:nvPr>
            <p:ph type="sldNum" sz="quarter" idx="12"/>
          </p:nvPr>
        </p:nvSpPr>
        <p:spPr/>
        <p:txBody>
          <a:bodyPr/>
          <a:lstStyle/>
          <a:p>
            <a:fld id="{9650F785-7609-4FD7-90A6-93FE6B18C4E5}" type="slidenum">
              <a:rPr lang="en-IN" smtClean="0"/>
              <a:t>16</a:t>
            </a:fld>
            <a:endParaRPr lang="en-IN"/>
          </a:p>
        </p:txBody>
      </p:sp>
      <p:pic>
        <p:nvPicPr>
          <p:cNvPr id="8" name="Picture 7">
            <a:extLst>
              <a:ext uri="{FF2B5EF4-FFF2-40B4-BE49-F238E27FC236}">
                <a16:creationId xmlns:a16="http://schemas.microsoft.com/office/drawing/2014/main" id="{02D34EEE-A5A3-C61F-1EA3-CADBEAA335E8}"/>
              </a:ext>
            </a:extLst>
          </p:cNvPr>
          <p:cNvPicPr>
            <a:picLocks noChangeAspect="1"/>
          </p:cNvPicPr>
          <p:nvPr/>
        </p:nvPicPr>
        <p:blipFill>
          <a:blip r:embed="rId2"/>
          <a:stretch>
            <a:fillRect/>
          </a:stretch>
        </p:blipFill>
        <p:spPr>
          <a:xfrm>
            <a:off x="1154429" y="974242"/>
            <a:ext cx="6272664" cy="2072638"/>
          </a:xfrm>
          <a:prstGeom prst="rect">
            <a:avLst/>
          </a:prstGeom>
        </p:spPr>
      </p:pic>
      <p:sp>
        <p:nvSpPr>
          <p:cNvPr id="10" name="TextBox 9">
            <a:extLst>
              <a:ext uri="{FF2B5EF4-FFF2-40B4-BE49-F238E27FC236}">
                <a16:creationId xmlns:a16="http://schemas.microsoft.com/office/drawing/2014/main" id="{F347DCBC-55BB-76E8-76BF-87BB74D444BB}"/>
              </a:ext>
            </a:extLst>
          </p:cNvPr>
          <p:cNvSpPr txBox="1"/>
          <p:nvPr/>
        </p:nvSpPr>
        <p:spPr>
          <a:xfrm>
            <a:off x="357638" y="3027362"/>
            <a:ext cx="8216967" cy="646331"/>
          </a:xfrm>
          <a:prstGeom prst="rect">
            <a:avLst/>
          </a:prstGeom>
          <a:noFill/>
        </p:spPr>
        <p:txBody>
          <a:bodyPr wrap="square" rtlCol="0">
            <a:spAutoFit/>
          </a:bodyPr>
          <a:lstStyle/>
          <a:p>
            <a:pPr marL="0" indent="0">
              <a:buNone/>
            </a:pPr>
            <a:r>
              <a:rPr lang="en-US"/>
              <a:t>4.Create a view that displays the total likes for each photo along with the username of the user who posted it.</a:t>
            </a:r>
          </a:p>
        </p:txBody>
      </p:sp>
      <p:pic>
        <p:nvPicPr>
          <p:cNvPr id="12" name="Picture 11">
            <a:extLst>
              <a:ext uri="{FF2B5EF4-FFF2-40B4-BE49-F238E27FC236}">
                <a16:creationId xmlns:a16="http://schemas.microsoft.com/office/drawing/2014/main" id="{39971C2A-B162-C53E-4411-FECBE9408A63}"/>
              </a:ext>
            </a:extLst>
          </p:cNvPr>
          <p:cNvPicPr>
            <a:picLocks noChangeAspect="1"/>
          </p:cNvPicPr>
          <p:nvPr/>
        </p:nvPicPr>
        <p:blipFill>
          <a:blip r:embed="rId3"/>
          <a:stretch>
            <a:fillRect/>
          </a:stretch>
        </p:blipFill>
        <p:spPr>
          <a:xfrm>
            <a:off x="1154429" y="3718377"/>
            <a:ext cx="5862988" cy="2308517"/>
          </a:xfrm>
          <a:prstGeom prst="rect">
            <a:avLst/>
          </a:prstGeom>
        </p:spPr>
      </p:pic>
    </p:spTree>
    <p:extLst>
      <p:ext uri="{BB962C8B-B14F-4D97-AF65-F5344CB8AC3E}">
        <p14:creationId xmlns:p14="http://schemas.microsoft.com/office/powerpoint/2010/main" val="142457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59E93-AB23-32F5-7014-D7283BE921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F9BB1-DB32-2A79-4C89-A7402459D86F}"/>
              </a:ext>
            </a:extLst>
          </p:cNvPr>
          <p:cNvSpPr>
            <a:spLocks noGrp="1"/>
          </p:cNvSpPr>
          <p:nvPr>
            <p:ph idx="1"/>
          </p:nvPr>
        </p:nvSpPr>
        <p:spPr>
          <a:xfrm>
            <a:off x="357638" y="670594"/>
            <a:ext cx="7886700" cy="365125"/>
          </a:xfrm>
        </p:spPr>
        <p:txBody>
          <a:bodyPr>
            <a:normAutofit lnSpcReduction="10000"/>
          </a:bodyPr>
          <a:lstStyle/>
          <a:p>
            <a:pPr marL="0" indent="0">
              <a:buNone/>
            </a:pPr>
            <a:r>
              <a:rPr lang="en-US"/>
              <a:t>5.How many photos were uploaded in the last 3 years?</a:t>
            </a:r>
          </a:p>
          <a:p>
            <a:pPr marL="0" indent="0">
              <a:buNone/>
            </a:pPr>
            <a:endParaRPr lang="en-IN"/>
          </a:p>
        </p:txBody>
      </p:sp>
      <p:sp>
        <p:nvSpPr>
          <p:cNvPr id="5" name="Footer Placeholder 4">
            <a:extLst>
              <a:ext uri="{FF2B5EF4-FFF2-40B4-BE49-F238E27FC236}">
                <a16:creationId xmlns:a16="http://schemas.microsoft.com/office/drawing/2014/main" id="{F77D965C-E2CB-1B75-01ED-4A452FB3ABDF}"/>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F61F4041-82C6-BB87-CB7B-AF7968BBCB0C}"/>
              </a:ext>
            </a:extLst>
          </p:cNvPr>
          <p:cNvSpPr>
            <a:spLocks noGrp="1"/>
          </p:cNvSpPr>
          <p:nvPr>
            <p:ph type="sldNum" sz="quarter" idx="12"/>
          </p:nvPr>
        </p:nvSpPr>
        <p:spPr/>
        <p:txBody>
          <a:bodyPr/>
          <a:lstStyle/>
          <a:p>
            <a:fld id="{9650F785-7609-4FD7-90A6-93FE6B18C4E5}" type="slidenum">
              <a:rPr lang="en-IN" smtClean="0"/>
              <a:t>17</a:t>
            </a:fld>
            <a:endParaRPr lang="en-IN"/>
          </a:p>
        </p:txBody>
      </p:sp>
      <p:sp>
        <p:nvSpPr>
          <p:cNvPr id="10" name="TextBox 9">
            <a:extLst>
              <a:ext uri="{FF2B5EF4-FFF2-40B4-BE49-F238E27FC236}">
                <a16:creationId xmlns:a16="http://schemas.microsoft.com/office/drawing/2014/main" id="{42D6EFAD-F056-2864-897A-6F1A812E5CF8}"/>
              </a:ext>
            </a:extLst>
          </p:cNvPr>
          <p:cNvSpPr txBox="1"/>
          <p:nvPr/>
        </p:nvSpPr>
        <p:spPr>
          <a:xfrm>
            <a:off x="357638" y="2530077"/>
            <a:ext cx="8635094" cy="400110"/>
          </a:xfrm>
          <a:prstGeom prst="rect">
            <a:avLst/>
          </a:prstGeom>
          <a:noFill/>
        </p:spPr>
        <p:txBody>
          <a:bodyPr wrap="square" rtlCol="0">
            <a:spAutoFit/>
          </a:bodyPr>
          <a:lstStyle/>
          <a:p>
            <a:pPr marL="0" indent="0">
              <a:buNone/>
            </a:pPr>
            <a:r>
              <a:rPr lang="en-US" sz="2000"/>
              <a:t>6.Find users who haven't uploaded any photos</a:t>
            </a:r>
          </a:p>
        </p:txBody>
      </p:sp>
      <p:pic>
        <p:nvPicPr>
          <p:cNvPr id="7" name="Picture 6">
            <a:extLst>
              <a:ext uri="{FF2B5EF4-FFF2-40B4-BE49-F238E27FC236}">
                <a16:creationId xmlns:a16="http://schemas.microsoft.com/office/drawing/2014/main" id="{0F98B323-B3E4-CBA3-4F8A-73E3FBDB8E41}"/>
              </a:ext>
            </a:extLst>
          </p:cNvPr>
          <p:cNvPicPr>
            <a:picLocks noChangeAspect="1"/>
          </p:cNvPicPr>
          <p:nvPr/>
        </p:nvPicPr>
        <p:blipFill>
          <a:blip r:embed="rId2"/>
          <a:stretch>
            <a:fillRect/>
          </a:stretch>
        </p:blipFill>
        <p:spPr>
          <a:xfrm>
            <a:off x="628649" y="1145591"/>
            <a:ext cx="7660243" cy="1085980"/>
          </a:xfrm>
          <a:prstGeom prst="rect">
            <a:avLst/>
          </a:prstGeom>
        </p:spPr>
      </p:pic>
      <p:pic>
        <p:nvPicPr>
          <p:cNvPr id="11" name="Picture 10">
            <a:extLst>
              <a:ext uri="{FF2B5EF4-FFF2-40B4-BE49-F238E27FC236}">
                <a16:creationId xmlns:a16="http://schemas.microsoft.com/office/drawing/2014/main" id="{E2FA6910-475F-E63E-0F76-8CAF10884EDC}"/>
              </a:ext>
            </a:extLst>
          </p:cNvPr>
          <p:cNvPicPr>
            <a:picLocks noChangeAspect="1"/>
          </p:cNvPicPr>
          <p:nvPr/>
        </p:nvPicPr>
        <p:blipFill>
          <a:blip r:embed="rId3"/>
          <a:stretch>
            <a:fillRect/>
          </a:stretch>
        </p:blipFill>
        <p:spPr>
          <a:xfrm>
            <a:off x="628649" y="3190603"/>
            <a:ext cx="6992326" cy="2924583"/>
          </a:xfrm>
          <a:prstGeom prst="rect">
            <a:avLst/>
          </a:prstGeom>
        </p:spPr>
      </p:pic>
    </p:spTree>
    <p:extLst>
      <p:ext uri="{BB962C8B-B14F-4D97-AF65-F5344CB8AC3E}">
        <p14:creationId xmlns:p14="http://schemas.microsoft.com/office/powerpoint/2010/main" val="286646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FD76D-46D9-B263-E90C-F4BA192CA1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CD1D2-FE9D-E7E6-1285-0A078DCCD8FE}"/>
              </a:ext>
            </a:extLst>
          </p:cNvPr>
          <p:cNvSpPr>
            <a:spLocks noGrp="1"/>
          </p:cNvSpPr>
          <p:nvPr>
            <p:ph idx="1"/>
          </p:nvPr>
        </p:nvSpPr>
        <p:spPr>
          <a:xfrm>
            <a:off x="357638" y="670594"/>
            <a:ext cx="7886700" cy="365125"/>
          </a:xfrm>
        </p:spPr>
        <p:txBody>
          <a:bodyPr>
            <a:normAutofit lnSpcReduction="10000"/>
          </a:bodyPr>
          <a:lstStyle/>
          <a:p>
            <a:pPr marL="0" indent="0">
              <a:buNone/>
            </a:pPr>
            <a:r>
              <a:rPr lang="en-US"/>
              <a:t>8.What is the count of comments each user has made on photos?</a:t>
            </a:r>
          </a:p>
          <a:p>
            <a:pPr marL="0" indent="0">
              <a:buNone/>
            </a:pPr>
            <a:endParaRPr lang="en-IN"/>
          </a:p>
        </p:txBody>
      </p:sp>
      <p:sp>
        <p:nvSpPr>
          <p:cNvPr id="5" name="Footer Placeholder 4">
            <a:extLst>
              <a:ext uri="{FF2B5EF4-FFF2-40B4-BE49-F238E27FC236}">
                <a16:creationId xmlns:a16="http://schemas.microsoft.com/office/drawing/2014/main" id="{3A2C82F0-8654-8DFB-65AA-80ECC1C358DE}"/>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5FBE31F5-897A-FADD-0258-83ECD2B6AD49}"/>
              </a:ext>
            </a:extLst>
          </p:cNvPr>
          <p:cNvSpPr>
            <a:spLocks noGrp="1"/>
          </p:cNvSpPr>
          <p:nvPr>
            <p:ph type="sldNum" sz="quarter" idx="12"/>
          </p:nvPr>
        </p:nvSpPr>
        <p:spPr/>
        <p:txBody>
          <a:bodyPr/>
          <a:lstStyle/>
          <a:p>
            <a:fld id="{9650F785-7609-4FD7-90A6-93FE6B18C4E5}" type="slidenum">
              <a:rPr lang="en-IN" smtClean="0"/>
              <a:t>18</a:t>
            </a:fld>
            <a:endParaRPr lang="en-IN"/>
          </a:p>
        </p:txBody>
      </p:sp>
      <p:sp>
        <p:nvSpPr>
          <p:cNvPr id="10" name="TextBox 9">
            <a:extLst>
              <a:ext uri="{FF2B5EF4-FFF2-40B4-BE49-F238E27FC236}">
                <a16:creationId xmlns:a16="http://schemas.microsoft.com/office/drawing/2014/main" id="{BA62A0DE-0447-E0A6-50D3-BEF8FEEEEF48}"/>
              </a:ext>
            </a:extLst>
          </p:cNvPr>
          <p:cNvSpPr txBox="1"/>
          <p:nvPr/>
        </p:nvSpPr>
        <p:spPr>
          <a:xfrm>
            <a:off x="357638" y="3403431"/>
            <a:ext cx="8525105" cy="707886"/>
          </a:xfrm>
          <a:prstGeom prst="rect">
            <a:avLst/>
          </a:prstGeom>
          <a:noFill/>
        </p:spPr>
        <p:txBody>
          <a:bodyPr wrap="square" rtlCol="0">
            <a:spAutoFit/>
          </a:bodyPr>
          <a:lstStyle/>
          <a:p>
            <a:r>
              <a:rPr lang="en-US" sz="2000"/>
              <a:t>9.Find the Top 5 Most Bookmarked Photos.</a:t>
            </a:r>
          </a:p>
          <a:p>
            <a:pPr marL="0" indent="0">
              <a:buNone/>
            </a:pPr>
            <a:endParaRPr lang="en-US" sz="2000"/>
          </a:p>
        </p:txBody>
      </p:sp>
      <p:pic>
        <p:nvPicPr>
          <p:cNvPr id="8" name="Picture 7">
            <a:extLst>
              <a:ext uri="{FF2B5EF4-FFF2-40B4-BE49-F238E27FC236}">
                <a16:creationId xmlns:a16="http://schemas.microsoft.com/office/drawing/2014/main" id="{AEFBC3B0-671D-E75B-1390-4854ADF29883}"/>
              </a:ext>
            </a:extLst>
          </p:cNvPr>
          <p:cNvPicPr>
            <a:picLocks noChangeAspect="1"/>
          </p:cNvPicPr>
          <p:nvPr/>
        </p:nvPicPr>
        <p:blipFill>
          <a:blip r:embed="rId2"/>
          <a:stretch>
            <a:fillRect/>
          </a:stretch>
        </p:blipFill>
        <p:spPr>
          <a:xfrm>
            <a:off x="357638" y="1190310"/>
            <a:ext cx="8135485" cy="2038635"/>
          </a:xfrm>
          <a:prstGeom prst="rect">
            <a:avLst/>
          </a:prstGeom>
        </p:spPr>
      </p:pic>
      <p:pic>
        <p:nvPicPr>
          <p:cNvPr id="12" name="Picture 11">
            <a:extLst>
              <a:ext uri="{FF2B5EF4-FFF2-40B4-BE49-F238E27FC236}">
                <a16:creationId xmlns:a16="http://schemas.microsoft.com/office/drawing/2014/main" id="{1091E4AA-7573-3323-BB63-DF71BD5BD837}"/>
              </a:ext>
            </a:extLst>
          </p:cNvPr>
          <p:cNvPicPr>
            <a:picLocks noChangeAspect="1"/>
          </p:cNvPicPr>
          <p:nvPr/>
        </p:nvPicPr>
        <p:blipFill>
          <a:blip r:embed="rId3"/>
          <a:stretch>
            <a:fillRect/>
          </a:stretch>
        </p:blipFill>
        <p:spPr>
          <a:xfrm>
            <a:off x="136340" y="3936831"/>
            <a:ext cx="8967700" cy="1711634"/>
          </a:xfrm>
          <a:prstGeom prst="rect">
            <a:avLst/>
          </a:prstGeom>
        </p:spPr>
      </p:pic>
    </p:spTree>
    <p:extLst>
      <p:ext uri="{BB962C8B-B14F-4D97-AF65-F5344CB8AC3E}">
        <p14:creationId xmlns:p14="http://schemas.microsoft.com/office/powerpoint/2010/main" val="404579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93246-84CD-BF21-2683-1515AB1355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045BA-266D-28E9-9A75-53AEE54BE6F9}"/>
              </a:ext>
            </a:extLst>
          </p:cNvPr>
          <p:cNvSpPr>
            <a:spLocks noGrp="1"/>
          </p:cNvSpPr>
          <p:nvPr>
            <p:ph idx="1"/>
          </p:nvPr>
        </p:nvSpPr>
        <p:spPr>
          <a:xfrm>
            <a:off x="357638" y="670594"/>
            <a:ext cx="7886700" cy="365125"/>
          </a:xfrm>
        </p:spPr>
        <p:txBody>
          <a:bodyPr>
            <a:normAutofit lnSpcReduction="10000"/>
          </a:bodyPr>
          <a:lstStyle/>
          <a:p>
            <a:pPr marL="0" indent="0">
              <a:buNone/>
            </a:pPr>
            <a:r>
              <a:rPr lang="en-US"/>
              <a:t>10.Write a query to get the Most Recent Comment for Each Photo.</a:t>
            </a:r>
          </a:p>
          <a:p>
            <a:pPr marL="0" indent="0">
              <a:buNone/>
            </a:pPr>
            <a:endParaRPr lang="en-IN"/>
          </a:p>
        </p:txBody>
      </p:sp>
      <p:sp>
        <p:nvSpPr>
          <p:cNvPr id="5" name="Footer Placeholder 4">
            <a:extLst>
              <a:ext uri="{FF2B5EF4-FFF2-40B4-BE49-F238E27FC236}">
                <a16:creationId xmlns:a16="http://schemas.microsoft.com/office/drawing/2014/main" id="{1F539DEF-4532-2D15-2B93-3D63B89C2421}"/>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CA8B8E09-D907-E035-D5F6-14043E9203FA}"/>
              </a:ext>
            </a:extLst>
          </p:cNvPr>
          <p:cNvSpPr>
            <a:spLocks noGrp="1"/>
          </p:cNvSpPr>
          <p:nvPr>
            <p:ph type="sldNum" sz="quarter" idx="12"/>
          </p:nvPr>
        </p:nvSpPr>
        <p:spPr/>
        <p:txBody>
          <a:bodyPr/>
          <a:lstStyle/>
          <a:p>
            <a:fld id="{9650F785-7609-4FD7-90A6-93FE6B18C4E5}" type="slidenum">
              <a:rPr lang="en-IN" smtClean="0"/>
              <a:t>19</a:t>
            </a:fld>
            <a:endParaRPr lang="en-IN"/>
          </a:p>
        </p:txBody>
      </p:sp>
      <p:sp>
        <p:nvSpPr>
          <p:cNvPr id="10" name="TextBox 9">
            <a:extLst>
              <a:ext uri="{FF2B5EF4-FFF2-40B4-BE49-F238E27FC236}">
                <a16:creationId xmlns:a16="http://schemas.microsoft.com/office/drawing/2014/main" id="{B12A4047-09FD-D3BA-0AD6-1CCC1B630BD2}"/>
              </a:ext>
            </a:extLst>
          </p:cNvPr>
          <p:cNvSpPr txBox="1"/>
          <p:nvPr/>
        </p:nvSpPr>
        <p:spPr>
          <a:xfrm>
            <a:off x="357638" y="3403431"/>
            <a:ext cx="8525105" cy="707886"/>
          </a:xfrm>
          <a:prstGeom prst="rect">
            <a:avLst/>
          </a:prstGeom>
          <a:noFill/>
        </p:spPr>
        <p:txBody>
          <a:bodyPr wrap="square" rtlCol="0">
            <a:spAutoFit/>
          </a:bodyPr>
          <a:lstStyle/>
          <a:p>
            <a:r>
              <a:rPr lang="en-US" sz="2000"/>
              <a:t>11.Find the Average Number of Likes Per User’s Photo</a:t>
            </a:r>
          </a:p>
          <a:p>
            <a:pPr marL="0" indent="0">
              <a:buNone/>
            </a:pPr>
            <a:endParaRPr lang="en-US" sz="2000"/>
          </a:p>
        </p:txBody>
      </p:sp>
      <p:pic>
        <p:nvPicPr>
          <p:cNvPr id="7" name="Picture 6">
            <a:extLst>
              <a:ext uri="{FF2B5EF4-FFF2-40B4-BE49-F238E27FC236}">
                <a16:creationId xmlns:a16="http://schemas.microsoft.com/office/drawing/2014/main" id="{26D5E79C-E804-1B58-DF45-FFDC5C6292BD}"/>
              </a:ext>
            </a:extLst>
          </p:cNvPr>
          <p:cNvPicPr>
            <a:picLocks noChangeAspect="1"/>
          </p:cNvPicPr>
          <p:nvPr/>
        </p:nvPicPr>
        <p:blipFill>
          <a:blip r:embed="rId2"/>
          <a:stretch>
            <a:fillRect/>
          </a:stretch>
        </p:blipFill>
        <p:spPr>
          <a:xfrm>
            <a:off x="358879" y="1266409"/>
            <a:ext cx="7939648" cy="1878848"/>
          </a:xfrm>
          <a:prstGeom prst="rect">
            <a:avLst/>
          </a:prstGeom>
        </p:spPr>
      </p:pic>
      <p:pic>
        <p:nvPicPr>
          <p:cNvPr id="11" name="Picture 10">
            <a:extLst>
              <a:ext uri="{FF2B5EF4-FFF2-40B4-BE49-F238E27FC236}">
                <a16:creationId xmlns:a16="http://schemas.microsoft.com/office/drawing/2014/main" id="{02870F04-BE45-7AD0-2F18-1BBA1438812B}"/>
              </a:ext>
            </a:extLst>
          </p:cNvPr>
          <p:cNvPicPr>
            <a:picLocks noChangeAspect="1"/>
          </p:cNvPicPr>
          <p:nvPr/>
        </p:nvPicPr>
        <p:blipFill>
          <a:blip r:embed="rId3"/>
          <a:stretch>
            <a:fillRect/>
          </a:stretch>
        </p:blipFill>
        <p:spPr>
          <a:xfrm>
            <a:off x="525439" y="3950005"/>
            <a:ext cx="7771847" cy="2406346"/>
          </a:xfrm>
          <a:prstGeom prst="rect">
            <a:avLst/>
          </a:prstGeom>
        </p:spPr>
      </p:pic>
    </p:spTree>
    <p:extLst>
      <p:ext uri="{BB962C8B-B14F-4D97-AF65-F5344CB8AC3E}">
        <p14:creationId xmlns:p14="http://schemas.microsoft.com/office/powerpoint/2010/main" val="283830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85FB-15D2-BD98-7197-95177B75D740}"/>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Outline of the Presentation</a:t>
            </a:r>
          </a:p>
        </p:txBody>
      </p:sp>
      <p:sp>
        <p:nvSpPr>
          <p:cNvPr id="3" name="Content Placeholder 2">
            <a:extLst>
              <a:ext uri="{FF2B5EF4-FFF2-40B4-BE49-F238E27FC236}">
                <a16:creationId xmlns:a16="http://schemas.microsoft.com/office/drawing/2014/main" id="{3D43915A-93F3-D1D9-DF26-8F8BAF1CA8DF}"/>
              </a:ext>
            </a:extLst>
          </p:cNvPr>
          <p:cNvSpPr>
            <a:spLocks noGrp="1"/>
          </p:cNvSpPr>
          <p:nvPr>
            <p:ph idx="1"/>
          </p:nvPr>
        </p:nvSpPr>
        <p:spPr>
          <a:xfrm>
            <a:off x="487135" y="1455511"/>
            <a:ext cx="7886700" cy="4351338"/>
          </a:xfrm>
        </p:spPr>
        <p:txBody>
          <a:bodyPr>
            <a:noAutofit/>
          </a:bodyPr>
          <a:lstStyle/>
          <a:p>
            <a:pPr marL="342900" lvl="0" indent="-342900">
              <a:lnSpc>
                <a:spcPct val="100000"/>
              </a:lnSpc>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Names of all the group members and their work distribution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Objectives of the Project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arenR"/>
            </a:pPr>
            <a:r>
              <a:rPr lang="en-IN" sz="1200" b="1" kern="100">
                <a:latin typeface="Times New Roman" panose="02020603050405020304" pitchFamily="18" charset="0"/>
                <a:ea typeface="Calibri" panose="020F0502020204030204" pitchFamily="34" charset="0"/>
                <a:cs typeface="Times New Roman" panose="02020603050405020304" pitchFamily="18" charset="0"/>
              </a:rPr>
              <a:t>ER Diagram </a:t>
            </a:r>
          </a:p>
          <a:p>
            <a:pPr marL="342900" lvl="0" indent="-342900">
              <a:lnSpc>
                <a:spcPct val="100000"/>
              </a:lnSpc>
              <a:buFont typeface="+mj-lt"/>
              <a:buAutoNum type="arabicParenR"/>
            </a:pPr>
            <a:r>
              <a:rPr lang="en-IN" sz="1200" b="1" kern="100">
                <a:latin typeface="Times New Roman" panose="02020603050405020304" pitchFamily="18" charset="0"/>
                <a:ea typeface="Calibri" panose="020F0502020204030204" pitchFamily="34" charset="0"/>
                <a:cs typeface="Times New Roman" panose="02020603050405020304" pitchFamily="18" charset="0"/>
              </a:rPr>
              <a:t>ER Diagram To Relational Schema Conversion</a:t>
            </a:r>
          </a:p>
          <a:p>
            <a:pPr marL="342900" lvl="0" indent="-342900">
              <a:lnSpc>
                <a:spcPct val="100000"/>
              </a:lnSpc>
              <a:buFont typeface="+mj-lt"/>
              <a:buAutoNum type="arabicParenR"/>
            </a:pPr>
            <a:r>
              <a:rPr lang="en-IN" sz="1200" b="1" kern="100">
                <a:latin typeface="Times New Roman" panose="02020603050405020304" pitchFamily="18" charset="0"/>
                <a:ea typeface="Calibri" panose="020F0502020204030204" pitchFamily="34" charset="0"/>
                <a:cs typeface="Times New Roman" panose="02020603050405020304" pitchFamily="18" charset="0"/>
              </a:rPr>
              <a:t>Database Table Creation and Data Insertion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Basic and Advanced Query Implementation</a:t>
            </a:r>
          </a:p>
          <a:p>
            <a:pPr marL="342900" lvl="0" indent="-342900">
              <a:lnSpc>
                <a:spcPct val="100000"/>
              </a:lnSpc>
              <a:buFont typeface="+mj-lt"/>
              <a:buAutoNum type="arabicParenR"/>
            </a:pPr>
            <a:r>
              <a:rPr lang="en-IN" sz="1200" b="1" kern="100">
                <a:latin typeface="Times New Roman" panose="02020603050405020304" pitchFamily="18" charset="0"/>
                <a:ea typeface="Calibri" panose="020F0502020204030204" pitchFamily="34" charset="0"/>
                <a:cs typeface="Times New Roman" panose="02020603050405020304" pitchFamily="18" charset="0"/>
              </a:rPr>
              <a:t>Python Desktop / Web Application </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Project Outcome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rabicParenR"/>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A photograph of the phase 1 presentation.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12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0B78A9F-B68D-1A3B-907E-A1D06FA36DE3}"/>
              </a:ext>
            </a:extLst>
          </p:cNvPr>
          <p:cNvSpPr>
            <a:spLocks noGrp="1"/>
          </p:cNvSpPr>
          <p:nvPr>
            <p:ph type="dt" sz="half" idx="10"/>
          </p:nvPr>
        </p:nvSpPr>
        <p:spPr>
          <a:xfrm>
            <a:off x="235458" y="6356351"/>
            <a:ext cx="2057400" cy="365125"/>
          </a:xfrm>
        </p:spPr>
        <p:txBody>
          <a:bodyPr/>
          <a:lstStyle/>
          <a:p>
            <a:endParaRPr lang="en-IN">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5162BA8-9DDA-9751-B4EA-F97D67664BB4}"/>
              </a:ext>
            </a:extLst>
          </p:cNvPr>
          <p:cNvSpPr>
            <a:spLocks noGrp="1"/>
          </p:cNvSpPr>
          <p:nvPr>
            <p:ph type="ftr" sz="quarter" idx="11"/>
          </p:nvPr>
        </p:nvSpPr>
        <p:spPr/>
        <p:txBody>
          <a:bodyPr/>
          <a:lstStyle/>
          <a:p>
            <a:r>
              <a:rPr lang="en-IN"/>
              <a:t>Department of Artificial Intelligence &amp; Machine Learning</a:t>
            </a:r>
          </a:p>
        </p:txBody>
      </p:sp>
      <p:sp>
        <p:nvSpPr>
          <p:cNvPr id="6" name="Slide Number Placeholder 5">
            <a:extLst>
              <a:ext uri="{FF2B5EF4-FFF2-40B4-BE49-F238E27FC236}">
                <a16:creationId xmlns:a16="http://schemas.microsoft.com/office/drawing/2014/main" id="{2A16981F-3AAB-DB17-8E10-0304F14DB12D}"/>
              </a:ext>
            </a:extLst>
          </p:cNvPr>
          <p:cNvSpPr>
            <a:spLocks noGrp="1"/>
          </p:cNvSpPr>
          <p:nvPr>
            <p:ph type="sldNum" sz="quarter" idx="12"/>
          </p:nvPr>
        </p:nvSpPr>
        <p:spPr/>
        <p:txBody>
          <a:bodyPr/>
          <a:lstStyle/>
          <a:p>
            <a:fld id="{9650F785-7609-4FD7-90A6-93FE6B18C4E5}" type="slidenum">
              <a:rPr lang="en-IN" smtClean="0">
                <a:latin typeface="Times New Roman" panose="02020603050405020304" pitchFamily="18" charset="0"/>
                <a:cs typeface="Times New Roman" panose="02020603050405020304" pitchFamily="18" charset="0"/>
              </a:rPr>
              <a:t>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55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30E71-1D2B-D89D-5AB7-F92266B507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DB0D1-FD84-BD71-40F3-FB7D142128D1}"/>
              </a:ext>
            </a:extLst>
          </p:cNvPr>
          <p:cNvSpPr>
            <a:spLocks noGrp="1"/>
          </p:cNvSpPr>
          <p:nvPr>
            <p:ph idx="1"/>
          </p:nvPr>
        </p:nvSpPr>
        <p:spPr>
          <a:xfrm>
            <a:off x="357638" y="670594"/>
            <a:ext cx="7886700" cy="365125"/>
          </a:xfrm>
        </p:spPr>
        <p:txBody>
          <a:bodyPr>
            <a:normAutofit lnSpcReduction="10000"/>
          </a:bodyPr>
          <a:lstStyle/>
          <a:p>
            <a:pPr marL="0" indent="0">
              <a:buNone/>
            </a:pPr>
            <a:r>
              <a:rPr lang="en-US"/>
              <a:t>12.List top 5 most Liked Hashtags along with the count of likes.</a:t>
            </a:r>
          </a:p>
          <a:p>
            <a:pPr marL="0" indent="0">
              <a:buNone/>
            </a:pPr>
            <a:endParaRPr lang="en-IN"/>
          </a:p>
        </p:txBody>
      </p:sp>
      <p:sp>
        <p:nvSpPr>
          <p:cNvPr id="5" name="Footer Placeholder 4">
            <a:extLst>
              <a:ext uri="{FF2B5EF4-FFF2-40B4-BE49-F238E27FC236}">
                <a16:creationId xmlns:a16="http://schemas.microsoft.com/office/drawing/2014/main" id="{6C39BEA2-FAF2-366E-619B-8E9155A233FD}"/>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1337C745-4ACD-15D5-730E-4E1483A41153}"/>
              </a:ext>
            </a:extLst>
          </p:cNvPr>
          <p:cNvSpPr>
            <a:spLocks noGrp="1"/>
          </p:cNvSpPr>
          <p:nvPr>
            <p:ph type="sldNum" sz="quarter" idx="12"/>
          </p:nvPr>
        </p:nvSpPr>
        <p:spPr/>
        <p:txBody>
          <a:bodyPr/>
          <a:lstStyle/>
          <a:p>
            <a:fld id="{9650F785-7609-4FD7-90A6-93FE6B18C4E5}" type="slidenum">
              <a:rPr lang="en-IN" smtClean="0"/>
              <a:t>20</a:t>
            </a:fld>
            <a:endParaRPr lang="en-IN"/>
          </a:p>
        </p:txBody>
      </p:sp>
      <p:sp>
        <p:nvSpPr>
          <p:cNvPr id="10" name="TextBox 9">
            <a:extLst>
              <a:ext uri="{FF2B5EF4-FFF2-40B4-BE49-F238E27FC236}">
                <a16:creationId xmlns:a16="http://schemas.microsoft.com/office/drawing/2014/main" id="{BADC33FB-211A-DF7A-8FA3-927CC979771F}"/>
              </a:ext>
            </a:extLst>
          </p:cNvPr>
          <p:cNvSpPr txBox="1"/>
          <p:nvPr/>
        </p:nvSpPr>
        <p:spPr>
          <a:xfrm>
            <a:off x="357638" y="3375985"/>
            <a:ext cx="8525105" cy="707886"/>
          </a:xfrm>
          <a:prstGeom prst="rect">
            <a:avLst/>
          </a:prstGeom>
          <a:noFill/>
        </p:spPr>
        <p:txBody>
          <a:bodyPr wrap="square" rtlCol="0">
            <a:spAutoFit/>
          </a:bodyPr>
          <a:lstStyle/>
          <a:p>
            <a:r>
              <a:rPr lang="en-US" sz="2000"/>
              <a:t>13.List All Photos Along with the Total Number of Hashtags Assigned to Them.</a:t>
            </a:r>
          </a:p>
          <a:p>
            <a:pPr marL="0" indent="0">
              <a:buNone/>
            </a:pPr>
            <a:endParaRPr lang="en-US" sz="2000"/>
          </a:p>
        </p:txBody>
      </p:sp>
      <p:pic>
        <p:nvPicPr>
          <p:cNvPr id="8" name="Picture 7">
            <a:extLst>
              <a:ext uri="{FF2B5EF4-FFF2-40B4-BE49-F238E27FC236}">
                <a16:creationId xmlns:a16="http://schemas.microsoft.com/office/drawing/2014/main" id="{6DCCB105-CB02-1F7B-1946-12F599BA1D25}"/>
              </a:ext>
            </a:extLst>
          </p:cNvPr>
          <p:cNvPicPr>
            <a:picLocks noChangeAspect="1"/>
          </p:cNvPicPr>
          <p:nvPr/>
        </p:nvPicPr>
        <p:blipFill>
          <a:blip r:embed="rId2"/>
          <a:stretch>
            <a:fillRect/>
          </a:stretch>
        </p:blipFill>
        <p:spPr>
          <a:xfrm>
            <a:off x="357638" y="1035719"/>
            <a:ext cx="7770362" cy="2092354"/>
          </a:xfrm>
          <a:prstGeom prst="rect">
            <a:avLst/>
          </a:prstGeom>
        </p:spPr>
      </p:pic>
      <p:pic>
        <p:nvPicPr>
          <p:cNvPr id="12" name="Picture 11">
            <a:extLst>
              <a:ext uri="{FF2B5EF4-FFF2-40B4-BE49-F238E27FC236}">
                <a16:creationId xmlns:a16="http://schemas.microsoft.com/office/drawing/2014/main" id="{F2860760-71CF-9DBB-A208-784000779E60}"/>
              </a:ext>
            </a:extLst>
          </p:cNvPr>
          <p:cNvPicPr>
            <a:picLocks noChangeAspect="1"/>
          </p:cNvPicPr>
          <p:nvPr/>
        </p:nvPicPr>
        <p:blipFill>
          <a:blip r:embed="rId3"/>
          <a:stretch>
            <a:fillRect/>
          </a:stretch>
        </p:blipFill>
        <p:spPr>
          <a:xfrm>
            <a:off x="466435" y="3787640"/>
            <a:ext cx="8404401" cy="2176525"/>
          </a:xfrm>
          <a:prstGeom prst="rect">
            <a:avLst/>
          </a:prstGeom>
        </p:spPr>
      </p:pic>
    </p:spTree>
    <p:extLst>
      <p:ext uri="{BB962C8B-B14F-4D97-AF65-F5344CB8AC3E}">
        <p14:creationId xmlns:p14="http://schemas.microsoft.com/office/powerpoint/2010/main" val="263255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96344-3FBB-7AF2-6AB4-717F05DE8F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C4D33-BF5A-FD14-337E-1B155C076CD9}"/>
              </a:ext>
            </a:extLst>
          </p:cNvPr>
          <p:cNvSpPr>
            <a:spLocks noGrp="1"/>
          </p:cNvSpPr>
          <p:nvPr>
            <p:ph idx="1"/>
          </p:nvPr>
        </p:nvSpPr>
        <p:spPr>
          <a:xfrm>
            <a:off x="357638" y="670594"/>
            <a:ext cx="7886700" cy="365125"/>
          </a:xfrm>
        </p:spPr>
        <p:txBody>
          <a:bodyPr>
            <a:normAutofit lnSpcReduction="10000"/>
          </a:bodyPr>
          <a:lstStyle/>
          <a:p>
            <a:pPr marL="0" indent="0">
              <a:buNone/>
            </a:pPr>
            <a:r>
              <a:rPr lang="en-US"/>
              <a:t>14.Write a procedure to list all photos posted by a specific user.</a:t>
            </a:r>
          </a:p>
          <a:p>
            <a:pPr marL="0" indent="0">
              <a:buNone/>
            </a:pPr>
            <a:endParaRPr lang="en-IN"/>
          </a:p>
        </p:txBody>
      </p:sp>
      <p:sp>
        <p:nvSpPr>
          <p:cNvPr id="5" name="Footer Placeholder 4">
            <a:extLst>
              <a:ext uri="{FF2B5EF4-FFF2-40B4-BE49-F238E27FC236}">
                <a16:creationId xmlns:a16="http://schemas.microsoft.com/office/drawing/2014/main" id="{3AEFBE9E-8C17-691B-E876-9F10FCE4EE6D}"/>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A8082FE7-ABEC-B7B5-2186-D7B02A29F2C4}"/>
              </a:ext>
            </a:extLst>
          </p:cNvPr>
          <p:cNvSpPr>
            <a:spLocks noGrp="1"/>
          </p:cNvSpPr>
          <p:nvPr>
            <p:ph type="sldNum" sz="quarter" idx="12"/>
          </p:nvPr>
        </p:nvSpPr>
        <p:spPr/>
        <p:txBody>
          <a:bodyPr/>
          <a:lstStyle/>
          <a:p>
            <a:fld id="{9650F785-7609-4FD7-90A6-93FE6B18C4E5}" type="slidenum">
              <a:rPr lang="en-IN" smtClean="0"/>
              <a:t>21</a:t>
            </a:fld>
            <a:endParaRPr lang="en-IN"/>
          </a:p>
        </p:txBody>
      </p:sp>
      <p:sp>
        <p:nvSpPr>
          <p:cNvPr id="10" name="TextBox 9">
            <a:extLst>
              <a:ext uri="{FF2B5EF4-FFF2-40B4-BE49-F238E27FC236}">
                <a16:creationId xmlns:a16="http://schemas.microsoft.com/office/drawing/2014/main" id="{DB4D620C-5773-69A7-E4A1-2F1B909B2BF1}"/>
              </a:ext>
            </a:extLst>
          </p:cNvPr>
          <p:cNvSpPr txBox="1"/>
          <p:nvPr/>
        </p:nvSpPr>
        <p:spPr>
          <a:xfrm>
            <a:off x="357638" y="3676298"/>
            <a:ext cx="8525105" cy="707886"/>
          </a:xfrm>
          <a:prstGeom prst="rect">
            <a:avLst/>
          </a:prstGeom>
          <a:noFill/>
        </p:spPr>
        <p:txBody>
          <a:bodyPr wrap="square" rtlCol="0">
            <a:spAutoFit/>
          </a:bodyPr>
          <a:lstStyle/>
          <a:p>
            <a:r>
              <a:rPr lang="en-US" sz="2000"/>
              <a:t>15.Find the Most Recent Logins (top 5).</a:t>
            </a:r>
          </a:p>
          <a:p>
            <a:pPr marL="0" indent="0">
              <a:buNone/>
            </a:pPr>
            <a:endParaRPr lang="en-US" sz="2000"/>
          </a:p>
        </p:txBody>
      </p:sp>
      <p:pic>
        <p:nvPicPr>
          <p:cNvPr id="7" name="Picture 6">
            <a:extLst>
              <a:ext uri="{FF2B5EF4-FFF2-40B4-BE49-F238E27FC236}">
                <a16:creationId xmlns:a16="http://schemas.microsoft.com/office/drawing/2014/main" id="{0C4361F3-D438-7C42-3C17-34BFA1208699}"/>
              </a:ext>
            </a:extLst>
          </p:cNvPr>
          <p:cNvPicPr>
            <a:picLocks noChangeAspect="1"/>
          </p:cNvPicPr>
          <p:nvPr/>
        </p:nvPicPr>
        <p:blipFill>
          <a:blip r:embed="rId2"/>
          <a:stretch>
            <a:fillRect/>
          </a:stretch>
        </p:blipFill>
        <p:spPr>
          <a:xfrm>
            <a:off x="335697" y="1035719"/>
            <a:ext cx="8179653" cy="2640579"/>
          </a:xfrm>
          <a:prstGeom prst="rect">
            <a:avLst/>
          </a:prstGeom>
        </p:spPr>
      </p:pic>
      <p:pic>
        <p:nvPicPr>
          <p:cNvPr id="11" name="Picture 10">
            <a:extLst>
              <a:ext uri="{FF2B5EF4-FFF2-40B4-BE49-F238E27FC236}">
                <a16:creationId xmlns:a16="http://schemas.microsoft.com/office/drawing/2014/main" id="{2A23A590-3B40-7060-8C5F-F534541EB9F7}"/>
              </a:ext>
            </a:extLst>
          </p:cNvPr>
          <p:cNvPicPr>
            <a:picLocks noChangeAspect="1"/>
          </p:cNvPicPr>
          <p:nvPr/>
        </p:nvPicPr>
        <p:blipFill>
          <a:blip r:embed="rId3"/>
          <a:stretch>
            <a:fillRect/>
          </a:stretch>
        </p:blipFill>
        <p:spPr>
          <a:xfrm>
            <a:off x="527050" y="4287305"/>
            <a:ext cx="7821724" cy="1811982"/>
          </a:xfrm>
          <a:prstGeom prst="rect">
            <a:avLst/>
          </a:prstGeom>
        </p:spPr>
      </p:pic>
    </p:spTree>
    <p:extLst>
      <p:ext uri="{BB962C8B-B14F-4D97-AF65-F5344CB8AC3E}">
        <p14:creationId xmlns:p14="http://schemas.microsoft.com/office/powerpoint/2010/main" val="401918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987F-7CF1-D895-6F8B-7CD57F6E1528}"/>
              </a:ext>
            </a:extLst>
          </p:cNvPr>
          <p:cNvSpPr>
            <a:spLocks noGrp="1"/>
          </p:cNvSpPr>
          <p:nvPr>
            <p:ph type="title"/>
          </p:nvPr>
        </p:nvSpPr>
        <p:spPr/>
        <p:txBody>
          <a:bodyPr/>
          <a:lstStyle/>
          <a:p>
            <a:r>
              <a:rPr lang="en-IN" sz="3600" b="1" kern="100">
                <a:latin typeface="Times New Roman" panose="02020603050405020304" pitchFamily="18" charset="0"/>
                <a:ea typeface="Calibri" panose="020F0502020204030204" pitchFamily="34" charset="0"/>
                <a:cs typeface="Times New Roman" panose="02020603050405020304" pitchFamily="18" charset="0"/>
              </a:rPr>
              <a:t>Python Desktop / Web Application </a:t>
            </a:r>
            <a:br>
              <a:rPr lang="en-IN" sz="36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5" name="Footer Placeholder 4">
            <a:extLst>
              <a:ext uri="{FF2B5EF4-FFF2-40B4-BE49-F238E27FC236}">
                <a16:creationId xmlns:a16="http://schemas.microsoft.com/office/drawing/2014/main" id="{DD92B72D-5C6D-C3EB-9935-B47F365AC27B}"/>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692E0D3D-3188-24F2-72E2-F91D84664CEB}"/>
              </a:ext>
            </a:extLst>
          </p:cNvPr>
          <p:cNvSpPr>
            <a:spLocks noGrp="1"/>
          </p:cNvSpPr>
          <p:nvPr>
            <p:ph type="sldNum" sz="quarter" idx="12"/>
          </p:nvPr>
        </p:nvSpPr>
        <p:spPr/>
        <p:txBody>
          <a:bodyPr/>
          <a:lstStyle/>
          <a:p>
            <a:fld id="{9650F785-7609-4FD7-90A6-93FE6B18C4E5}" type="slidenum">
              <a:rPr lang="en-IN" smtClean="0"/>
              <a:t>22</a:t>
            </a:fld>
            <a:endParaRPr lang="en-IN"/>
          </a:p>
        </p:txBody>
      </p:sp>
      <p:sp>
        <p:nvSpPr>
          <p:cNvPr id="11" name="TextBox 10">
            <a:extLst>
              <a:ext uri="{FF2B5EF4-FFF2-40B4-BE49-F238E27FC236}">
                <a16:creationId xmlns:a16="http://schemas.microsoft.com/office/drawing/2014/main" id="{4988C5F3-CC46-E316-C371-68BD3C0C095B}"/>
              </a:ext>
            </a:extLst>
          </p:cNvPr>
          <p:cNvSpPr txBox="1"/>
          <p:nvPr/>
        </p:nvSpPr>
        <p:spPr>
          <a:xfrm>
            <a:off x="349250" y="1118986"/>
            <a:ext cx="7797800" cy="1754326"/>
          </a:xfrm>
          <a:prstGeom prst="rect">
            <a:avLst/>
          </a:prstGeom>
          <a:noFill/>
        </p:spPr>
        <p:txBody>
          <a:bodyPr wrap="square" rtlCol="0">
            <a:spAutoFit/>
          </a:bodyPr>
          <a:lstStyle/>
          <a:p>
            <a:r>
              <a:rPr lang="en-US"/>
              <a:t>A Python-based [desktop/web] application was developed to provide an interactive interface for end-users to manage and view data. The application allows users to perform CRUD operations and view reports based on advanced queries."</a:t>
            </a:r>
          </a:p>
          <a:p>
            <a:r>
              <a:rPr lang="en-US"/>
              <a:t>libraries used : </a:t>
            </a:r>
            <a:r>
              <a:rPr lang="en-US" err="1"/>
              <a:t>Tkinter</a:t>
            </a:r>
            <a:r>
              <a:rPr lang="en-US"/>
              <a:t> for desktop.</a:t>
            </a:r>
          </a:p>
          <a:p>
            <a:endParaRPr lang="en-IN"/>
          </a:p>
        </p:txBody>
      </p:sp>
      <p:sp>
        <p:nvSpPr>
          <p:cNvPr id="4" name="Content Placeholder 3">
            <a:extLst>
              <a:ext uri="{FF2B5EF4-FFF2-40B4-BE49-F238E27FC236}">
                <a16:creationId xmlns:a16="http://schemas.microsoft.com/office/drawing/2014/main" id="{1EF26C36-2A8E-4C30-B9F2-40D4ED621764}"/>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B5BCA1D5-62B8-7FF5-72A5-9A91D68D626A}"/>
              </a:ext>
            </a:extLst>
          </p:cNvPr>
          <p:cNvPicPr>
            <a:picLocks noChangeAspect="1"/>
          </p:cNvPicPr>
          <p:nvPr/>
        </p:nvPicPr>
        <p:blipFill>
          <a:blip r:embed="rId2"/>
          <a:stretch>
            <a:fillRect/>
          </a:stretch>
        </p:blipFill>
        <p:spPr>
          <a:xfrm>
            <a:off x="1630234" y="2603551"/>
            <a:ext cx="2917636" cy="313546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55FB6E8-98D6-0135-8DDE-F57AC3222218}"/>
              </a:ext>
            </a:extLst>
          </p:cNvPr>
          <p:cNvPicPr>
            <a:picLocks noChangeAspect="1"/>
          </p:cNvPicPr>
          <p:nvPr/>
        </p:nvPicPr>
        <p:blipFill>
          <a:blip r:embed="rId3"/>
          <a:stretch>
            <a:fillRect/>
          </a:stretch>
        </p:blipFill>
        <p:spPr>
          <a:xfrm>
            <a:off x="4980717" y="2603551"/>
            <a:ext cx="2733485" cy="2894895"/>
          </a:xfrm>
          <a:prstGeom prst="rect">
            <a:avLst/>
          </a:prstGeom>
        </p:spPr>
      </p:pic>
    </p:spTree>
    <p:extLst>
      <p:ext uri="{BB962C8B-B14F-4D97-AF65-F5344CB8AC3E}">
        <p14:creationId xmlns:p14="http://schemas.microsoft.com/office/powerpoint/2010/main" val="321780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6507-83E6-DF38-6E7A-4D453EDD7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69E066-3E7D-371F-81DE-FF6286F569D2}"/>
              </a:ext>
            </a:extLst>
          </p:cNvPr>
          <p:cNvSpPr>
            <a:spLocks noGrp="1"/>
          </p:cNvSpPr>
          <p:nvPr>
            <p:ph type="title"/>
          </p:nvPr>
        </p:nvSpPr>
        <p:spPr/>
        <p:txBody>
          <a:bodyPr/>
          <a:lstStyle/>
          <a:p>
            <a:r>
              <a:rPr lang="en-IN" sz="3600" b="1" kern="100">
                <a:latin typeface="Times New Roman" panose="02020603050405020304" pitchFamily="18" charset="0"/>
                <a:ea typeface="Calibri" panose="020F0502020204030204" pitchFamily="34" charset="0"/>
                <a:cs typeface="Times New Roman" panose="02020603050405020304" pitchFamily="18" charset="0"/>
              </a:rPr>
              <a:t>Python Desktop / Web Application </a:t>
            </a:r>
            <a:br>
              <a:rPr lang="en-IN" sz="36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5" name="Footer Placeholder 4">
            <a:extLst>
              <a:ext uri="{FF2B5EF4-FFF2-40B4-BE49-F238E27FC236}">
                <a16:creationId xmlns:a16="http://schemas.microsoft.com/office/drawing/2014/main" id="{97E02325-DB07-148C-E17D-F91741337186}"/>
              </a:ext>
            </a:extLst>
          </p:cNvPr>
          <p:cNvSpPr>
            <a:spLocks noGrp="1"/>
          </p:cNvSpPr>
          <p:nvPr>
            <p:ph type="ftr" sz="quarter" idx="11"/>
          </p:nvPr>
        </p:nvSpPr>
        <p:spPr/>
        <p:txBody>
          <a:bodyPr/>
          <a:lstStyle/>
          <a:p>
            <a:r>
              <a:rPr lang="en-IN" dirty="0"/>
              <a:t>Department of Artificial Intelligence &amp; Machine Learning</a:t>
            </a:r>
          </a:p>
          <a:p>
            <a:endParaRPr lang="en-IN" dirty="0"/>
          </a:p>
        </p:txBody>
      </p:sp>
      <p:sp>
        <p:nvSpPr>
          <p:cNvPr id="6" name="Slide Number Placeholder 5">
            <a:extLst>
              <a:ext uri="{FF2B5EF4-FFF2-40B4-BE49-F238E27FC236}">
                <a16:creationId xmlns:a16="http://schemas.microsoft.com/office/drawing/2014/main" id="{160DF4C2-9317-74B0-0FFC-C9F4EBB90D0D}"/>
              </a:ext>
            </a:extLst>
          </p:cNvPr>
          <p:cNvSpPr>
            <a:spLocks noGrp="1"/>
          </p:cNvSpPr>
          <p:nvPr>
            <p:ph type="sldNum" sz="quarter" idx="12"/>
          </p:nvPr>
        </p:nvSpPr>
        <p:spPr/>
        <p:txBody>
          <a:bodyPr/>
          <a:lstStyle/>
          <a:p>
            <a:fld id="{9650F785-7609-4FD7-90A6-93FE6B18C4E5}" type="slidenum">
              <a:rPr lang="en-IN" smtClean="0"/>
              <a:t>23</a:t>
            </a:fld>
            <a:endParaRPr lang="en-IN"/>
          </a:p>
        </p:txBody>
      </p:sp>
      <p:pic>
        <p:nvPicPr>
          <p:cNvPr id="12" name="Picture 11">
            <a:extLst>
              <a:ext uri="{FF2B5EF4-FFF2-40B4-BE49-F238E27FC236}">
                <a16:creationId xmlns:a16="http://schemas.microsoft.com/office/drawing/2014/main" id="{115739BF-32D6-BF9D-8CF9-4FC6CB7BE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24" y="1964578"/>
            <a:ext cx="3636048" cy="3852000"/>
          </a:xfrm>
          <a:prstGeom prst="rect">
            <a:avLst/>
          </a:prstGeom>
        </p:spPr>
      </p:pic>
      <p:pic>
        <p:nvPicPr>
          <p:cNvPr id="7" name="Picture 6">
            <a:extLst>
              <a:ext uri="{FF2B5EF4-FFF2-40B4-BE49-F238E27FC236}">
                <a16:creationId xmlns:a16="http://schemas.microsoft.com/office/drawing/2014/main" id="{8001843F-6B0E-422E-7FFD-52512CFE005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95" b="1090"/>
          <a:stretch/>
        </p:blipFill>
        <p:spPr bwMode="auto">
          <a:xfrm>
            <a:off x="5056055" y="2162578"/>
            <a:ext cx="3261221" cy="3456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7139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A3F10-18E8-C71D-4AAA-B067229E9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3C798-54BD-EDE1-1331-7F42496648CA}"/>
              </a:ext>
            </a:extLst>
          </p:cNvPr>
          <p:cNvSpPr>
            <a:spLocks noGrp="1"/>
          </p:cNvSpPr>
          <p:nvPr>
            <p:ph type="title"/>
          </p:nvPr>
        </p:nvSpPr>
        <p:spPr/>
        <p:txBody>
          <a:bodyPr/>
          <a:lstStyle/>
          <a:p>
            <a:r>
              <a:rPr lang="en-IN" sz="3600" b="1" kern="100">
                <a:latin typeface="Times New Roman" panose="02020603050405020304" pitchFamily="18" charset="0"/>
                <a:ea typeface="Calibri" panose="020F0502020204030204" pitchFamily="34" charset="0"/>
                <a:cs typeface="Times New Roman" panose="02020603050405020304" pitchFamily="18" charset="0"/>
              </a:rPr>
              <a:t>Python Desktop / Web Application </a:t>
            </a:r>
            <a:br>
              <a:rPr lang="en-IN" sz="36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5" name="Footer Placeholder 4">
            <a:extLst>
              <a:ext uri="{FF2B5EF4-FFF2-40B4-BE49-F238E27FC236}">
                <a16:creationId xmlns:a16="http://schemas.microsoft.com/office/drawing/2014/main" id="{BBE1DCF4-299E-4FFD-EF00-C17C730DF8BF}"/>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26903E93-3EFA-F74D-19DF-15607C7DE35B}"/>
              </a:ext>
            </a:extLst>
          </p:cNvPr>
          <p:cNvSpPr>
            <a:spLocks noGrp="1"/>
          </p:cNvSpPr>
          <p:nvPr>
            <p:ph type="sldNum" sz="quarter" idx="12"/>
          </p:nvPr>
        </p:nvSpPr>
        <p:spPr/>
        <p:txBody>
          <a:bodyPr/>
          <a:lstStyle/>
          <a:p>
            <a:fld id="{9650F785-7609-4FD7-90A6-93FE6B18C4E5}" type="slidenum">
              <a:rPr lang="en-IN" smtClean="0"/>
              <a:t>24</a:t>
            </a:fld>
            <a:endParaRPr lang="en-IN"/>
          </a:p>
        </p:txBody>
      </p:sp>
      <p:pic>
        <p:nvPicPr>
          <p:cNvPr id="8" name="Picture 7">
            <a:extLst>
              <a:ext uri="{FF2B5EF4-FFF2-40B4-BE49-F238E27FC236}">
                <a16:creationId xmlns:a16="http://schemas.microsoft.com/office/drawing/2014/main" id="{F03C4E7D-A834-82F0-89EE-EA3BBE47F59A}"/>
              </a:ext>
            </a:extLst>
          </p:cNvPr>
          <p:cNvPicPr>
            <a:picLocks noChangeAspect="1"/>
          </p:cNvPicPr>
          <p:nvPr/>
        </p:nvPicPr>
        <p:blipFill>
          <a:blip r:embed="rId2"/>
          <a:stretch>
            <a:fillRect/>
          </a:stretch>
        </p:blipFill>
        <p:spPr>
          <a:xfrm>
            <a:off x="5063522" y="2131775"/>
            <a:ext cx="3364198" cy="367200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F1AC9AF-4029-BCA1-0E50-88361C8A005C}"/>
              </a:ext>
            </a:extLst>
          </p:cNvPr>
          <p:cNvPicPr>
            <a:picLocks noChangeAspect="1"/>
          </p:cNvPicPr>
          <p:nvPr/>
        </p:nvPicPr>
        <p:blipFill>
          <a:blip r:embed="rId3"/>
          <a:stretch>
            <a:fillRect/>
          </a:stretch>
        </p:blipFill>
        <p:spPr>
          <a:xfrm>
            <a:off x="792480" y="1980878"/>
            <a:ext cx="3792299" cy="4032000"/>
          </a:xfrm>
          <a:prstGeom prst="rect">
            <a:avLst/>
          </a:prstGeom>
        </p:spPr>
      </p:pic>
    </p:spTree>
    <p:extLst>
      <p:ext uri="{BB962C8B-B14F-4D97-AF65-F5344CB8AC3E}">
        <p14:creationId xmlns:p14="http://schemas.microsoft.com/office/powerpoint/2010/main" val="2686500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2E4F-1965-1B15-4D97-D80464252224}"/>
              </a:ext>
            </a:extLst>
          </p:cNvPr>
          <p:cNvSpPr>
            <a:spLocks noGrp="1"/>
          </p:cNvSpPr>
          <p:nvPr>
            <p:ph type="title"/>
          </p:nvPr>
        </p:nvSpPr>
        <p:spPr/>
        <p:txBody>
          <a:bodyPr/>
          <a:lstStyle/>
          <a:p>
            <a:r>
              <a:rPr lang="en-IN" sz="3600" b="1" kern="100">
                <a:effectLst/>
                <a:latin typeface="Times New Roman" panose="02020603050405020304" pitchFamily="18" charset="0"/>
                <a:ea typeface="Calibri" panose="020F0502020204030204" pitchFamily="34" charset="0"/>
                <a:cs typeface="Times New Roman" panose="02020603050405020304" pitchFamily="18" charset="0"/>
              </a:rPr>
              <a:t>Project Outcome</a:t>
            </a:r>
            <a:br>
              <a:rPr lang="en-IN" sz="36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8152B36E-1FA2-23BC-4646-DF58EA5DC207}"/>
              </a:ext>
            </a:extLst>
          </p:cNvPr>
          <p:cNvSpPr>
            <a:spLocks noGrp="1"/>
          </p:cNvSpPr>
          <p:nvPr>
            <p:ph idx="1"/>
          </p:nvPr>
        </p:nvSpPr>
        <p:spPr>
          <a:xfrm>
            <a:off x="283029" y="1328057"/>
            <a:ext cx="8665028" cy="5028294"/>
          </a:xfrm>
        </p:spPr>
        <p:txBody>
          <a:bodyPr vert="horz" lIns="91440" tIns="45720" rIns="91440" bIns="45720" rtlCol="0" anchor="t">
            <a:normAutofit/>
          </a:bodyPr>
          <a:lstStyle/>
          <a:p>
            <a:pPr marL="0" indent="0">
              <a:buNone/>
            </a:pPr>
            <a:endParaRPr lang="en-US" sz="1800" b="1">
              <a:ea typeface="Calibri"/>
              <a:cs typeface="Calibri"/>
            </a:endParaRPr>
          </a:p>
          <a:p>
            <a:pPr>
              <a:buFont typeface="Arial" panose="020B0604020202020204" pitchFamily="34" charset="0"/>
              <a:buChar char="•"/>
            </a:pPr>
            <a:r>
              <a:rPr lang="en-US" sz="1800"/>
              <a:t>Created a relational database system with a well-structured ER diagram and relational schema to capture essential entities and relationships.</a:t>
            </a:r>
          </a:p>
          <a:p>
            <a:pPr>
              <a:buFont typeface="Arial" panose="020B0604020202020204" pitchFamily="34" charset="0"/>
              <a:buChar char="•"/>
            </a:pPr>
            <a:r>
              <a:rPr lang="en-US" sz="1800"/>
              <a:t>Populated the database with realistic data, enabling both simple and complex SQL queries for real-world data manipulation.</a:t>
            </a:r>
          </a:p>
          <a:p>
            <a:pPr>
              <a:buFont typeface="Arial" panose="020B0604020202020204" pitchFamily="34" charset="0"/>
              <a:buChar char="•"/>
            </a:pPr>
            <a:r>
              <a:rPr lang="en-US" sz="1800"/>
              <a:t>Developed a Python-based application as a user-friendly interface for CRUD operations, eliminating direct database interaction.</a:t>
            </a:r>
          </a:p>
          <a:p>
            <a:pPr>
              <a:buFont typeface="Arial" panose="020B0604020202020204" pitchFamily="34" charset="0"/>
              <a:buChar char="•"/>
            </a:pPr>
            <a:r>
              <a:rPr lang="en-US" sz="1800"/>
              <a:t>Implemented advanced queries (multi-table joins, subqueries) to meet complex data retrieval needs and provide detailed insights.</a:t>
            </a:r>
          </a:p>
          <a:p>
            <a:pPr>
              <a:buFont typeface="Arial" panose="020B0604020202020204" pitchFamily="34" charset="0"/>
              <a:buChar char="•"/>
            </a:pPr>
            <a:r>
              <a:rPr lang="en-US" sz="1800"/>
              <a:t>Designed with scalability in mind, allowing for future enhancements such as data visualization, reporting, and cloud integration.</a:t>
            </a:r>
          </a:p>
          <a:p>
            <a:pPr marL="0" indent="0">
              <a:buNone/>
            </a:pPr>
            <a:r>
              <a:rPr lang="en-US" sz="1800" b="1"/>
              <a:t>Technical Highlights:</a:t>
            </a:r>
            <a:endParaRPr lang="en-US" sz="1800"/>
          </a:p>
          <a:p>
            <a:pPr>
              <a:buFont typeface="Arial" panose="020B0604020202020204" pitchFamily="34" charset="0"/>
              <a:buChar char="•"/>
            </a:pPr>
            <a:r>
              <a:rPr lang="en-US" sz="1800"/>
              <a:t>Optimized database with indexing and constraints for data integrity and efficiency.</a:t>
            </a:r>
          </a:p>
          <a:p>
            <a:pPr>
              <a:buFont typeface="Arial" panose="020B0604020202020204" pitchFamily="34" charset="0"/>
              <a:buChar char="•"/>
            </a:pPr>
            <a:r>
              <a:rPr lang="en-US" sz="1800"/>
              <a:t>Integrated Python for seamless database interaction.</a:t>
            </a:r>
          </a:p>
          <a:p>
            <a:pPr marL="0" indent="0">
              <a:buNone/>
            </a:pPr>
            <a:endParaRPr lang="en-US" sz="1800">
              <a:ea typeface="Calibri" panose="020F0502020204030204"/>
              <a:cs typeface="Calibri" panose="020F0502020204030204"/>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indent="0">
              <a:buNone/>
            </a:pPr>
            <a:endParaRPr lang="en-IN" sz="1800"/>
          </a:p>
        </p:txBody>
      </p:sp>
      <p:sp>
        <p:nvSpPr>
          <p:cNvPr id="5" name="Footer Placeholder 4">
            <a:extLst>
              <a:ext uri="{FF2B5EF4-FFF2-40B4-BE49-F238E27FC236}">
                <a16:creationId xmlns:a16="http://schemas.microsoft.com/office/drawing/2014/main" id="{41D14580-0283-4FDD-CA2D-CB576FB515DD}"/>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CEB3BDFB-FB60-CAE4-8AA4-45954AB32A45}"/>
              </a:ext>
            </a:extLst>
          </p:cNvPr>
          <p:cNvSpPr>
            <a:spLocks noGrp="1"/>
          </p:cNvSpPr>
          <p:nvPr>
            <p:ph type="sldNum" sz="quarter" idx="12"/>
          </p:nvPr>
        </p:nvSpPr>
        <p:spPr/>
        <p:txBody>
          <a:bodyPr/>
          <a:lstStyle/>
          <a:p>
            <a:fld id="{9650F785-7609-4FD7-90A6-93FE6B18C4E5}" type="slidenum">
              <a:rPr lang="en-IN" smtClean="0"/>
              <a:t>25</a:t>
            </a:fld>
            <a:endParaRPr lang="en-IN"/>
          </a:p>
        </p:txBody>
      </p:sp>
    </p:spTree>
    <p:extLst>
      <p:ext uri="{BB962C8B-B14F-4D97-AF65-F5344CB8AC3E}">
        <p14:creationId xmlns:p14="http://schemas.microsoft.com/office/powerpoint/2010/main" val="3398375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2B2D-261A-3D6A-F176-7D5661977D8B}"/>
              </a:ext>
            </a:extLst>
          </p:cNvPr>
          <p:cNvSpPr>
            <a:spLocks noGrp="1"/>
          </p:cNvSpPr>
          <p:nvPr>
            <p:ph type="title"/>
          </p:nvPr>
        </p:nvSpPr>
        <p:spPr/>
        <p:txBody>
          <a:bodyPr/>
          <a:lstStyle/>
          <a:p>
            <a:r>
              <a:rPr lang="en-IN" sz="3600" b="1" kern="10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36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5" name="Footer Placeholder 4">
            <a:extLst>
              <a:ext uri="{FF2B5EF4-FFF2-40B4-BE49-F238E27FC236}">
                <a16:creationId xmlns:a16="http://schemas.microsoft.com/office/drawing/2014/main" id="{E053A713-1F77-F807-438E-973C44EA8E77}"/>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F1E7E898-0424-7803-238F-D17674ADBC0F}"/>
              </a:ext>
            </a:extLst>
          </p:cNvPr>
          <p:cNvSpPr>
            <a:spLocks noGrp="1"/>
          </p:cNvSpPr>
          <p:nvPr>
            <p:ph type="sldNum" sz="quarter" idx="12"/>
          </p:nvPr>
        </p:nvSpPr>
        <p:spPr/>
        <p:txBody>
          <a:bodyPr/>
          <a:lstStyle/>
          <a:p>
            <a:fld id="{9650F785-7609-4FD7-90A6-93FE6B18C4E5}" type="slidenum">
              <a:rPr lang="en-IN" smtClean="0"/>
              <a:t>26</a:t>
            </a:fld>
            <a:endParaRPr lang="en-IN"/>
          </a:p>
        </p:txBody>
      </p:sp>
      <p:sp>
        <p:nvSpPr>
          <p:cNvPr id="7" name="Rectangle 1">
            <a:extLst>
              <a:ext uri="{FF2B5EF4-FFF2-40B4-BE49-F238E27FC236}">
                <a16:creationId xmlns:a16="http://schemas.microsoft.com/office/drawing/2014/main" id="{2403C877-457D-AEBE-EDD5-C892ABAD0711}"/>
              </a:ext>
            </a:extLst>
          </p:cNvPr>
          <p:cNvSpPr>
            <a:spLocks noGrp="1" noChangeArrowheads="1"/>
          </p:cNvSpPr>
          <p:nvPr>
            <p:ph idx="1"/>
          </p:nvPr>
        </p:nvSpPr>
        <p:spPr bwMode="auto">
          <a:xfrm>
            <a:off x="122664" y="1542965"/>
            <a:ext cx="8672993" cy="42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a:t>Project Impact:</a:t>
            </a:r>
          </a:p>
          <a:p>
            <a:pPr marL="0" indent="0">
              <a:buNone/>
            </a:pPr>
            <a:r>
              <a:rPr lang="en-US" sz="1800"/>
              <a:t>This project showcases the effectiveness of combining databases with application development to solve data management challenges. By integrating SQL for robust data storage and retrieval with Python for the application interface, we achieved a solution that provides a structured backend and an intuitive frontend experience. This highlights the synergy between backend data handling and frontend accessibility, demonstrating the value of a user-centered design.</a:t>
            </a:r>
          </a:p>
          <a:p>
            <a:pPr marL="0" indent="0">
              <a:buNone/>
            </a:pPr>
            <a:endParaRPr lang="en-US" sz="1800"/>
          </a:p>
          <a:p>
            <a:r>
              <a:rPr lang="en-US" sz="1800" b="1"/>
              <a:t>Potential for Future Development:</a:t>
            </a:r>
          </a:p>
          <a:p>
            <a:pPr marL="0" indent="0">
              <a:buNone/>
            </a:pPr>
            <a:r>
              <a:rPr lang="en-US" sz="1800"/>
              <a:t>The project can be expanded to support multi-user environments, real-time data updates, and mobile app compatibility. Migrating the database to a cloud platform could enhance accessibility across devices and locations. Future iterations could also focus on strengthening data security, adding data visualization tools for better insights, and implementing automated backup and recovery features to enhance reliability and usability.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3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71BE-1603-390F-8DEC-F35AFD5A701D}"/>
              </a:ext>
            </a:extLst>
          </p:cNvPr>
          <p:cNvSpPr>
            <a:spLocks noGrp="1"/>
          </p:cNvSpPr>
          <p:nvPr>
            <p:ph type="title"/>
          </p:nvPr>
        </p:nvSpPr>
        <p:spPr/>
        <p:txBody>
          <a:bodyPr/>
          <a:lstStyle/>
          <a:p>
            <a:r>
              <a:rPr lang="en-IN" sz="3600" b="1" kern="100">
                <a:effectLst/>
                <a:latin typeface="Times New Roman" panose="02020603050405020304" pitchFamily="18" charset="0"/>
                <a:ea typeface="Calibri" panose="020F0502020204030204" pitchFamily="34" charset="0"/>
                <a:cs typeface="Times New Roman" panose="02020603050405020304" pitchFamily="18" charset="0"/>
              </a:rPr>
              <a:t>References</a:t>
            </a:r>
            <a:br>
              <a:rPr lang="en-IN" sz="36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3675D110-F280-4B6A-2BED-316D0C0955A5}"/>
              </a:ext>
            </a:extLst>
          </p:cNvPr>
          <p:cNvSpPr>
            <a:spLocks noGrp="1"/>
          </p:cNvSpPr>
          <p:nvPr>
            <p:ph idx="1"/>
          </p:nvPr>
        </p:nvSpPr>
        <p:spPr>
          <a:xfrm>
            <a:off x="628650" y="1219200"/>
            <a:ext cx="7886700" cy="5137151"/>
          </a:xfrm>
        </p:spPr>
        <p:txBody>
          <a:bodyPr vert="horz" lIns="91440" tIns="45720" rIns="91440" bIns="45720" rtlCol="0" anchor="t">
            <a:normAutofit/>
          </a:bodyPr>
          <a:lstStyle/>
          <a:p>
            <a:pPr>
              <a:buFont typeface="Arial" panose="020B0604020202020204" pitchFamily="34" charset="0"/>
              <a:buChar char="•"/>
            </a:pPr>
            <a:r>
              <a:rPr lang="en-IN" b="1" dirty="0"/>
              <a:t>Books and Documentation</a:t>
            </a:r>
            <a:r>
              <a:rPr lang="en-IN" dirty="0"/>
              <a:t>:</a:t>
            </a:r>
          </a:p>
          <a:p>
            <a:pPr marL="742950" lvl="1" indent="-285750">
              <a:buFont typeface="Arial" panose="020B0604020202020204" pitchFamily="34" charset="0"/>
              <a:buChar char="•"/>
            </a:pPr>
            <a:r>
              <a:rPr lang="en-IN" i="1" dirty="0"/>
              <a:t>Python Crash Course</a:t>
            </a:r>
            <a:r>
              <a:rPr lang="en-IN" dirty="0"/>
              <a:t> by Eric Matthes – Used for learning Python programming fundamentals, especially for connecting Python with SQL databases.</a:t>
            </a:r>
            <a:endParaRPr lang="en-IN" dirty="0">
              <a:ea typeface="Calibri"/>
              <a:cs typeface="Calibri"/>
            </a:endParaRPr>
          </a:p>
          <a:p>
            <a:pPr>
              <a:buFont typeface="Arial" panose="020B0604020202020204" pitchFamily="34" charset="0"/>
              <a:buChar char="•"/>
            </a:pPr>
            <a:r>
              <a:rPr lang="en-IN" b="1" dirty="0"/>
              <a:t>Web Resources</a:t>
            </a:r>
            <a:r>
              <a:rPr lang="en-IN" dirty="0"/>
              <a:t>:</a:t>
            </a:r>
            <a:endParaRPr lang="en-IN" dirty="0">
              <a:ea typeface="Calibri"/>
              <a:cs typeface="Calibri"/>
            </a:endParaRPr>
          </a:p>
          <a:p>
            <a:pPr marL="742950" lvl="1" indent="-285750">
              <a:buFont typeface="Arial" panose="020B0604020202020204" pitchFamily="34" charset="0"/>
              <a:buChar char="•"/>
            </a:pPr>
            <a:r>
              <a:rPr lang="en-IN" dirty="0"/>
              <a:t>Official MySQL Documentation (</a:t>
            </a:r>
            <a:r>
              <a:rPr lang="en-IN" dirty="0">
                <a:hlinkClick r:id="rId2"/>
              </a:rPr>
              <a:t>https://dev.mysql.com/doc/</a:t>
            </a:r>
            <a:r>
              <a:rPr lang="en-IN" dirty="0"/>
              <a:t>) – Referred for syntax and database management functionalities.</a:t>
            </a:r>
            <a:endParaRPr lang="en-IN" dirty="0">
              <a:ea typeface="Calibri"/>
              <a:cs typeface="Calibri"/>
            </a:endParaRPr>
          </a:p>
          <a:p>
            <a:pPr marL="457200" lvl="1" indent="0">
              <a:buNone/>
            </a:pPr>
            <a:endParaRPr lang="en-IN" dirty="0">
              <a:ea typeface="Calibri"/>
              <a:cs typeface="Calibri"/>
            </a:endParaRPr>
          </a:p>
          <a:p>
            <a:pPr marL="742950" lvl="1" indent="-285750"/>
            <a:r>
              <a:rPr lang="en-IN" dirty="0"/>
              <a:t>Dataset source (</a:t>
            </a:r>
            <a:r>
              <a:rPr lang="en-IN" dirty="0">
                <a:hlinkClick r:id="rId3"/>
              </a:rPr>
              <a:t>https://www.kaggle.com/datasets/sanjanamurthy392/instagram-user-analysis?resource=download</a:t>
            </a:r>
            <a:r>
              <a:rPr lang="en-IN" dirty="0"/>
              <a:t>)</a:t>
            </a:r>
            <a:endParaRPr lang="en-IN" dirty="0">
              <a:ea typeface="Calibri"/>
              <a:cs typeface="Calibri"/>
            </a:endParaRPr>
          </a:p>
          <a:p>
            <a:pPr>
              <a:buFont typeface="Arial" panose="020B0604020202020204" pitchFamily="34" charset="0"/>
              <a:buChar char="•"/>
            </a:pPr>
            <a:r>
              <a:rPr lang="en-IN" b="1" dirty="0"/>
              <a:t>Software Tools</a:t>
            </a:r>
            <a:r>
              <a:rPr lang="en-IN" dirty="0"/>
              <a:t>:</a:t>
            </a:r>
            <a:endParaRPr lang="en-IN" dirty="0">
              <a:ea typeface="Calibri"/>
              <a:cs typeface="Calibri"/>
            </a:endParaRPr>
          </a:p>
          <a:p>
            <a:pPr marL="742950" lvl="1" indent="-285750">
              <a:buFont typeface="Arial" panose="020B0604020202020204" pitchFamily="34" charset="0"/>
              <a:buChar char="•"/>
            </a:pPr>
            <a:r>
              <a:rPr lang="en-IN" b="1" dirty="0"/>
              <a:t>MySQL Workbench</a:t>
            </a:r>
            <a:r>
              <a:rPr lang="en-IN" dirty="0"/>
              <a:t> – Used for designing the database schema and executing SQL queries.</a:t>
            </a:r>
            <a:endParaRPr lang="en-IN" dirty="0">
              <a:ea typeface="Calibri"/>
              <a:cs typeface="Calibri"/>
            </a:endParaRPr>
          </a:p>
          <a:p>
            <a:pPr marL="742950" lvl="1" indent="-285750">
              <a:buFont typeface="Arial" panose="020B0604020202020204" pitchFamily="34" charset="0"/>
              <a:buChar char="•"/>
            </a:pPr>
            <a:r>
              <a:rPr lang="en-IN" b="1" dirty="0"/>
              <a:t>Python IDE</a:t>
            </a:r>
            <a:r>
              <a:rPr lang="en-IN" dirty="0"/>
              <a:t> (such as PyCharm or Visual Studio Code) – Utilized for coding the Python application and testing the interface.</a:t>
            </a:r>
            <a:endParaRPr lang="en-IN" dirty="0">
              <a:ea typeface="Calibri"/>
              <a:cs typeface="Calibri"/>
            </a:endParaRPr>
          </a:p>
          <a:p>
            <a:endParaRPr lang="en-IN"/>
          </a:p>
        </p:txBody>
      </p:sp>
      <p:sp>
        <p:nvSpPr>
          <p:cNvPr id="5" name="Footer Placeholder 4">
            <a:extLst>
              <a:ext uri="{FF2B5EF4-FFF2-40B4-BE49-F238E27FC236}">
                <a16:creationId xmlns:a16="http://schemas.microsoft.com/office/drawing/2014/main" id="{4A1743FF-682B-4E0E-30D6-A9CD133DEE55}"/>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3389B6A2-3606-F44D-58D9-6E077E4903D5}"/>
              </a:ext>
            </a:extLst>
          </p:cNvPr>
          <p:cNvSpPr>
            <a:spLocks noGrp="1"/>
          </p:cNvSpPr>
          <p:nvPr>
            <p:ph type="sldNum" sz="quarter" idx="12"/>
          </p:nvPr>
        </p:nvSpPr>
        <p:spPr/>
        <p:txBody>
          <a:bodyPr/>
          <a:lstStyle/>
          <a:p>
            <a:fld id="{9650F785-7609-4FD7-90A6-93FE6B18C4E5}" type="slidenum">
              <a:rPr lang="en-IN" smtClean="0"/>
              <a:t>27</a:t>
            </a:fld>
            <a:endParaRPr lang="en-IN"/>
          </a:p>
        </p:txBody>
      </p:sp>
    </p:spTree>
    <p:extLst>
      <p:ext uri="{BB962C8B-B14F-4D97-AF65-F5344CB8AC3E}">
        <p14:creationId xmlns:p14="http://schemas.microsoft.com/office/powerpoint/2010/main" val="133668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B5B5-646E-6282-AA0D-5AD906350046}"/>
              </a:ext>
            </a:extLst>
          </p:cNvPr>
          <p:cNvSpPr>
            <a:spLocks noGrp="1"/>
          </p:cNvSpPr>
          <p:nvPr>
            <p:ph type="title"/>
          </p:nvPr>
        </p:nvSpPr>
        <p:spPr/>
        <p:txBody>
          <a:bodyPr>
            <a:normAutofit fontScale="90000"/>
          </a:bodyPr>
          <a:lstStyle/>
          <a:p>
            <a:r>
              <a:rPr lang="en-IN" sz="3600" b="1" kern="100">
                <a:effectLst/>
                <a:latin typeface="Times New Roman" panose="02020603050405020304" pitchFamily="18" charset="0"/>
                <a:ea typeface="Calibri" panose="020F0502020204030204" pitchFamily="34" charset="0"/>
                <a:cs typeface="Times New Roman" panose="02020603050405020304" pitchFamily="18" charset="0"/>
              </a:rPr>
              <a:t>A photograph of the phase 1 presentation.</a:t>
            </a:r>
            <a:br>
              <a:rPr lang="en-IN" sz="36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pic>
        <p:nvPicPr>
          <p:cNvPr id="8" name="Content Placeholder 7">
            <a:extLst>
              <a:ext uri="{FF2B5EF4-FFF2-40B4-BE49-F238E27FC236}">
                <a16:creationId xmlns:a16="http://schemas.microsoft.com/office/drawing/2014/main" id="{634D4985-E886-120F-46D1-F748836B2A52}"/>
              </a:ext>
            </a:extLst>
          </p:cNvPr>
          <p:cNvPicPr>
            <a:picLocks noGrp="1" noChangeAspect="1"/>
          </p:cNvPicPr>
          <p:nvPr>
            <p:ph idx="1"/>
          </p:nvPr>
        </p:nvPicPr>
        <p:blipFill>
          <a:blip r:embed="rId2"/>
          <a:stretch>
            <a:fillRect/>
          </a:stretch>
        </p:blipFill>
        <p:spPr>
          <a:xfrm>
            <a:off x="487418" y="1690689"/>
            <a:ext cx="7930629" cy="4486274"/>
          </a:xfrm>
        </p:spPr>
      </p:pic>
      <p:sp>
        <p:nvSpPr>
          <p:cNvPr id="5" name="Footer Placeholder 4">
            <a:extLst>
              <a:ext uri="{FF2B5EF4-FFF2-40B4-BE49-F238E27FC236}">
                <a16:creationId xmlns:a16="http://schemas.microsoft.com/office/drawing/2014/main" id="{4FA75BD7-F5F1-A7DA-3520-628E08C621AA}"/>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ED7CE664-FFEF-46BD-57EA-5256C595F5BB}"/>
              </a:ext>
            </a:extLst>
          </p:cNvPr>
          <p:cNvSpPr>
            <a:spLocks noGrp="1"/>
          </p:cNvSpPr>
          <p:nvPr>
            <p:ph type="sldNum" sz="quarter" idx="12"/>
          </p:nvPr>
        </p:nvSpPr>
        <p:spPr/>
        <p:txBody>
          <a:bodyPr/>
          <a:lstStyle/>
          <a:p>
            <a:fld id="{9650F785-7609-4FD7-90A6-93FE6B18C4E5}" type="slidenum">
              <a:rPr lang="en-IN" smtClean="0"/>
              <a:t>28</a:t>
            </a:fld>
            <a:endParaRPr lang="en-IN"/>
          </a:p>
        </p:txBody>
      </p:sp>
    </p:spTree>
    <p:extLst>
      <p:ext uri="{BB962C8B-B14F-4D97-AF65-F5344CB8AC3E}">
        <p14:creationId xmlns:p14="http://schemas.microsoft.com/office/powerpoint/2010/main" val="346785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061D6-AA95-5AD3-D0D3-6B7085568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B5BE3-E90C-B3BF-CFC2-B38DB702F42B}"/>
              </a:ext>
            </a:extLst>
          </p:cNvPr>
          <p:cNvSpPr>
            <a:spLocks noGrp="1"/>
          </p:cNvSpPr>
          <p:nvPr>
            <p:ph type="title"/>
          </p:nvPr>
        </p:nvSpPr>
        <p:spPr>
          <a:xfrm>
            <a:off x="95250" y="-106680"/>
            <a:ext cx="7886700" cy="1325563"/>
          </a:xfrm>
        </p:spPr>
        <p:txBody>
          <a:bodyPr>
            <a:normAutofit/>
          </a:bodyPr>
          <a:lstStyle/>
          <a:p>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A photograph of the phase </a:t>
            </a: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2 pr</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esentation.</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p>
        </p:txBody>
      </p:sp>
      <p:sp>
        <p:nvSpPr>
          <p:cNvPr id="5" name="Footer Placeholder 4">
            <a:extLst>
              <a:ext uri="{FF2B5EF4-FFF2-40B4-BE49-F238E27FC236}">
                <a16:creationId xmlns:a16="http://schemas.microsoft.com/office/drawing/2014/main" id="{0AD16B2D-61F5-D78B-91F8-A2D8C90E340F}"/>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E8B77DC4-6BD0-0E17-E52C-CDD5AC42826E}"/>
              </a:ext>
            </a:extLst>
          </p:cNvPr>
          <p:cNvSpPr>
            <a:spLocks noGrp="1"/>
          </p:cNvSpPr>
          <p:nvPr>
            <p:ph type="sldNum" sz="quarter" idx="12"/>
          </p:nvPr>
        </p:nvSpPr>
        <p:spPr/>
        <p:txBody>
          <a:bodyPr/>
          <a:lstStyle/>
          <a:p>
            <a:fld id="{9650F785-7609-4FD7-90A6-93FE6B18C4E5}" type="slidenum">
              <a:rPr lang="en-IN" smtClean="0"/>
              <a:t>29</a:t>
            </a:fld>
            <a:endParaRPr lang="en-IN"/>
          </a:p>
        </p:txBody>
      </p:sp>
      <p:pic>
        <p:nvPicPr>
          <p:cNvPr id="9" name="Content Placeholder 8" descr="A group of people standing in front of a projector screen&#10;&#10;Description automatically generated">
            <a:extLst>
              <a:ext uri="{FF2B5EF4-FFF2-40B4-BE49-F238E27FC236}">
                <a16:creationId xmlns:a16="http://schemas.microsoft.com/office/drawing/2014/main" id="{08A4052F-A92B-701C-2FFC-71364710A8A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05974" y="637871"/>
            <a:ext cx="4266508" cy="5688000"/>
          </a:xfrm>
        </p:spPr>
      </p:pic>
    </p:spTree>
    <p:extLst>
      <p:ext uri="{BB962C8B-B14F-4D97-AF65-F5344CB8AC3E}">
        <p14:creationId xmlns:p14="http://schemas.microsoft.com/office/powerpoint/2010/main" val="422469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0F42-6ED5-1C5F-A6A6-1569D7334586}"/>
              </a:ext>
            </a:extLst>
          </p:cNvPr>
          <p:cNvSpPr>
            <a:spLocks noGrp="1"/>
          </p:cNvSpPr>
          <p:nvPr>
            <p:ph type="title"/>
          </p:nvPr>
        </p:nvSpPr>
        <p:spPr>
          <a:xfrm>
            <a:off x="628650" y="847726"/>
            <a:ext cx="7886700" cy="1325563"/>
          </a:xfrm>
        </p:spPr>
        <p:txBody>
          <a:bodyPr/>
          <a:lstStyle/>
          <a:p>
            <a:r>
              <a:rPr lang="en-IN" b="1"/>
              <a:t>Group Members and Work Distribution</a:t>
            </a:r>
            <a:br>
              <a:rPr lang="en-IN" b="1"/>
            </a:br>
            <a:endParaRPr lang="en-IN"/>
          </a:p>
        </p:txBody>
      </p:sp>
      <p:sp>
        <p:nvSpPr>
          <p:cNvPr id="3" name="Content Placeholder 2">
            <a:extLst>
              <a:ext uri="{FF2B5EF4-FFF2-40B4-BE49-F238E27FC236}">
                <a16:creationId xmlns:a16="http://schemas.microsoft.com/office/drawing/2014/main" id="{6BB8BF85-2219-BCBB-A0FA-4749FDDA147C}"/>
              </a:ext>
            </a:extLst>
          </p:cNvPr>
          <p:cNvSpPr>
            <a:spLocks noGrp="1"/>
          </p:cNvSpPr>
          <p:nvPr>
            <p:ph idx="1"/>
          </p:nvPr>
        </p:nvSpPr>
        <p:spPr>
          <a:xfrm>
            <a:off x="525328" y="2161422"/>
            <a:ext cx="8622869" cy="4441744"/>
          </a:xfrm>
        </p:spPr>
        <p:txBody>
          <a:bodyPr vert="horz" lIns="91440" tIns="45720" rIns="91440" bIns="45720" rtlCol="0" anchor="t">
            <a:normAutofit/>
          </a:bodyPr>
          <a:lstStyle/>
          <a:p>
            <a:r>
              <a:rPr lang="en-IN" b="1"/>
              <a:t>Alabhya Sharma ,Anusri Kadam</a:t>
            </a:r>
            <a:r>
              <a:rPr lang="en-IN"/>
              <a:t> - ER Diagram Design, ER to Relational Schema Conversion</a:t>
            </a:r>
          </a:p>
          <a:p>
            <a:r>
              <a:rPr lang="en-IN" b="1" err="1"/>
              <a:t>Amannyu</a:t>
            </a:r>
            <a:r>
              <a:rPr lang="en-IN" b="1"/>
              <a:t> </a:t>
            </a:r>
            <a:r>
              <a:rPr lang="en-IN" b="1" err="1"/>
              <a:t>Gondkar</a:t>
            </a:r>
            <a:r>
              <a:rPr lang="en-IN"/>
              <a:t>- Database Table Creation, Data Insertion</a:t>
            </a:r>
            <a:endParaRPr lang="en-IN">
              <a:ea typeface="Calibri"/>
              <a:cs typeface="Calibri"/>
            </a:endParaRPr>
          </a:p>
          <a:p>
            <a:r>
              <a:rPr lang="en-IN" b="1" err="1"/>
              <a:t>Amannyu</a:t>
            </a:r>
            <a:r>
              <a:rPr lang="en-IN" b="1"/>
              <a:t> </a:t>
            </a:r>
            <a:r>
              <a:rPr lang="en-IN" b="1" err="1"/>
              <a:t>Gondkar</a:t>
            </a:r>
            <a:r>
              <a:rPr lang="en-IN" b="1"/>
              <a:t> ,Anusri Kadam</a:t>
            </a:r>
            <a:r>
              <a:rPr lang="en-IN"/>
              <a:t> - Query Implementation (Basic and Advanced SQL Queries)</a:t>
            </a:r>
          </a:p>
          <a:p>
            <a:r>
              <a:rPr lang="en-IN" b="1" err="1"/>
              <a:t>Amannyu</a:t>
            </a:r>
            <a:r>
              <a:rPr lang="en-IN" b="1"/>
              <a:t> </a:t>
            </a:r>
            <a:r>
              <a:rPr lang="en-IN" b="1" err="1"/>
              <a:t>Gondkar</a:t>
            </a:r>
            <a:r>
              <a:rPr lang="en-IN"/>
              <a:t>- Python Application Development (Desktop/Web Interface)</a:t>
            </a:r>
            <a:endParaRPr lang="en-IN">
              <a:ea typeface="Calibri"/>
              <a:cs typeface="Calibri"/>
            </a:endParaRPr>
          </a:p>
          <a:p>
            <a:r>
              <a:rPr lang="en-IN" b="1"/>
              <a:t>Alabhya Sharma, Anusri Kadam </a:t>
            </a:r>
            <a:r>
              <a:rPr lang="en-IN"/>
              <a:t>- Documentation, Report Writing, and Presentation Preparation</a:t>
            </a:r>
            <a:endParaRPr lang="en-IN">
              <a:ea typeface="Calibri"/>
              <a:cs typeface="Calibri"/>
            </a:endParaRPr>
          </a:p>
          <a:p>
            <a:endParaRPr lang="en-IN"/>
          </a:p>
        </p:txBody>
      </p:sp>
      <p:sp>
        <p:nvSpPr>
          <p:cNvPr id="5" name="Footer Placeholder 4">
            <a:extLst>
              <a:ext uri="{FF2B5EF4-FFF2-40B4-BE49-F238E27FC236}">
                <a16:creationId xmlns:a16="http://schemas.microsoft.com/office/drawing/2014/main" id="{0A7E49F4-36C6-B52F-401C-E8A6B5E8E1B2}"/>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39CBD1DE-6B28-B171-FB5F-426D923FC549}"/>
              </a:ext>
            </a:extLst>
          </p:cNvPr>
          <p:cNvSpPr>
            <a:spLocks noGrp="1"/>
          </p:cNvSpPr>
          <p:nvPr>
            <p:ph type="sldNum" sz="quarter" idx="12"/>
          </p:nvPr>
        </p:nvSpPr>
        <p:spPr/>
        <p:txBody>
          <a:bodyPr/>
          <a:lstStyle/>
          <a:p>
            <a:fld id="{9650F785-7609-4FD7-90A6-93FE6B18C4E5}" type="slidenum">
              <a:rPr lang="en-IN" smtClean="0"/>
              <a:t>3</a:t>
            </a:fld>
            <a:endParaRPr lang="en-IN"/>
          </a:p>
        </p:txBody>
      </p:sp>
    </p:spTree>
    <p:extLst>
      <p:ext uri="{BB962C8B-B14F-4D97-AF65-F5344CB8AC3E}">
        <p14:creationId xmlns:p14="http://schemas.microsoft.com/office/powerpoint/2010/main" val="237303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B8C73-CB79-32DB-1E40-5B180EE0A215}"/>
              </a:ext>
            </a:extLst>
          </p:cNvPr>
          <p:cNvSpPr>
            <a:spLocks noGrp="1"/>
          </p:cNvSpPr>
          <p:nvPr>
            <p:ph type="title"/>
          </p:nvPr>
        </p:nvSpPr>
        <p:spPr/>
        <p:txBody>
          <a:bodyPr>
            <a:normAutofit/>
          </a:bodyPr>
          <a:lstStyle/>
          <a:p>
            <a:r>
              <a:rPr lang="en-IN" sz="4000" b="1"/>
              <a:t>Introduction </a:t>
            </a:r>
          </a:p>
        </p:txBody>
      </p:sp>
      <p:sp>
        <p:nvSpPr>
          <p:cNvPr id="3" name="Content Placeholder 2">
            <a:extLst>
              <a:ext uri="{FF2B5EF4-FFF2-40B4-BE49-F238E27FC236}">
                <a16:creationId xmlns:a16="http://schemas.microsoft.com/office/drawing/2014/main" id="{B313CB66-2422-667A-DF56-025DDD4621C9}"/>
              </a:ext>
            </a:extLst>
          </p:cNvPr>
          <p:cNvSpPr>
            <a:spLocks noGrp="1"/>
          </p:cNvSpPr>
          <p:nvPr>
            <p:ph idx="1"/>
          </p:nvPr>
        </p:nvSpPr>
        <p:spPr/>
        <p:txBody>
          <a:bodyPr vert="horz" lIns="91440" tIns="45720" rIns="91440" bIns="45720" rtlCol="0" anchor="t">
            <a:normAutofit/>
          </a:bodyPr>
          <a:lstStyle/>
          <a:p>
            <a:pPr marL="0" indent="0">
              <a:buNone/>
            </a:pPr>
            <a:r>
              <a:rPr lang="en-US" dirty="0"/>
              <a:t>Social media has altered the way people interact, exchange information, and connect across the globe. It is a bustling platform for conversations, trendsetting, and community development, generating massive volumes of data on a daily basis. Analyzing social media information provides insights into user behavior, sentiments, and trending themes, which reflect society's interests. Understanding these dynamics is critical for businesses and organizations that want to communicate effectively with their audiences. This data provides opportunity to optimize tactics, improve user experiences, and respond to new trends in real time. </a:t>
            </a:r>
            <a:endParaRPr lang="en-IN" dirty="0">
              <a:ea typeface="Calibri" panose="020F0502020204030204"/>
              <a:cs typeface="Calibri" panose="020F0502020204030204"/>
            </a:endParaRPr>
          </a:p>
        </p:txBody>
      </p:sp>
      <p:sp>
        <p:nvSpPr>
          <p:cNvPr id="5" name="Footer Placeholder 4">
            <a:extLst>
              <a:ext uri="{FF2B5EF4-FFF2-40B4-BE49-F238E27FC236}">
                <a16:creationId xmlns:a16="http://schemas.microsoft.com/office/drawing/2014/main" id="{664F2B97-0C8F-AFD7-3ADB-3A9C1679C2B0}"/>
              </a:ext>
            </a:extLst>
          </p:cNvPr>
          <p:cNvSpPr>
            <a:spLocks noGrp="1"/>
          </p:cNvSpPr>
          <p:nvPr>
            <p:ph type="ftr" sz="quarter" idx="11"/>
          </p:nvPr>
        </p:nvSpPr>
        <p:spPr/>
        <p:txBody>
          <a:bodyPr/>
          <a:lstStyle/>
          <a:p>
            <a:r>
              <a:rPr lang="en-IN"/>
              <a:t>Department of Artificial Intelligence &amp; Machine Learning</a:t>
            </a:r>
          </a:p>
        </p:txBody>
      </p:sp>
      <p:sp>
        <p:nvSpPr>
          <p:cNvPr id="6" name="Slide Number Placeholder 5">
            <a:extLst>
              <a:ext uri="{FF2B5EF4-FFF2-40B4-BE49-F238E27FC236}">
                <a16:creationId xmlns:a16="http://schemas.microsoft.com/office/drawing/2014/main" id="{0C2072DB-0F8B-18AA-6B52-24CC88CA3C9A}"/>
              </a:ext>
            </a:extLst>
          </p:cNvPr>
          <p:cNvSpPr>
            <a:spLocks noGrp="1"/>
          </p:cNvSpPr>
          <p:nvPr>
            <p:ph type="sldNum" sz="quarter" idx="12"/>
          </p:nvPr>
        </p:nvSpPr>
        <p:spPr/>
        <p:txBody>
          <a:bodyPr/>
          <a:lstStyle/>
          <a:p>
            <a:fld id="{9650F785-7609-4FD7-90A6-93FE6B18C4E5}" type="slidenum">
              <a:rPr lang="en-IN" smtClean="0"/>
              <a:t>4</a:t>
            </a:fld>
            <a:endParaRPr lang="en-IN"/>
          </a:p>
        </p:txBody>
      </p:sp>
    </p:spTree>
    <p:extLst>
      <p:ext uri="{BB962C8B-B14F-4D97-AF65-F5344CB8AC3E}">
        <p14:creationId xmlns:p14="http://schemas.microsoft.com/office/powerpoint/2010/main" val="421948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B968-0901-CB8B-B72C-D87835D56CC5}"/>
              </a:ext>
            </a:extLst>
          </p:cNvPr>
          <p:cNvSpPr>
            <a:spLocks noGrp="1"/>
          </p:cNvSpPr>
          <p:nvPr>
            <p:ph type="title"/>
          </p:nvPr>
        </p:nvSpPr>
        <p:spPr/>
        <p:txBody>
          <a:bodyPr>
            <a:normAutofit/>
          </a:bodyPr>
          <a:lstStyle/>
          <a:p>
            <a:r>
              <a:rPr lang="en-IN" sz="4000" b="1"/>
              <a:t>Problem Statement </a:t>
            </a:r>
          </a:p>
        </p:txBody>
      </p:sp>
      <p:sp>
        <p:nvSpPr>
          <p:cNvPr id="3" name="Content Placeholder 2">
            <a:extLst>
              <a:ext uri="{FF2B5EF4-FFF2-40B4-BE49-F238E27FC236}">
                <a16:creationId xmlns:a16="http://schemas.microsoft.com/office/drawing/2014/main" id="{46FA693C-8B43-276A-30FD-2FA2AD7AC983}"/>
              </a:ext>
            </a:extLst>
          </p:cNvPr>
          <p:cNvSpPr>
            <a:spLocks noGrp="1"/>
          </p:cNvSpPr>
          <p:nvPr>
            <p:ph idx="1"/>
          </p:nvPr>
        </p:nvSpPr>
        <p:spPr/>
        <p:txBody>
          <a:bodyPr/>
          <a:lstStyle/>
          <a:p>
            <a:r>
              <a:rPr lang="en-US"/>
              <a:t>This project aims to analyze social network data using SQL, focusing on user profiles and their follower relationships. Through SQL queries, we will extract insights into user behavior, connection patterns, and profile attributes to better understand the dynamics within the dataset.</a:t>
            </a:r>
            <a:endParaRPr lang="en-IN"/>
          </a:p>
        </p:txBody>
      </p:sp>
      <p:sp>
        <p:nvSpPr>
          <p:cNvPr id="5" name="Footer Placeholder 4">
            <a:extLst>
              <a:ext uri="{FF2B5EF4-FFF2-40B4-BE49-F238E27FC236}">
                <a16:creationId xmlns:a16="http://schemas.microsoft.com/office/drawing/2014/main" id="{5AC405AE-2797-C25F-2B02-C067102EB8B2}"/>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7C8DD9AA-EF92-3E17-CC98-E19E605BE450}"/>
              </a:ext>
            </a:extLst>
          </p:cNvPr>
          <p:cNvSpPr>
            <a:spLocks noGrp="1"/>
          </p:cNvSpPr>
          <p:nvPr>
            <p:ph type="sldNum" sz="quarter" idx="12"/>
          </p:nvPr>
        </p:nvSpPr>
        <p:spPr/>
        <p:txBody>
          <a:bodyPr/>
          <a:lstStyle/>
          <a:p>
            <a:fld id="{9650F785-7609-4FD7-90A6-93FE6B18C4E5}" type="slidenum">
              <a:rPr lang="en-IN" smtClean="0"/>
              <a:t>5</a:t>
            </a:fld>
            <a:endParaRPr lang="en-IN"/>
          </a:p>
        </p:txBody>
      </p:sp>
      <p:pic>
        <p:nvPicPr>
          <p:cNvPr id="8" name="Picture 7">
            <a:extLst>
              <a:ext uri="{FF2B5EF4-FFF2-40B4-BE49-F238E27FC236}">
                <a16:creationId xmlns:a16="http://schemas.microsoft.com/office/drawing/2014/main" id="{A34E126A-4E00-57AA-FDB9-59CEFED9D293}"/>
              </a:ext>
            </a:extLst>
          </p:cNvPr>
          <p:cNvPicPr>
            <a:picLocks noChangeAspect="1"/>
          </p:cNvPicPr>
          <p:nvPr/>
        </p:nvPicPr>
        <p:blipFill>
          <a:blip r:embed="rId2"/>
          <a:stretch>
            <a:fillRect/>
          </a:stretch>
        </p:blipFill>
        <p:spPr>
          <a:xfrm>
            <a:off x="3028950" y="3140493"/>
            <a:ext cx="5224421" cy="2705135"/>
          </a:xfrm>
          <a:prstGeom prst="rect">
            <a:avLst/>
          </a:prstGeom>
        </p:spPr>
      </p:pic>
    </p:spTree>
    <p:extLst>
      <p:ext uri="{BB962C8B-B14F-4D97-AF65-F5344CB8AC3E}">
        <p14:creationId xmlns:p14="http://schemas.microsoft.com/office/powerpoint/2010/main" val="290002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B188-43BD-CA0D-E818-F7485DDF6B04}"/>
              </a:ext>
            </a:extLst>
          </p:cNvPr>
          <p:cNvSpPr>
            <a:spLocks noGrp="1"/>
          </p:cNvSpPr>
          <p:nvPr>
            <p:ph type="title"/>
          </p:nvPr>
        </p:nvSpPr>
        <p:spPr>
          <a:xfrm>
            <a:off x="628650" y="365126"/>
            <a:ext cx="7886700" cy="864263"/>
          </a:xfrm>
        </p:spPr>
        <p:txBody>
          <a:bodyPr>
            <a:normAutofit/>
          </a:bodyPr>
          <a:lstStyle/>
          <a:p>
            <a:r>
              <a:rPr lang="en-IN" sz="4000" b="1"/>
              <a:t>Objectives of the project</a:t>
            </a:r>
          </a:p>
        </p:txBody>
      </p:sp>
      <p:sp>
        <p:nvSpPr>
          <p:cNvPr id="5" name="Footer Placeholder 4">
            <a:extLst>
              <a:ext uri="{FF2B5EF4-FFF2-40B4-BE49-F238E27FC236}">
                <a16:creationId xmlns:a16="http://schemas.microsoft.com/office/drawing/2014/main" id="{8DA7467A-835E-44E2-8F6A-AB729CA5BF14}"/>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6EC841F6-7675-66F4-5DE1-A1417C68666C}"/>
              </a:ext>
            </a:extLst>
          </p:cNvPr>
          <p:cNvSpPr>
            <a:spLocks noGrp="1"/>
          </p:cNvSpPr>
          <p:nvPr>
            <p:ph type="sldNum" sz="quarter" idx="12"/>
          </p:nvPr>
        </p:nvSpPr>
        <p:spPr/>
        <p:txBody>
          <a:bodyPr/>
          <a:lstStyle/>
          <a:p>
            <a:fld id="{9650F785-7609-4FD7-90A6-93FE6B18C4E5}" type="slidenum">
              <a:rPr lang="en-IN" smtClean="0"/>
              <a:t>6</a:t>
            </a:fld>
            <a:endParaRPr lang="en-IN"/>
          </a:p>
        </p:txBody>
      </p:sp>
      <p:sp>
        <p:nvSpPr>
          <p:cNvPr id="7" name="Rectangle 1">
            <a:extLst>
              <a:ext uri="{FF2B5EF4-FFF2-40B4-BE49-F238E27FC236}">
                <a16:creationId xmlns:a16="http://schemas.microsoft.com/office/drawing/2014/main" id="{353402A0-07C4-23C8-EC6B-1188EE09D1FA}"/>
              </a:ext>
            </a:extLst>
          </p:cNvPr>
          <p:cNvSpPr>
            <a:spLocks noGrp="1" noChangeArrowheads="1"/>
          </p:cNvSpPr>
          <p:nvPr>
            <p:ph idx="1"/>
          </p:nvPr>
        </p:nvSpPr>
        <p:spPr bwMode="auto">
          <a:xfrm>
            <a:off x="415918" y="1239701"/>
            <a:ext cx="8312163" cy="5076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buFont typeface="Arial"/>
              <a:buChar char="•"/>
            </a:pPr>
            <a:r>
              <a:rPr lang="en-US" sz="1800" b="1" dirty="0">
                <a:ea typeface="+mn-lt"/>
                <a:cs typeface="+mn-lt"/>
              </a:rPr>
              <a:t>To Design and Implement a Database Schema</a:t>
            </a:r>
            <a:endParaRPr lang="en-US" altLang="en-US" sz="1800" dirty="0">
              <a:latin typeface="Arial"/>
              <a:cs typeface="Arial"/>
            </a:endParaRPr>
          </a:p>
          <a:p>
            <a:pPr defTabSz="914400">
              <a:buFont typeface="Arial"/>
              <a:buChar char="•"/>
            </a:pPr>
            <a:r>
              <a:rPr lang="en-US" sz="1800">
                <a:ea typeface="+mn-lt"/>
                <a:cs typeface="+mn-lt"/>
              </a:rPr>
              <a:t>Develop an efficient and scalable database structure that supports a social media application, including tables for users, photos, comments, likes, follows, and tags, while ensuring data integrity through appropriate constraints and relationships.</a:t>
            </a:r>
            <a:endParaRPr lang="en-US"/>
          </a:p>
          <a:p>
            <a:pPr defTabSz="914400">
              <a:buFont typeface="Arial"/>
              <a:buChar char="•"/>
            </a:pPr>
            <a:r>
              <a:rPr lang="en-US" sz="1800" b="1" dirty="0">
                <a:ea typeface="+mn-lt"/>
                <a:cs typeface="+mn-lt"/>
              </a:rPr>
              <a:t>To Develop CRUD Operations for Managing Social Media Data</a:t>
            </a:r>
            <a:endParaRPr lang="en-US" dirty="0"/>
          </a:p>
          <a:p>
            <a:pPr defTabSz="914400">
              <a:buFont typeface="Arial"/>
              <a:buChar char="•"/>
            </a:pPr>
            <a:r>
              <a:rPr lang="en-US" sz="1800" dirty="0">
                <a:ea typeface="+mn-lt"/>
                <a:cs typeface="+mn-lt"/>
              </a:rPr>
              <a:t>Implement Create, Read, Update, and Delete (CRUD) operations for core features such as user profiles, photo uploads, comments, likes, and followers to enable dynamic interaction and management of data within the system.</a:t>
            </a:r>
            <a:endParaRPr lang="en-US" dirty="0"/>
          </a:p>
          <a:p>
            <a:pPr defTabSz="914400">
              <a:buFont typeface="Arial"/>
              <a:buChar char="•"/>
            </a:pPr>
            <a:r>
              <a:rPr lang="en-US" sz="1800" b="1" dirty="0">
                <a:ea typeface="+mn-lt"/>
                <a:cs typeface="+mn-lt"/>
              </a:rPr>
              <a:t>To Provide a User-Friendly Interface for Data Interaction</a:t>
            </a:r>
            <a:endParaRPr lang="en-US" dirty="0"/>
          </a:p>
          <a:p>
            <a:pPr defTabSz="914400">
              <a:buFont typeface="Arial"/>
              <a:buChar char="•"/>
            </a:pPr>
            <a:r>
              <a:rPr lang="en-US" sz="1800" dirty="0">
                <a:ea typeface="+mn-lt"/>
                <a:cs typeface="+mn-lt"/>
              </a:rPr>
              <a:t>Build a simple and intuitive graphical user interface (GUI) using </a:t>
            </a:r>
            <a:r>
              <a:rPr lang="en-US" sz="1800" dirty="0" err="1">
                <a:ea typeface="+mn-lt"/>
                <a:cs typeface="+mn-lt"/>
              </a:rPr>
              <a:t>Tkinter</a:t>
            </a:r>
            <a:r>
              <a:rPr lang="en-US" sz="1800" dirty="0">
                <a:ea typeface="+mn-lt"/>
                <a:cs typeface="+mn-lt"/>
              </a:rPr>
              <a:t>, allowing users to interact with the social media data through operations such as posting photos, commenting, liking posts, and managing their profiles.</a:t>
            </a:r>
            <a:endParaRPr lang="en-US" dirty="0"/>
          </a:p>
          <a:p>
            <a:pPr defTabSz="914400">
              <a:buFont typeface="Arial"/>
              <a:buChar char="•"/>
            </a:pPr>
            <a:r>
              <a:rPr lang="en-US" sz="1800" b="1" dirty="0">
                <a:ea typeface="+mn-lt"/>
                <a:cs typeface="+mn-lt"/>
              </a:rPr>
              <a:t>To Ensure Efficient Data Retrieval and Management</a:t>
            </a:r>
            <a:endParaRPr lang="en-US" dirty="0"/>
          </a:p>
          <a:p>
            <a:pPr defTabSz="914400">
              <a:buFont typeface="Arial"/>
              <a:buChar char="•"/>
            </a:pPr>
            <a:r>
              <a:rPr lang="en-US" sz="1800" dirty="0">
                <a:ea typeface="+mn-lt"/>
                <a:cs typeface="+mn-lt"/>
              </a:rPr>
              <a:t>Optimize SQL queries for faster data retrieval and handling of large datasets, especially for features like searching for photos, finding users, and listing tags, ensuring quick and seamless user interactions.</a:t>
            </a:r>
            <a:endParaRPr lang="en-US" dirty="0"/>
          </a:p>
          <a:p>
            <a:pPr marL="0" indent="0" defTabSz="914400">
              <a:lnSpc>
                <a:spcPct val="100000"/>
              </a:lnSpc>
              <a:spcBef>
                <a:spcPct val="0"/>
              </a:spcBef>
              <a:spcAft>
                <a:spcPct val="0"/>
              </a:spcAft>
              <a:buFontTx/>
              <a:buChar char="•"/>
            </a:pPr>
            <a:endParaRPr lang="en-US" altLang="en-US" sz="1800" dirty="0">
              <a:latin typeface="Arial"/>
              <a:cs typeface="Arial"/>
            </a:endParaRPr>
          </a:p>
        </p:txBody>
      </p:sp>
    </p:spTree>
    <p:extLst>
      <p:ext uri="{BB962C8B-B14F-4D97-AF65-F5344CB8AC3E}">
        <p14:creationId xmlns:p14="http://schemas.microsoft.com/office/powerpoint/2010/main" val="46647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B450-FC77-28FF-1152-D0BD85184FC5}"/>
              </a:ext>
            </a:extLst>
          </p:cNvPr>
          <p:cNvSpPr>
            <a:spLocks noGrp="1"/>
          </p:cNvSpPr>
          <p:nvPr>
            <p:ph type="title"/>
          </p:nvPr>
        </p:nvSpPr>
        <p:spPr>
          <a:xfrm>
            <a:off x="628650" y="365126"/>
            <a:ext cx="7886700" cy="700245"/>
          </a:xfrm>
        </p:spPr>
        <p:txBody>
          <a:bodyPr>
            <a:normAutofit/>
          </a:bodyPr>
          <a:lstStyle/>
          <a:p>
            <a:r>
              <a:rPr lang="en-IN" sz="4000" b="1"/>
              <a:t>Methodology </a:t>
            </a:r>
          </a:p>
        </p:txBody>
      </p:sp>
      <p:sp>
        <p:nvSpPr>
          <p:cNvPr id="5" name="Footer Placeholder 4">
            <a:extLst>
              <a:ext uri="{FF2B5EF4-FFF2-40B4-BE49-F238E27FC236}">
                <a16:creationId xmlns:a16="http://schemas.microsoft.com/office/drawing/2014/main" id="{07888561-C48F-07F0-2EAA-296FB7917146}"/>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2BD501CC-8A53-F0B8-77EF-DA11866E189F}"/>
              </a:ext>
            </a:extLst>
          </p:cNvPr>
          <p:cNvSpPr>
            <a:spLocks noGrp="1"/>
          </p:cNvSpPr>
          <p:nvPr>
            <p:ph type="sldNum" sz="quarter" idx="12"/>
          </p:nvPr>
        </p:nvSpPr>
        <p:spPr/>
        <p:txBody>
          <a:bodyPr/>
          <a:lstStyle/>
          <a:p>
            <a:fld id="{9650F785-7609-4FD7-90A6-93FE6B18C4E5}" type="slidenum">
              <a:rPr lang="en-IN" smtClean="0"/>
              <a:t>7</a:t>
            </a:fld>
            <a:endParaRPr lang="en-IN"/>
          </a:p>
        </p:txBody>
      </p:sp>
      <p:sp>
        <p:nvSpPr>
          <p:cNvPr id="8" name="Rectangle 2">
            <a:extLst>
              <a:ext uri="{FF2B5EF4-FFF2-40B4-BE49-F238E27FC236}">
                <a16:creationId xmlns:a16="http://schemas.microsoft.com/office/drawing/2014/main" id="{D4906647-5E38-2897-37AB-984A4432E991}"/>
              </a:ext>
            </a:extLst>
          </p:cNvPr>
          <p:cNvSpPr>
            <a:spLocks noGrp="1" noChangeArrowheads="1"/>
          </p:cNvSpPr>
          <p:nvPr>
            <p:ph idx="1"/>
          </p:nvPr>
        </p:nvSpPr>
        <p:spPr bwMode="auto">
          <a:xfrm>
            <a:off x="258534" y="1384713"/>
            <a:ext cx="838472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Collection and Preparation: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a:ln>
                  <a:noFill/>
                </a:ln>
                <a:solidFill>
                  <a:schemeClr val="tx1"/>
                </a:solidFill>
                <a:effectLst/>
                <a:latin typeface="Arial" panose="020B0604020202020204" pitchFamily="34" charset="0"/>
              </a:rPr>
              <a:t>-Load and clean the social network data to ensure consistency across tables.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a:ln>
                  <a:noFill/>
                </a:ln>
                <a:solidFill>
                  <a:schemeClr val="tx1"/>
                </a:solidFill>
                <a:effectLst/>
                <a:latin typeface="Arial" panose="020B0604020202020204" pitchFamily="34" charset="0"/>
              </a:rPr>
              <a:t>-Integrate tables like </a:t>
            </a:r>
            <a:r>
              <a:rPr kumimoji="0" lang="en-US" altLang="en-US" sz="1800" b="1" i="0" u="none" strike="noStrike" cap="none" normalizeH="0" baseline="0">
                <a:ln>
                  <a:noFill/>
                </a:ln>
                <a:solidFill>
                  <a:schemeClr val="tx1"/>
                </a:solidFill>
                <a:effectLst/>
                <a:latin typeface="Arial Unicode MS"/>
              </a:rPr>
              <a:t>users</a:t>
            </a:r>
            <a:r>
              <a:rPr kumimoji="0" lang="en-US" altLang="en-US" sz="1800" b="1" i="0" u="none" strike="noStrike" cap="none" normalizeH="0" baseline="0">
                <a:ln>
                  <a:noFill/>
                </a:ln>
                <a:solidFill>
                  <a:schemeClr val="tx1"/>
                </a:solidFill>
                <a:effectLst/>
              </a:rPr>
              <a:t>, </a:t>
            </a:r>
            <a:r>
              <a:rPr kumimoji="0" lang="en-US" altLang="en-US" sz="1800" b="1" i="0" u="none" strike="noStrike" cap="none" normalizeH="0" baseline="0">
                <a:ln>
                  <a:noFill/>
                </a:ln>
                <a:solidFill>
                  <a:schemeClr val="tx1"/>
                </a:solidFill>
                <a:effectLst/>
                <a:latin typeface="Arial Unicode MS"/>
              </a:rPr>
              <a:t>follows</a:t>
            </a:r>
            <a:r>
              <a:rPr kumimoji="0" lang="en-US" altLang="en-US" sz="1800" b="1" i="0" u="none" strike="noStrike" cap="none" normalizeH="0" baseline="0">
                <a:ln>
                  <a:noFill/>
                </a:ln>
                <a:solidFill>
                  <a:schemeClr val="tx1"/>
                </a:solidFill>
                <a:effectLst/>
              </a:rPr>
              <a:t>, </a:t>
            </a:r>
            <a:r>
              <a:rPr kumimoji="0" lang="en-US" altLang="en-US" sz="1800" b="1" i="0" u="none" strike="noStrike" cap="none" normalizeH="0" baseline="0">
                <a:ln>
                  <a:noFill/>
                </a:ln>
                <a:solidFill>
                  <a:schemeClr val="tx1"/>
                </a:solidFill>
                <a:effectLst/>
                <a:latin typeface="Arial Unicode MS"/>
              </a:rPr>
              <a:t>photos</a:t>
            </a:r>
            <a:r>
              <a:rPr kumimoji="0" lang="en-US" altLang="en-US" sz="1800" b="1" i="0" u="none" strike="noStrike" cap="none" normalizeH="0" baseline="0">
                <a:ln>
                  <a:noFill/>
                </a:ln>
                <a:solidFill>
                  <a:schemeClr val="tx1"/>
                </a:solidFill>
                <a:effectLst/>
              </a:rPr>
              <a:t>, </a:t>
            </a:r>
            <a:r>
              <a:rPr kumimoji="0" lang="en-US" altLang="en-US" sz="1800" b="1" i="0" u="none" strike="noStrike" cap="none" normalizeH="0" baseline="0">
                <a:ln>
                  <a:noFill/>
                </a:ln>
                <a:solidFill>
                  <a:schemeClr val="tx1"/>
                </a:solidFill>
                <a:effectLst/>
                <a:latin typeface="Arial Unicode MS"/>
              </a:rPr>
              <a:t>comments</a:t>
            </a:r>
            <a:r>
              <a:rPr kumimoji="0" lang="en-US" altLang="en-US" sz="1800" b="1" i="0" u="none" strike="noStrike" cap="none" normalizeH="0" baseline="0">
                <a:ln>
                  <a:noFill/>
                </a:ln>
                <a:solidFill>
                  <a:schemeClr val="tx1"/>
                </a:solidFill>
                <a:effectLst/>
              </a:rPr>
              <a:t>, </a:t>
            </a:r>
            <a:r>
              <a:rPr kumimoji="0" lang="en-US" altLang="en-US" sz="1800" b="1" i="0" u="none" strike="noStrike" cap="none" normalizeH="0" baseline="0">
                <a:ln>
                  <a:noFill/>
                </a:ln>
                <a:solidFill>
                  <a:schemeClr val="tx1"/>
                </a:solidFill>
                <a:effectLst/>
                <a:latin typeface="Arial Unicode MS"/>
              </a:rPr>
              <a:t>likes</a:t>
            </a:r>
            <a:r>
              <a:rPr kumimoji="0" lang="en-US" altLang="en-US" sz="1800" b="0" i="0" u="none" strike="noStrike" cap="none" normalizeH="0" baseline="0">
                <a:ln>
                  <a:noFill/>
                </a:ln>
                <a:solidFill>
                  <a:schemeClr val="tx1"/>
                </a:solidFill>
                <a:effectLst/>
              </a:rPr>
              <a:t>, and </a:t>
            </a:r>
            <a:r>
              <a:rPr kumimoji="0" lang="en-US" altLang="en-US" sz="1800" b="1" i="0" u="none" strike="noStrike" cap="none" normalizeH="0" baseline="0">
                <a:ln>
                  <a:noFill/>
                </a:ln>
                <a:solidFill>
                  <a:schemeClr val="tx1"/>
                </a:solidFill>
                <a:effectLst/>
                <a:latin typeface="Arial Unicode MS"/>
              </a:rPr>
              <a:t>hashtags</a:t>
            </a:r>
            <a:r>
              <a:rPr kumimoji="0" lang="en-US" altLang="en-US" sz="1800" b="0" i="0" u="none" strike="noStrike" cap="none" normalizeH="0" baseline="0">
                <a:ln>
                  <a:noFill/>
                </a:ln>
                <a:solidFill>
                  <a:schemeClr val="tx1"/>
                </a:solidFill>
                <a:effectLst/>
              </a:rPr>
              <a:t> </a:t>
            </a:r>
            <a:r>
              <a:rPr kumimoji="0" lang="en-US" altLang="en-US" sz="2000" b="0" i="0" u="none" strike="noStrike" cap="none" normalizeH="0" baseline="0">
                <a:ln>
                  <a:noFill/>
                </a:ln>
                <a:solidFill>
                  <a:schemeClr val="tx1"/>
                </a:solidFill>
                <a:effectLst/>
              </a:rPr>
              <a:t>to create a cohesive dataset that connects user profiles to their content and interactions.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Database Design: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a:ln>
                  <a:noFill/>
                </a:ln>
                <a:solidFill>
                  <a:schemeClr val="tx1"/>
                </a:solidFill>
                <a:effectLst/>
                <a:latin typeface="Arial" panose="020B0604020202020204" pitchFamily="34" charset="0"/>
              </a:rPr>
              <a:t>-Design an Entity-Relationship (ER) schema based on the project requirements. Define relationships among entities like users, photos, comments, hashtags, and follows.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a:ln>
                  <a:noFill/>
                </a:ln>
                <a:solidFill>
                  <a:schemeClr val="tx1"/>
                </a:solidFill>
                <a:effectLst/>
                <a:latin typeface="Arial" panose="020B0604020202020204" pitchFamily="34" charset="0"/>
              </a:rPr>
              <a:t>-Establish necessary indexes and foreign keys to optimize query performance and data retrieval across related tables.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426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76DCD-D872-C86F-CC58-270B67DE2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58D7E3-A207-9B6B-0217-383C7BD915E0}"/>
              </a:ext>
            </a:extLst>
          </p:cNvPr>
          <p:cNvSpPr>
            <a:spLocks noGrp="1"/>
          </p:cNvSpPr>
          <p:nvPr>
            <p:ph type="title"/>
          </p:nvPr>
        </p:nvSpPr>
        <p:spPr>
          <a:xfrm>
            <a:off x="628650" y="365126"/>
            <a:ext cx="7886700" cy="833510"/>
          </a:xfrm>
        </p:spPr>
        <p:txBody>
          <a:bodyPr>
            <a:normAutofit/>
          </a:bodyPr>
          <a:lstStyle/>
          <a:p>
            <a:r>
              <a:rPr lang="en-IN" sz="4000" b="1"/>
              <a:t>Methodology </a:t>
            </a:r>
          </a:p>
        </p:txBody>
      </p:sp>
      <p:sp>
        <p:nvSpPr>
          <p:cNvPr id="5" name="Footer Placeholder 4">
            <a:extLst>
              <a:ext uri="{FF2B5EF4-FFF2-40B4-BE49-F238E27FC236}">
                <a16:creationId xmlns:a16="http://schemas.microsoft.com/office/drawing/2014/main" id="{CCF552EF-D487-2DFD-24AC-52D9E0C208EF}"/>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97EA1311-48C2-3BE3-04AB-0944C172BE3F}"/>
              </a:ext>
            </a:extLst>
          </p:cNvPr>
          <p:cNvSpPr>
            <a:spLocks noGrp="1"/>
          </p:cNvSpPr>
          <p:nvPr>
            <p:ph type="sldNum" sz="quarter" idx="12"/>
          </p:nvPr>
        </p:nvSpPr>
        <p:spPr/>
        <p:txBody>
          <a:bodyPr/>
          <a:lstStyle/>
          <a:p>
            <a:fld id="{9650F785-7609-4FD7-90A6-93FE6B18C4E5}" type="slidenum">
              <a:rPr lang="en-IN" smtClean="0"/>
              <a:t>8</a:t>
            </a:fld>
            <a:endParaRPr lang="en-IN"/>
          </a:p>
        </p:txBody>
      </p:sp>
      <p:sp>
        <p:nvSpPr>
          <p:cNvPr id="8" name="Rectangle 2">
            <a:extLst>
              <a:ext uri="{FF2B5EF4-FFF2-40B4-BE49-F238E27FC236}">
                <a16:creationId xmlns:a16="http://schemas.microsoft.com/office/drawing/2014/main" id="{DE6DACF7-D1A6-571C-6E7E-78266D544317}"/>
              </a:ext>
            </a:extLst>
          </p:cNvPr>
          <p:cNvSpPr>
            <a:spLocks noGrp="1" noChangeArrowheads="1"/>
          </p:cNvSpPr>
          <p:nvPr>
            <p:ph idx="1"/>
          </p:nvPr>
        </p:nvSpPr>
        <p:spPr bwMode="auto">
          <a:xfrm>
            <a:off x="208099" y="1458345"/>
            <a:ext cx="874122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Analysis Using SQL Queries: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a:latin typeface="Arial" panose="020B0604020202020204" pitchFamily="34" charset="0"/>
              </a:rPr>
              <a:t>-</a:t>
            </a:r>
            <a:r>
              <a:rPr kumimoji="0" lang="en-US" altLang="en-US" sz="1800" b="1" i="0" u="none" strike="noStrike" cap="none" normalizeH="0" baseline="0">
                <a:ln>
                  <a:noFill/>
                </a:ln>
                <a:solidFill>
                  <a:schemeClr val="tx1"/>
                </a:solidFill>
                <a:effectLst/>
                <a:latin typeface="Arial" panose="020B0604020202020204" pitchFamily="34" charset="0"/>
              </a:rPr>
              <a:t>User Profile Analysis:</a:t>
            </a:r>
            <a:r>
              <a:rPr kumimoji="0" lang="en-US" altLang="en-US" sz="1800" b="0" i="0" u="none" strike="noStrike" cap="none" normalizeH="0" baseline="0">
                <a:ln>
                  <a:noFill/>
                </a:ln>
                <a:solidFill>
                  <a:schemeClr val="tx1"/>
                </a:solidFill>
                <a:effectLst/>
                <a:latin typeface="Arial" panose="020B0604020202020204" pitchFamily="34" charset="0"/>
              </a:rPr>
              <a:t> Use SQL queries to analyze user attributes such as account age, content posted, and </a:t>
            </a:r>
            <a:r>
              <a:rPr kumimoji="0" lang="en-US" altLang="en-US" sz="1800" i="0" u="none" strike="noStrike" cap="none" normalizeH="0" baseline="0">
                <a:ln>
                  <a:noFill/>
                </a:ln>
                <a:solidFill>
                  <a:schemeClr val="tx1"/>
                </a:solidFill>
                <a:effectLst/>
                <a:latin typeface="Arial" panose="020B0604020202020204" pitchFamily="34" charset="0"/>
              </a:rPr>
              <a:t>follower/</a:t>
            </a:r>
            <a:r>
              <a:rPr kumimoji="0" lang="en-US" altLang="en-US" sz="1800" i="0" u="none" strike="noStrike" cap="none" normalizeH="0" baseline="0" err="1">
                <a:ln>
                  <a:noFill/>
                </a:ln>
                <a:solidFill>
                  <a:schemeClr val="tx1"/>
                </a:solidFill>
                <a:effectLst/>
                <a:latin typeface="Arial" panose="020B0604020202020204" pitchFamily="34" charset="0"/>
              </a:rPr>
              <a:t>followee</a:t>
            </a:r>
            <a:r>
              <a:rPr kumimoji="0" lang="en-US" altLang="en-US" sz="180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counts.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a:ln>
                  <a:noFill/>
                </a:ln>
                <a:solidFill>
                  <a:schemeClr val="tx1"/>
                </a:solidFill>
                <a:effectLst/>
                <a:latin typeface="Arial" panose="020B0604020202020204" pitchFamily="34" charset="0"/>
              </a:rPr>
              <a:t>-Connection and Engagement Patterns:</a:t>
            </a:r>
            <a:r>
              <a:rPr kumimoji="0" lang="en-US" altLang="en-US" sz="1800" b="0" i="0" u="none" strike="noStrike" cap="none" normalizeH="0" baseline="0">
                <a:ln>
                  <a:noFill/>
                </a:ln>
                <a:solidFill>
                  <a:schemeClr val="tx1"/>
                </a:solidFill>
                <a:effectLst/>
                <a:latin typeface="Arial" panose="020B0604020202020204" pitchFamily="34" charset="0"/>
              </a:rPr>
              <a:t> Extract patterns in follows, likes, and comments to assess user engagement with the content.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a:ln>
                  <a:noFill/>
                </a:ln>
                <a:solidFill>
                  <a:schemeClr val="tx1"/>
                </a:solidFill>
                <a:effectLst/>
                <a:latin typeface="Arial" panose="020B0604020202020204" pitchFamily="34" charset="0"/>
              </a:rPr>
              <a:t>-Content and Hashtag Insights:</a:t>
            </a:r>
            <a:r>
              <a:rPr kumimoji="0" lang="en-US" altLang="en-US" sz="1800" b="0" i="0" u="none" strike="noStrike" cap="none" normalizeH="0" baseline="0">
                <a:ln>
                  <a:noFill/>
                </a:ln>
                <a:solidFill>
                  <a:schemeClr val="tx1"/>
                </a:solidFill>
                <a:effectLst/>
                <a:latin typeface="Arial" panose="020B0604020202020204" pitchFamily="34" charset="0"/>
              </a:rPr>
              <a:t> Identify trending hashtags, popular content, and tagging frequency using </a:t>
            </a:r>
            <a:r>
              <a:rPr kumimoji="0" lang="en-US" altLang="en-US" sz="1800" b="1" i="0" u="none" strike="noStrike" cap="none" normalizeH="0" baseline="0" err="1">
                <a:ln>
                  <a:noFill/>
                </a:ln>
                <a:solidFill>
                  <a:schemeClr val="tx1"/>
                </a:solidFill>
                <a:effectLst/>
                <a:latin typeface="Arial Unicode MS"/>
              </a:rPr>
              <a:t>photo_tags</a:t>
            </a:r>
            <a:r>
              <a:rPr kumimoji="0" lang="en-US" altLang="en-US" sz="1800" b="1" i="0" u="none" strike="noStrike" cap="none" normalizeH="0" baseline="0">
                <a:ln>
                  <a:noFill/>
                </a:ln>
                <a:solidFill>
                  <a:schemeClr val="tx1"/>
                </a:solidFill>
                <a:effectLst/>
              </a:rPr>
              <a:t> </a:t>
            </a:r>
            <a:r>
              <a:rPr kumimoji="0" lang="en-US" altLang="en-US" sz="1800" b="0" i="0" u="none" strike="noStrike" cap="none" normalizeH="0" baseline="0">
                <a:ln>
                  <a:noFill/>
                </a:ln>
                <a:solidFill>
                  <a:schemeClr val="tx1"/>
                </a:solidFill>
                <a:effectLst/>
              </a:rPr>
              <a:t>and </a:t>
            </a:r>
            <a:r>
              <a:rPr kumimoji="0" lang="en-US" altLang="en-US" sz="1800" b="1" i="0" u="none" strike="noStrike" cap="none" normalizeH="0" baseline="0">
                <a:ln>
                  <a:noFill/>
                </a:ln>
                <a:solidFill>
                  <a:schemeClr val="tx1"/>
                </a:solidFill>
                <a:effectLst/>
                <a:latin typeface="Arial Unicode MS"/>
              </a:rPr>
              <a:t>hashtags</a:t>
            </a:r>
            <a:r>
              <a:rPr kumimoji="0" lang="en-US" altLang="en-US" sz="1800" b="0" i="0" u="none" strike="noStrike" cap="none" normalizeH="0" baseline="0">
                <a:ln>
                  <a:noFill/>
                </a:ln>
                <a:solidFill>
                  <a:schemeClr val="tx1"/>
                </a:solidFill>
                <a:effectLst/>
              </a:rPr>
              <a:t> tables.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Interpretation and Reporting: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a:ln>
                  <a:noFill/>
                </a:ln>
                <a:solidFill>
                  <a:schemeClr val="tx1"/>
                </a:solidFill>
                <a:effectLst/>
                <a:latin typeface="Arial" panose="020B0604020202020204" pitchFamily="34" charset="0"/>
              </a:rPr>
              <a:t>-Interpret query results to derive insights on user behavior and interaction dynamics.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a:ln>
                  <a:noFill/>
                </a:ln>
                <a:solidFill>
                  <a:schemeClr val="tx1"/>
                </a:solidFill>
                <a:effectLst/>
                <a:latin typeface="Arial" panose="020B0604020202020204" pitchFamily="34" charset="0"/>
              </a:rPr>
              <a:t>-Visualize key findings, such as engagement patterns and follower networks, to present a comprehensive analysis.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a:ln>
                  <a:noFill/>
                </a:ln>
                <a:solidFill>
                  <a:schemeClr val="tx1"/>
                </a:solidFill>
                <a:effectLst/>
                <a:latin typeface="Arial" panose="020B0604020202020204" pitchFamily="34" charset="0"/>
              </a:rPr>
              <a:t>-Provide recommendations based on the data, such as ways to enhance user engagement or identify influential users for targeted marketing.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20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company&#10;&#10;Description automatically generated">
            <a:extLst>
              <a:ext uri="{FF2B5EF4-FFF2-40B4-BE49-F238E27FC236}">
                <a16:creationId xmlns:a16="http://schemas.microsoft.com/office/drawing/2014/main" id="{FDB31562-1128-0225-C8C4-6B83F63A2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20632"/>
            <a:ext cx="8981194" cy="5216735"/>
          </a:xfrm>
        </p:spPr>
      </p:pic>
      <p:sp>
        <p:nvSpPr>
          <p:cNvPr id="5" name="Footer Placeholder 4">
            <a:extLst>
              <a:ext uri="{FF2B5EF4-FFF2-40B4-BE49-F238E27FC236}">
                <a16:creationId xmlns:a16="http://schemas.microsoft.com/office/drawing/2014/main" id="{1FC2FC30-65D0-72C6-EC67-E38778465B8B}"/>
              </a:ext>
            </a:extLst>
          </p:cNvPr>
          <p:cNvSpPr>
            <a:spLocks noGrp="1"/>
          </p:cNvSpPr>
          <p:nvPr>
            <p:ph type="ftr" sz="quarter" idx="11"/>
          </p:nvPr>
        </p:nvSpPr>
        <p:spPr/>
        <p:txBody>
          <a:bodyPr/>
          <a:lstStyle/>
          <a:p>
            <a:r>
              <a:rPr lang="en-IN"/>
              <a:t>Department of Artificial Intelligence &amp; Machine Learning</a:t>
            </a:r>
          </a:p>
          <a:p>
            <a:endParaRPr lang="en-IN"/>
          </a:p>
        </p:txBody>
      </p:sp>
      <p:sp>
        <p:nvSpPr>
          <p:cNvPr id="6" name="Slide Number Placeholder 5">
            <a:extLst>
              <a:ext uri="{FF2B5EF4-FFF2-40B4-BE49-F238E27FC236}">
                <a16:creationId xmlns:a16="http://schemas.microsoft.com/office/drawing/2014/main" id="{02545210-CA72-E04A-2EF8-3194097CFA1D}"/>
              </a:ext>
            </a:extLst>
          </p:cNvPr>
          <p:cNvSpPr>
            <a:spLocks noGrp="1"/>
          </p:cNvSpPr>
          <p:nvPr>
            <p:ph type="sldNum" sz="quarter" idx="12"/>
          </p:nvPr>
        </p:nvSpPr>
        <p:spPr/>
        <p:txBody>
          <a:bodyPr/>
          <a:lstStyle/>
          <a:p>
            <a:fld id="{9650F785-7609-4FD7-90A6-93FE6B18C4E5}" type="slidenum">
              <a:rPr lang="en-IN" smtClean="0"/>
              <a:t>9</a:t>
            </a:fld>
            <a:endParaRPr lang="en-IN"/>
          </a:p>
        </p:txBody>
      </p:sp>
    </p:spTree>
    <p:extLst>
      <p:ext uri="{BB962C8B-B14F-4D97-AF65-F5344CB8AC3E}">
        <p14:creationId xmlns:p14="http://schemas.microsoft.com/office/powerpoint/2010/main" val="2064029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1866</Words>
  <Application>Microsoft Office PowerPoint</Application>
  <PresentationFormat>On-screen Show (4:3)</PresentationFormat>
  <Paragraphs>195</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Unicode MS</vt:lpstr>
      <vt:lpstr>Calibri</vt:lpstr>
      <vt:lpstr>Calibri Light</vt:lpstr>
      <vt:lpstr>Times New Roman</vt:lpstr>
      <vt:lpstr>Office Theme</vt:lpstr>
      <vt:lpstr>PowerPoint Presentation</vt:lpstr>
      <vt:lpstr>Outline of the Presentation</vt:lpstr>
      <vt:lpstr>Group Members and Work Distribution </vt:lpstr>
      <vt:lpstr>Introduction </vt:lpstr>
      <vt:lpstr>Problem Statement </vt:lpstr>
      <vt:lpstr>Objectives of the project</vt:lpstr>
      <vt:lpstr>Methodology </vt:lpstr>
      <vt:lpstr>Methodology </vt:lpstr>
      <vt:lpstr>PowerPoint Presentation</vt:lpstr>
      <vt:lpstr>ER diagram to Relational Schema Conversion</vt:lpstr>
      <vt:lpstr>Database Table Creation and Data Insertion </vt:lpstr>
      <vt:lpstr>PowerPoint Presentation</vt:lpstr>
      <vt:lpstr>PowerPoint Presentation</vt:lpstr>
      <vt:lpstr>PowerPoint Presentation</vt:lpstr>
      <vt:lpstr>Basic and Advanced Query Implementation </vt:lpstr>
      <vt:lpstr>PowerPoint Presentation</vt:lpstr>
      <vt:lpstr>PowerPoint Presentation</vt:lpstr>
      <vt:lpstr>PowerPoint Presentation</vt:lpstr>
      <vt:lpstr>PowerPoint Presentation</vt:lpstr>
      <vt:lpstr>PowerPoint Presentation</vt:lpstr>
      <vt:lpstr>PowerPoint Presentation</vt:lpstr>
      <vt:lpstr>Python Desktop / Web Application  </vt:lpstr>
      <vt:lpstr>Python Desktop / Web Application  </vt:lpstr>
      <vt:lpstr>Python Desktop / Web Application  </vt:lpstr>
      <vt:lpstr>Project Outcome </vt:lpstr>
      <vt:lpstr>Conclusion </vt:lpstr>
      <vt:lpstr>References </vt:lpstr>
      <vt:lpstr>A photograph of the phase 1 presentation. </vt:lpstr>
      <vt:lpstr>A photograph of the phase 2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Rajpurohit</dc:creator>
  <cp:lastModifiedBy>Anusri Kadam</cp:lastModifiedBy>
  <cp:revision>14</cp:revision>
  <dcterms:created xsi:type="dcterms:W3CDTF">2024-07-20T13:31:42Z</dcterms:created>
  <dcterms:modified xsi:type="dcterms:W3CDTF">2024-11-13T17:18:46Z</dcterms:modified>
</cp:coreProperties>
</file>