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8" r:id="rId8"/>
    <p:sldId id="266" r:id="rId9"/>
    <p:sldId id="262" r:id="rId10"/>
    <p:sldId id="263" r:id="rId11"/>
    <p:sldId id="267"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66CBD51-ED1D-4E8D-B304-559BAA8C9A97}" type="datetimeFigureOut">
              <a:rPr lang="en-IN" smtClean="0"/>
              <a:t>28-02-2024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A8F2A22-1E4D-4E59-A3E5-6014EFB296CB}" type="slidenum">
              <a:rPr lang="en-IN" smtClean="0"/>
              <a:t>‹#›</a:t>
            </a:fld>
            <a:endParaRPr lang="en-IN"/>
          </a:p>
        </p:txBody>
      </p:sp>
    </p:spTree>
    <p:extLst>
      <p:ext uri="{BB962C8B-B14F-4D97-AF65-F5344CB8AC3E}">
        <p14:creationId xmlns:p14="http://schemas.microsoft.com/office/powerpoint/2010/main" val="319138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CBD51-ED1D-4E8D-B304-559BAA8C9A97}"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2310757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66CBD51-ED1D-4E8D-B304-559BAA8C9A97}" type="datetimeFigureOut">
              <a:rPr lang="en-IN" smtClean="0"/>
              <a:t>28-02-2024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A8F2A22-1E4D-4E59-A3E5-6014EFB296CB}" type="slidenum">
              <a:rPr lang="en-IN" smtClean="0"/>
              <a:t>‹#›</a:t>
            </a:fld>
            <a:endParaRPr lang="en-IN"/>
          </a:p>
        </p:txBody>
      </p:sp>
    </p:spTree>
    <p:extLst>
      <p:ext uri="{BB962C8B-B14F-4D97-AF65-F5344CB8AC3E}">
        <p14:creationId xmlns:p14="http://schemas.microsoft.com/office/powerpoint/2010/main" val="341812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6CBD51-ED1D-4E8D-B304-559BAA8C9A97}" type="datetimeFigureOut">
              <a:rPr lang="en-IN" smtClean="0"/>
              <a:t>28-02-2024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105882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66CBD51-ED1D-4E8D-B304-559BAA8C9A97}" type="datetimeFigureOut">
              <a:rPr lang="en-IN" smtClean="0"/>
              <a:t>28-02-2024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A8F2A22-1E4D-4E59-A3E5-6014EFB296CB}" type="slidenum">
              <a:rPr lang="en-IN" smtClean="0"/>
              <a:t>‹#›</a:t>
            </a:fld>
            <a:endParaRPr lang="en-IN"/>
          </a:p>
        </p:txBody>
      </p:sp>
    </p:spTree>
    <p:extLst>
      <p:ext uri="{BB962C8B-B14F-4D97-AF65-F5344CB8AC3E}">
        <p14:creationId xmlns:p14="http://schemas.microsoft.com/office/powerpoint/2010/main" val="329525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6CBD51-ED1D-4E8D-B304-559BAA8C9A97}"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1023078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6CBD51-ED1D-4E8D-B304-559BAA8C9A97}" type="datetimeFigureOut">
              <a:rPr lang="en-IN" smtClean="0"/>
              <a:t>28-02-2024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369469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6CBD51-ED1D-4E8D-B304-559BAA8C9A97}" type="datetimeFigureOut">
              <a:rPr lang="en-IN" smtClean="0"/>
              <a:t>28-02-2024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191519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CBD51-ED1D-4E8D-B304-559BAA8C9A97}" type="datetimeFigureOut">
              <a:rPr lang="en-IN" smtClean="0"/>
              <a:t>28-02-2024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220299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066CBD51-ED1D-4E8D-B304-559BAA8C9A97}" type="datetimeFigureOut">
              <a:rPr lang="en-IN" smtClean="0"/>
              <a:t>28-02-2024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A8F2A22-1E4D-4E59-A3E5-6014EFB296CB}" type="slidenum">
              <a:rPr lang="en-IN" smtClean="0"/>
              <a:t>‹#›</a:t>
            </a:fld>
            <a:endParaRPr lang="en-IN"/>
          </a:p>
        </p:txBody>
      </p:sp>
    </p:spTree>
    <p:extLst>
      <p:ext uri="{BB962C8B-B14F-4D97-AF65-F5344CB8AC3E}">
        <p14:creationId xmlns:p14="http://schemas.microsoft.com/office/powerpoint/2010/main" val="303669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6CBD51-ED1D-4E8D-B304-559BAA8C9A97}" type="datetimeFigureOut">
              <a:rPr lang="en-IN" smtClean="0"/>
              <a:t>28-02-2024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F2A22-1E4D-4E59-A3E5-6014EFB296CB}" type="slidenum">
              <a:rPr lang="en-IN" smtClean="0"/>
              <a:t>‹#›</a:t>
            </a:fld>
            <a:endParaRPr lang="en-IN"/>
          </a:p>
        </p:txBody>
      </p:sp>
    </p:spTree>
    <p:extLst>
      <p:ext uri="{BB962C8B-B14F-4D97-AF65-F5344CB8AC3E}">
        <p14:creationId xmlns:p14="http://schemas.microsoft.com/office/powerpoint/2010/main" val="2586426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066CBD51-ED1D-4E8D-B304-559BAA8C9A97}" type="datetimeFigureOut">
              <a:rPr lang="en-IN" smtClean="0"/>
              <a:t>28-02-2024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A8F2A22-1E4D-4E59-A3E5-6014EFB296CB}"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300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342C-8E66-4397-9C5F-546AC9630C60}"/>
              </a:ext>
            </a:extLst>
          </p:cNvPr>
          <p:cNvSpPr>
            <a:spLocks noGrp="1"/>
          </p:cNvSpPr>
          <p:nvPr>
            <p:ph type="title"/>
          </p:nvPr>
        </p:nvSpPr>
        <p:spPr>
          <a:xfrm>
            <a:off x="1109062" y="1950097"/>
            <a:ext cx="10247137" cy="2677655"/>
          </a:xfrm>
        </p:spPr>
        <p:txBody>
          <a:bodyPr>
            <a:noAutofit/>
          </a:bodyPr>
          <a:lstStyle/>
          <a:p>
            <a:br>
              <a:rPr lang="en-IN" sz="6000" dirty="0">
                <a:solidFill>
                  <a:schemeClr val="accent2">
                    <a:lumMod val="75000"/>
                  </a:schemeClr>
                </a:solidFill>
                <a:latin typeface="Times New Roman" panose="02020603050405020304" pitchFamily="18" charset="0"/>
                <a:cs typeface="Times New Roman" panose="02020603050405020304" pitchFamily="18" charset="0"/>
              </a:rPr>
            </a:br>
            <a:br>
              <a:rPr lang="en-IN" sz="6000" dirty="0">
                <a:solidFill>
                  <a:schemeClr val="accent2">
                    <a:lumMod val="75000"/>
                  </a:schemeClr>
                </a:solidFill>
                <a:latin typeface="Times New Roman" panose="02020603050405020304" pitchFamily="18" charset="0"/>
                <a:cs typeface="Times New Roman" panose="02020603050405020304" pitchFamily="18" charset="0"/>
              </a:rPr>
            </a:br>
            <a:r>
              <a:rPr lang="en-IN" sz="5000" dirty="0">
                <a:solidFill>
                  <a:schemeClr val="accent2">
                    <a:lumMod val="75000"/>
                  </a:schemeClr>
                </a:solidFill>
                <a:latin typeface="Times New Roman" panose="02020603050405020304" pitchFamily="18" charset="0"/>
                <a:cs typeface="Times New Roman" panose="02020603050405020304" pitchFamily="18" charset="0"/>
              </a:rPr>
              <a:t>Transformers algorithm-based UNIVERSITY QUERY BOT</a:t>
            </a:r>
            <a:br>
              <a:rPr lang="en-IN" sz="5000" dirty="0">
                <a:solidFill>
                  <a:schemeClr val="accent2">
                    <a:lumMod val="75000"/>
                  </a:schemeClr>
                </a:solidFill>
                <a:latin typeface="Times New Roman" panose="02020603050405020304" pitchFamily="18" charset="0"/>
                <a:cs typeface="Times New Roman" panose="02020603050405020304" pitchFamily="18" charset="0"/>
              </a:rPr>
            </a:br>
            <a:r>
              <a:rPr lang="en-IN" sz="5000" dirty="0">
                <a:solidFill>
                  <a:schemeClr val="accent2">
                    <a:lumMod val="75000"/>
                  </a:schemeClr>
                </a:solidFill>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CE89BC6E-F0A9-408C-98ED-155661AD7E98}"/>
              </a:ext>
            </a:extLst>
          </p:cNvPr>
          <p:cNvSpPr txBox="1"/>
          <p:nvPr/>
        </p:nvSpPr>
        <p:spPr>
          <a:xfrm>
            <a:off x="717176" y="4052048"/>
            <a:ext cx="6427695" cy="2677656"/>
          </a:xfrm>
          <a:prstGeom prst="rect">
            <a:avLst/>
          </a:prstGeom>
          <a:noFill/>
        </p:spPr>
        <p:txBody>
          <a:bodyPr wrap="square" rtlCol="0">
            <a:spAutoFit/>
          </a:bodyPr>
          <a:lstStyle/>
          <a:p>
            <a:r>
              <a:rPr lang="en-IN" sz="2800" b="1" dirty="0">
                <a:solidFill>
                  <a:schemeClr val="accent2">
                    <a:lumMod val="75000"/>
                  </a:schemeClr>
                </a:solidFill>
                <a:latin typeface="Times New Roman" panose="02020603050405020304" pitchFamily="18" charset="0"/>
                <a:cs typeface="Times New Roman" panose="02020603050405020304" pitchFamily="18" charset="0"/>
              </a:rPr>
              <a:t>MENTOR</a:t>
            </a:r>
          </a:p>
          <a:p>
            <a:endParaRPr lang="en-IN" sz="2800" b="1" dirty="0">
              <a:solidFill>
                <a:schemeClr val="accent2">
                  <a:lumMod val="75000"/>
                </a:schemeClr>
              </a:solidFill>
              <a:latin typeface="Times New Roman" panose="02020603050405020304" pitchFamily="18" charset="0"/>
              <a:cs typeface="Times New Roman" panose="02020603050405020304" pitchFamily="18" charset="0"/>
            </a:endParaRPr>
          </a:p>
          <a:p>
            <a:r>
              <a:rPr lang="en-IN" sz="2800" dirty="0" err="1">
                <a:solidFill>
                  <a:schemeClr val="accent2">
                    <a:lumMod val="75000"/>
                  </a:schemeClr>
                </a:solidFill>
                <a:latin typeface="Times New Roman" panose="02020603050405020304" pitchFamily="18" charset="0"/>
                <a:cs typeface="Times New Roman" panose="02020603050405020304" pitchFamily="18" charset="0"/>
              </a:rPr>
              <a:t>Mr.C.Rajesh</a:t>
            </a:r>
            <a:r>
              <a:rPr lang="en-IN" sz="2800" dirty="0">
                <a:solidFill>
                  <a:schemeClr val="accent2">
                    <a:lumMod val="75000"/>
                  </a:schemeClr>
                </a:solidFill>
                <a:latin typeface="Times New Roman" panose="02020603050405020304" pitchFamily="18" charset="0"/>
                <a:cs typeface="Times New Roman" panose="02020603050405020304" pitchFamily="18" charset="0"/>
              </a:rPr>
              <a:t> Kumar Assistant Professor IT</a:t>
            </a:r>
          </a:p>
          <a:p>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a:p>
            <a:r>
              <a:rPr lang="en-IN" sz="2800" b="1" dirty="0">
                <a:solidFill>
                  <a:schemeClr val="accent2">
                    <a:lumMod val="75000"/>
                  </a:schemeClr>
                </a:solidFill>
                <a:latin typeface="Times New Roman" panose="02020603050405020304" pitchFamily="18" charset="0"/>
                <a:cs typeface="Times New Roman" panose="02020603050405020304" pitchFamily="18" charset="0"/>
              </a:rPr>
              <a:t>Domain: </a:t>
            </a:r>
            <a:r>
              <a:rPr lang="en-IN" sz="2800" dirty="0">
                <a:solidFill>
                  <a:schemeClr val="accent2">
                    <a:lumMod val="75000"/>
                  </a:schemeClr>
                </a:solidFill>
                <a:latin typeface="Times New Roman" panose="02020603050405020304" pitchFamily="18" charset="0"/>
                <a:cs typeface="Times New Roman" panose="02020603050405020304" pitchFamily="18" charset="0"/>
              </a:rPr>
              <a:t>Artificial Intelligence and Machine Learning</a:t>
            </a:r>
          </a:p>
        </p:txBody>
      </p:sp>
      <p:sp>
        <p:nvSpPr>
          <p:cNvPr id="4" name="TextBox 3">
            <a:extLst>
              <a:ext uri="{FF2B5EF4-FFF2-40B4-BE49-F238E27FC236}">
                <a16:creationId xmlns:a16="http://schemas.microsoft.com/office/drawing/2014/main" id="{8BA4FA2C-C52C-47A2-9D3C-D7E27EFD8806}"/>
              </a:ext>
            </a:extLst>
          </p:cNvPr>
          <p:cNvSpPr txBox="1"/>
          <p:nvPr/>
        </p:nvSpPr>
        <p:spPr>
          <a:xfrm>
            <a:off x="7906871" y="4034118"/>
            <a:ext cx="3881718" cy="1938992"/>
          </a:xfrm>
          <a:prstGeom prst="rect">
            <a:avLst/>
          </a:prstGeom>
          <a:noFill/>
        </p:spPr>
        <p:txBody>
          <a:bodyPr wrap="square" rtlCol="0">
            <a:spAutoFit/>
          </a:bodyPr>
          <a:lstStyle/>
          <a:p>
            <a:r>
              <a:rPr lang="en-IN" sz="2400" b="1" dirty="0">
                <a:solidFill>
                  <a:schemeClr val="accent2">
                    <a:lumMod val="75000"/>
                  </a:schemeClr>
                </a:solidFill>
                <a:latin typeface="Times New Roman" panose="02020603050405020304" pitchFamily="18" charset="0"/>
                <a:cs typeface="Times New Roman" panose="02020603050405020304" pitchFamily="18" charset="0"/>
              </a:rPr>
              <a:t>TEAM MEMBERS</a:t>
            </a:r>
          </a:p>
          <a:p>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a:p>
            <a:r>
              <a:rPr lang="en-IN" sz="2400" dirty="0">
                <a:solidFill>
                  <a:schemeClr val="accent2">
                    <a:lumMod val="75000"/>
                  </a:schemeClr>
                </a:solidFill>
                <a:latin typeface="Times New Roman" panose="02020603050405020304" pitchFamily="18" charset="0"/>
                <a:cs typeface="Times New Roman" panose="02020603050405020304" pitchFamily="18" charset="0"/>
              </a:rPr>
              <a:t>20TUIT008-ANUSRI K</a:t>
            </a:r>
          </a:p>
          <a:p>
            <a:r>
              <a:rPr lang="en-IN" sz="2400" dirty="0">
                <a:solidFill>
                  <a:schemeClr val="accent2">
                    <a:lumMod val="75000"/>
                  </a:schemeClr>
                </a:solidFill>
                <a:latin typeface="Times New Roman" panose="02020603050405020304" pitchFamily="18" charset="0"/>
                <a:cs typeface="Times New Roman" panose="02020603050405020304" pitchFamily="18" charset="0"/>
              </a:rPr>
              <a:t>20TUIT030-JANANI B S</a:t>
            </a:r>
          </a:p>
          <a:p>
            <a:r>
              <a:rPr lang="en-IN" sz="2400" dirty="0">
                <a:solidFill>
                  <a:schemeClr val="accent2">
                    <a:lumMod val="75000"/>
                  </a:schemeClr>
                </a:solidFill>
                <a:latin typeface="Times New Roman" panose="02020603050405020304" pitchFamily="18" charset="0"/>
                <a:cs typeface="Times New Roman" panose="02020603050405020304" pitchFamily="18" charset="0"/>
              </a:rPr>
              <a:t>20TUIT041-KAVIYA S</a:t>
            </a:r>
          </a:p>
        </p:txBody>
      </p:sp>
    </p:spTree>
    <p:extLst>
      <p:ext uri="{BB962C8B-B14F-4D97-AF65-F5344CB8AC3E}">
        <p14:creationId xmlns:p14="http://schemas.microsoft.com/office/powerpoint/2010/main" val="110122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B59-86D4-4559-BC0B-62B58C52BC8F}"/>
              </a:ext>
            </a:extLst>
          </p:cNvPr>
          <p:cNvSpPr>
            <a:spLocks noGrp="1"/>
          </p:cNvSpPr>
          <p:nvPr>
            <p:ph type="title"/>
          </p:nvPr>
        </p:nvSpPr>
        <p:spPr>
          <a:xfrm>
            <a:off x="503100" y="478646"/>
            <a:ext cx="11418882" cy="988332"/>
          </a:xfrm>
        </p:spPr>
        <p:txBody>
          <a:bodyPr>
            <a:noAutofit/>
          </a:bodyPr>
          <a:lstStyle/>
          <a:p>
            <a:r>
              <a:rPr lang="en-IN" sz="3000" dirty="0">
                <a:latin typeface="Times New Roman" panose="02020603050405020304" pitchFamily="18" charset="0"/>
                <a:cs typeface="Times New Roman" panose="02020603050405020304" pitchFamily="18" charset="0"/>
              </a:rPr>
              <a:t>METHODOLOGY - INNOVATION EMPLOYED IN THE PROJECT</a:t>
            </a:r>
          </a:p>
        </p:txBody>
      </p:sp>
      <p:sp>
        <p:nvSpPr>
          <p:cNvPr id="3" name="TextBox 2">
            <a:extLst>
              <a:ext uri="{FF2B5EF4-FFF2-40B4-BE49-F238E27FC236}">
                <a16:creationId xmlns:a16="http://schemas.microsoft.com/office/drawing/2014/main" id="{079070B5-DA6F-4839-B417-3C55E72570A4}"/>
              </a:ext>
            </a:extLst>
          </p:cNvPr>
          <p:cNvSpPr txBox="1"/>
          <p:nvPr/>
        </p:nvSpPr>
        <p:spPr>
          <a:xfrm>
            <a:off x="426362" y="1846730"/>
            <a:ext cx="11339276" cy="488172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100" dirty="0">
                <a:solidFill>
                  <a:schemeClr val="accent2">
                    <a:lumMod val="50000"/>
                  </a:schemeClr>
                </a:solidFill>
                <a:effectLst/>
                <a:latin typeface="Times New Roman" panose="02020603050405020304" pitchFamily="18" charset="0"/>
                <a:ea typeface="SimSun" panose="02010600030101010101" pitchFamily="2" charset="-122"/>
              </a:rPr>
              <a:t>The project aims to establish a chatbot between users and colleges using artificial intelligence to respond to users queries. The chatbot will use natural language processing (NLP) technologies to process text input, which will undergo parsing, tokenization, and stemming. </a:t>
            </a:r>
          </a:p>
          <a:p>
            <a:pPr marL="342900" indent="-342900" algn="just">
              <a:lnSpc>
                <a:spcPct val="150000"/>
              </a:lnSpc>
              <a:buFont typeface="Arial" panose="020B0604020202020204" pitchFamily="34" charset="0"/>
              <a:buChar char="•"/>
            </a:pPr>
            <a:r>
              <a:rPr lang="en-US" sz="2100" dirty="0">
                <a:solidFill>
                  <a:schemeClr val="accent2">
                    <a:lumMod val="50000"/>
                  </a:schemeClr>
                </a:solidFill>
                <a:effectLst/>
                <a:latin typeface="Times New Roman" panose="02020603050405020304" pitchFamily="18" charset="0"/>
                <a:ea typeface="SimSun" panose="02010600030101010101" pitchFamily="2" charset="-122"/>
              </a:rPr>
              <a:t>The transformer algorithm-based model is utilized in the design and training of a chatbot to create a human-like conversation for optimal user response</a:t>
            </a:r>
            <a:r>
              <a:rPr lang="en-US" sz="2100" b="1" dirty="0">
                <a:solidFill>
                  <a:schemeClr val="accent2">
                    <a:lumMod val="50000"/>
                  </a:schemeClr>
                </a:solidFill>
                <a:effectLst/>
                <a:latin typeface="Times New Roman" panose="02020603050405020304" pitchFamily="18" charset="0"/>
                <a:ea typeface="SimSun" panose="02010600030101010101" pitchFamily="2" charset="-122"/>
              </a:rPr>
              <a:t>. </a:t>
            </a:r>
            <a:r>
              <a:rPr lang="en-US" sz="2100" dirty="0">
                <a:solidFill>
                  <a:schemeClr val="accent2">
                    <a:lumMod val="50000"/>
                  </a:schemeClr>
                </a:solidFill>
                <a:effectLst/>
                <a:latin typeface="Times New Roman" panose="02020603050405020304" pitchFamily="18" charset="0"/>
                <a:ea typeface="SimSun" panose="02010600030101010101" pitchFamily="2" charset="-122"/>
              </a:rPr>
              <a:t>The accuracy of a model is significantly influenced by the quality and quantity of the training data.</a:t>
            </a:r>
          </a:p>
          <a:p>
            <a:pPr marL="342900" indent="-342900" algn="just">
              <a:lnSpc>
                <a:spcPct val="150000"/>
              </a:lnSpc>
              <a:buFont typeface="Arial" panose="020B0604020202020204" pitchFamily="34" charset="0"/>
              <a:buChar char="•"/>
            </a:pPr>
            <a:r>
              <a:rPr lang="en-US" sz="2100" dirty="0">
                <a:solidFill>
                  <a:schemeClr val="accent2">
                    <a:lumMod val="50000"/>
                  </a:schemeClr>
                </a:solidFill>
                <a:effectLst/>
                <a:latin typeface="Times New Roman" panose="02020603050405020304" pitchFamily="18" charset="0"/>
                <a:ea typeface="SimSun" panose="02010600030101010101" pitchFamily="2" charset="-122"/>
              </a:rPr>
              <a:t>The output will be displayed on the WhatsApp API Business Platform, allowing users to ask queries. The project uses Python as the language, as it is user-friendly and has object-oriented concepts. The Artificial Neural Network (Pre Trained Transformer )algorithm will be used, along with dashboard as a database. </a:t>
            </a:r>
          </a:p>
        </p:txBody>
      </p:sp>
    </p:spTree>
    <p:extLst>
      <p:ext uri="{BB962C8B-B14F-4D97-AF65-F5344CB8AC3E}">
        <p14:creationId xmlns:p14="http://schemas.microsoft.com/office/powerpoint/2010/main" val="305446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3F8449-EC36-C8FC-86C8-17DF8F2EAF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682" y="393041"/>
            <a:ext cx="11380694" cy="5749187"/>
          </a:xfrm>
          <a:prstGeom prst="rect">
            <a:avLst/>
          </a:prstGeom>
          <a:noFill/>
          <a:ln>
            <a:noFill/>
          </a:ln>
        </p:spPr>
      </p:pic>
    </p:spTree>
    <p:extLst>
      <p:ext uri="{BB962C8B-B14F-4D97-AF65-F5344CB8AC3E}">
        <p14:creationId xmlns:p14="http://schemas.microsoft.com/office/powerpoint/2010/main" val="218003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E969-9B22-44A4-BC3D-74E5DC498E28}"/>
              </a:ext>
            </a:extLst>
          </p:cNvPr>
          <p:cNvSpPr>
            <a:spLocks noGrp="1"/>
          </p:cNvSpPr>
          <p:nvPr>
            <p:ph type="title"/>
          </p:nvPr>
        </p:nvSpPr>
        <p:spPr>
          <a:xfrm>
            <a:off x="488837" y="442787"/>
            <a:ext cx="11029616" cy="988332"/>
          </a:xfrm>
        </p:spPr>
        <p:txBody>
          <a:bodyPr/>
          <a:lstStyle/>
          <a:p>
            <a:r>
              <a:rPr lang="en-IN" sz="2800" dirty="0">
                <a:latin typeface="Times New Roman" panose="02020603050405020304" pitchFamily="18" charset="0"/>
                <a:cs typeface="Times New Roman" panose="02020603050405020304" pitchFamily="18" charset="0"/>
              </a:rPr>
              <a:t>METHODOLOGY - INNOVATION EMPLOYED IN THE PROJECT</a:t>
            </a:r>
            <a:endParaRPr lang="en-IN" dirty="0"/>
          </a:p>
        </p:txBody>
      </p:sp>
      <p:sp>
        <p:nvSpPr>
          <p:cNvPr id="3" name="TextBox 2">
            <a:extLst>
              <a:ext uri="{FF2B5EF4-FFF2-40B4-BE49-F238E27FC236}">
                <a16:creationId xmlns:a16="http://schemas.microsoft.com/office/drawing/2014/main" id="{7E0AD2B1-CC44-40E0-BA83-8A4A3F50696E}"/>
              </a:ext>
            </a:extLst>
          </p:cNvPr>
          <p:cNvSpPr txBox="1"/>
          <p:nvPr/>
        </p:nvSpPr>
        <p:spPr>
          <a:xfrm>
            <a:off x="401780" y="2169459"/>
            <a:ext cx="11203730" cy="307853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ms-MY" sz="2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Student's attendance ,academic performance and college related events, examination ,fees structure related data will be collected and maintained through dashboard.</a:t>
            </a:r>
          </a:p>
          <a:p>
            <a:pPr marL="342900" indent="-342900" algn="just">
              <a:lnSpc>
                <a:spcPct val="150000"/>
              </a:lnSpc>
              <a:buFont typeface="Arial" panose="020B0604020202020204" pitchFamily="34" charset="0"/>
              <a:buChar char="•"/>
            </a:pPr>
            <a:r>
              <a:rPr lang="ms-MY" sz="2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The collected data will be used to train the model by using transformer algorithm. Socket Programming is used to handle request and response.</a:t>
            </a:r>
          </a:p>
          <a:p>
            <a:pPr marL="342900" indent="-342900" algn="just">
              <a:lnSpc>
                <a:spcPct val="150000"/>
              </a:lnSpc>
              <a:buFont typeface="Arial" panose="020B0604020202020204" pitchFamily="34" charset="0"/>
              <a:buChar char="•"/>
            </a:pPr>
            <a:r>
              <a:rPr lang="ms-MY" sz="2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Facebook meta developers and WhatsApp business account is created. Recipient mobile number is added to send and receive messages.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19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E20F-F865-4C16-9F0E-02E5FFC87257}"/>
              </a:ext>
            </a:extLst>
          </p:cNvPr>
          <p:cNvSpPr>
            <a:spLocks noGrp="1"/>
          </p:cNvSpPr>
          <p:nvPr>
            <p:ph type="title"/>
          </p:nvPr>
        </p:nvSpPr>
        <p:spPr>
          <a:xfrm>
            <a:off x="441423" y="505541"/>
            <a:ext cx="11029616" cy="988332"/>
          </a:xfrm>
        </p:spPr>
        <p:txBody>
          <a:bodyPr>
            <a:normAutofit/>
          </a:bodyPr>
          <a:lstStyle/>
          <a:p>
            <a:r>
              <a:rPr lang="en-IN" sz="3600" dirty="0">
                <a:latin typeface="Times New Roman" panose="02020603050405020304" pitchFamily="18" charset="0"/>
                <a:cs typeface="Times New Roman" panose="02020603050405020304" pitchFamily="18" charset="0"/>
              </a:rPr>
              <a:t>EXPECTED OUTPUT OF THE PROJECT</a:t>
            </a:r>
          </a:p>
        </p:txBody>
      </p:sp>
      <p:sp>
        <p:nvSpPr>
          <p:cNvPr id="5" name="TextBox 4">
            <a:extLst>
              <a:ext uri="{FF2B5EF4-FFF2-40B4-BE49-F238E27FC236}">
                <a16:creationId xmlns:a16="http://schemas.microsoft.com/office/drawing/2014/main" id="{89AD5B4E-5EF4-47AD-8D5F-033E2E1BF7AC}"/>
              </a:ext>
            </a:extLst>
          </p:cNvPr>
          <p:cNvSpPr txBox="1"/>
          <p:nvPr/>
        </p:nvSpPr>
        <p:spPr>
          <a:xfrm>
            <a:off x="403410" y="2050320"/>
            <a:ext cx="11385179" cy="358636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ms-MY" sz="2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Artificial intelligence and knowledgeable databases are rapidly growing technologies that can transform pattern matching and virtual assistance. A chat bot based on android is being developed to convert humans into machines and answer user queries. </a:t>
            </a:r>
          </a:p>
          <a:p>
            <a:pPr marL="342900" indent="-342900" algn="just">
              <a:lnSpc>
                <a:spcPct val="150000"/>
              </a:lnSpc>
              <a:buFont typeface="Arial" panose="020B0604020202020204" pitchFamily="34" charset="0"/>
              <a:buChar char="•"/>
            </a:pPr>
            <a:r>
              <a:rPr lang="ms-MY" sz="2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main goal is to reduce work load on college office staff and improve response times to user queries. This project aims to improve user experience and efficiency. In the near future, a significant addition is the introduction of a voice api, allowing users to submit queries through their voice, with the system providing both text and voice output.</a:t>
            </a:r>
            <a:endParaRPr lang="en-IN" sz="22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74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4EFA93-F967-4930-B0F9-5F979041C717}"/>
              </a:ext>
            </a:extLst>
          </p:cNvPr>
          <p:cNvSpPr>
            <a:spLocks noGrp="1"/>
          </p:cNvSpPr>
          <p:nvPr>
            <p:ph type="title"/>
          </p:nvPr>
        </p:nvSpPr>
        <p:spPr>
          <a:xfrm>
            <a:off x="3097305" y="2354449"/>
            <a:ext cx="8628530" cy="1325563"/>
          </a:xfrm>
        </p:spPr>
        <p:txBody>
          <a:bodyPr/>
          <a:lstStyle/>
          <a:p>
            <a:r>
              <a:rPr lang="en-IN" dirty="0"/>
              <a:t>UNIVERSITY QUERY BOT</a:t>
            </a:r>
            <a:br>
              <a:rPr lang="en-IN" dirty="0"/>
            </a:br>
            <a:r>
              <a:rPr lang="en-IN" dirty="0"/>
              <a:t> </a:t>
            </a:r>
          </a:p>
        </p:txBody>
      </p:sp>
      <p:sp>
        <p:nvSpPr>
          <p:cNvPr id="6" name="TextBox 5">
            <a:extLst>
              <a:ext uri="{FF2B5EF4-FFF2-40B4-BE49-F238E27FC236}">
                <a16:creationId xmlns:a16="http://schemas.microsoft.com/office/drawing/2014/main" id="{24634189-9135-47EE-90A5-07B5BBB48E08}"/>
              </a:ext>
            </a:extLst>
          </p:cNvPr>
          <p:cNvSpPr txBox="1"/>
          <p:nvPr/>
        </p:nvSpPr>
        <p:spPr>
          <a:xfrm>
            <a:off x="690282" y="851646"/>
            <a:ext cx="5307105"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PROBLEM DEFINITION</a:t>
            </a:r>
          </a:p>
        </p:txBody>
      </p:sp>
      <p:sp>
        <p:nvSpPr>
          <p:cNvPr id="7" name="TextBox 6">
            <a:extLst>
              <a:ext uri="{FF2B5EF4-FFF2-40B4-BE49-F238E27FC236}">
                <a16:creationId xmlns:a16="http://schemas.microsoft.com/office/drawing/2014/main" id="{D4021203-A1DB-4911-B2AD-5C6C8324439F}"/>
              </a:ext>
            </a:extLst>
          </p:cNvPr>
          <p:cNvSpPr txBox="1"/>
          <p:nvPr/>
        </p:nvSpPr>
        <p:spPr>
          <a:xfrm>
            <a:off x="389964" y="1870355"/>
            <a:ext cx="11335871" cy="4603120"/>
          </a:xfrm>
          <a:prstGeom prst="rect">
            <a:avLst/>
          </a:prstGeom>
          <a:noFill/>
        </p:spPr>
        <p:txBody>
          <a:bodyPr wrap="square" rtlCol="0">
            <a:spAutoFit/>
          </a:bodyPr>
          <a:lstStyle/>
          <a:p>
            <a:pPr algn="just">
              <a:lnSpc>
                <a:spcPct val="150000"/>
              </a:lnSpc>
            </a:pPr>
            <a:r>
              <a:rPr lang="en-US" sz="2200" dirty="0">
                <a:solidFill>
                  <a:schemeClr val="accent2">
                    <a:lumMod val="50000"/>
                  </a:schemeClr>
                </a:solidFill>
                <a:effectLst/>
                <a:latin typeface="Times New Roman" panose="02020603050405020304" pitchFamily="18" charset="0"/>
                <a:ea typeface="Times New Roman" panose="02020603050405020304" pitchFamily="18" charset="0"/>
              </a:rPr>
              <a:t>The students details will be shared in a WhatsApp group for all parents to view, but they may not always receive sufficient information. Sometimes, in-person visits are required. A university query bot has been developed to maintain privacy and provide access to student information at any time.</a:t>
            </a:r>
            <a:r>
              <a:rPr lang="en-US" sz="2200" dirty="0">
                <a:solidFill>
                  <a:schemeClr val="accent2">
                    <a:lumMod val="50000"/>
                  </a:schemeClr>
                </a:solidFill>
                <a:effectLst/>
                <a:latin typeface="Times New Roman" panose="02020603050405020304" pitchFamily="18" charset="0"/>
                <a:ea typeface="SimSun" panose="02010600030101010101" pitchFamily="2" charset="-122"/>
              </a:rPr>
              <a:t> The project aims to create and implement an AI-based chatbot for the WhatsApp platform, utilizing Artificial Intelligence and Machine Learning algorithms. We plan to implement an AI-based virtual assistant to address college-related queries. This College-Oriented Intelligence machine will respond to students' queries, enhancing the efficiency and effectiveness of existing online AI systems and chat bots.</a:t>
            </a:r>
            <a:endParaRPr lang="en-IN" sz="2200" dirty="0">
              <a:solidFill>
                <a:schemeClr val="accent2">
                  <a:lumMod val="50000"/>
                </a:schemeClr>
              </a:solidFill>
              <a:effectLst/>
              <a:latin typeface="Times New Roman" panose="02020603050405020304" pitchFamily="18" charset="0"/>
              <a:ea typeface="Times New Roman" panose="02020603050405020304" pitchFamily="18" charset="0"/>
            </a:endParaRPr>
          </a:p>
          <a:p>
            <a:pPr algn="just">
              <a:lnSpc>
                <a:spcPct val="150000"/>
              </a:lnSpc>
            </a:pPr>
            <a:endParaRPr lang="en-IN" sz="2200" dirty="0">
              <a:solidFill>
                <a:schemeClr val="accent2">
                  <a:lumMod val="50000"/>
                </a:schemeClr>
              </a:solidFill>
            </a:endParaRPr>
          </a:p>
        </p:txBody>
      </p:sp>
    </p:spTree>
    <p:extLst>
      <p:ext uri="{BB962C8B-B14F-4D97-AF65-F5344CB8AC3E}">
        <p14:creationId xmlns:p14="http://schemas.microsoft.com/office/powerpoint/2010/main" val="142910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1F2B-9277-4428-8DB8-0BDAAC7E5D1A}"/>
              </a:ext>
            </a:extLst>
          </p:cNvPr>
          <p:cNvSpPr>
            <a:spLocks noGrp="1"/>
          </p:cNvSpPr>
          <p:nvPr>
            <p:ph type="title"/>
          </p:nvPr>
        </p:nvSpPr>
        <p:spPr>
          <a:xfrm>
            <a:off x="629682" y="595188"/>
            <a:ext cx="9527330" cy="988332"/>
          </a:xfrm>
        </p:spPr>
        <p:txBody>
          <a:bodyPr>
            <a:normAutofit/>
          </a:bodyPr>
          <a:lstStyle/>
          <a:p>
            <a:r>
              <a:rPr lang="en-IN" sz="4400" dirty="0">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B64A09C6-FD8F-4F15-8048-200CF58396F2}"/>
              </a:ext>
            </a:extLst>
          </p:cNvPr>
          <p:cNvSpPr txBox="1"/>
          <p:nvPr/>
        </p:nvSpPr>
        <p:spPr>
          <a:xfrm>
            <a:off x="449311" y="1900518"/>
            <a:ext cx="11293377" cy="4602029"/>
          </a:xfrm>
          <a:prstGeom prst="rect">
            <a:avLst/>
          </a:prstGeom>
          <a:noFill/>
        </p:spPr>
        <p:txBody>
          <a:bodyPr wrap="square" rtlCol="0">
            <a:spAutoFit/>
          </a:bodyPr>
          <a:lstStyle/>
          <a:p>
            <a:pPr algn="just">
              <a:lnSpc>
                <a:spcPct val="150000"/>
              </a:lnSpc>
              <a:spcBef>
                <a:spcPts val="210"/>
              </a:spcBef>
            </a:pPr>
            <a:r>
              <a:rPr lang="ms-MY" sz="2200" dirty="0">
                <a:effectLst/>
                <a:latin typeface="Times New Roman" panose="02020603050405020304" pitchFamily="18" charset="0"/>
                <a:ea typeface="SimSun" panose="02010600030101010101" pitchFamily="2" charset="-122"/>
                <a:cs typeface="Times New Roman" panose="02020603050405020304" pitchFamily="18" charset="0"/>
              </a:rPr>
              <a:t>The project aims to create and implement an AI-based chatbot for the WhatsApp platform, utilizing Artificial Intelligence and Machine Learning algorithms. We plan to implement an AI-based virtual assistant to address college-related queries. This College-Oriented Intelligence machine will respond to students' queries, enhancing the efficiency and effectiveness of existing online AI systems and chat bots. The chatbot is integrated using the WhatsApp Business API and is designed to provide teachers, students, and parents with comprehensive information about academic details, attendance, and overall performance. This chatbot is particularly beneficial for universities, as it addresses parents' questions using the AI in the bot, trained using the Pre Trained Transformer Based Deep Learning Algorithm.</a:t>
            </a:r>
            <a:r>
              <a:rPr lang="ms-MY" sz="2200" b="1"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lang="en-IN" sz="2200" dirty="0">
              <a:effectLst/>
              <a:latin typeface="Times New Roman" panose="02020603050405020304"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9830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0414-6132-489F-A960-E3E7E0F83682}"/>
              </a:ext>
            </a:extLst>
          </p:cNvPr>
          <p:cNvSpPr>
            <a:spLocks noGrp="1"/>
          </p:cNvSpPr>
          <p:nvPr>
            <p:ph type="title"/>
          </p:nvPr>
        </p:nvSpPr>
        <p:spPr>
          <a:xfrm>
            <a:off x="602788" y="523470"/>
            <a:ext cx="9948671" cy="988332"/>
          </a:xfrm>
        </p:spPr>
        <p:txBody>
          <a:bodyPr>
            <a:normAutofit/>
          </a:bodyPr>
          <a:lstStyle/>
          <a:p>
            <a:r>
              <a:rPr lang="en-IN" sz="4000" dirty="0">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384C3CFA-7F1A-4A73-A3F9-35DE5F0F99F3}"/>
              </a:ext>
            </a:extLst>
          </p:cNvPr>
          <p:cNvSpPr txBox="1"/>
          <p:nvPr/>
        </p:nvSpPr>
        <p:spPr>
          <a:xfrm>
            <a:off x="322729" y="1795458"/>
            <a:ext cx="11546542" cy="5618782"/>
          </a:xfrm>
          <a:prstGeom prst="rect">
            <a:avLst/>
          </a:prstGeom>
          <a:noFill/>
        </p:spPr>
        <p:txBody>
          <a:bodyPr wrap="square" rtlCol="0">
            <a:spAutoFit/>
          </a:bodyPr>
          <a:lstStyle/>
          <a:p>
            <a:pPr algn="just">
              <a:lnSpc>
                <a:spcPct val="150000"/>
              </a:lnSpc>
            </a:pPr>
            <a:r>
              <a:rPr lang="en-US" sz="2200" dirty="0">
                <a:solidFill>
                  <a:schemeClr val="accent2">
                    <a:lumMod val="50000"/>
                  </a:schemeClr>
                </a:solidFill>
                <a:effectLst/>
                <a:latin typeface="Times New Roman" panose="02020603050405020304" pitchFamily="18" charset="0"/>
                <a:ea typeface="SimSun" panose="02010600030101010101" pitchFamily="2" charset="-122"/>
              </a:rPr>
              <a:t>1.</a:t>
            </a:r>
            <a:r>
              <a:rPr lang="en-US" sz="2200" dirty="0">
                <a:solidFill>
                  <a:schemeClr val="accent2">
                    <a:lumMod val="50000"/>
                  </a:schemeClr>
                </a:solidFill>
                <a:latin typeface="Times New Roman" panose="02020603050405020304" pitchFamily="18" charset="0"/>
                <a:ea typeface="SimSun" panose="02010600030101010101" pitchFamily="2" charset="-122"/>
              </a:rPr>
              <a:t>”</a:t>
            </a:r>
            <a:r>
              <a:rPr lang="en-US" sz="2200" dirty="0">
                <a:solidFill>
                  <a:schemeClr val="accent2">
                    <a:lumMod val="50000"/>
                  </a:schemeClr>
                </a:solidFill>
                <a:effectLst/>
                <a:latin typeface="Times New Roman" panose="02020603050405020304" pitchFamily="18" charset="0"/>
                <a:ea typeface="SimSun" panose="02010600030101010101" pitchFamily="2" charset="-122"/>
              </a:rPr>
              <a:t>College Enquiry Chat-Bot </a:t>
            </a:r>
            <a:r>
              <a:rPr lang="en-US" sz="2200" dirty="0" err="1">
                <a:solidFill>
                  <a:schemeClr val="accent2">
                    <a:lumMod val="50000"/>
                  </a:schemeClr>
                </a:solidFill>
                <a:effectLst/>
                <a:latin typeface="Times New Roman" panose="02020603050405020304" pitchFamily="18" charset="0"/>
                <a:ea typeface="SimSun" panose="02010600030101010101" pitchFamily="2" charset="-122"/>
              </a:rPr>
              <a:t>System</a:t>
            </a:r>
            <a:r>
              <a:rPr lang="en-US" sz="2200" dirty="0" err="1">
                <a:solidFill>
                  <a:schemeClr val="accent2">
                    <a:lumMod val="50000"/>
                  </a:schemeClr>
                </a:solidFill>
                <a:latin typeface="Times New Roman" panose="02020603050405020304" pitchFamily="18" charset="0"/>
                <a:ea typeface="SimSun" panose="02010600030101010101" pitchFamily="2" charset="-122"/>
              </a:rPr>
              <a:t>”;”</a:t>
            </a:r>
            <a:r>
              <a:rPr lang="en-US" sz="2200" dirty="0" err="1">
                <a:solidFill>
                  <a:schemeClr val="accent2">
                    <a:lumMod val="50000"/>
                  </a:schemeClr>
                </a:solidFill>
                <a:effectLst/>
                <a:latin typeface="Times New Roman" panose="02020603050405020304" pitchFamily="18" charset="0"/>
                <a:ea typeface="SimSun" panose="02010600030101010101" pitchFamily="2" charset="-122"/>
              </a:rPr>
              <a:t>Harshala</a:t>
            </a:r>
            <a:r>
              <a:rPr lang="en-US" sz="2200" dirty="0">
                <a:solidFill>
                  <a:schemeClr val="accent2">
                    <a:lumMod val="50000"/>
                  </a:schemeClr>
                </a:solidFill>
                <a:effectLst/>
                <a:latin typeface="Times New Roman" panose="02020603050405020304" pitchFamily="18" charset="0"/>
                <a:ea typeface="SimSun" panose="02010600030101010101" pitchFamily="2" charset="-122"/>
              </a:rPr>
              <a:t> Gawade”;”2020”. The chat-bot system is designed and suggested in paper  utilizing the Chat Fuel platform and integrated into a Facebook page. The chatbot's purpose is to make students feel as though they are conversing with college staff, answering their questions with conversational text. The AI feature that is set up makes the bot intelligent and responds to user inquiries. This project's development is centered around an intelligent chatbot system that will handle academic tasks such as inquiries about admission, the cost structure, information about scholarships, departmental schedules, and the specific documents that must be attached, among other things. It will be possible to use this chat-bot system to clear the queries in lesser time.</a:t>
            </a:r>
          </a:p>
          <a:p>
            <a:pPr algn="just">
              <a:lnSpc>
                <a:spcPct val="150000"/>
              </a:lnSpc>
            </a:pPr>
            <a:endParaRPr lang="en-IN" sz="2200" dirty="0">
              <a:solidFill>
                <a:schemeClr val="accent2">
                  <a:lumMod val="50000"/>
                </a:schemeClr>
              </a:solidFill>
              <a:effectLst/>
              <a:latin typeface="Times New Roman" panose="02020603050405020304" pitchFamily="18" charset="0"/>
              <a:ea typeface="SimSun" panose="02010600030101010101" pitchFamily="2" charset="-122"/>
            </a:endParaRPr>
          </a:p>
          <a:p>
            <a:pPr algn="just">
              <a:lnSpc>
                <a:spcPct val="150000"/>
              </a:lnSpc>
            </a:pPr>
            <a:endParaRPr lang="en-IN" sz="2200" dirty="0">
              <a:solidFill>
                <a:schemeClr val="accent2">
                  <a:lumMod val="50000"/>
                </a:schemeClr>
              </a:solidFill>
            </a:endParaRPr>
          </a:p>
        </p:txBody>
      </p:sp>
    </p:spTree>
    <p:extLst>
      <p:ext uri="{BB962C8B-B14F-4D97-AF65-F5344CB8AC3E}">
        <p14:creationId xmlns:p14="http://schemas.microsoft.com/office/powerpoint/2010/main" val="1971579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A7519-43F5-4286-AAD9-4739D76DCB63}"/>
              </a:ext>
            </a:extLst>
          </p:cNvPr>
          <p:cNvSpPr>
            <a:spLocks noGrp="1"/>
          </p:cNvSpPr>
          <p:nvPr>
            <p:ph type="title"/>
          </p:nvPr>
        </p:nvSpPr>
        <p:spPr>
          <a:xfrm>
            <a:off x="536368" y="523470"/>
            <a:ext cx="11029616" cy="988332"/>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1754AA16-11A1-4DD6-9320-E93CBD506933}"/>
              </a:ext>
            </a:extLst>
          </p:cNvPr>
          <p:cNvSpPr txBox="1"/>
          <p:nvPr/>
        </p:nvSpPr>
        <p:spPr>
          <a:xfrm>
            <a:off x="367552" y="1855694"/>
            <a:ext cx="11367248" cy="5110951"/>
          </a:xfrm>
          <a:prstGeom prst="rect">
            <a:avLst/>
          </a:prstGeom>
          <a:noFill/>
        </p:spPr>
        <p:txBody>
          <a:bodyPr wrap="square" rtlCol="0">
            <a:spAutoFit/>
          </a:bodyPr>
          <a:lstStyle/>
          <a:p>
            <a:pPr algn="just">
              <a:lnSpc>
                <a:spcPct val="150000"/>
              </a:lnSpc>
            </a:pPr>
            <a:r>
              <a:rPr lang="en-US" sz="2200" dirty="0">
                <a:solidFill>
                  <a:schemeClr val="accent2">
                    <a:lumMod val="50000"/>
                  </a:schemeClr>
                </a:solidFill>
                <a:latin typeface="Times New Roman" panose="02020603050405020304" pitchFamily="18" charset="0"/>
                <a:ea typeface="SimSun" panose="02010600030101010101" pitchFamily="2" charset="-122"/>
              </a:rPr>
              <a:t>2.</a:t>
            </a:r>
            <a:r>
              <a:rPr lang="en-US" sz="2200" dirty="0">
                <a:solidFill>
                  <a:schemeClr val="accent2">
                    <a:lumMod val="50000"/>
                  </a:schemeClr>
                </a:solidFill>
                <a:effectLst/>
                <a:latin typeface="Times New Roman" panose="02020603050405020304" pitchFamily="18" charset="0"/>
                <a:ea typeface="SimSun" panose="02010600030101010101" pitchFamily="2" charset="-122"/>
              </a:rPr>
              <a:t> Chatbots applications in education : “A systematic </a:t>
            </a:r>
            <a:r>
              <a:rPr lang="en-US" sz="2200" dirty="0" err="1">
                <a:solidFill>
                  <a:schemeClr val="accent2">
                    <a:lumMod val="50000"/>
                  </a:schemeClr>
                </a:solidFill>
                <a:effectLst/>
                <a:latin typeface="Times New Roman" panose="02020603050405020304" pitchFamily="18" charset="0"/>
                <a:ea typeface="SimSun" panose="02010600030101010101" pitchFamily="2" charset="-122"/>
              </a:rPr>
              <a:t>review”</a:t>
            </a:r>
            <a:r>
              <a:rPr lang="en-US" sz="2200" dirty="0" err="1">
                <a:solidFill>
                  <a:schemeClr val="accent2">
                    <a:lumMod val="50000"/>
                  </a:schemeClr>
                </a:solidFill>
                <a:latin typeface="Times New Roman" panose="02020603050405020304" pitchFamily="18" charset="0"/>
                <a:ea typeface="SimSun" panose="02010600030101010101" pitchFamily="2" charset="-122"/>
              </a:rPr>
              <a:t>;”</a:t>
            </a:r>
            <a:r>
              <a:rPr lang="en-US" sz="2200" dirty="0" err="1">
                <a:solidFill>
                  <a:schemeClr val="accent2">
                    <a:lumMod val="50000"/>
                  </a:schemeClr>
                </a:solidFill>
                <a:effectLst/>
                <a:latin typeface="Times New Roman" panose="02020603050405020304" pitchFamily="18" charset="0"/>
                <a:ea typeface="SimSun" panose="02010600030101010101" pitchFamily="2" charset="-122"/>
              </a:rPr>
              <a:t>Chinedu</a:t>
            </a:r>
            <a:r>
              <a:rPr lang="en-US" sz="2200" dirty="0">
                <a:solidFill>
                  <a:schemeClr val="accent2">
                    <a:lumMod val="50000"/>
                  </a:schemeClr>
                </a:solidFill>
                <a:effectLst/>
                <a:latin typeface="Times New Roman" panose="02020603050405020304" pitchFamily="18" charset="0"/>
                <a:ea typeface="SimSun" panose="02010600030101010101" pitchFamily="2" charset="-122"/>
              </a:rPr>
              <a:t> Wilfred Okonkwo”;2021. The Chatbot system is one of the most often utilized AI tools to enhance educational activities. According to </a:t>
            </a:r>
            <a:r>
              <a:rPr lang="en-US" sz="2200" dirty="0" err="1">
                <a:solidFill>
                  <a:schemeClr val="accent2">
                    <a:lumMod val="50000"/>
                  </a:schemeClr>
                </a:solidFill>
                <a:effectLst/>
                <a:latin typeface="Times New Roman" panose="02020603050405020304" pitchFamily="18" charset="0"/>
                <a:ea typeface="SimSun" panose="02010600030101010101" pitchFamily="2" charset="-122"/>
              </a:rPr>
              <a:t>Clarizia</a:t>
            </a:r>
            <a:r>
              <a:rPr lang="en-US" sz="2200" dirty="0">
                <a:solidFill>
                  <a:schemeClr val="accent2">
                    <a:lumMod val="50000"/>
                  </a:schemeClr>
                </a:solidFill>
                <a:effectLst/>
                <a:latin typeface="Times New Roman" panose="02020603050405020304" pitchFamily="18" charset="0"/>
                <a:ea typeface="SimSun" panose="02010600030101010101" pitchFamily="2" charset="-122"/>
              </a:rPr>
              <a:t> et al. (2018), chatbots are thought to be a helpful tool for enhancing learning in a classroom setting . Using a variety of technology tools, including chatbot systems, instructors can manage instruction in this Fourth Industrial Revolution (4IR) period through an online platform or a classroom platform. This study examines an online learning environment where students can use chatbots to learn. One of the most significant ways to improve and encourage a more individualized learning experience is through the employment of chatbot technology in the classroom.</a:t>
            </a:r>
            <a:endParaRPr lang="en-IN" sz="2200" dirty="0">
              <a:solidFill>
                <a:schemeClr val="accent2">
                  <a:lumMod val="50000"/>
                </a:schemeClr>
              </a:solidFill>
              <a:effectLst/>
              <a:latin typeface="Times New Roman" panose="02020603050405020304" pitchFamily="18" charset="0"/>
              <a:ea typeface="SimSun" panose="02010600030101010101" pitchFamily="2" charset="-122"/>
            </a:endParaRPr>
          </a:p>
          <a:p>
            <a:pPr algn="just">
              <a:lnSpc>
                <a:spcPct val="150000"/>
              </a:lnSpc>
            </a:pPr>
            <a:endParaRPr lang="en-IN" sz="2200" dirty="0"/>
          </a:p>
        </p:txBody>
      </p:sp>
    </p:spTree>
    <p:extLst>
      <p:ext uri="{BB962C8B-B14F-4D97-AF65-F5344CB8AC3E}">
        <p14:creationId xmlns:p14="http://schemas.microsoft.com/office/powerpoint/2010/main" val="204017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CA7C-3633-43E1-B87E-B6E12A795330}"/>
              </a:ext>
            </a:extLst>
          </p:cNvPr>
          <p:cNvSpPr>
            <a:spLocks noGrp="1"/>
          </p:cNvSpPr>
          <p:nvPr>
            <p:ph type="title"/>
          </p:nvPr>
        </p:nvSpPr>
        <p:spPr>
          <a:xfrm>
            <a:off x="495212" y="532434"/>
            <a:ext cx="11029616" cy="988332"/>
          </a:xfrm>
        </p:spPr>
        <p:txBody>
          <a:bodyPr>
            <a:normAutofit/>
          </a:bodyPr>
          <a:lstStyle/>
          <a:p>
            <a:r>
              <a:rPr lang="en-IN" sz="3600"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1C5FE51B-8329-4B95-95B9-885F7C6A1BBC}"/>
              </a:ext>
            </a:extLst>
          </p:cNvPr>
          <p:cNvSpPr txBox="1"/>
          <p:nvPr/>
        </p:nvSpPr>
        <p:spPr>
          <a:xfrm>
            <a:off x="349754" y="1855694"/>
            <a:ext cx="11492492" cy="4701159"/>
          </a:xfrm>
          <a:prstGeom prst="rect">
            <a:avLst/>
          </a:prstGeom>
          <a:noFill/>
        </p:spPr>
        <p:txBody>
          <a:bodyPr wrap="square" rtlCol="0">
            <a:spAutoFit/>
          </a:bodyPr>
          <a:lstStyle/>
          <a:p>
            <a:r>
              <a:rPr lang="en-IN" sz="2200" b="1" dirty="0">
                <a:solidFill>
                  <a:schemeClr val="accent2">
                    <a:lumMod val="50000"/>
                  </a:schemeClr>
                </a:solidFill>
                <a:latin typeface="Times New Roman" panose="02020603050405020304" pitchFamily="18" charset="0"/>
                <a:cs typeface="Times New Roman" panose="02020603050405020304" pitchFamily="18" charset="0"/>
              </a:rPr>
              <a:t>IBM WATSON CHATBOT</a:t>
            </a:r>
          </a:p>
          <a:p>
            <a:pPr marL="342900" indent="-342900" algn="just">
              <a:lnSpc>
                <a:spcPct val="150000"/>
              </a:lnSpc>
              <a:buFont typeface="Arial" panose="020B0604020202020204" pitchFamily="34" charset="0"/>
              <a:buChar char="•"/>
            </a:pPr>
            <a:r>
              <a:rPr lang="en-US" sz="1700" dirty="0">
                <a:solidFill>
                  <a:schemeClr val="accent2">
                    <a:lumMod val="50000"/>
                  </a:schemeClr>
                </a:solidFill>
                <a:effectLst/>
                <a:latin typeface="Times New Roman" panose="02020603050405020304" pitchFamily="18" charset="0"/>
                <a:ea typeface="SimSun" panose="02010600030101010101" pitchFamily="2" charset="-122"/>
              </a:rPr>
              <a:t>The Watson Chatbot can also be tailored to meet particular college requirements, which helps to ensure that everyone involved has a smooth and cutting-edge learning experience .It can help students choose courses, give advice on academic planning, and even help faculty with administrative duties. It can also provide information about campus resources. </a:t>
            </a:r>
          </a:p>
          <a:p>
            <a:pPr marL="342900" indent="-342900" algn="just">
              <a:lnSpc>
                <a:spcPct val="150000"/>
              </a:lnSpc>
              <a:buFont typeface="Arial" panose="020B0604020202020204" pitchFamily="34" charset="0"/>
              <a:buChar char="•"/>
            </a:pPr>
            <a:r>
              <a:rPr lang="en-US" sz="1700" dirty="0">
                <a:solidFill>
                  <a:schemeClr val="accent2">
                    <a:lumMod val="50000"/>
                  </a:schemeClr>
                </a:solidFill>
                <a:effectLst/>
                <a:latin typeface="Times New Roman" panose="02020603050405020304" pitchFamily="18" charset="0"/>
                <a:ea typeface="SimSun" panose="02010600030101010101" pitchFamily="2" charset="-122"/>
              </a:rPr>
              <a:t>Because of its seamless integration with current college systems, the chatbot can access and retrieve real-time data, guaranteeing that the information it provides is correct and current. The adaptability and scalability of the IBM Watson Chatbot are important features. </a:t>
            </a:r>
          </a:p>
          <a:p>
            <a:pPr marL="342900" indent="-342900" algn="just">
              <a:lnSpc>
                <a:spcPct val="150000"/>
              </a:lnSpc>
              <a:buFont typeface="Arial" panose="020B0604020202020204" pitchFamily="34" charset="0"/>
              <a:buChar char="•"/>
            </a:pPr>
            <a:r>
              <a:rPr lang="en-US" sz="1700" dirty="0">
                <a:solidFill>
                  <a:schemeClr val="accent2">
                    <a:lumMod val="50000"/>
                  </a:schemeClr>
                </a:solidFill>
                <a:effectLst/>
                <a:latin typeface="Times New Roman" panose="02020603050405020304" pitchFamily="18" charset="0"/>
                <a:ea typeface="SimSun" panose="02010600030101010101" pitchFamily="2" charset="-122"/>
              </a:rPr>
              <a:t>Colleges can modify the chatbot to represent the distinct character and needs of their school, giving users a personalized experience. Because of its versatility, the chatbot can be accessed via a variety of platforms, including websites and mobile apps, so it can interact with teachers and students wherever they feel most at </a:t>
            </a:r>
            <a:r>
              <a:rPr lang="en-US" sz="1700" dirty="0" err="1">
                <a:solidFill>
                  <a:schemeClr val="accent2">
                    <a:lumMod val="50000"/>
                  </a:schemeClr>
                </a:solidFill>
                <a:effectLst/>
                <a:latin typeface="Times New Roman" panose="02020603050405020304" pitchFamily="18" charset="0"/>
                <a:ea typeface="SimSun" panose="02010600030101010101" pitchFamily="2" charset="-122"/>
              </a:rPr>
              <a:t>ease.By</a:t>
            </a:r>
            <a:r>
              <a:rPr lang="en-US" sz="1700" dirty="0">
                <a:solidFill>
                  <a:schemeClr val="accent2">
                    <a:lumMod val="50000"/>
                  </a:schemeClr>
                </a:solidFill>
                <a:effectLst/>
                <a:latin typeface="Times New Roman" panose="02020603050405020304" pitchFamily="18" charset="0"/>
                <a:ea typeface="SimSun" panose="02010600030101010101" pitchFamily="2" charset="-122"/>
              </a:rPr>
              <a:t> utilizing the potent powers of IBM Watson, the chatbot offers instructors and students an easy-to-use interface through which they can obtain information, get help, and have interactive discussions.</a:t>
            </a:r>
            <a:endParaRPr lang="en-IN" sz="1700" dirty="0">
              <a:solidFill>
                <a:schemeClr val="accent2">
                  <a:lumMod val="50000"/>
                </a:schemeClr>
              </a:solidFill>
            </a:endParaRPr>
          </a:p>
        </p:txBody>
      </p:sp>
    </p:spTree>
    <p:extLst>
      <p:ext uri="{BB962C8B-B14F-4D97-AF65-F5344CB8AC3E}">
        <p14:creationId xmlns:p14="http://schemas.microsoft.com/office/powerpoint/2010/main" val="122255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344D5-1275-D39E-13C1-CBBAC278E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6ED48-0435-06F1-9A3D-98DC91A9F853}"/>
              </a:ext>
            </a:extLst>
          </p:cNvPr>
          <p:cNvSpPr>
            <a:spLocks noGrp="1"/>
          </p:cNvSpPr>
          <p:nvPr>
            <p:ph type="title"/>
          </p:nvPr>
        </p:nvSpPr>
        <p:spPr>
          <a:xfrm>
            <a:off x="495212" y="532434"/>
            <a:ext cx="11029616" cy="988332"/>
          </a:xfrm>
        </p:spPr>
        <p:txBody>
          <a:bodyPr>
            <a:normAutofit/>
          </a:bodyPr>
          <a:lstStyle/>
          <a:p>
            <a:r>
              <a:rPr lang="en-IN" sz="3600" dirty="0">
                <a:latin typeface="Times New Roman" panose="02020603050405020304" pitchFamily="18" charset="0"/>
                <a:cs typeface="Times New Roman" panose="02020603050405020304" pitchFamily="18" charset="0"/>
              </a:rPr>
              <a:t>EXISTING SYSTEM</a:t>
            </a:r>
          </a:p>
        </p:txBody>
      </p:sp>
      <p:sp>
        <p:nvSpPr>
          <p:cNvPr id="3" name="TextBox 2">
            <a:extLst>
              <a:ext uri="{FF2B5EF4-FFF2-40B4-BE49-F238E27FC236}">
                <a16:creationId xmlns:a16="http://schemas.microsoft.com/office/drawing/2014/main" id="{179DFC0C-753B-1916-255D-39E40C26D1C3}"/>
              </a:ext>
            </a:extLst>
          </p:cNvPr>
          <p:cNvSpPr txBox="1"/>
          <p:nvPr/>
        </p:nvSpPr>
        <p:spPr>
          <a:xfrm>
            <a:off x="349754" y="1855694"/>
            <a:ext cx="11492492" cy="4701159"/>
          </a:xfrm>
          <a:prstGeom prst="rect">
            <a:avLst/>
          </a:prstGeom>
          <a:noFill/>
        </p:spPr>
        <p:txBody>
          <a:bodyPr wrap="square" rtlCol="0">
            <a:spAutoFit/>
          </a:bodyPr>
          <a:lstStyle/>
          <a:p>
            <a:r>
              <a:rPr lang="en-IN" sz="2200" b="1" dirty="0">
                <a:solidFill>
                  <a:schemeClr val="accent2">
                    <a:lumMod val="50000"/>
                  </a:schemeClr>
                </a:solidFill>
                <a:latin typeface="Times New Roman" panose="02020603050405020304" pitchFamily="18" charset="0"/>
                <a:cs typeface="Times New Roman" panose="02020603050405020304" pitchFamily="18" charset="0"/>
              </a:rPr>
              <a:t>IBM WATSON CHATBOT</a:t>
            </a:r>
          </a:p>
          <a:p>
            <a:pPr marL="342900" indent="-342900" algn="just">
              <a:lnSpc>
                <a:spcPct val="150000"/>
              </a:lnSpc>
              <a:buFont typeface="Arial" panose="020B0604020202020204" pitchFamily="34" charset="0"/>
              <a:buChar char="•"/>
            </a:pPr>
            <a:r>
              <a:rPr lang="en-US" sz="1700" dirty="0">
                <a:solidFill>
                  <a:schemeClr val="accent2">
                    <a:lumMod val="50000"/>
                  </a:schemeClr>
                </a:solidFill>
                <a:effectLst/>
                <a:latin typeface="Times New Roman" panose="02020603050405020304" pitchFamily="18" charset="0"/>
                <a:ea typeface="SimSun" panose="02010600030101010101" pitchFamily="2" charset="-122"/>
              </a:rPr>
              <a:t>The Watson Chatbot can also be tailored to meet particular college requirements, which helps to ensure that everyone involved has a smooth and cutting-edge learning experience .It can help students choose courses, give advice on academic planning, and even help faculty with administrative duties. It can also provide information about campus resources. </a:t>
            </a:r>
          </a:p>
          <a:p>
            <a:pPr marL="342900" indent="-342900" algn="just">
              <a:lnSpc>
                <a:spcPct val="150000"/>
              </a:lnSpc>
              <a:buFont typeface="Arial" panose="020B0604020202020204" pitchFamily="34" charset="0"/>
              <a:buChar char="•"/>
            </a:pPr>
            <a:r>
              <a:rPr lang="en-US" sz="1700" dirty="0">
                <a:solidFill>
                  <a:schemeClr val="accent2">
                    <a:lumMod val="50000"/>
                  </a:schemeClr>
                </a:solidFill>
                <a:effectLst/>
                <a:latin typeface="Times New Roman" panose="02020603050405020304" pitchFamily="18" charset="0"/>
                <a:ea typeface="SimSun" panose="02010600030101010101" pitchFamily="2" charset="-122"/>
              </a:rPr>
              <a:t>Because of its seamless integration with current college systems, the chatbot can access and retrieve real-time data, guaranteeing that the information it provides is correct and current. The adaptability and scalability of the IBM Watson Chatbot are important features. </a:t>
            </a:r>
          </a:p>
          <a:p>
            <a:pPr marL="342900" indent="-342900" algn="just">
              <a:lnSpc>
                <a:spcPct val="150000"/>
              </a:lnSpc>
              <a:buFont typeface="Arial" panose="020B0604020202020204" pitchFamily="34" charset="0"/>
              <a:buChar char="•"/>
            </a:pPr>
            <a:r>
              <a:rPr lang="en-US" sz="1700" dirty="0">
                <a:solidFill>
                  <a:schemeClr val="accent2">
                    <a:lumMod val="50000"/>
                  </a:schemeClr>
                </a:solidFill>
                <a:effectLst/>
                <a:latin typeface="Times New Roman" panose="02020603050405020304" pitchFamily="18" charset="0"/>
                <a:ea typeface="SimSun" panose="02010600030101010101" pitchFamily="2" charset="-122"/>
              </a:rPr>
              <a:t>Colleges can modify the chatbot to represent the distinct character and needs of their school, giving users a personalized experience. Because of its versatility, the chatbot can be accessed via a variety of platforms, including websites and mobile apps, so it can interact with teachers and students wherever they feel most at </a:t>
            </a:r>
            <a:r>
              <a:rPr lang="en-US" sz="1700" dirty="0" err="1">
                <a:solidFill>
                  <a:schemeClr val="accent2">
                    <a:lumMod val="50000"/>
                  </a:schemeClr>
                </a:solidFill>
                <a:effectLst/>
                <a:latin typeface="Times New Roman" panose="02020603050405020304" pitchFamily="18" charset="0"/>
                <a:ea typeface="SimSun" panose="02010600030101010101" pitchFamily="2" charset="-122"/>
              </a:rPr>
              <a:t>ease.By</a:t>
            </a:r>
            <a:r>
              <a:rPr lang="en-US" sz="1700" dirty="0">
                <a:solidFill>
                  <a:schemeClr val="accent2">
                    <a:lumMod val="50000"/>
                  </a:schemeClr>
                </a:solidFill>
                <a:effectLst/>
                <a:latin typeface="Times New Roman" panose="02020603050405020304" pitchFamily="18" charset="0"/>
                <a:ea typeface="SimSun" panose="02010600030101010101" pitchFamily="2" charset="-122"/>
              </a:rPr>
              <a:t> utilizing the potent powers of IBM Watson, the chatbot offers instructors and students an easy-to-use interface through which they can obtain information, get help, and have interactive discussions.</a:t>
            </a:r>
            <a:endParaRPr lang="en-IN" sz="1700" dirty="0">
              <a:solidFill>
                <a:schemeClr val="accent2">
                  <a:lumMod val="50000"/>
                </a:schemeClr>
              </a:solidFill>
            </a:endParaRPr>
          </a:p>
        </p:txBody>
      </p:sp>
    </p:spTree>
    <p:extLst>
      <p:ext uri="{BB962C8B-B14F-4D97-AF65-F5344CB8AC3E}">
        <p14:creationId xmlns:p14="http://schemas.microsoft.com/office/powerpoint/2010/main" val="106653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0E8D0B-7FFE-FAC8-8FB0-C364C1DEE8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482" y="405159"/>
            <a:ext cx="11385177" cy="6210318"/>
          </a:xfrm>
          <a:prstGeom prst="rect">
            <a:avLst/>
          </a:prstGeom>
          <a:noFill/>
          <a:ln>
            <a:noFill/>
          </a:ln>
        </p:spPr>
      </p:pic>
    </p:spTree>
    <p:extLst>
      <p:ext uri="{BB962C8B-B14F-4D97-AF65-F5344CB8AC3E}">
        <p14:creationId xmlns:p14="http://schemas.microsoft.com/office/powerpoint/2010/main" val="418245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84C2-269F-4714-B790-5088C418CE6C}"/>
              </a:ext>
            </a:extLst>
          </p:cNvPr>
          <p:cNvSpPr>
            <a:spLocks noGrp="1"/>
          </p:cNvSpPr>
          <p:nvPr>
            <p:ph type="title"/>
          </p:nvPr>
        </p:nvSpPr>
        <p:spPr>
          <a:xfrm>
            <a:off x="477282" y="505540"/>
            <a:ext cx="11029616" cy="988332"/>
          </a:xfrm>
        </p:spPr>
        <p:txBody>
          <a:bodyPr>
            <a:normAutofit/>
          </a:bodyPr>
          <a:lstStyle/>
          <a:p>
            <a:r>
              <a:rPr lang="en-IN" sz="3600" dirty="0">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AB48F866-C740-4FCD-8B0A-737752E7637D}"/>
              </a:ext>
            </a:extLst>
          </p:cNvPr>
          <p:cNvSpPr txBox="1"/>
          <p:nvPr/>
        </p:nvSpPr>
        <p:spPr>
          <a:xfrm>
            <a:off x="351048" y="1846730"/>
            <a:ext cx="11489903" cy="465454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solidFill>
                  <a:schemeClr val="accent2">
                    <a:lumMod val="50000"/>
                  </a:schemeClr>
                </a:solidFill>
                <a:effectLst/>
                <a:latin typeface="Times New Roman" panose="02020603050405020304" pitchFamily="18" charset="0"/>
                <a:ea typeface="SimSun" panose="02010600030101010101" pitchFamily="2" charset="-122"/>
              </a:rPr>
              <a:t>The proposed system is to create and implement an AI-based chatbot for the WhatsApp platform, utilizing Artificial Intelligence and Machine Learning algorithms. We plan to implement an AI-based virtual assistant to address college-related queries. </a:t>
            </a:r>
          </a:p>
          <a:p>
            <a:pPr marL="342900" indent="-342900" algn="just">
              <a:lnSpc>
                <a:spcPct val="150000"/>
              </a:lnSpc>
              <a:buFont typeface="Arial" panose="020B0604020202020204" pitchFamily="34" charset="0"/>
              <a:buChar char="•"/>
            </a:pPr>
            <a:r>
              <a:rPr lang="en-US" sz="2000" dirty="0">
                <a:solidFill>
                  <a:schemeClr val="accent2">
                    <a:lumMod val="50000"/>
                  </a:schemeClr>
                </a:solidFill>
                <a:effectLst/>
                <a:latin typeface="Times New Roman" panose="02020603050405020304" pitchFamily="18" charset="0"/>
                <a:ea typeface="SimSun" panose="02010600030101010101" pitchFamily="2" charset="-122"/>
              </a:rPr>
              <a:t>This College-Oriented Intelligence machine will respond to students' queries, enhancing the efficiency and effectiveness of existing online AI systems and chat bots. </a:t>
            </a:r>
          </a:p>
          <a:p>
            <a:pPr marL="342900" indent="-342900" algn="just">
              <a:lnSpc>
                <a:spcPct val="150000"/>
              </a:lnSpc>
              <a:buFont typeface="Arial" panose="020B0604020202020204" pitchFamily="34" charset="0"/>
              <a:buChar char="•"/>
            </a:pPr>
            <a:r>
              <a:rPr lang="en-US" sz="2000" dirty="0">
                <a:solidFill>
                  <a:schemeClr val="accent2">
                    <a:lumMod val="50000"/>
                  </a:schemeClr>
                </a:solidFill>
                <a:effectLst/>
                <a:latin typeface="Times New Roman" panose="02020603050405020304" pitchFamily="18" charset="0"/>
                <a:ea typeface="SimSun" panose="02010600030101010101" pitchFamily="2" charset="-122"/>
              </a:rPr>
              <a:t>The chatbot is integrated using the WhatsApp Business API and is designed to provide teachers, students, and parents with comprehensive information about academic details, attendance, and overall performance. </a:t>
            </a:r>
          </a:p>
          <a:p>
            <a:pPr marL="342900" indent="-342900" algn="just">
              <a:lnSpc>
                <a:spcPct val="150000"/>
              </a:lnSpc>
              <a:buFont typeface="Arial" panose="020B0604020202020204" pitchFamily="34" charset="0"/>
              <a:buChar char="•"/>
            </a:pPr>
            <a:r>
              <a:rPr lang="en-US" sz="2000" dirty="0">
                <a:solidFill>
                  <a:schemeClr val="accent2">
                    <a:lumMod val="50000"/>
                  </a:schemeClr>
                </a:solidFill>
                <a:effectLst/>
                <a:latin typeface="Times New Roman" panose="02020603050405020304" pitchFamily="18" charset="0"/>
                <a:ea typeface="SimSun" panose="02010600030101010101" pitchFamily="2" charset="-122"/>
              </a:rPr>
              <a:t>This chatbot is particularly beneficial for universities, as it addresses parents' questions using the AI in the bot, trained using the Pre Trained Transformer Based Deep Learning Algorithm and Natural Language Processing(NLP).</a:t>
            </a:r>
            <a:endParaRPr lang="en-IN" sz="2000" dirty="0">
              <a:solidFill>
                <a:schemeClr val="accent2">
                  <a:lumMod val="50000"/>
                </a:schemeClr>
              </a:solidFill>
            </a:endParaRPr>
          </a:p>
        </p:txBody>
      </p:sp>
    </p:spTree>
    <p:extLst>
      <p:ext uri="{BB962C8B-B14F-4D97-AF65-F5344CB8AC3E}">
        <p14:creationId xmlns:p14="http://schemas.microsoft.com/office/powerpoint/2010/main" val="131626211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105</TotalTime>
  <Words>1425</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Times New Roman</vt:lpstr>
      <vt:lpstr>Wingdings 2</vt:lpstr>
      <vt:lpstr>Dividend</vt:lpstr>
      <vt:lpstr>  Transformers algorithm-based UNIVERSITY QUERY BOT   </vt:lpstr>
      <vt:lpstr>UNIVERSITY QUERY BOT  </vt:lpstr>
      <vt:lpstr>OBJECTIVE</vt:lpstr>
      <vt:lpstr>LITERATURE SURVEY</vt:lpstr>
      <vt:lpstr>LITERATURE SURVEY</vt:lpstr>
      <vt:lpstr>EXISTING SYSTEM</vt:lpstr>
      <vt:lpstr>EXISTING SYSTEM</vt:lpstr>
      <vt:lpstr>PowerPoint Presentation</vt:lpstr>
      <vt:lpstr>PROPOSED SYSTEM</vt:lpstr>
      <vt:lpstr>METHODOLOGY - INNOVATION EMPLOYED IN THE PROJECT</vt:lpstr>
      <vt:lpstr>PowerPoint Presentation</vt:lpstr>
      <vt:lpstr>METHODOLOGY - INNOVATION EMPLOYED IN THE PROJECT</vt:lpstr>
      <vt:lpstr>EXPECTED OUTPUT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QUERY BOT</dc:title>
  <dc:creator>vikashbs13072004@outlook.com</dc:creator>
  <cp:lastModifiedBy>Anusri AK</cp:lastModifiedBy>
  <cp:revision>24</cp:revision>
  <dcterms:created xsi:type="dcterms:W3CDTF">2023-12-20T05:43:06Z</dcterms:created>
  <dcterms:modified xsi:type="dcterms:W3CDTF">2024-02-28T05:58:58Z</dcterms:modified>
</cp:coreProperties>
</file>