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85" r:id="rId5"/>
    <p:sldId id="279" r:id="rId6"/>
    <p:sldId id="286" r:id="rId7"/>
    <p:sldId id="288" r:id="rId8"/>
    <p:sldId id="282" r:id="rId9"/>
    <p:sldId id="283" r:id="rId10"/>
    <p:sldId id="258" r:id="rId11"/>
    <p:sldId id="275" r:id="rId12"/>
    <p:sldId id="289" r:id="rId13"/>
    <p:sldId id="277" r:id="rId14"/>
    <p:sldId id="290" r:id="rId15"/>
    <p:sldId id="291" r:id="rId16"/>
    <p:sldId id="284" r:id="rId17"/>
    <p:sldId id="270" r:id="rId1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>
      <p:cViewPr varScale="1">
        <p:scale>
          <a:sx n="167" d="100"/>
          <a:sy n="167" d="100"/>
        </p:scale>
        <p:origin x="1363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63115" y="484902"/>
            <a:ext cx="3136991" cy="5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1384830"/>
            <a:ext cx="3915511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2605" y="1932263"/>
            <a:ext cx="3864889" cy="55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2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2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6826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579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4783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5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478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732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85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2986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478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732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5418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85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2986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4783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605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732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859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2986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7831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5181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6561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65614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2690" y="50604"/>
            <a:ext cx="2091323" cy="35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0" y="463753"/>
            <a:ext cx="4597400" cy="0"/>
          </a:xfrm>
          <a:custGeom>
            <a:avLst/>
            <a:gdLst/>
            <a:ahLst/>
            <a:cxnLst/>
            <a:rect l="l" t="t" r="r" b="b"/>
            <a:pathLst>
              <a:path w="4597400">
                <a:moveTo>
                  <a:pt x="0" y="0"/>
                </a:moveTo>
                <a:lnTo>
                  <a:pt x="4597400" y="0"/>
                </a:lnTo>
              </a:path>
            </a:pathLst>
          </a:custGeom>
          <a:ln w="5054">
            <a:solidFill>
              <a:srgbClr val="0168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0" y="463753"/>
            <a:ext cx="4597400" cy="0"/>
          </a:xfrm>
          <a:custGeom>
            <a:avLst/>
            <a:gdLst/>
            <a:ahLst/>
            <a:cxnLst/>
            <a:rect l="l" t="t" r="r" b="b"/>
            <a:pathLst>
              <a:path w="4597400">
                <a:moveTo>
                  <a:pt x="0" y="0"/>
                </a:moveTo>
                <a:lnTo>
                  <a:pt x="4597400" y="0"/>
                </a:lnTo>
              </a:path>
            </a:pathLst>
          </a:custGeom>
          <a:ln w="5054">
            <a:solidFill>
              <a:srgbClr val="0168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1893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027" y="3349288"/>
            <a:ext cx="734060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5" dirty="0"/>
              <a:t>Constanze</a:t>
            </a:r>
            <a:r>
              <a:rPr spc="-5" dirty="0"/>
              <a:t> </a:t>
            </a:r>
            <a:r>
              <a:rPr spc="-20" dirty="0"/>
              <a:t>Michaelis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04912" y="3349288"/>
            <a:ext cx="199834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3829" y="3349288"/>
            <a:ext cx="92710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An-example-of-a-JAPE%20rule_fig2_230651087" TargetMode="External"/><Relationship Id="rId7" Type="http://schemas.openxmlformats.org/officeDocument/2006/relationships/hyperlink" Target="https://gate.ac.uk/sale/talks/gate-course-may10/track-1/module-3-jape/module-3-jape.pdf" TargetMode="External"/><Relationship Id="rId2" Type="http://schemas.openxmlformats.org/officeDocument/2006/relationships/hyperlink" Target="http://kontext.fraunhofer.de/haenelt/kurs/Referate/Hopp_Lin_Valiath_GATE-JAPE-ANNIE-presentat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dbms.org/2017/06/text-annotation-tools/" TargetMode="External"/><Relationship Id="rId5" Type="http://schemas.openxmlformats.org/officeDocument/2006/relationships/hyperlink" Target="https://web.stanford.edu/~jurafsky/slp3/ed3book.pdf" TargetMode="External"/><Relationship Id="rId4" Type="http://schemas.openxmlformats.org/officeDocument/2006/relationships/hyperlink" Target="https://en.wikipedia.org/wiki/Lexical_analysis#Tokeniza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50" y="1045692"/>
            <a:ext cx="3200400" cy="58214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lang="en-IN" b="1" spc="-10" dirty="0">
                <a:cs typeface="Arial"/>
              </a:rPr>
              <a:t>Information Extraction from Legal 	Documents</a:t>
            </a:r>
            <a:endParaRPr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845" y="1832912"/>
            <a:ext cx="3967201" cy="67454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200" b="1" spc="-70" dirty="0">
                <a:cs typeface="Arial"/>
              </a:rPr>
              <a:t>By: </a:t>
            </a:r>
            <a:r>
              <a:rPr lang="en-US" sz="1200" spc="-70" dirty="0">
                <a:cs typeface="Arial"/>
              </a:rPr>
              <a:t>Yamuna N R, Sowmya Prakash, Ahamad Shaik, Anustup Das	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200" b="1" spc="-70" dirty="0">
                <a:cs typeface="Arial"/>
              </a:rPr>
              <a:t>Supervisor</a:t>
            </a:r>
            <a:r>
              <a:rPr lang="en-US" sz="1200" spc="-70" dirty="0">
                <a:cs typeface="Arial"/>
              </a:rPr>
              <a:t> : Sabine  Wehnert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200" spc="-70" dirty="0">
                <a:cs typeface="Arial"/>
              </a:rPr>
              <a:t>October 30th, 2018</a:t>
            </a:r>
            <a:endParaRPr lang="en-US" sz="1200" dirty="0"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566987"/>
            <a:ext cx="4597400" cy="889635"/>
          </a:xfrm>
          <a:custGeom>
            <a:avLst/>
            <a:gdLst/>
            <a:ahLst/>
            <a:cxnLst/>
            <a:rect l="l" t="t" r="r" b="b"/>
            <a:pathLst>
              <a:path w="4597400" h="889635">
                <a:moveTo>
                  <a:pt x="4597400" y="0"/>
                </a:moveTo>
                <a:lnTo>
                  <a:pt x="0" y="0"/>
                </a:lnTo>
                <a:lnTo>
                  <a:pt x="0" y="889012"/>
                </a:lnTo>
                <a:lnTo>
                  <a:pt x="4597400" y="889012"/>
                </a:lnTo>
                <a:lnTo>
                  <a:pt x="4597400" y="0"/>
                </a:lnTo>
                <a:close/>
              </a:path>
            </a:pathLst>
          </a:custGeom>
          <a:solidFill>
            <a:srgbClr val="016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8501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84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6684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1277" y="340666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1769" y="339638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1930" y="3386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8108" y="339257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6247" y="3398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57346" y="339257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3547" y="33862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6247" y="34116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3547" y="34243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46247" y="34370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2785" y="33862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5485" y="3398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5485" y="34116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6583" y="339257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32785" y="34243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5485" y="34370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32009" y="338622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4709" y="33989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4709" y="34116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32009" y="34243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44709" y="343702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61727" y="341670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34663" y="339021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7" y="23609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5046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39806" y="340400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07448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43008" y="3404006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36280"/>
            <a:ext cx="1981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pc="10" dirty="0">
                <a:latin typeface="+mn-lt"/>
              </a:rPr>
              <a:t>Tasks to do</a:t>
            </a:r>
            <a:endParaRPr spc="1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50" y="972660"/>
            <a:ext cx="3751579" cy="1621598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35255" indent="-122555">
              <a:lnSpc>
                <a:spcPct val="100000"/>
              </a:lnSpc>
              <a:spcBef>
                <a:spcPts val="285"/>
              </a:spcBef>
              <a:buSzPct val="72727"/>
              <a:buFont typeface="Arial"/>
              <a:buChar char="•"/>
              <a:tabLst>
                <a:tab pos="135890" algn="l"/>
              </a:tabLst>
            </a:pPr>
            <a:r>
              <a:rPr lang="en-US" sz="1100" spc="-60" dirty="0">
                <a:cs typeface="Arial"/>
              </a:rPr>
              <a:t>Literature survey of tools which support </a:t>
            </a:r>
            <a:r>
              <a:rPr lang="en-IN" sz="1100" spc="-60" dirty="0">
                <a:cs typeface="Arial"/>
              </a:rPr>
              <a:t>Rule-based Annotations.</a:t>
            </a:r>
          </a:p>
          <a:p>
            <a:pPr marL="135255" indent="-122555">
              <a:lnSpc>
                <a:spcPct val="100000"/>
              </a:lnSpc>
              <a:spcBef>
                <a:spcPts val="285"/>
              </a:spcBef>
              <a:buSzPct val="72727"/>
              <a:buFont typeface="Arial"/>
              <a:buChar char="•"/>
              <a:tabLst>
                <a:tab pos="135890" algn="l"/>
              </a:tabLst>
            </a:pPr>
            <a:endParaRPr lang="en-IN" sz="1100" spc="-60" dirty="0">
              <a:cs typeface="Arial"/>
            </a:endParaRPr>
          </a:p>
          <a:p>
            <a:pPr marL="135255" indent="-122555">
              <a:spcBef>
                <a:spcPts val="285"/>
              </a:spcBef>
              <a:buSzPct val="72727"/>
              <a:buFont typeface="Arial"/>
              <a:buChar char="•"/>
              <a:tabLst>
                <a:tab pos="135890" algn="l"/>
              </a:tabLst>
            </a:pPr>
            <a:r>
              <a:rPr lang="en-IN" sz="1100" spc="-60" dirty="0">
                <a:cs typeface="Arial"/>
              </a:rPr>
              <a:t>Gather tool and techniques for information extraction.</a:t>
            </a:r>
          </a:p>
          <a:p>
            <a:pPr marL="135255" indent="-122555">
              <a:spcBef>
                <a:spcPts val="285"/>
              </a:spcBef>
              <a:buSzPct val="72727"/>
              <a:buFont typeface="Arial"/>
              <a:buChar char="•"/>
              <a:tabLst>
                <a:tab pos="135890" algn="l"/>
              </a:tabLst>
            </a:pPr>
            <a:endParaRPr lang="en-IN" sz="1100" spc="-60" dirty="0">
              <a:cs typeface="Arial"/>
            </a:endParaRPr>
          </a:p>
          <a:p>
            <a:pPr marL="135255" indent="-122555">
              <a:lnSpc>
                <a:spcPct val="100000"/>
              </a:lnSpc>
              <a:spcBef>
                <a:spcPts val="285"/>
              </a:spcBef>
              <a:buSzPct val="72727"/>
              <a:buFont typeface="Arial"/>
              <a:buChar char="•"/>
              <a:tabLst>
                <a:tab pos="135890" algn="l"/>
              </a:tabLst>
            </a:pPr>
            <a:r>
              <a:rPr lang="en-IN" sz="1100" spc="-60" dirty="0">
                <a:cs typeface="Arial"/>
              </a:rPr>
              <a:t>Implementation of automated workflow for rule-based annotations for large collection of documents by extracting several feature types.</a:t>
            </a:r>
          </a:p>
          <a:p>
            <a:pPr marL="135255" indent="-122555">
              <a:lnSpc>
                <a:spcPct val="100000"/>
              </a:lnSpc>
              <a:spcBef>
                <a:spcPts val="285"/>
              </a:spcBef>
              <a:buSzPct val="72727"/>
              <a:buFont typeface="Arial"/>
              <a:buChar char="•"/>
              <a:tabLst>
                <a:tab pos="135890" algn="l"/>
              </a:tabLst>
            </a:pPr>
            <a:endParaRPr lang="en-IN" sz="1100" spc="-6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buSzPct val="72727"/>
              <a:tabLst>
                <a:tab pos="135890" algn="l"/>
              </a:tabLst>
            </a:pPr>
            <a:endParaRPr lang="en-IN" sz="1100" spc="-6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0D6A-3EBC-4529-B23A-4174D5D4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l"/>
            <a:r>
              <a:rPr lang="en-IN" dirty="0">
                <a:latin typeface="+mj-lt"/>
              </a:rPr>
              <a:t>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86F31-152F-4E07-BC9E-EC77E1F1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767007"/>
            <a:ext cx="3506962" cy="24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3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2874-7567-4E2E-AD11-9AC5A4D5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>
                <a:latin typeface="+mj-lt"/>
              </a:rPr>
              <a:t>Evaluation workflow of GATE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35AF6-ECBC-4E3F-AB13-121CE2B3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" y="815975"/>
            <a:ext cx="4591050" cy="23207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2EA1F96-9204-4D53-B6E0-8ED44E4BDBF0}"/>
              </a:ext>
            </a:extLst>
          </p:cNvPr>
          <p:cNvSpPr/>
          <p:nvPr/>
        </p:nvSpPr>
        <p:spPr>
          <a:xfrm>
            <a:off x="2457450" y="1273175"/>
            <a:ext cx="1316037" cy="152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Pattern Match</a:t>
            </a:r>
          </a:p>
        </p:txBody>
      </p:sp>
    </p:spTree>
    <p:extLst>
      <p:ext uri="{BB962C8B-B14F-4D97-AF65-F5344CB8AC3E}">
        <p14:creationId xmlns:p14="http://schemas.microsoft.com/office/powerpoint/2010/main" val="260736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9514-3E09-4D98-A1EE-3B20DB0F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>
                <a:latin typeface="+mj-lt"/>
              </a:rPr>
              <a:t>Team Members &amp;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D9029-9B89-4EB9-AEBD-75C854E9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022931" cy="792525"/>
          </a:xfrm>
        </p:spPr>
        <p:txBody>
          <a:bodyPr/>
          <a:lstStyle/>
          <a:p>
            <a:pPr marL="135255" indent="-122555" algn="l" rtl="0">
              <a:spcBef>
                <a:spcPts val="285"/>
              </a:spcBef>
              <a:buSzPct val="100000"/>
              <a:buFont typeface="Arial"/>
              <a:buChar char="•"/>
              <a:tabLst>
                <a:tab pos="135890" algn="l"/>
              </a:tabLst>
            </a:pPr>
            <a:r>
              <a:rPr lang="en-IN" kern="1200" spc="-60" dirty="0">
                <a:latin typeface="+mn-lt"/>
              </a:rPr>
              <a:t>Sowmya Prakash : Literature Reader</a:t>
            </a:r>
          </a:p>
          <a:p>
            <a:pPr marL="135255" indent="-122555" algn="l" rtl="0">
              <a:spcBef>
                <a:spcPts val="285"/>
              </a:spcBef>
              <a:buSzPct val="100000"/>
              <a:buFont typeface="Arial"/>
              <a:buChar char="•"/>
              <a:tabLst>
                <a:tab pos="135890" algn="l"/>
              </a:tabLst>
            </a:pPr>
            <a:r>
              <a:rPr lang="en-IN" kern="1200" spc="-60" dirty="0">
                <a:latin typeface="+mn-lt"/>
              </a:rPr>
              <a:t>Yamuna N R : Literature Writer</a:t>
            </a:r>
          </a:p>
          <a:p>
            <a:pPr marL="135255" indent="-122555" algn="l" rtl="0">
              <a:spcBef>
                <a:spcPts val="285"/>
              </a:spcBef>
              <a:buSzPct val="100000"/>
              <a:buFont typeface="Arial"/>
              <a:buChar char="•"/>
              <a:tabLst>
                <a:tab pos="135890" algn="l"/>
              </a:tabLst>
            </a:pPr>
            <a:r>
              <a:rPr lang="en-IN" kern="1200" spc="-60" dirty="0">
                <a:latin typeface="+mn-lt"/>
              </a:rPr>
              <a:t>Ahamad Shaik : Developer</a:t>
            </a:r>
          </a:p>
          <a:p>
            <a:pPr marL="135255" indent="-122555" algn="l" rtl="0">
              <a:spcBef>
                <a:spcPts val="285"/>
              </a:spcBef>
              <a:buSzPct val="100000"/>
              <a:buFont typeface="Arial"/>
              <a:buChar char="•"/>
              <a:tabLst>
                <a:tab pos="135890" algn="l"/>
              </a:tabLst>
            </a:pPr>
            <a:r>
              <a:rPr lang="en-IN" kern="1200" spc="-60" dirty="0">
                <a:latin typeface="+mn-lt"/>
              </a:rPr>
              <a:t>Anustup Das : Team Lead</a:t>
            </a:r>
          </a:p>
        </p:txBody>
      </p:sp>
    </p:spTree>
    <p:extLst>
      <p:ext uri="{BB962C8B-B14F-4D97-AF65-F5344CB8AC3E}">
        <p14:creationId xmlns:p14="http://schemas.microsoft.com/office/powerpoint/2010/main" val="272945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FE38-3CC8-4D78-8728-62CFAF69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>
                <a:latin typeface="+mn-lt"/>
              </a:rPr>
              <a:t>Project Schedule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80524-259B-46F7-9FCD-2F8B78BF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892175"/>
            <a:ext cx="3912260" cy="2985433"/>
          </a:xfrm>
        </p:spPr>
        <p:txBody>
          <a:bodyPr/>
          <a:lstStyle/>
          <a:p>
            <a:r>
              <a:rPr lang="en-IN" sz="1000" b="1" dirty="0">
                <a:latin typeface="+mn-lt"/>
              </a:rPr>
              <a:t>Milestone 1: Literature Research / Requirement collection &amp; analysis</a:t>
            </a:r>
          </a:p>
          <a:p>
            <a:r>
              <a:rPr lang="en-IN" sz="800" dirty="0">
                <a:latin typeface="+mn-lt"/>
              </a:rPr>
              <a:t>Deadline: 30.10.2018</a:t>
            </a:r>
          </a:p>
          <a:p>
            <a:endParaRPr lang="en-IN" sz="800" dirty="0">
              <a:latin typeface="+mn-lt"/>
            </a:endParaRPr>
          </a:p>
          <a:p>
            <a:pPr marL="171450" lvl="0" indent="-171450">
              <a:buSzPct val="100000"/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Understand Problem Description</a:t>
            </a:r>
          </a:p>
          <a:p>
            <a:pPr marL="171450" lvl="0" indent="-171450">
              <a:buSzPct val="100000"/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Literature research on relevant topics (sources: Google Scholar, DBLP, </a:t>
            </a:r>
            <a:r>
              <a:rPr lang="en-IN" sz="900" dirty="0" err="1">
                <a:latin typeface="+mn-lt"/>
              </a:rPr>
              <a:t>Citeseer</a:t>
            </a:r>
            <a:r>
              <a:rPr lang="en-IN" sz="900" dirty="0">
                <a:latin typeface="+mn-lt"/>
              </a:rPr>
              <a:t>, IEEE.org, ScienceDirect, Research Gate)</a:t>
            </a:r>
          </a:p>
          <a:p>
            <a:pPr marL="171450" lvl="0" indent="-171450">
              <a:buSzPct val="100000"/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Webster &amp;Watson (Forward/Backward Search)</a:t>
            </a:r>
          </a:p>
          <a:p>
            <a:pPr marL="171450" lvl="0" indent="-171450">
              <a:buSzPct val="100000"/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Gain idea on existing approaches</a:t>
            </a:r>
          </a:p>
          <a:p>
            <a:pPr lvl="0">
              <a:buSzPct val="100000"/>
            </a:pPr>
            <a:endParaRPr lang="en-IN" sz="900" dirty="0">
              <a:latin typeface="+mn-lt"/>
            </a:endParaRPr>
          </a:p>
          <a:p>
            <a:pPr>
              <a:buSzPct val="100000"/>
            </a:pPr>
            <a:r>
              <a:rPr lang="en-IN" sz="1000" b="1" dirty="0">
                <a:latin typeface="+mn-lt"/>
              </a:rPr>
              <a:t>Milestone 2 : Additional information gathering</a:t>
            </a:r>
          </a:p>
          <a:p>
            <a:pPr>
              <a:buSzPct val="100000"/>
            </a:pPr>
            <a:r>
              <a:rPr lang="en-IN" sz="800" dirty="0">
                <a:latin typeface="+mn-lt"/>
              </a:rPr>
              <a:t>Deadline: 20.11.2018</a:t>
            </a:r>
          </a:p>
          <a:p>
            <a:pPr>
              <a:buSzPct val="100000"/>
            </a:pPr>
            <a:endParaRPr lang="en-IN" sz="900" dirty="0">
              <a:latin typeface="+mn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Concept understanding &amp; additional literature research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Research on alternative Tools for Implementation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Features and tasks tool can perform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900" dirty="0">
              <a:latin typeface="+mn-lt"/>
            </a:endParaRPr>
          </a:p>
          <a:p>
            <a:pPr lvl="0"/>
            <a:endParaRPr lang="en-IN" sz="900" dirty="0">
              <a:latin typeface="+mn-lt"/>
            </a:endParaRPr>
          </a:p>
          <a:p>
            <a:pPr>
              <a:buSzPct val="100000"/>
            </a:pPr>
            <a:r>
              <a:rPr lang="en-IN" dirty="0">
                <a:latin typeface="+mn-lt"/>
              </a:rPr>
              <a:t>			    continued…</a:t>
            </a:r>
          </a:p>
          <a:p>
            <a:pPr lvl="0">
              <a:buSzPct val="100000"/>
            </a:pPr>
            <a:endParaRPr lang="en-IN" sz="900" dirty="0">
              <a:latin typeface="+mn-lt"/>
            </a:endParaRPr>
          </a:p>
          <a:p>
            <a:r>
              <a:rPr lang="en-IN" dirty="0">
                <a:latin typeface="+mn-lt"/>
              </a:rPr>
              <a:t> </a:t>
            </a:r>
          </a:p>
          <a:p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495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06DD-89F6-47F0-AB08-C1080778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/>
              <a:t>Project Schedule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60B72-C941-4937-9AC3-58AA81599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968375"/>
            <a:ext cx="3912260" cy="2163979"/>
          </a:xfrm>
        </p:spPr>
        <p:txBody>
          <a:bodyPr/>
          <a:lstStyle/>
          <a:p>
            <a:r>
              <a:rPr lang="en-IN" sz="1000" b="1" dirty="0">
                <a:latin typeface="+mn-lt"/>
              </a:rPr>
              <a:t>Milestone 3: Implementation</a:t>
            </a:r>
          </a:p>
          <a:p>
            <a:r>
              <a:rPr lang="en-IN" sz="800" dirty="0">
                <a:latin typeface="+mn-lt"/>
              </a:rPr>
              <a:t>Deadline: 11.12.2018</a:t>
            </a:r>
          </a:p>
          <a:p>
            <a:endParaRPr lang="en-IN" sz="900" dirty="0">
              <a:latin typeface="+mn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Testing and Big fixing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Comparing results with existing approach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Drafting reports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Literature writing / Report writing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900" b="1" dirty="0">
              <a:latin typeface="+mn-lt"/>
            </a:endParaRPr>
          </a:p>
          <a:p>
            <a:r>
              <a:rPr lang="en-IN" sz="1000" b="1" dirty="0">
                <a:latin typeface="+mn-lt"/>
              </a:rPr>
              <a:t>Milestone 4: Documentation and Evaluation</a:t>
            </a:r>
          </a:p>
          <a:p>
            <a:r>
              <a:rPr lang="en-IN" sz="800" dirty="0">
                <a:latin typeface="+mn-lt"/>
              </a:rPr>
              <a:t>Deadline: 22.01.2019</a:t>
            </a:r>
          </a:p>
          <a:p>
            <a:endParaRPr lang="en-IN" sz="900" dirty="0">
              <a:latin typeface="+mn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Review &amp; Refine reports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Evaluation of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+mn-lt"/>
              </a:rPr>
              <a:t>Final report submission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510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463E-E9CC-4A26-90EC-CD55BF9D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>
                <a:latin typeface="+mn-lt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976F-EEEF-4A3A-A6CD-002D6BBC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50" y="815975"/>
            <a:ext cx="4191000" cy="3323987"/>
          </a:xfrm>
        </p:spPr>
        <p:txBody>
          <a:bodyPr/>
          <a:lstStyle/>
          <a:p>
            <a:pPr algn="just"/>
            <a:r>
              <a:rPr lang="en-IN" sz="1000" dirty="0">
                <a:latin typeface="+mn-lt"/>
              </a:rPr>
              <a:t>[1]    Wang, Shuting &amp; Lee Giles, C &amp; Liang, Chen &amp; Wu, Zhaohui &amp; Williams, Kyle &amp; Pursel, Barton &amp; Brautigam, Benjamin &amp; Saul, Sherwyn &amp; Williams, Hannah &amp; Bowen, Kyle. (2015). Concept Hierarchy Extraction from Textbooks. 147-156. 10.1145/2682571.2797062. </a:t>
            </a:r>
          </a:p>
          <a:p>
            <a:pPr algn="just"/>
            <a:r>
              <a:rPr lang="en-IN" sz="1000" dirty="0">
                <a:latin typeface="+mn-lt"/>
              </a:rPr>
              <a:t>[2]  Sabine Wehnert, David Broneske, Stefan Langer, Gunter Saake(2018) </a:t>
            </a:r>
            <a:r>
              <a:rPr lang="en-US" sz="1000" dirty="0">
                <a:latin typeface="+mn-lt"/>
              </a:rPr>
              <a:t>Concept Hierarchy Extraction from Legal Literature. October 2018.</a:t>
            </a:r>
          </a:p>
          <a:p>
            <a:pPr algn="just"/>
            <a:r>
              <a:rPr lang="en-US" sz="1000" dirty="0">
                <a:latin typeface="+mn-lt"/>
              </a:rPr>
              <a:t>[3] </a:t>
            </a:r>
            <a:r>
              <a:rPr lang="en-IN" sz="900" dirty="0">
                <a:latin typeface="+mn-lt"/>
                <a:hlinkClick r:id="rId2"/>
              </a:rPr>
              <a:t>http://kontext.fraunhofer.de/haenelt/kurs/Referate/Hopp_Lin_Valiath_GATE-JAPE-ANNIE-presentation.pdf</a:t>
            </a:r>
            <a:endParaRPr lang="en-IN" sz="900" dirty="0">
              <a:latin typeface="+mn-lt"/>
            </a:endParaRPr>
          </a:p>
          <a:p>
            <a:pPr algn="just"/>
            <a:r>
              <a:rPr lang="en-IN" sz="1000" dirty="0">
                <a:latin typeface="+mn-lt"/>
              </a:rPr>
              <a:t>[4]  </a:t>
            </a:r>
            <a:r>
              <a:rPr lang="en-US" sz="1000" dirty="0">
                <a:latin typeface="+mn-lt"/>
              </a:rPr>
              <a:t>A Semantic Framework for Web service Annotation, Matching and  classiﬁcation in Bioinformatics - Scientific Figure on ResearchGate. Available from:</a:t>
            </a:r>
            <a:r>
              <a:rPr lang="en-US" sz="900" dirty="0">
                <a:latin typeface="+mn-lt"/>
              </a:rPr>
              <a:t>[</a:t>
            </a:r>
            <a:r>
              <a:rPr lang="en-US" sz="900" dirty="0">
                <a:latin typeface="+mn-lt"/>
                <a:hlinkClick r:id="rId3"/>
              </a:rPr>
              <a:t>https://www.researchgate.net/An-example-of-a-JAPErule_fig2_230651087</a:t>
            </a:r>
            <a:r>
              <a:rPr lang="en-US" sz="900" dirty="0">
                <a:latin typeface="+mn-lt"/>
              </a:rPr>
              <a:t>] </a:t>
            </a:r>
            <a:r>
              <a:rPr lang="en-US" sz="1000" dirty="0">
                <a:latin typeface="+mn-lt"/>
              </a:rPr>
              <a:t>(accessed 29 Oct, 2018)</a:t>
            </a:r>
          </a:p>
          <a:p>
            <a:pPr algn="just"/>
            <a:r>
              <a:rPr lang="en-US" sz="1000" dirty="0">
                <a:latin typeface="+mn-lt"/>
              </a:rPr>
              <a:t>[5]    </a:t>
            </a:r>
            <a:r>
              <a:rPr lang="en-US" sz="900" dirty="0">
                <a:latin typeface="+mn-lt"/>
                <a:hlinkClick r:id="rId4"/>
              </a:rPr>
              <a:t>https://en.wikipedia.org/wiki/Lexical_analysis#Tokenization</a:t>
            </a:r>
            <a:endParaRPr lang="en-US" sz="900" dirty="0">
              <a:latin typeface="+mn-lt"/>
            </a:endParaRPr>
          </a:p>
          <a:p>
            <a:pPr algn="just"/>
            <a:r>
              <a:rPr lang="en-US" sz="1000" dirty="0">
                <a:latin typeface="+mn-lt"/>
              </a:rPr>
              <a:t>[6]    </a:t>
            </a:r>
            <a:r>
              <a:rPr lang="en-US" sz="900" dirty="0">
                <a:latin typeface="+mn-lt"/>
                <a:hlinkClick r:id="rId5"/>
              </a:rPr>
              <a:t>https://web.stanford.edu/~jurafsky/slp3/ed3book.pdf</a:t>
            </a:r>
            <a:r>
              <a:rPr lang="en-US" sz="900" dirty="0">
                <a:latin typeface="+mn-lt"/>
              </a:rPr>
              <a:t> </a:t>
            </a:r>
          </a:p>
          <a:p>
            <a:pPr algn="just"/>
            <a:r>
              <a:rPr lang="en-US" sz="900" dirty="0">
                <a:latin typeface="+mn-lt"/>
              </a:rPr>
              <a:t>[7]     </a:t>
            </a:r>
            <a:r>
              <a:rPr lang="en-US" sz="900" dirty="0">
                <a:latin typeface="+mn-lt"/>
                <a:hlinkClick r:id="rId6"/>
              </a:rPr>
              <a:t>http://www.odbms.org/2017/06/text-annotation-tools/</a:t>
            </a:r>
            <a:r>
              <a:rPr lang="en-US" sz="900" dirty="0">
                <a:latin typeface="+mn-lt"/>
              </a:rPr>
              <a:t> </a:t>
            </a:r>
          </a:p>
          <a:p>
            <a:pPr algn="just"/>
            <a:r>
              <a:rPr lang="en-US" sz="900" dirty="0">
                <a:latin typeface="+mn-lt"/>
              </a:rPr>
              <a:t>[8] </a:t>
            </a:r>
            <a:r>
              <a:rPr lang="en-US" sz="900" dirty="0">
                <a:latin typeface="+mn-lt"/>
                <a:hlinkClick r:id="rId7"/>
              </a:rPr>
              <a:t>https://gate.ac.uk/sale/talks/gate-course-may10/track-1/module-3-jape/module-3-jape.pdf</a:t>
            </a:r>
            <a:r>
              <a:rPr lang="en-US" sz="900" dirty="0">
                <a:latin typeface="+mn-lt"/>
              </a:rPr>
              <a:t> </a:t>
            </a:r>
          </a:p>
          <a:p>
            <a:pPr marL="228600" indent="-228600" algn="just">
              <a:buFont typeface="+mj-lt"/>
              <a:buAutoNum type="arabicPeriod"/>
            </a:pPr>
            <a:endParaRPr lang="en-IN" sz="1000" dirty="0">
              <a:latin typeface="+mn-lt"/>
            </a:endParaRPr>
          </a:p>
          <a:p>
            <a:pPr marL="228600" indent="-228600" algn="just">
              <a:buFont typeface="+mj-lt"/>
              <a:buAutoNum type="arabicPeriod"/>
            </a:pPr>
            <a:endParaRPr lang="en-IN" sz="1000" dirty="0">
              <a:latin typeface="+mn-lt"/>
            </a:endParaRPr>
          </a:p>
          <a:p>
            <a:pPr marL="228600" indent="-228600" algn="just">
              <a:buFont typeface="+mj-lt"/>
              <a:buAutoNum type="arabicPeriod"/>
            </a:pPr>
            <a:endParaRPr lang="en-IN" sz="1000" dirty="0">
              <a:latin typeface="+mn-lt"/>
            </a:endParaRPr>
          </a:p>
          <a:p>
            <a:pPr marL="228600" indent="-228600" algn="just">
              <a:buFont typeface="+mj-lt"/>
              <a:buAutoNum type="arabicPeriod"/>
            </a:pPr>
            <a:endParaRPr lang="en-IN" sz="1000" dirty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59106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850" y="1273175"/>
            <a:ext cx="27654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latin typeface="Arial"/>
                <a:cs typeface="Arial"/>
              </a:rPr>
              <a:t>Thank </a:t>
            </a:r>
            <a:r>
              <a:rPr sz="1400" b="1" spc="-75" dirty="0">
                <a:latin typeface="Arial"/>
                <a:cs typeface="Arial"/>
              </a:rPr>
              <a:t>you</a:t>
            </a:r>
            <a:r>
              <a:rPr sz="1400" b="1" spc="10" dirty="0">
                <a:latin typeface="Arial"/>
                <a:cs typeface="Arial"/>
              </a:rPr>
              <a:t>!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15" dirty="0"/>
              <a:t>Current </a:t>
            </a:r>
            <a:r>
              <a:rPr spc="-10" dirty="0"/>
              <a:t>state </a:t>
            </a:r>
            <a:r>
              <a:rPr spc="-30" dirty="0"/>
              <a:t>and </a:t>
            </a:r>
            <a:r>
              <a:rPr spc="-10" dirty="0"/>
              <a:t>future </a:t>
            </a:r>
            <a:r>
              <a:rPr spc="-35" dirty="0"/>
              <a:t>challenges </a:t>
            </a:r>
            <a:r>
              <a:rPr spc="-25" dirty="0"/>
              <a:t>in </a:t>
            </a:r>
            <a:r>
              <a:rPr spc="-15" dirty="0"/>
              <a:t>Optional</a:t>
            </a:r>
            <a:r>
              <a:rPr spc="45" dirty="0"/>
              <a:t> </a:t>
            </a:r>
            <a:r>
              <a:rPr spc="-20" dirty="0"/>
              <a:t>Weaving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32084" y="3349288"/>
            <a:ext cx="13462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36280"/>
            <a:ext cx="6527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cs typeface="Arial"/>
              </a:rPr>
              <a:t>A</a:t>
            </a:r>
            <a:r>
              <a:rPr sz="1400" b="1" spc="-60" dirty="0">
                <a:cs typeface="Arial"/>
              </a:rPr>
              <a:t>ge</a:t>
            </a:r>
            <a:r>
              <a:rPr sz="1400" b="1" spc="-55" dirty="0">
                <a:cs typeface="Arial"/>
              </a:rPr>
              <a:t>nd</a:t>
            </a:r>
            <a:r>
              <a:rPr sz="1400" b="1" spc="-30" dirty="0">
                <a:cs typeface="Arial"/>
              </a:rPr>
              <a:t>a</a:t>
            </a:r>
            <a:endParaRPr sz="1400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850" y="922640"/>
            <a:ext cx="3481756" cy="2001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Problem Description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IN" sz="1100" b="1" spc="-10" dirty="0">
                <a:cs typeface="Arial"/>
              </a:rPr>
              <a:t>Information Extraction 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Techniques for Information Extraction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Tasks to do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Workflow 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Evaluation workflow of GATE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Team Members &amp; Roles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Project Schedule </a:t>
            </a:r>
          </a:p>
          <a:p>
            <a:pPr marL="184150" lvl="1" indent="-17145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b="1" spc="-10" dirty="0">
                <a:cs typeface="Arial"/>
              </a:rPr>
              <a:t>References</a:t>
            </a:r>
          </a:p>
          <a:p>
            <a:pPr marL="469900" lvl="1">
              <a:spcBef>
                <a:spcPts val="90"/>
              </a:spcBef>
            </a:pPr>
            <a:endParaRPr lang="en-US" sz="1100" b="1" spc="-30" dirty="0">
              <a:latin typeface="Arial"/>
              <a:cs typeface="Arial"/>
            </a:endParaRPr>
          </a:p>
          <a:p>
            <a:pPr marL="469900" lvl="1">
              <a:spcBef>
                <a:spcPts val="90"/>
              </a:spcBef>
            </a:pPr>
            <a:endParaRPr lang="en-US"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A8AA-5B2D-496F-BDC3-C90F8F45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>
                <a:latin typeface="+mn-lt"/>
              </a:rPr>
              <a:t>Problem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827C4-BEE0-4000-B66C-53E8208E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1015663"/>
          </a:xfrm>
        </p:spPr>
        <p:txBody>
          <a:bodyPr/>
          <a:lstStyle/>
          <a:p>
            <a:pPr algn="just"/>
            <a:r>
              <a:rPr lang="en-US" dirty="0">
                <a:latin typeface="+mn-lt"/>
              </a:rPr>
              <a:t>Lawyers and Enterprises face an ultimate challenge to trace large number of new legal texts or jurisdictions integrated into existing knowledge to ensure compliance. Thus, requires a context sensitive search and a grouping methodology which ensures that all relevant documents are retrieved for a specific situation[2].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00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0BF6-4474-4413-8BE5-0D514232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>
                <a:latin typeface="+mn-lt"/>
              </a:rPr>
              <a:t>Information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FB5ED-EE6F-4453-A676-6A401AD2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1523494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Task of automatically extracting structured information from unstructured or semi-structured machine readable documents.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Retrieval of information from various contextually relevant and semantically related legal texts based on concept hierarchy[2].</a:t>
            </a:r>
          </a:p>
          <a:p>
            <a:pPr algn="just"/>
            <a:endParaRPr lang="en-US" dirty="0"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Some popular Open source tools – GATE, UIMA, tm(R), RapidMiner, NEJI. [7]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28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A036-CF44-40D0-BD77-97D0800A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pPr algn="l"/>
            <a:r>
              <a:rPr lang="en-IN" dirty="0">
                <a:latin typeface="+mn-lt"/>
              </a:rPr>
              <a:t>JAPE Rules (</a:t>
            </a:r>
            <a:r>
              <a:rPr lang="en-US" dirty="0">
                <a:latin typeface="+mn-lt"/>
              </a:rPr>
              <a:t>Java Annotation Patterns Engine</a:t>
            </a:r>
            <a:r>
              <a:rPr lang="en-IN" dirty="0">
                <a:latin typeface="+mn-lt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78130-076B-4B47-9487-F75D1BC8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50" y="947885"/>
            <a:ext cx="4190999" cy="2031325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JAPE Grammar consists of a set of phrases, each of which consists of a set of pattern rules[4]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Example of JAPE rule: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algn="just"/>
            <a:endParaRPr lang="en-US" dirty="0">
              <a:latin typeface="+mn-lt"/>
            </a:endParaRPr>
          </a:p>
          <a:p>
            <a:pPr algn="just"/>
            <a:r>
              <a:rPr lang="en-US" dirty="0"/>
              <a:t>   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											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1CE41-445D-4E31-BFF3-9EEC923B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01775"/>
            <a:ext cx="2590800" cy="1600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D71127-B97C-4065-9510-3AC9071668AD}"/>
              </a:ext>
            </a:extLst>
          </p:cNvPr>
          <p:cNvSpPr/>
          <p:nvPr/>
        </p:nvSpPr>
        <p:spPr>
          <a:xfrm>
            <a:off x="3300027" y="2855927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1000" dirty="0"/>
              <a:t>Continued…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60785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0887-108E-4F7D-9CB6-A8A84451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Parts of the rule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D3214D-4785-4DD1-B912-D681F2C382D8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2374202" y="867118"/>
            <a:ext cx="2005393" cy="169277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Pattern specified will be an annotation of type “Organization”, which is an entity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“Kind” is an attribute with value “university”.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“Rule” is another attribute with value “University1”[8]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33148E-E850-4221-B41E-666EDB40A9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0887" y="867070"/>
            <a:ext cx="200501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1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161B-E63F-4AD6-94C7-DA585E4B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>
                <a:latin typeface="+mj-lt"/>
              </a:rPr>
              <a:t>Tokenizer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37872-9C3E-49A6-8811-A0F80F0A2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1044575"/>
            <a:ext cx="4165878" cy="186204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Task of chopping sequence of characters in a document into small chunks called Tokens[5]. Sometimes, throwing away punctuations.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Examples:</a:t>
            </a:r>
          </a:p>
          <a:p>
            <a:r>
              <a:rPr lang="en-US" dirty="0">
                <a:latin typeface="+mn-lt"/>
              </a:rPr>
              <a:t>Input: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Friends, Romans, Countrymen, lend me your ears;</a:t>
            </a:r>
          </a:p>
          <a:p>
            <a:r>
              <a:rPr lang="en-US" dirty="0">
                <a:latin typeface="+mn-lt"/>
              </a:rPr>
              <a:t>Output: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Start-punctuation: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“ ( “, end-punctuation “ ) “, other punctuation “ : “.</a:t>
            </a:r>
          </a:p>
          <a:p>
            <a:r>
              <a:rPr lang="en-US" dirty="0">
                <a:latin typeface="+mn-lt"/>
              </a:rPr>
              <a:t>Currency symbols: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„$“ , „ ￡“ … and symbol “&amp;“.</a:t>
            </a:r>
            <a:endParaRPr lang="en-US" sz="1600" dirty="0">
              <a:solidFill>
                <a:srgbClr val="0070C0"/>
              </a:solidFill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7CE6B-1053-427A-9EB4-4ED0DB804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90960"/>
            <a:ext cx="3600450" cy="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1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8383-1081-4F23-877E-378E7AF1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36280"/>
            <a:ext cx="4419498" cy="215444"/>
          </a:xfrm>
        </p:spPr>
        <p:txBody>
          <a:bodyPr/>
          <a:lstStyle/>
          <a:p>
            <a:r>
              <a:rPr lang="en-IN" dirty="0">
                <a:latin typeface="+mj-lt"/>
              </a:rPr>
              <a:t>Parts of Speech Tagging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4155-9CA4-4DE7-A62B-1EFDD3EF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203132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Part of speech tag is associated with each word.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Resources: </a:t>
            </a:r>
            <a:r>
              <a:rPr lang="en-US" dirty="0">
                <a:latin typeface="+mn-lt"/>
              </a:rPr>
              <a:t>Lexicon collected from corpus with word, list of valid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Two steps during tagging:</a:t>
            </a:r>
          </a:p>
          <a:p>
            <a:r>
              <a:rPr lang="en-US" dirty="0">
                <a:latin typeface="+mn-lt"/>
              </a:rPr>
              <a:t>     1. Initial guess based on lexicon (contain most likely tag)</a:t>
            </a:r>
          </a:p>
          <a:p>
            <a:r>
              <a:rPr lang="en-US" dirty="0">
                <a:latin typeface="+mn-lt"/>
              </a:rPr>
              <a:t>     2. Correction based on a list of rules (contextual)</a:t>
            </a:r>
          </a:p>
          <a:p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Example: ‘</a:t>
            </a:r>
            <a:r>
              <a:rPr lang="en-US" b="1" dirty="0">
                <a:latin typeface="+mn-lt"/>
              </a:rPr>
              <a:t>book</a:t>
            </a:r>
            <a:r>
              <a:rPr lang="en-US" dirty="0">
                <a:latin typeface="+mn-lt"/>
              </a:rPr>
              <a:t>’ can be a verb (</a:t>
            </a:r>
            <a:r>
              <a:rPr lang="en-US" b="1" u="sng" dirty="0">
                <a:latin typeface="+mn-lt"/>
              </a:rPr>
              <a:t>book</a:t>
            </a:r>
            <a:r>
              <a:rPr lang="en-US" dirty="0">
                <a:latin typeface="+mn-lt"/>
              </a:rPr>
              <a:t> that ﬂight) or a noun (hand me that </a:t>
            </a:r>
            <a:r>
              <a:rPr lang="en-US" b="1" u="sng" dirty="0">
                <a:latin typeface="+mn-lt"/>
              </a:rPr>
              <a:t>book</a:t>
            </a:r>
            <a:r>
              <a:rPr lang="en-US" dirty="0">
                <a:latin typeface="+mn-lt"/>
              </a:rPr>
              <a:t>)</a:t>
            </a:r>
            <a:r>
              <a:rPr lang="en-US" dirty="0"/>
              <a:t> [6]. </a:t>
            </a: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10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166-18CB-465E-96F1-6BAD6292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8010" y="536280"/>
            <a:ext cx="3912260" cy="215444"/>
          </a:xfrm>
        </p:spPr>
        <p:txBody>
          <a:bodyPr/>
          <a:lstStyle/>
          <a:p>
            <a:pPr marL="469900" lvl="1" algn="just">
              <a:spcBef>
                <a:spcPts val="90"/>
              </a:spcBef>
            </a:pPr>
            <a:r>
              <a:rPr lang="en-IN" sz="1400" b="1" spc="-10" dirty="0">
                <a:latin typeface="+mn-lt"/>
                <a:cs typeface="Arial"/>
              </a:rPr>
              <a:t>Named Entity Recognition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E4C8-2039-4C27-AB90-A320DE142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919" y="1024085"/>
            <a:ext cx="3912260" cy="169277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It is the task that locate and classify atomic elements in text into predefined categories such as the names of </a:t>
            </a:r>
            <a:r>
              <a:rPr lang="en-US" b="1" dirty="0">
                <a:latin typeface="+mn-lt"/>
              </a:rPr>
              <a:t>persons, organizations, locations</a:t>
            </a:r>
            <a:r>
              <a:rPr lang="en-US" dirty="0">
                <a:latin typeface="+mn-lt"/>
              </a:rPr>
              <a:t>[2].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Identification of named entities in 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Accessing DBpedia knowledge for </a:t>
            </a:r>
            <a:r>
              <a:rPr lang="en-US" b="1" dirty="0">
                <a:latin typeface="+mn-lt"/>
              </a:rPr>
              <a:t>Named Entity Resolution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28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836</Words>
  <Application>Microsoft Office PowerPoint</Application>
  <PresentationFormat>Custom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Problem Description</vt:lpstr>
      <vt:lpstr>Information Extraction</vt:lpstr>
      <vt:lpstr>JAPE Rules (Java Annotation Patterns Engine)</vt:lpstr>
      <vt:lpstr>Parts of the rule</vt:lpstr>
      <vt:lpstr>Tokenizer</vt:lpstr>
      <vt:lpstr>Parts of Speech Tagging</vt:lpstr>
      <vt:lpstr>Named Entity Recognition</vt:lpstr>
      <vt:lpstr>Tasks to do</vt:lpstr>
      <vt:lpstr>Workflow</vt:lpstr>
      <vt:lpstr>Evaluation workflow of GATE </vt:lpstr>
      <vt:lpstr>Team Members &amp; Roles</vt:lpstr>
      <vt:lpstr>Project Schedule description</vt:lpstr>
      <vt:lpstr>Project Schedule description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Prakash</dc:creator>
  <cp:lastModifiedBy>Yamuna Saraj</cp:lastModifiedBy>
  <cp:revision>61</cp:revision>
  <dcterms:created xsi:type="dcterms:W3CDTF">2018-10-28T12:35:31Z</dcterms:created>
  <dcterms:modified xsi:type="dcterms:W3CDTF">2018-10-29T21:12:14Z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2018-10-28T00:00:00Z</vt:filetime>
  </property>
</Properties>
</file>