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0583D38-81FD-4B4B-A5D7-DFAC376749BF}" type="datetimeFigureOut">
              <a:rPr lang="en-US" smtClean="0"/>
              <a:pPr/>
              <a:t>08/08/2017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C1BEAD8-8045-463A-8190-30CCB11487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1BEAD8-8045-463A-8190-30CCB11487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1BEAD8-8045-463A-8190-30CCB11487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1BEAD8-8045-463A-8190-30CCB114870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1BEAD8-8045-463A-8190-30CCB114870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1BEAD8-8045-463A-8190-30CCB114870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C1BEAD8-8045-463A-8190-30CCB114870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C1BEAD8-8045-463A-8190-30CCB114870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0583D38-81FD-4B4B-A5D7-DFAC376749BF}" type="datetimeFigureOut">
              <a:rPr lang="en-US" smtClean="0"/>
              <a:pPr/>
              <a:t>08/08/2017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C1BEAD8-8045-463A-8190-30CCB11487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0583D38-81FD-4B4B-A5D7-DFAC376749BF}" type="datetimeFigureOut">
              <a:rPr lang="en-US" smtClean="0"/>
              <a:pPr/>
              <a:t>08/08/2017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1BEAD8-8045-463A-8190-30CCB114870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583D38-81FD-4B4B-A5D7-DFAC376749BF}" type="datetimeFigureOut">
              <a:rPr lang="en-US" smtClean="0"/>
              <a:pPr/>
              <a:t>08/08/2017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C1BEAD8-8045-463A-8190-30CCB114870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0583D38-81FD-4B4B-A5D7-DFAC376749BF}" type="datetimeFigureOut">
              <a:rPr lang="en-US" smtClean="0"/>
              <a:pPr/>
              <a:t>08/08/2017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C1BEAD8-8045-463A-8190-30CCB11487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0999"/>
            <a:ext cx="7772400" cy="381001"/>
          </a:xfrm>
        </p:spPr>
        <p:txBody>
          <a:bodyPr>
            <a:normAutofit fontScale="90000"/>
          </a:bodyPr>
          <a:lstStyle/>
          <a:p>
            <a:pPr algn="ctr"/>
            <a:r>
              <a:rPr lang="en-US" dirty="0" smtClean="0">
                <a:solidFill>
                  <a:srgbClr val="FF0000"/>
                </a:solidFill>
              </a:rPr>
              <a:t>Computer memory system</a:t>
            </a:r>
            <a:endParaRPr lang="en-US" dirty="0">
              <a:solidFill>
                <a:srgbClr val="FF0000"/>
              </a:solidFill>
            </a:endParaRPr>
          </a:p>
        </p:txBody>
      </p:sp>
      <p:sp>
        <p:nvSpPr>
          <p:cNvPr id="3" name="Subtitle 2"/>
          <p:cNvSpPr>
            <a:spLocks noGrp="1"/>
          </p:cNvSpPr>
          <p:nvPr>
            <p:ph type="subTitle" idx="1"/>
          </p:nvPr>
        </p:nvSpPr>
        <p:spPr>
          <a:xfrm>
            <a:off x="381000" y="838200"/>
            <a:ext cx="8077200" cy="533400"/>
          </a:xfrm>
        </p:spPr>
        <p:txBody>
          <a:bodyPr/>
          <a:lstStyle/>
          <a:p>
            <a:pPr algn="l"/>
            <a:r>
              <a:rPr lang="en-US" sz="1800" b="1" dirty="0" smtClean="0">
                <a:solidFill>
                  <a:srgbClr val="FF0000"/>
                </a:solidFill>
                <a:latin typeface="Times New Roman" pitchFamily="18" charset="0"/>
                <a:cs typeface="Times New Roman" pitchFamily="18" charset="0"/>
              </a:rPr>
              <a:t>Characteristics of memory system</a:t>
            </a:r>
            <a:r>
              <a:rPr lang="en-US" dirty="0" smtClean="0"/>
              <a:t>	</a:t>
            </a:r>
          </a:p>
          <a:p>
            <a:pPr algn="l"/>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95400" y="1728788"/>
            <a:ext cx="6857999" cy="4824412"/>
          </a:xfrm>
          <a:prstGeom prst="rect">
            <a:avLst/>
          </a:prstGeom>
          <a:noFill/>
          <a:ln w="9525">
            <a:noFill/>
            <a:miter lim="800000"/>
            <a:headEnd/>
            <a:tailEnd/>
          </a:ln>
        </p:spPr>
      </p:pic>
      <p:sp>
        <p:nvSpPr>
          <p:cNvPr id="5" name="Rectangle 4"/>
          <p:cNvSpPr/>
          <p:nvPr/>
        </p:nvSpPr>
        <p:spPr>
          <a:xfrm>
            <a:off x="0" y="2286000"/>
            <a:ext cx="1752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itchFamily="18" charset="0"/>
                <a:cs typeface="Times New Roman" pitchFamily="18" charset="0"/>
              </a:rPr>
              <a:t>Internal memory is often equated with main memory</a:t>
            </a:r>
          </a:p>
        </p:txBody>
      </p:sp>
      <p:sp>
        <p:nvSpPr>
          <p:cNvPr id="6" name="Right Arrow 5"/>
          <p:cNvSpPr/>
          <p:nvPr/>
        </p:nvSpPr>
        <p:spPr>
          <a:xfrm>
            <a:off x="1828800" y="2667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29000" y="3962400"/>
            <a:ext cx="1828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unit </a:t>
            </a:r>
            <a:r>
              <a:rPr lang="en-US" sz="1600" dirty="0" smtClean="0">
                <a:latin typeface="Times New Roman" pitchFamily="18" charset="0"/>
                <a:cs typeface="Times New Roman" pitchFamily="18" charset="0"/>
              </a:rPr>
              <a:t>of transfer </a:t>
            </a:r>
            <a:r>
              <a:rPr lang="en-US" sz="1600" dirty="0">
                <a:latin typeface="Times New Roman" pitchFamily="18" charset="0"/>
                <a:cs typeface="Times New Roman" pitchFamily="18" charset="0"/>
              </a:rPr>
              <a:t>is equal to the number of electrical lines into and out of the </a:t>
            </a:r>
            <a:r>
              <a:rPr lang="en-US" sz="1600" dirty="0" smtClean="0">
                <a:latin typeface="Times New Roman" pitchFamily="18" charset="0"/>
                <a:cs typeface="Times New Roman" pitchFamily="18" charset="0"/>
              </a:rPr>
              <a:t>memory module</a:t>
            </a:r>
            <a:r>
              <a:rPr lang="en-US" sz="1600" dirty="0">
                <a:latin typeface="Times New Roman" pitchFamily="18" charset="0"/>
                <a:cs typeface="Times New Roman" pitchFamily="18" charset="0"/>
              </a:rPr>
              <a:t>.</a:t>
            </a:r>
          </a:p>
        </p:txBody>
      </p:sp>
      <p:sp>
        <p:nvSpPr>
          <p:cNvPr id="8" name="Left Arrow 7"/>
          <p:cNvSpPr/>
          <p:nvPr/>
        </p:nvSpPr>
        <p:spPr>
          <a:xfrm>
            <a:off x="2895600" y="4419600"/>
            <a:ext cx="304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47244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Access must </a:t>
            </a:r>
            <a:r>
              <a:rPr lang="en-US" sz="1600" dirty="0">
                <a:latin typeface="Times New Roman" pitchFamily="18" charset="0"/>
                <a:cs typeface="Times New Roman" pitchFamily="18" charset="0"/>
              </a:rPr>
              <a:t>be made in a specific linear sequence</a:t>
            </a:r>
            <a:r>
              <a:rPr lang="en-US" dirty="0"/>
              <a:t>.</a:t>
            </a:r>
          </a:p>
        </p:txBody>
      </p:sp>
      <p:sp>
        <p:nvSpPr>
          <p:cNvPr id="10" name="Right Arrow 9"/>
          <p:cNvSpPr/>
          <p:nvPr/>
        </p:nvSpPr>
        <p:spPr>
          <a:xfrm>
            <a:off x="1676400" y="53340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57150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any </a:t>
            </a:r>
            <a:r>
              <a:rPr lang="en-US" sz="1600" dirty="0" smtClean="0">
                <a:latin typeface="Times New Roman" pitchFamily="18" charset="0"/>
                <a:cs typeface="Times New Roman" pitchFamily="18" charset="0"/>
              </a:rPr>
              <a:t>location can </a:t>
            </a:r>
            <a:r>
              <a:rPr lang="en-US" sz="1600" dirty="0">
                <a:latin typeface="Times New Roman" pitchFamily="18" charset="0"/>
                <a:cs typeface="Times New Roman" pitchFamily="18" charset="0"/>
              </a:rPr>
              <a:t>be selected at random and directly addressed and accessed</a:t>
            </a:r>
          </a:p>
        </p:txBody>
      </p:sp>
      <p:sp>
        <p:nvSpPr>
          <p:cNvPr id="12" name="Right Arrow 11"/>
          <p:cNvSpPr/>
          <p:nvPr/>
        </p:nvSpPr>
        <p:spPr>
          <a:xfrm>
            <a:off x="1752600" y="58674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5791200"/>
            <a:ext cx="2895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Make a </a:t>
            </a:r>
            <a:r>
              <a:rPr lang="en-US" sz="1600" dirty="0">
                <a:latin typeface="Times New Roman" pitchFamily="18" charset="0"/>
                <a:cs typeface="Times New Roman" pitchFamily="18" charset="0"/>
              </a:rPr>
              <a:t>comparison of desired bit locations within a word for a specified match, </a:t>
            </a:r>
            <a:r>
              <a:rPr lang="en-US" sz="1600" dirty="0" smtClean="0">
                <a:latin typeface="Times New Roman" pitchFamily="18" charset="0"/>
                <a:cs typeface="Times New Roman" pitchFamily="18" charset="0"/>
              </a:rPr>
              <a:t>and to </a:t>
            </a:r>
            <a:r>
              <a:rPr lang="en-US" sz="1600" dirty="0">
                <a:latin typeface="Times New Roman" pitchFamily="18" charset="0"/>
                <a:cs typeface="Times New Roman" pitchFamily="18" charset="0"/>
              </a:rPr>
              <a:t>do this for all words </a:t>
            </a:r>
            <a:r>
              <a:rPr lang="en-US" sz="1600" dirty="0" smtClean="0">
                <a:latin typeface="Times New Roman" pitchFamily="18" charset="0"/>
                <a:cs typeface="Times New Roman" pitchFamily="18" charset="0"/>
              </a:rPr>
              <a:t>simultaneously</a:t>
            </a:r>
            <a:endParaRPr lang="en-US" sz="1600" dirty="0">
              <a:latin typeface="Times New Roman" pitchFamily="18" charset="0"/>
              <a:cs typeface="Times New Roman" pitchFamily="18" charset="0"/>
            </a:endParaRPr>
          </a:p>
        </p:txBody>
      </p:sp>
      <p:sp>
        <p:nvSpPr>
          <p:cNvPr id="14" name="Left Arrow 13"/>
          <p:cNvSpPr/>
          <p:nvPr/>
        </p:nvSpPr>
        <p:spPr>
          <a:xfrm>
            <a:off x="2895600" y="61722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72200" y="6096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time it takes </a:t>
            </a:r>
            <a:r>
              <a:rPr lang="en-US" sz="1600" dirty="0" smtClean="0">
                <a:latin typeface="Times New Roman" pitchFamily="18" charset="0"/>
                <a:cs typeface="Times New Roman" pitchFamily="18" charset="0"/>
              </a:rPr>
              <a:t>to perform </a:t>
            </a:r>
            <a:r>
              <a:rPr lang="en-US" sz="1600" dirty="0">
                <a:latin typeface="Times New Roman" pitchFamily="18" charset="0"/>
                <a:cs typeface="Times New Roman" pitchFamily="18" charset="0"/>
              </a:rPr>
              <a:t>a read or </a:t>
            </a:r>
            <a:r>
              <a:rPr lang="en-US" sz="1600" dirty="0" smtClean="0">
                <a:latin typeface="Times New Roman" pitchFamily="18" charset="0"/>
                <a:cs typeface="Times New Roman" pitchFamily="18" charset="0"/>
              </a:rPr>
              <a:t>write operation</a:t>
            </a:r>
            <a:r>
              <a:rPr lang="en-US" sz="1600" dirty="0">
                <a:latin typeface="Times New Roman" pitchFamily="18" charset="0"/>
                <a:cs typeface="Times New Roman" pitchFamily="18" charset="0"/>
              </a:rPr>
              <a:t>, that is, the time from the instant that an </a:t>
            </a:r>
            <a:r>
              <a:rPr lang="en-US" sz="1600" dirty="0" smtClean="0">
                <a:latin typeface="Times New Roman" pitchFamily="18" charset="0"/>
                <a:cs typeface="Times New Roman" pitchFamily="18" charset="0"/>
              </a:rPr>
              <a:t>address is </a:t>
            </a:r>
            <a:r>
              <a:rPr lang="en-US" sz="1600" dirty="0">
                <a:latin typeface="Times New Roman" pitchFamily="18" charset="0"/>
                <a:cs typeface="Times New Roman" pitchFamily="18" charset="0"/>
              </a:rPr>
              <a:t>presented to the memory to the instant that data have been stored or</a:t>
            </a:r>
          </a:p>
          <a:p>
            <a:r>
              <a:rPr lang="en-US" sz="1600" dirty="0">
                <a:latin typeface="Times New Roman" pitchFamily="18" charset="0"/>
                <a:cs typeface="Times New Roman" pitchFamily="18" charset="0"/>
              </a:rPr>
              <a:t>made available for use.</a:t>
            </a:r>
          </a:p>
        </p:txBody>
      </p:sp>
      <p:sp>
        <p:nvSpPr>
          <p:cNvPr id="16" name="Down Arrow 15"/>
          <p:cNvSpPr/>
          <p:nvPr/>
        </p:nvSpPr>
        <p:spPr>
          <a:xfrm>
            <a:off x="6705600" y="21336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39000" y="2286000"/>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consists of the access time plus any additional time required before a</a:t>
            </a:r>
          </a:p>
          <a:p>
            <a:r>
              <a:rPr lang="en-US" sz="1600" dirty="0">
                <a:latin typeface="Times New Roman" pitchFamily="18" charset="0"/>
                <a:cs typeface="Times New Roman" pitchFamily="18" charset="0"/>
              </a:rPr>
              <a:t>second access can commence</a:t>
            </a:r>
            <a:r>
              <a:rPr lang="en-US" dirty="0"/>
              <a:t>.</a:t>
            </a:r>
          </a:p>
        </p:txBody>
      </p:sp>
      <p:sp>
        <p:nvSpPr>
          <p:cNvPr id="18" name="Left Arrow 17"/>
          <p:cNvSpPr/>
          <p:nvPr/>
        </p:nvSpPr>
        <p:spPr>
          <a:xfrm>
            <a:off x="6858000" y="2743200"/>
            <a:ext cx="304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10000" y="9906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This is the rate at which data can be transferred into or out of </a:t>
            </a:r>
            <a:r>
              <a:rPr lang="en-US" sz="1600" dirty="0" smtClean="0">
                <a:latin typeface="Times New Roman" pitchFamily="18" charset="0"/>
                <a:cs typeface="Times New Roman" pitchFamily="18" charset="0"/>
              </a:rPr>
              <a:t>a memory </a:t>
            </a:r>
            <a:r>
              <a:rPr lang="en-US" sz="1600" dirty="0">
                <a:latin typeface="Times New Roman" pitchFamily="18" charset="0"/>
                <a:cs typeface="Times New Roman" pitchFamily="18" charset="0"/>
              </a:rPr>
              <a:t>unit.</a:t>
            </a:r>
          </a:p>
        </p:txBody>
      </p:sp>
      <p:sp>
        <p:nvSpPr>
          <p:cNvPr id="20" name="Down Arrow 19"/>
          <p:cNvSpPr/>
          <p:nvPr/>
        </p:nvSpPr>
        <p:spPr>
          <a:xfrm>
            <a:off x="5638800" y="2133600"/>
            <a:ext cx="228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48200" y="29718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Times New Roman" pitchFamily="18" charset="0"/>
                <a:cs typeface="Times New Roman" pitchFamily="18" charset="0"/>
              </a:rPr>
              <a:t>Volatile memory, information decays naturally or  is lost </a:t>
            </a:r>
            <a:r>
              <a:rPr lang="en-US" sz="1600" dirty="0">
                <a:latin typeface="Times New Roman" pitchFamily="18" charset="0"/>
                <a:cs typeface="Times New Roman" pitchFamily="18" charset="0"/>
              </a:rPr>
              <a:t>when electrical power is switched of</a:t>
            </a:r>
            <a:r>
              <a:rPr lang="en-US" dirty="0"/>
              <a:t>f.</a:t>
            </a:r>
          </a:p>
        </p:txBody>
      </p:sp>
      <p:sp>
        <p:nvSpPr>
          <p:cNvPr id="22" name="Down Arrow 21"/>
          <p:cNvSpPr/>
          <p:nvPr/>
        </p:nvSpPr>
        <p:spPr>
          <a:xfrm>
            <a:off x="7010400" y="4495800"/>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77000" y="3352800"/>
            <a:ext cx="2667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itchFamily="18" charset="0"/>
                <a:cs typeface="Times New Roman" pitchFamily="18" charset="0"/>
              </a:rPr>
              <a:t>information once recorded remains without deterioration</a:t>
            </a:r>
          </a:p>
          <a:p>
            <a:r>
              <a:rPr lang="en-US" sz="1600" dirty="0">
                <a:latin typeface="Times New Roman" pitchFamily="18" charset="0"/>
                <a:cs typeface="Times New Roman" pitchFamily="18" charset="0"/>
              </a:rPr>
              <a:t>until deliberately changed</a:t>
            </a:r>
          </a:p>
        </p:txBody>
      </p:sp>
      <p:sp>
        <p:nvSpPr>
          <p:cNvPr id="24" name="Down Arrow 23"/>
          <p:cNvSpPr/>
          <p:nvPr/>
        </p:nvSpPr>
        <p:spPr>
          <a:xfrm>
            <a:off x="5867400" y="4114800"/>
            <a:ext cx="152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477000" y="55626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latin typeface="Times New Roman" pitchFamily="18" charset="0"/>
                <a:cs typeface="Times New Roman" pitchFamily="18" charset="0"/>
              </a:rPr>
              <a:t>Nonerasable</a:t>
            </a:r>
            <a:r>
              <a:rPr lang="en-US" sz="1600" dirty="0">
                <a:latin typeface="Times New Roman" pitchFamily="18" charset="0"/>
                <a:cs typeface="Times New Roman" pitchFamily="18" charset="0"/>
              </a:rPr>
              <a:t> memory cannot be altered, except by destroying</a:t>
            </a:r>
          </a:p>
          <a:p>
            <a:r>
              <a:rPr lang="en-US" sz="1600" dirty="0">
                <a:latin typeface="Times New Roman" pitchFamily="18" charset="0"/>
                <a:cs typeface="Times New Roman" pitchFamily="18" charset="0"/>
              </a:rPr>
              <a:t>the storage unit.</a:t>
            </a:r>
          </a:p>
        </p:txBody>
      </p:sp>
      <p:sp>
        <p:nvSpPr>
          <p:cNvPr id="26" name="Up Arrow 25"/>
          <p:cNvSpPr/>
          <p:nvPr/>
        </p:nvSpPr>
        <p:spPr>
          <a:xfrm>
            <a:off x="7010400" y="5334000"/>
            <a:ext cx="2286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par>
                                <p:cTn id="53" presetID="3" presetClass="exit" presetSubtype="10" fill="hold" grpId="1" nodeType="withEffect">
                                  <p:stCondLst>
                                    <p:cond delay="0"/>
                                  </p:stCondLst>
                                  <p:childTnLst>
                                    <p:animEffect transition="out" filter="blinds(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3" presetClass="exit" presetSubtype="10" fill="hold" grpId="1" nodeType="withEffect">
                                  <p:stCondLst>
                                    <p:cond delay="0"/>
                                  </p:stCondLst>
                                  <p:childTnLst>
                                    <p:animEffect transition="out" filter="blinds(horizontal)">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linds(horizontal)">
                                      <p:cBhvr>
                                        <p:cTn id="66" dur="500"/>
                                        <p:tgtEl>
                                          <p:spTgt spid="1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blinds(horizontal)">
                                      <p:cBhvr>
                                        <p:cTn id="69" dur="500"/>
                                        <p:tgtEl>
                                          <p:spTgt spid="1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linds(horizontal)">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14"/>
                                        </p:tgtEl>
                                      </p:cBhvr>
                                    </p:animEffect>
                                    <p:set>
                                      <p:cBhvr>
                                        <p:cTn id="86" dur="1" fill="hold">
                                          <p:stCondLst>
                                            <p:cond delay="499"/>
                                          </p:stCondLst>
                                        </p:cTn>
                                        <p:tgtEl>
                                          <p:spTgt spid="14"/>
                                        </p:tgtEl>
                                        <p:attrNameLst>
                                          <p:attrName>style.visibility</p:attrName>
                                        </p:attrNameLst>
                                      </p:cBhvr>
                                      <p:to>
                                        <p:strVal val="hidden"/>
                                      </p:to>
                                    </p:set>
                                  </p:childTnLst>
                                </p:cTn>
                              </p:par>
                              <p:par>
                                <p:cTn id="87" presetID="3" presetClass="exit" presetSubtype="10" fill="hold" grpId="1" nodeType="withEffect">
                                  <p:stCondLst>
                                    <p:cond delay="0"/>
                                  </p:stCondLst>
                                  <p:childTnLst>
                                    <p:animEffect transition="out" filter="blinds(horizontal)">
                                      <p:cBhvr>
                                        <p:cTn id="88" dur="500"/>
                                        <p:tgtEl>
                                          <p:spTgt spid="15"/>
                                        </p:tgtEl>
                                      </p:cBhvr>
                                    </p:animEffect>
                                    <p:set>
                                      <p:cBhvr>
                                        <p:cTn id="89" dur="1" fill="hold">
                                          <p:stCondLst>
                                            <p:cond delay="499"/>
                                          </p:stCondLst>
                                        </p:cTn>
                                        <p:tgtEl>
                                          <p:spTgt spid="15"/>
                                        </p:tgtEl>
                                        <p:attrNameLst>
                                          <p:attrName>style.visibility</p:attrName>
                                        </p:attrNameLst>
                                      </p:cBhvr>
                                      <p:to>
                                        <p:strVal val="hidden"/>
                                      </p:to>
                                    </p:set>
                                  </p:childTnLst>
                                </p:cTn>
                              </p:par>
                              <p:par>
                                <p:cTn id="90" presetID="3" presetClass="exit" presetSubtype="10" fill="hold" grpId="1" nodeType="withEffect">
                                  <p:stCondLst>
                                    <p:cond delay="0"/>
                                  </p:stCondLst>
                                  <p:childTnLst>
                                    <p:animEffect transition="out" filter="blinds(horizontal)">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18"/>
                                        </p:tgtEl>
                                      </p:cBhvr>
                                    </p:animEffect>
                                    <p:set>
                                      <p:cBhvr>
                                        <p:cTn id="95" dur="1" fill="hold">
                                          <p:stCondLst>
                                            <p:cond delay="499"/>
                                          </p:stCondLst>
                                        </p:cTn>
                                        <p:tgtEl>
                                          <p:spTgt spid="18"/>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blinds(horizontal)">
                                      <p:cBhvr>
                                        <p:cTn id="103" dur="500"/>
                                        <p:tgtEl>
                                          <p:spTgt spid="19"/>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blinds(horizontal)">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grpId="1" nodeType="clickEffect">
                                  <p:stCondLst>
                                    <p:cond delay="0"/>
                                  </p:stCondLst>
                                  <p:childTnLst>
                                    <p:animEffect transition="out" filter="blinds(horizontal)">
                                      <p:cBhvr>
                                        <p:cTn id="110" dur="500"/>
                                        <p:tgtEl>
                                          <p:spTgt spid="19"/>
                                        </p:tgtEl>
                                      </p:cBhvr>
                                    </p:animEffect>
                                    <p:set>
                                      <p:cBhvr>
                                        <p:cTn id="111" dur="1" fill="hold">
                                          <p:stCondLst>
                                            <p:cond delay="499"/>
                                          </p:stCondLst>
                                        </p:cTn>
                                        <p:tgtEl>
                                          <p:spTgt spid="19"/>
                                        </p:tgtEl>
                                        <p:attrNameLst>
                                          <p:attrName>style.visibility</p:attrName>
                                        </p:attrNameLst>
                                      </p:cBhvr>
                                      <p:to>
                                        <p:strVal val="hidden"/>
                                      </p:to>
                                    </p:set>
                                  </p:childTnLst>
                                </p:cTn>
                              </p:par>
                              <p:par>
                                <p:cTn id="112" presetID="3" presetClass="exit" presetSubtype="10" fill="hold" grpId="1" nodeType="withEffect">
                                  <p:stCondLst>
                                    <p:cond delay="0"/>
                                  </p:stCondLst>
                                  <p:childTnLst>
                                    <p:animEffect transition="out" filter="blinds(horizontal)">
                                      <p:cBhvr>
                                        <p:cTn id="113" dur="500"/>
                                        <p:tgtEl>
                                          <p:spTgt spid="20"/>
                                        </p:tgtEl>
                                      </p:cBhvr>
                                    </p:animEffect>
                                    <p:set>
                                      <p:cBhvr>
                                        <p:cTn id="114" dur="1" fill="hold">
                                          <p:stCondLst>
                                            <p:cond delay="499"/>
                                          </p:stCondLst>
                                        </p:cTn>
                                        <p:tgtEl>
                                          <p:spTgt spid="2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blinds(horizontal)">
                                      <p:cBhvr>
                                        <p:cTn id="119" dur="500"/>
                                        <p:tgtEl>
                                          <p:spTgt spid="21"/>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blinds(horizontal)">
                                      <p:cBhvr>
                                        <p:cTn id="125" dur="500"/>
                                        <p:tgtEl>
                                          <p:spTgt spid="23"/>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blinds(horizontal)">
                                      <p:cBhvr>
                                        <p:cTn id="128" dur="500"/>
                                        <p:tgtEl>
                                          <p:spTgt spid="22"/>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1" nodeType="clickEffect">
                                  <p:stCondLst>
                                    <p:cond delay="0"/>
                                  </p:stCondLst>
                                  <p:childTnLst>
                                    <p:animEffect transition="out" filter="blinds(horizontal)">
                                      <p:cBhvr>
                                        <p:cTn id="132" dur="500"/>
                                        <p:tgtEl>
                                          <p:spTgt spid="21"/>
                                        </p:tgtEl>
                                      </p:cBhvr>
                                    </p:animEffect>
                                    <p:set>
                                      <p:cBhvr>
                                        <p:cTn id="133" dur="1" fill="hold">
                                          <p:stCondLst>
                                            <p:cond delay="499"/>
                                          </p:stCondLst>
                                        </p:cTn>
                                        <p:tgtEl>
                                          <p:spTgt spid="21"/>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24"/>
                                        </p:tgtEl>
                                      </p:cBhvr>
                                    </p:animEffect>
                                    <p:set>
                                      <p:cBhvr>
                                        <p:cTn id="136" dur="1" fill="hold">
                                          <p:stCondLst>
                                            <p:cond delay="499"/>
                                          </p:stCondLst>
                                        </p:cTn>
                                        <p:tgtEl>
                                          <p:spTgt spid="24"/>
                                        </p:tgtEl>
                                        <p:attrNameLst>
                                          <p:attrName>style.visibility</p:attrName>
                                        </p:attrNameLst>
                                      </p:cBhvr>
                                      <p:to>
                                        <p:strVal val="hidden"/>
                                      </p:to>
                                    </p:set>
                                  </p:childTnLst>
                                </p:cTn>
                              </p:par>
                              <p:par>
                                <p:cTn id="137" presetID="3" presetClass="exit" presetSubtype="10" fill="hold" grpId="1" nodeType="withEffect">
                                  <p:stCondLst>
                                    <p:cond delay="0"/>
                                  </p:stCondLst>
                                  <p:childTnLst>
                                    <p:animEffect transition="out" filter="blinds(horizontal)">
                                      <p:cBhvr>
                                        <p:cTn id="138" dur="500"/>
                                        <p:tgtEl>
                                          <p:spTgt spid="23"/>
                                        </p:tgtEl>
                                      </p:cBhvr>
                                    </p:animEffect>
                                    <p:set>
                                      <p:cBhvr>
                                        <p:cTn id="139" dur="1" fill="hold">
                                          <p:stCondLst>
                                            <p:cond delay="499"/>
                                          </p:stCondLst>
                                        </p:cTn>
                                        <p:tgtEl>
                                          <p:spTgt spid="23"/>
                                        </p:tgtEl>
                                        <p:attrNameLst>
                                          <p:attrName>style.visibility</p:attrName>
                                        </p:attrNameLst>
                                      </p:cBhvr>
                                      <p:to>
                                        <p:strVal val="hidden"/>
                                      </p:to>
                                    </p:set>
                                  </p:childTnLst>
                                </p:cTn>
                              </p:par>
                              <p:par>
                                <p:cTn id="140" presetID="3" presetClass="exit" presetSubtype="10" fill="hold" grpId="1" nodeType="withEffect">
                                  <p:stCondLst>
                                    <p:cond delay="0"/>
                                  </p:stCondLst>
                                  <p:childTnLst>
                                    <p:animEffect transition="out" filter="blinds(horizontal)">
                                      <p:cBhvr>
                                        <p:cTn id="141" dur="500"/>
                                        <p:tgtEl>
                                          <p:spTgt spid="22"/>
                                        </p:tgtEl>
                                      </p:cBhvr>
                                    </p:animEffect>
                                    <p:set>
                                      <p:cBhvr>
                                        <p:cTn id="142" dur="1" fill="hold">
                                          <p:stCondLst>
                                            <p:cond delay="499"/>
                                          </p:stCondLst>
                                        </p:cTn>
                                        <p:tgtEl>
                                          <p:spTgt spid="2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5"/>
                                        </p:tgtEl>
                                        <p:attrNameLst>
                                          <p:attrName>style.visibility</p:attrName>
                                        </p:attrNameLst>
                                      </p:cBhvr>
                                      <p:to>
                                        <p:strVal val="visible"/>
                                      </p:to>
                                    </p:set>
                                    <p:animEffect transition="in" filter="blinds(horizontal)">
                                      <p:cBhvr>
                                        <p:cTn id="147" dur="500"/>
                                        <p:tgtEl>
                                          <p:spTgt spid="25"/>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blinds(horizontal)">
                                      <p:cBhvr>
                                        <p:cTn id="1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3048000"/>
          </a:xfrm>
        </p:spPr>
        <p:txBody>
          <a:bodyPr>
            <a:normAutofit/>
          </a:bodyPr>
          <a:lstStyle/>
          <a:p>
            <a:r>
              <a:rPr lang="en-US" sz="1600" b="1" i="1" dirty="0" smtClean="0">
                <a:solidFill>
                  <a:srgbClr val="7030A0"/>
                </a:solidFill>
                <a:latin typeface="Times New Roman" pitchFamily="18" charset="0"/>
                <a:cs typeface="Times New Roman" pitchFamily="18" charset="0"/>
              </a:rPr>
              <a:t>overcomes the disadvantage of direct </a:t>
            </a:r>
            <a:r>
              <a:rPr lang="en-US" sz="1600" b="1" dirty="0" smtClean="0">
                <a:solidFill>
                  <a:srgbClr val="7030A0"/>
                </a:solidFill>
                <a:latin typeface="Times New Roman" pitchFamily="18" charset="0"/>
                <a:cs typeface="Times New Roman" pitchFamily="18" charset="0"/>
              </a:rPr>
              <a:t>mapping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main memory block to be </a:t>
            </a:r>
            <a:r>
              <a:rPr lang="en-US" sz="1600" b="1" dirty="0" smtClean="0">
                <a:solidFill>
                  <a:srgbClr val="FF0000"/>
                </a:solidFill>
                <a:latin typeface="Times New Roman" pitchFamily="18" charset="0"/>
                <a:cs typeface="Times New Roman" pitchFamily="18" charset="0"/>
              </a:rPr>
              <a:t>loaded into any line of the cache</a:t>
            </a:r>
          </a:p>
          <a:p>
            <a:endParaRPr lang="en-US" sz="1600" b="1" dirty="0" smtClean="0">
              <a:solidFill>
                <a:srgbClr val="FF000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 the cache control logic interprets a memory address simply as a Tag and a Word field.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The Tag field uniquely identifies a block of main memory.</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To determine whether a block is in the cache, the cache control logic must simultaneously examine every line’s tag for a match. </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28600"/>
            <a:ext cx="8229600" cy="457200"/>
          </a:xfrm>
        </p:spPr>
        <p:txBody>
          <a:bodyPr>
            <a:normAutofit/>
          </a:bodyPr>
          <a:lstStyle/>
          <a:p>
            <a:r>
              <a:rPr lang="en-US" sz="2400" i="1" dirty="0" smtClean="0">
                <a:solidFill>
                  <a:srgbClr val="FF0000"/>
                </a:solidFill>
                <a:latin typeface="Times New Roman" pitchFamily="18" charset="0"/>
                <a:cs typeface="Times New Roman" pitchFamily="18" charset="0"/>
              </a:rPr>
              <a:t>ASSOCIATIVE MAPPING</a:t>
            </a:r>
            <a:endParaRPr lang="en-US" sz="2400" dirty="0">
              <a:solidFill>
                <a:srgbClr val="FF0000"/>
              </a:solidFill>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609600" y="3962400"/>
            <a:ext cx="7543800" cy="289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95072"/>
          </a:xfrm>
        </p:spPr>
        <p:txBody>
          <a:bodyPr>
            <a:normAutofit fontScale="25000" lnSpcReduction="20000"/>
          </a:bodyPr>
          <a:lstStyle/>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Continued…</a:t>
            </a:r>
            <a:endParaRPr lang="en-US" dirty="0">
              <a:solidFill>
                <a:srgbClr val="FF0000"/>
              </a:solidFill>
            </a:endParaRPr>
          </a:p>
        </p:txBody>
      </p:sp>
      <p:pic>
        <p:nvPicPr>
          <p:cNvPr id="7170" name="Picture 2"/>
          <p:cNvPicPr>
            <a:picLocks noChangeAspect="1" noChangeArrowheads="1"/>
          </p:cNvPicPr>
          <p:nvPr/>
        </p:nvPicPr>
        <p:blipFill>
          <a:blip r:embed="rId2" cstate="print"/>
          <a:srcRect/>
          <a:stretch>
            <a:fillRect/>
          </a:stretch>
        </p:blipFill>
        <p:spPr bwMode="auto">
          <a:xfrm>
            <a:off x="609600" y="990600"/>
            <a:ext cx="81534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1"/>
            <a:ext cx="8229600" cy="3657600"/>
          </a:xfrm>
        </p:spPr>
        <p:txBody>
          <a:bodyPr>
            <a:normAutofit/>
          </a:bodyPr>
          <a:lstStyle/>
          <a:p>
            <a:r>
              <a:rPr lang="en-US" sz="1600" b="1" i="1" dirty="0" smtClean="0">
                <a:solidFill>
                  <a:srgbClr val="7030A0"/>
                </a:solidFill>
                <a:latin typeface="Times New Roman" pitchFamily="18" charset="0"/>
                <a:cs typeface="Times New Roman" pitchFamily="18" charset="0"/>
              </a:rPr>
              <a:t>Set-associative mapping is having </a:t>
            </a:r>
            <a:r>
              <a:rPr lang="en-US" sz="1600" b="1" dirty="0" smtClean="0">
                <a:solidFill>
                  <a:srgbClr val="7030A0"/>
                </a:solidFill>
                <a:latin typeface="Times New Roman" pitchFamily="18" charset="0"/>
                <a:cs typeface="Times New Roman" pitchFamily="18" charset="0"/>
              </a:rPr>
              <a:t>the strengths of </a:t>
            </a:r>
            <a:r>
              <a:rPr lang="en-US" sz="1600" b="1" dirty="0" smtClean="0">
                <a:solidFill>
                  <a:srgbClr val="FF0000"/>
                </a:solidFill>
                <a:latin typeface="Times New Roman" pitchFamily="18" charset="0"/>
                <a:cs typeface="Times New Roman" pitchFamily="18" charset="0"/>
              </a:rPr>
              <a:t>both the direct and associative approaches </a:t>
            </a:r>
          </a:p>
          <a:p>
            <a:r>
              <a:rPr lang="en-US" sz="1600" b="1" dirty="0" smtClean="0">
                <a:solidFill>
                  <a:srgbClr val="7030A0"/>
                </a:solidFill>
                <a:latin typeface="Times New Roman" pitchFamily="18" charset="0"/>
                <a:cs typeface="Times New Roman" pitchFamily="18" charset="0"/>
              </a:rPr>
              <a:t>In this case, the cache consists of </a:t>
            </a:r>
            <a:r>
              <a:rPr lang="en-US" sz="1600" b="1" dirty="0" smtClean="0">
                <a:solidFill>
                  <a:srgbClr val="FF0000"/>
                </a:solidFill>
                <a:latin typeface="Times New Roman" pitchFamily="18" charset="0"/>
                <a:cs typeface="Times New Roman" pitchFamily="18" charset="0"/>
              </a:rPr>
              <a:t>a number sets, each of which consists of a no of lines</a:t>
            </a:r>
          </a:p>
          <a:p>
            <a:r>
              <a:rPr lang="en-US" sz="1600" b="1" dirty="0" smtClean="0">
                <a:solidFill>
                  <a:srgbClr val="7030A0"/>
                </a:solidFill>
                <a:latin typeface="Times New Roman" pitchFamily="18" charset="0"/>
                <a:cs typeface="Times New Roman" pitchFamily="18" charset="0"/>
              </a:rPr>
              <a:t>relationships are</a:t>
            </a:r>
          </a:p>
          <a:p>
            <a:pPr algn="ctr"/>
            <a:r>
              <a:rPr lang="en-US" sz="1600" b="1" dirty="0" smtClean="0">
                <a:solidFill>
                  <a:srgbClr val="FF0000"/>
                </a:solidFill>
                <a:latin typeface="Times New Roman" pitchFamily="18" charset="0"/>
                <a:cs typeface="Times New Roman" pitchFamily="18" charset="0"/>
              </a:rPr>
              <a:t>m = V * k</a:t>
            </a:r>
          </a:p>
          <a:p>
            <a:pPr algn="ctr"/>
            <a:r>
              <a:rPr lang="en-US" sz="1600" b="1" dirty="0" err="1" smtClean="0">
                <a:solidFill>
                  <a:srgbClr val="FF0000"/>
                </a:solidFill>
                <a:latin typeface="Times New Roman" pitchFamily="18" charset="0"/>
                <a:cs typeface="Times New Roman" pitchFamily="18" charset="0"/>
              </a:rPr>
              <a:t>i</a:t>
            </a:r>
            <a:r>
              <a:rPr lang="en-US" sz="1600" b="1" dirty="0" smtClean="0">
                <a:solidFill>
                  <a:srgbClr val="FF0000"/>
                </a:solidFill>
                <a:latin typeface="Times New Roman" pitchFamily="18" charset="0"/>
                <a:cs typeface="Times New Roman" pitchFamily="18" charset="0"/>
              </a:rPr>
              <a:t> = j modulo K</a:t>
            </a:r>
          </a:p>
          <a:p>
            <a:r>
              <a:rPr lang="en-US" sz="1600" b="1" dirty="0" smtClean="0">
                <a:solidFill>
                  <a:srgbClr val="7030A0"/>
                </a:solidFill>
                <a:latin typeface="Times New Roman" pitchFamily="18" charset="0"/>
                <a:cs typeface="Times New Roman" pitchFamily="18" charset="0"/>
              </a:rPr>
              <a:t>where</a:t>
            </a:r>
          </a:p>
          <a:p>
            <a:r>
              <a:rPr lang="en-US" sz="1600" b="1" dirty="0" smtClean="0">
                <a:solidFill>
                  <a:srgbClr val="FF0000"/>
                </a:solidFill>
                <a:latin typeface="Times New Roman" pitchFamily="18" charset="0"/>
                <a:cs typeface="Times New Roman" pitchFamily="18" charset="0"/>
              </a:rPr>
              <a:t>I = cache set number</a:t>
            </a:r>
          </a:p>
          <a:p>
            <a:r>
              <a:rPr lang="en-US" sz="1600" b="1" dirty="0" smtClean="0">
                <a:solidFill>
                  <a:srgbClr val="FF0000"/>
                </a:solidFill>
                <a:latin typeface="Times New Roman" pitchFamily="18" charset="0"/>
                <a:cs typeface="Times New Roman" pitchFamily="18" charset="0"/>
              </a:rPr>
              <a:t>j =main memory block number</a:t>
            </a:r>
          </a:p>
          <a:p>
            <a:r>
              <a:rPr lang="en-US" sz="1600" b="1" dirty="0" smtClean="0">
                <a:solidFill>
                  <a:srgbClr val="FF0000"/>
                </a:solidFill>
                <a:latin typeface="Times New Roman" pitchFamily="18" charset="0"/>
                <a:cs typeface="Times New Roman" pitchFamily="18" charset="0"/>
              </a:rPr>
              <a:t>M= number of lines in the cache</a:t>
            </a:r>
          </a:p>
          <a:p>
            <a:r>
              <a:rPr lang="en-US" sz="1600" b="1" dirty="0" smtClean="0">
                <a:solidFill>
                  <a:srgbClr val="FF0000"/>
                </a:solidFill>
                <a:latin typeface="Times New Roman" pitchFamily="18" charset="0"/>
                <a:cs typeface="Times New Roman" pitchFamily="18" charset="0"/>
              </a:rPr>
              <a:t>V=number of sets</a:t>
            </a:r>
          </a:p>
          <a:p>
            <a:r>
              <a:rPr lang="en-US" sz="1600" b="1" dirty="0" smtClean="0">
                <a:solidFill>
                  <a:srgbClr val="FF0000"/>
                </a:solidFill>
                <a:latin typeface="Times New Roman" pitchFamily="18" charset="0"/>
                <a:cs typeface="Times New Roman" pitchFamily="18" charset="0"/>
              </a:rPr>
              <a:t>K= number of lines in each set</a:t>
            </a:r>
          </a:p>
          <a:p>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28600"/>
            <a:ext cx="8229600" cy="457200"/>
          </a:xfrm>
        </p:spPr>
        <p:txBody>
          <a:bodyPr>
            <a:normAutofit/>
          </a:bodyPr>
          <a:lstStyle/>
          <a:p>
            <a:r>
              <a:rPr lang="en-US" sz="2400" i="1" dirty="0" smtClean="0">
                <a:solidFill>
                  <a:srgbClr val="FF0000"/>
                </a:solidFill>
                <a:latin typeface="Times New Roman" pitchFamily="18" charset="0"/>
                <a:cs typeface="Times New Roman" pitchFamily="18" charset="0"/>
              </a:rPr>
              <a:t>SET-ASSOCIATIVE MAPPING</a:t>
            </a:r>
            <a:endParaRPr lang="en-US" sz="2400" dirty="0">
              <a:solidFill>
                <a:srgbClr val="FF000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838200" y="914400"/>
            <a:ext cx="6934200" cy="5943600"/>
          </a:xfrm>
          <a:prstGeom prst="rect">
            <a:avLst/>
          </a:prstGeom>
          <a:noFill/>
          <a:ln w="9525">
            <a:noFill/>
            <a:miter lim="800000"/>
            <a:headEnd/>
            <a:tailEnd/>
          </a:ln>
        </p:spPr>
      </p:pic>
      <p:sp>
        <p:nvSpPr>
          <p:cNvPr id="6" name="Rectangle 5"/>
          <p:cNvSpPr/>
          <p:nvPr/>
        </p:nvSpPr>
        <p:spPr>
          <a:xfrm>
            <a:off x="1524000" y="48006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that main memory block B0 maps into set 0, and so on</a:t>
            </a:r>
            <a:endParaRPr lang="en-US" sz="1600" b="1" dirty="0">
              <a:solidFill>
                <a:schemeClr val="tx1"/>
              </a:solidFill>
            </a:endParaRPr>
          </a:p>
        </p:txBody>
      </p:sp>
      <p:sp>
        <p:nvSpPr>
          <p:cNvPr id="7" name="Right Arrow 6"/>
          <p:cNvSpPr/>
          <p:nvPr/>
        </p:nvSpPr>
        <p:spPr>
          <a:xfrm>
            <a:off x="3048000" y="914400"/>
            <a:ext cx="1676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14800" y="29718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Each word maps into all the cache lines in a specific set</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2" end="2"/>
                                            </p:txEl>
                                          </p:spTgt>
                                        </p:tgtEl>
                                      </p:cBhvr>
                                    </p:animEffect>
                                    <p:set>
                                      <p:cBhvr>
                                        <p:cTn id="13" dur="1" fill="hold">
                                          <p:stCondLst>
                                            <p:cond delay="499"/>
                                          </p:stCondLst>
                                        </p:cTn>
                                        <p:tgtEl>
                                          <p:spTgt spid="2">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3" end="3"/>
                                            </p:txEl>
                                          </p:spTgt>
                                        </p:tgtEl>
                                      </p:cBhvr>
                                    </p:animEffect>
                                    <p:set>
                                      <p:cBhvr>
                                        <p:cTn id="16" dur="1" fill="hold">
                                          <p:stCondLst>
                                            <p:cond delay="499"/>
                                          </p:stCondLst>
                                        </p:cTn>
                                        <p:tgtEl>
                                          <p:spTgt spid="2">
                                            <p:txEl>
                                              <p:pRg st="3" end="3"/>
                                            </p:txEl>
                                          </p:spTgt>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
                                            <p:txEl>
                                              <p:pRg st="4" end="4"/>
                                            </p:txEl>
                                          </p:spTgt>
                                        </p:tgtEl>
                                      </p:cBhvr>
                                    </p:animEffect>
                                    <p:set>
                                      <p:cBhvr>
                                        <p:cTn id="19" dur="1" fill="hold">
                                          <p:stCondLst>
                                            <p:cond delay="499"/>
                                          </p:stCondLst>
                                        </p:cTn>
                                        <p:tgtEl>
                                          <p:spTgt spid="2">
                                            <p:txEl>
                                              <p:pRg st="4" end="4"/>
                                            </p:txEl>
                                          </p:spTgt>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2">
                                            <p:txEl>
                                              <p:pRg st="5" end="5"/>
                                            </p:txEl>
                                          </p:spTgt>
                                        </p:tgtEl>
                                      </p:cBhvr>
                                    </p:animEffect>
                                    <p:set>
                                      <p:cBhvr>
                                        <p:cTn id="22" dur="1" fill="hold">
                                          <p:stCondLst>
                                            <p:cond delay="499"/>
                                          </p:stCondLst>
                                        </p:cTn>
                                        <p:tgtEl>
                                          <p:spTgt spid="2">
                                            <p:txEl>
                                              <p:pRg st="5" end="5"/>
                                            </p:txEl>
                                          </p:spTgt>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2">
                                            <p:txEl>
                                              <p:pRg st="6" end="6"/>
                                            </p:txEl>
                                          </p:spTgt>
                                        </p:tgtEl>
                                      </p:cBhvr>
                                    </p:animEffect>
                                    <p:set>
                                      <p:cBhvr>
                                        <p:cTn id="25" dur="1" fill="hold">
                                          <p:stCondLst>
                                            <p:cond delay="499"/>
                                          </p:stCondLst>
                                        </p:cTn>
                                        <p:tgtEl>
                                          <p:spTgt spid="2">
                                            <p:txEl>
                                              <p:pRg st="6" end="6"/>
                                            </p:txEl>
                                          </p:spTgt>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2">
                                            <p:txEl>
                                              <p:pRg st="7" end="7"/>
                                            </p:txEl>
                                          </p:spTgt>
                                        </p:tgtEl>
                                      </p:cBhvr>
                                    </p:animEffect>
                                    <p:set>
                                      <p:cBhvr>
                                        <p:cTn id="28" dur="1" fill="hold">
                                          <p:stCondLst>
                                            <p:cond delay="499"/>
                                          </p:stCondLst>
                                        </p:cTn>
                                        <p:tgtEl>
                                          <p:spTgt spid="2">
                                            <p:txEl>
                                              <p:pRg st="7" end="7"/>
                                            </p:txEl>
                                          </p:spTgt>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2">
                                            <p:txEl>
                                              <p:pRg st="8" end="8"/>
                                            </p:txEl>
                                          </p:spTgt>
                                        </p:tgtEl>
                                      </p:cBhvr>
                                    </p:animEffect>
                                    <p:set>
                                      <p:cBhvr>
                                        <p:cTn id="31" dur="1" fill="hold">
                                          <p:stCondLst>
                                            <p:cond delay="499"/>
                                          </p:stCondLst>
                                        </p:cTn>
                                        <p:tgtEl>
                                          <p:spTgt spid="2">
                                            <p:txEl>
                                              <p:pRg st="8" end="8"/>
                                            </p:txEl>
                                          </p:spTgt>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2">
                                            <p:txEl>
                                              <p:pRg st="9" end="9"/>
                                            </p:txEl>
                                          </p:spTgt>
                                        </p:tgtEl>
                                      </p:cBhvr>
                                    </p:animEffect>
                                    <p:set>
                                      <p:cBhvr>
                                        <p:cTn id="34" dur="1" fill="hold">
                                          <p:stCondLst>
                                            <p:cond delay="499"/>
                                          </p:stCondLst>
                                        </p:cTn>
                                        <p:tgtEl>
                                          <p:spTgt spid="2">
                                            <p:txEl>
                                              <p:pRg st="9" end="9"/>
                                            </p:txEl>
                                          </p:spTgt>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2">
                                            <p:txEl>
                                              <p:pRg st="10" end="10"/>
                                            </p:txEl>
                                          </p:spTgt>
                                        </p:tgtEl>
                                      </p:cBhvr>
                                    </p:animEffect>
                                    <p:set>
                                      <p:cBhvr>
                                        <p:cTn id="37"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1"/>
            <a:ext cx="8229600" cy="5105399"/>
          </a:xfrm>
        </p:spPr>
        <p:txBody>
          <a:bodyPr>
            <a:normAutofit/>
          </a:bodyPr>
          <a:lstStyle/>
          <a:p>
            <a:r>
              <a:rPr lang="en-US" sz="1600" b="1" dirty="0" smtClean="0">
                <a:solidFill>
                  <a:srgbClr val="7030A0"/>
                </a:solidFill>
                <a:latin typeface="Times New Roman" pitchFamily="18" charset="0"/>
                <a:cs typeface="Times New Roman" pitchFamily="18" charset="0"/>
              </a:rPr>
              <a:t>If  cache </a:t>
            </a:r>
            <a:r>
              <a:rPr lang="en-US" sz="1600" b="1" dirty="0" err="1" smtClean="0">
                <a:solidFill>
                  <a:srgbClr val="7030A0"/>
                </a:solidFill>
                <a:latin typeface="Times New Roman" pitchFamily="18" charset="0"/>
                <a:cs typeface="Times New Roman" pitchFamily="18" charset="0"/>
              </a:rPr>
              <a:t>filled,and</a:t>
            </a:r>
            <a:r>
              <a:rPr lang="en-US" sz="1600" b="1" dirty="0" smtClean="0">
                <a:solidFill>
                  <a:srgbClr val="7030A0"/>
                </a:solidFill>
                <a:latin typeface="Times New Roman" pitchFamily="18" charset="0"/>
                <a:cs typeface="Times New Roman" pitchFamily="18" charset="0"/>
              </a:rPr>
              <a:t> new block is brought into the cache, one existing blocks must be replaced. For direct mapping it is easy. </a:t>
            </a:r>
          </a:p>
          <a:p>
            <a:r>
              <a:rPr lang="en-US" sz="1600" b="1" dirty="0" smtClean="0">
                <a:solidFill>
                  <a:srgbClr val="7030A0"/>
                </a:solidFill>
                <a:latin typeface="Times New Roman" pitchFamily="18" charset="0"/>
                <a:cs typeface="Times New Roman" pitchFamily="18" charset="0"/>
              </a:rPr>
              <a:t>For the associative and set associative, a replacement algorithm  implemented in hardware. </a:t>
            </a:r>
          </a:p>
          <a:p>
            <a:endParaRPr lang="en-US" sz="1600" b="1" dirty="0" smtClean="0">
              <a:solidFill>
                <a:srgbClr val="7030A0"/>
              </a:solidFill>
              <a:latin typeface="Times New Roman" pitchFamily="18" charset="0"/>
              <a:cs typeface="Times New Roman" pitchFamily="18" charset="0"/>
            </a:endParaRPr>
          </a:p>
          <a:p>
            <a:r>
              <a:rPr lang="en-US" sz="1800" b="1" dirty="0" smtClean="0">
                <a:solidFill>
                  <a:srgbClr val="FF0000"/>
                </a:solidFill>
                <a:latin typeface="Times New Roman" pitchFamily="18" charset="0"/>
                <a:cs typeface="Times New Roman" pitchFamily="18" charset="0"/>
              </a:rPr>
              <a:t>least recently used (LRU): </a:t>
            </a:r>
          </a:p>
          <a:p>
            <a:r>
              <a:rPr lang="en-US" sz="1600" b="1" dirty="0" smtClean="0">
                <a:solidFill>
                  <a:srgbClr val="7030A0"/>
                </a:solidFill>
                <a:latin typeface="Times New Roman" pitchFamily="18" charset="0"/>
                <a:cs typeface="Times New Roman" pitchFamily="18" charset="0"/>
              </a:rPr>
              <a:t>Replace that block in the set that has been in the cache longest with no reference to it.</a:t>
            </a:r>
          </a:p>
          <a:p>
            <a:r>
              <a:rPr lang="en-US" sz="1600" b="1" dirty="0" smtClean="0">
                <a:solidFill>
                  <a:srgbClr val="7030A0"/>
                </a:solidFill>
                <a:latin typeface="Times New Roman" pitchFamily="18" charset="0"/>
                <a:cs typeface="Times New Roman" pitchFamily="18" charset="0"/>
              </a:rPr>
              <a:t>Each line includes a </a:t>
            </a:r>
            <a:r>
              <a:rPr lang="en-US" sz="1600" b="1" dirty="0" smtClean="0">
                <a:solidFill>
                  <a:srgbClr val="FF0000"/>
                </a:solidFill>
                <a:latin typeface="Times New Roman" pitchFamily="18" charset="0"/>
                <a:cs typeface="Times New Roman" pitchFamily="18" charset="0"/>
              </a:rPr>
              <a:t>USE bit</a:t>
            </a:r>
            <a:r>
              <a:rPr lang="en-US" sz="1600" b="1" dirty="0" smtClean="0">
                <a:solidFill>
                  <a:srgbClr val="7030A0"/>
                </a:solidFill>
                <a:latin typeface="Times New Roman" pitchFamily="18" charset="0"/>
                <a:cs typeface="Times New Roman" pitchFamily="18" charset="0"/>
              </a:rPr>
              <a:t>.</a:t>
            </a:r>
          </a:p>
          <a:p>
            <a:r>
              <a:rPr lang="en-US" sz="1600" b="1" dirty="0" smtClean="0">
                <a:solidFill>
                  <a:srgbClr val="7030A0"/>
                </a:solidFill>
                <a:latin typeface="Times New Roman" pitchFamily="18" charset="0"/>
                <a:cs typeface="Times New Roman" pitchFamily="18" charset="0"/>
              </a:rPr>
              <a:t>When a line is referenced, its </a:t>
            </a:r>
            <a:r>
              <a:rPr lang="en-US" sz="1600" b="1" dirty="0" smtClean="0">
                <a:solidFill>
                  <a:srgbClr val="FF0000"/>
                </a:solidFill>
                <a:latin typeface="Times New Roman" pitchFamily="18" charset="0"/>
                <a:cs typeface="Times New Roman" pitchFamily="18" charset="0"/>
              </a:rPr>
              <a:t>USE bit is set to 1 and the USE bit of the other line</a:t>
            </a:r>
            <a:r>
              <a:rPr lang="en-US" sz="1600" b="1" dirty="0" smtClean="0">
                <a:solidFill>
                  <a:srgbClr val="7030A0"/>
                </a:solidFill>
                <a:latin typeface="Times New Roman" pitchFamily="18" charset="0"/>
                <a:cs typeface="Times New Roman" pitchFamily="18" charset="0"/>
              </a:rPr>
              <a:t> in that set is </a:t>
            </a:r>
            <a:r>
              <a:rPr lang="en-US" sz="1600" b="1" dirty="0" smtClean="0">
                <a:solidFill>
                  <a:srgbClr val="FF0000"/>
                </a:solidFill>
                <a:latin typeface="Times New Roman" pitchFamily="18" charset="0"/>
                <a:cs typeface="Times New Roman" pitchFamily="18" charset="0"/>
              </a:rPr>
              <a:t>set to 0.</a:t>
            </a:r>
          </a:p>
          <a:p>
            <a:r>
              <a:rPr lang="en-US" sz="1600" b="1" dirty="0" smtClean="0">
                <a:solidFill>
                  <a:srgbClr val="FF0000"/>
                </a:solidFill>
                <a:latin typeface="Times New Roman" pitchFamily="18" charset="0"/>
                <a:cs typeface="Times New Roman" pitchFamily="18" charset="0"/>
              </a:rPr>
              <a:t>When </a:t>
            </a:r>
            <a:r>
              <a:rPr lang="en-US" sz="1600" b="1" dirty="0" smtClean="0">
                <a:solidFill>
                  <a:srgbClr val="7030A0"/>
                </a:solidFill>
                <a:latin typeface="Times New Roman" pitchFamily="18" charset="0"/>
                <a:cs typeface="Times New Roman" pitchFamily="18" charset="0"/>
              </a:rPr>
              <a:t>a block is to be </a:t>
            </a:r>
            <a:r>
              <a:rPr lang="en-US" sz="1600" b="1" dirty="0" smtClean="0">
                <a:solidFill>
                  <a:srgbClr val="FF0000"/>
                </a:solidFill>
                <a:latin typeface="Times New Roman" pitchFamily="18" charset="0"/>
                <a:cs typeface="Times New Roman" pitchFamily="18" charset="0"/>
              </a:rPr>
              <a:t>read</a:t>
            </a:r>
            <a:r>
              <a:rPr lang="en-US" sz="1600" b="1" dirty="0" smtClean="0">
                <a:solidFill>
                  <a:srgbClr val="7030A0"/>
                </a:solidFill>
                <a:latin typeface="Times New Roman" pitchFamily="18" charset="0"/>
                <a:cs typeface="Times New Roman" pitchFamily="18" charset="0"/>
              </a:rPr>
              <a:t> into the set, the line whose </a:t>
            </a:r>
            <a:r>
              <a:rPr lang="en-US" sz="1600" b="1" dirty="0" smtClean="0">
                <a:solidFill>
                  <a:srgbClr val="FF0000"/>
                </a:solidFill>
                <a:latin typeface="Times New Roman" pitchFamily="18" charset="0"/>
                <a:cs typeface="Times New Roman" pitchFamily="18" charset="0"/>
              </a:rPr>
              <a:t>USE bit is 0 is used</a:t>
            </a:r>
          </a:p>
          <a:p>
            <a:endParaRPr lang="en-US" sz="1600" b="1" dirty="0" smtClean="0">
              <a:solidFill>
                <a:srgbClr val="7030A0"/>
              </a:solidFill>
              <a:latin typeface="Times New Roman" pitchFamily="18" charset="0"/>
              <a:cs typeface="Times New Roman" pitchFamily="18" charset="0"/>
            </a:endParaRPr>
          </a:p>
          <a:p>
            <a:r>
              <a:rPr lang="en-US" sz="1800" b="1" dirty="0" smtClean="0">
                <a:solidFill>
                  <a:srgbClr val="FF0000"/>
                </a:solidFill>
                <a:latin typeface="Times New Roman" pitchFamily="18" charset="0"/>
                <a:cs typeface="Times New Roman" pitchFamily="18" charset="0"/>
              </a:rPr>
              <a:t>first-in-first-out (FIFO): </a:t>
            </a:r>
            <a:r>
              <a:rPr lang="en-US" sz="1600" b="1" dirty="0" smtClean="0">
                <a:solidFill>
                  <a:srgbClr val="FF0000"/>
                </a:solidFill>
                <a:latin typeface="Times New Roman" pitchFamily="18" charset="0"/>
                <a:cs typeface="Times New Roman" pitchFamily="18" charset="0"/>
              </a:rPr>
              <a:t>Replace </a:t>
            </a:r>
            <a:r>
              <a:rPr lang="en-US" sz="1600" b="1" dirty="0" smtClean="0">
                <a:solidFill>
                  <a:srgbClr val="7030A0"/>
                </a:solidFill>
                <a:latin typeface="Times New Roman" pitchFamily="18" charset="0"/>
                <a:cs typeface="Times New Roman" pitchFamily="18" charset="0"/>
              </a:rPr>
              <a:t>that block in the set that </a:t>
            </a:r>
            <a:r>
              <a:rPr lang="en-US" sz="1600" b="1" dirty="0" smtClean="0">
                <a:solidFill>
                  <a:srgbClr val="FF0000"/>
                </a:solidFill>
                <a:latin typeface="Times New Roman" pitchFamily="18" charset="0"/>
                <a:cs typeface="Times New Roman" pitchFamily="18" charset="0"/>
              </a:rPr>
              <a:t>has been in the cache longest</a:t>
            </a:r>
            <a:r>
              <a:rPr lang="en-US" sz="1600" b="1" dirty="0" smtClean="0">
                <a:solidFill>
                  <a:srgbClr val="7030A0"/>
                </a:solidFill>
                <a:latin typeface="Times New Roman" pitchFamily="18" charset="0"/>
                <a:cs typeface="Times New Roman" pitchFamily="18" charset="0"/>
              </a:rPr>
              <a:t>. implemented as a round-robin or circular buffer technique.</a:t>
            </a:r>
          </a:p>
          <a:p>
            <a:endParaRPr lang="en-US" sz="1600" b="1" dirty="0" smtClean="0">
              <a:solidFill>
                <a:srgbClr val="7030A0"/>
              </a:solidFill>
              <a:latin typeface="Times New Roman" pitchFamily="18" charset="0"/>
              <a:cs typeface="Times New Roman" pitchFamily="18" charset="0"/>
            </a:endParaRPr>
          </a:p>
          <a:p>
            <a:r>
              <a:rPr lang="en-US" sz="1800" b="1" dirty="0" smtClean="0">
                <a:solidFill>
                  <a:srgbClr val="FF0000"/>
                </a:solidFill>
                <a:latin typeface="Times New Roman" pitchFamily="18" charset="0"/>
                <a:cs typeface="Times New Roman" pitchFamily="18" charset="0"/>
              </a:rPr>
              <a:t>least frequently used (LFU): </a:t>
            </a:r>
            <a:r>
              <a:rPr lang="en-US" sz="1600" b="1" dirty="0" smtClean="0">
                <a:solidFill>
                  <a:srgbClr val="FF0000"/>
                </a:solidFill>
                <a:latin typeface="Times New Roman" pitchFamily="18" charset="0"/>
                <a:cs typeface="Times New Roman" pitchFamily="18" charset="0"/>
              </a:rPr>
              <a:t>Replace </a:t>
            </a:r>
            <a:r>
              <a:rPr lang="en-US" sz="1600" b="1" dirty="0" smtClean="0">
                <a:solidFill>
                  <a:srgbClr val="7030A0"/>
                </a:solidFill>
                <a:latin typeface="Times New Roman" pitchFamily="18" charset="0"/>
                <a:cs typeface="Times New Roman" pitchFamily="18" charset="0"/>
              </a:rPr>
              <a:t>that block in the set </a:t>
            </a:r>
            <a:r>
              <a:rPr lang="en-US" sz="1600" b="1" dirty="0" smtClean="0">
                <a:solidFill>
                  <a:srgbClr val="FF0000"/>
                </a:solidFill>
                <a:latin typeface="Times New Roman" pitchFamily="18" charset="0"/>
                <a:cs typeface="Times New Roman" pitchFamily="18" charset="0"/>
              </a:rPr>
              <a:t>that has experienced the fewest references</a:t>
            </a:r>
            <a:r>
              <a:rPr lang="en-US" sz="1600" b="1" dirty="0" smtClean="0">
                <a:solidFill>
                  <a:srgbClr val="7030A0"/>
                </a:solidFill>
                <a:latin typeface="Times New Roman" pitchFamily="18" charset="0"/>
                <a:cs typeface="Times New Roman" pitchFamily="18" charset="0"/>
              </a:rPr>
              <a:t>. Implemented by associating a counter with each line.</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334962"/>
          </a:xfrm>
        </p:spPr>
        <p:txBody>
          <a:bodyPr>
            <a:normAutofit fontScale="90000"/>
          </a:bodyPr>
          <a:lstStyle/>
          <a:p>
            <a:r>
              <a:rPr lang="en-US" dirty="0" smtClean="0">
                <a:solidFill>
                  <a:srgbClr val="FF0000"/>
                </a:solidFill>
              </a:rPr>
              <a:t>Replacement Algorithms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57200"/>
            <a:ext cx="8991600" cy="6400800"/>
          </a:xfrm>
        </p:spPr>
        <p:txBody>
          <a:bodyPr>
            <a:noAutofit/>
          </a:bodyPr>
          <a:lstStyle/>
          <a:p>
            <a:pPr>
              <a:buNone/>
            </a:pPr>
            <a:r>
              <a:rPr lang="en-US" sz="1600" b="1" dirty="0" smtClean="0">
                <a:solidFill>
                  <a:srgbClr val="FF0000"/>
                </a:solidFill>
                <a:latin typeface="Times New Roman" pitchFamily="18" charset="0"/>
                <a:cs typeface="Times New Roman" pitchFamily="18" charset="0"/>
              </a:rPr>
              <a:t>There are two problems</a:t>
            </a:r>
          </a:p>
          <a:p>
            <a:pPr>
              <a:buNone/>
            </a:pPr>
            <a:r>
              <a:rPr lang="en-US" sz="1600" dirty="0" smtClean="0">
                <a:solidFill>
                  <a:srgbClr val="FF0000"/>
                </a:solidFill>
                <a:latin typeface="Times New Roman" pitchFamily="18" charset="0"/>
                <a:cs typeface="Times New Roman" pitchFamily="18" charset="0"/>
              </a:rPr>
              <a:t>First, </a:t>
            </a:r>
            <a:r>
              <a:rPr lang="en-US" sz="1600" dirty="0" smtClean="0">
                <a:solidFill>
                  <a:srgbClr val="7030A0"/>
                </a:solidFill>
                <a:latin typeface="Times New Roman" pitchFamily="18" charset="0"/>
                <a:cs typeface="Times New Roman" pitchFamily="18" charset="0"/>
              </a:rPr>
              <a:t>more than one device may have access to main memory. Either memory or cache is invalidated.</a:t>
            </a:r>
          </a:p>
          <a:p>
            <a:pPr>
              <a:buNone/>
            </a:pPr>
            <a:r>
              <a:rPr lang="en-US" sz="1600" dirty="0" smtClean="0">
                <a:solidFill>
                  <a:srgbClr val="7030A0"/>
                </a:solidFill>
                <a:latin typeface="Times New Roman" pitchFamily="18" charset="0"/>
                <a:cs typeface="Times New Roman" pitchFamily="18" charset="0"/>
              </a:rPr>
              <a:t> when multiple processors has its own local cache. word is altered in one cache, it invalidate other caches</a:t>
            </a:r>
          </a:p>
          <a:p>
            <a:endParaRPr lang="en-US" sz="1600" dirty="0" smtClean="0">
              <a:latin typeface="Times New Roman" pitchFamily="18" charset="0"/>
              <a:cs typeface="Times New Roman" pitchFamily="18" charset="0"/>
            </a:endParaRPr>
          </a:p>
          <a:p>
            <a:pPr>
              <a:buNone/>
            </a:pPr>
            <a:r>
              <a:rPr lang="en-US" sz="1800" b="1" dirty="0" smtClean="0">
                <a:solidFill>
                  <a:srgbClr val="FF0000"/>
                </a:solidFill>
                <a:latin typeface="Times New Roman" pitchFamily="18" charset="0"/>
                <a:cs typeface="Times New Roman" pitchFamily="18" charset="0"/>
              </a:rPr>
              <a:t>write through</a:t>
            </a:r>
            <a:r>
              <a:rPr lang="en-US" sz="1600" b="1" dirty="0" smtClean="0">
                <a:solidFill>
                  <a:srgbClr val="FF0000"/>
                </a:solidFill>
                <a:latin typeface="Times New Roman" pitchFamily="18" charset="0"/>
                <a:cs typeface="Times New Roman" pitchFamily="18" charset="0"/>
              </a:rPr>
              <a:t>:- </a:t>
            </a:r>
            <a:r>
              <a:rPr lang="en-US" sz="1600" b="1" dirty="0" smtClean="0">
                <a:solidFill>
                  <a:srgbClr val="7030A0"/>
                </a:solidFill>
                <a:latin typeface="Times New Roman" pitchFamily="18" charset="0"/>
                <a:cs typeface="Times New Roman" pitchFamily="18" charset="0"/>
              </a:rPr>
              <a:t>all write operations are made to main memory and  cache, ensuring that main memory is always valid. Other monitor traffic for consistency in  within its own cache</a:t>
            </a:r>
            <a:r>
              <a:rPr lang="en-US" sz="1600" dirty="0" smtClean="0">
                <a:latin typeface="Times New Roman" pitchFamily="18" charset="0"/>
                <a:cs typeface="Times New Roman" pitchFamily="18" charset="0"/>
              </a:rPr>
              <a:t>. </a:t>
            </a:r>
          </a:p>
          <a:p>
            <a:pPr>
              <a:buNone/>
            </a:pPr>
            <a:r>
              <a:rPr lang="en-US" sz="1800" b="1" dirty="0" smtClean="0">
                <a:solidFill>
                  <a:srgbClr val="FF0000"/>
                </a:solidFill>
                <a:latin typeface="Times New Roman" pitchFamily="18" charset="0"/>
                <a:cs typeface="Times New Roman" pitchFamily="18" charset="0"/>
              </a:rPr>
              <a:t>write back, </a:t>
            </a:r>
            <a:r>
              <a:rPr lang="en-US" sz="1600" b="1" dirty="0" smtClean="0">
                <a:solidFill>
                  <a:srgbClr val="7030A0"/>
                </a:solidFill>
                <a:latin typeface="Times New Roman" pitchFamily="18" charset="0"/>
                <a:cs typeface="Times New Roman" pitchFamily="18" charset="0"/>
              </a:rPr>
              <a:t>minimizes memory writes. updates in the cache. Makes dirty bit, or use bit, associated with the line is set. when a block is replaced, written back to main memory if dirty bit is set. </a:t>
            </a:r>
          </a:p>
          <a:p>
            <a:endParaRPr lang="en-US" sz="1600" dirty="0" smtClean="0">
              <a:latin typeface="Times New Roman" pitchFamily="18" charset="0"/>
              <a:cs typeface="Times New Roman" pitchFamily="18" charset="0"/>
            </a:endParaRPr>
          </a:p>
          <a:p>
            <a:pPr>
              <a:buNone/>
            </a:pPr>
            <a:r>
              <a:rPr lang="en-US" sz="1600" b="1" dirty="0" smtClean="0">
                <a:solidFill>
                  <a:srgbClr val="FF0000"/>
                </a:solidFill>
                <a:latin typeface="Times New Roman" pitchFamily="18" charset="0"/>
                <a:cs typeface="Times New Roman" pitchFamily="18" charset="0"/>
              </a:rPr>
              <a:t>cache coherency include the following:</a:t>
            </a:r>
          </a:p>
          <a:p>
            <a:pPr>
              <a:buNone/>
            </a:pPr>
            <a:r>
              <a:rPr lang="en-US" sz="1600"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Bus watching with write through:</a:t>
            </a:r>
          </a:p>
          <a:p>
            <a:pPr>
              <a:buNone/>
            </a:pPr>
            <a:r>
              <a:rPr lang="en-US" sz="1600" b="1" dirty="0" smtClean="0">
                <a:solidFill>
                  <a:srgbClr val="7030A0"/>
                </a:solidFill>
                <a:latin typeface="Times New Roman" pitchFamily="18" charset="0"/>
                <a:cs typeface="Times New Roman" pitchFamily="18" charset="0"/>
              </a:rPr>
              <a:t>     Each cache controller monitors the address lines to detect write operations to memory, if other wants to write in cache the cache controller invalidates that cache entry. </a:t>
            </a:r>
          </a:p>
          <a:p>
            <a:pPr>
              <a:buNone/>
            </a:pPr>
            <a:r>
              <a:rPr lang="en-US" sz="1600"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Hardware transparency:</a:t>
            </a:r>
          </a:p>
          <a:p>
            <a:pPr>
              <a:buNone/>
            </a:pPr>
            <a:r>
              <a:rPr lang="en-US" sz="1600" b="1" dirty="0" smtClean="0">
                <a:latin typeface="Times New Roman" pitchFamily="18" charset="0"/>
                <a:cs typeface="Times New Roman" pitchFamily="18" charset="0"/>
              </a:rPr>
              <a:t>     </a:t>
            </a:r>
            <a:r>
              <a:rPr lang="en-US" sz="1600" b="1" dirty="0" smtClean="0">
                <a:solidFill>
                  <a:srgbClr val="7030A0"/>
                </a:solidFill>
                <a:latin typeface="Times New Roman" pitchFamily="18" charset="0"/>
                <a:cs typeface="Times New Roman" pitchFamily="18" charset="0"/>
              </a:rPr>
              <a:t>Additional hardware is used to ensure that all updates to main memory via cache are reflected in all caches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Non-cacheable memory: </a:t>
            </a:r>
          </a:p>
          <a:p>
            <a:pPr>
              <a:buNone/>
            </a:pPr>
            <a:r>
              <a:rPr lang="en-US" sz="1600" dirty="0" smtClean="0">
                <a:latin typeface="Times New Roman" pitchFamily="18" charset="0"/>
                <a:cs typeface="Times New Roman" pitchFamily="18" charset="0"/>
              </a:rPr>
              <a:t>     </a:t>
            </a:r>
            <a:r>
              <a:rPr lang="en-US" sz="1600" b="1" dirty="0" smtClean="0">
                <a:solidFill>
                  <a:srgbClr val="7030A0"/>
                </a:solidFill>
                <a:latin typeface="Times New Roman" pitchFamily="18" charset="0"/>
                <a:cs typeface="Times New Roman" pitchFamily="18" charset="0"/>
              </a:rPr>
              <a:t>Only a portion of main memory is shared by more than one processor, and this is designated as non-cacheable</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258762"/>
          </a:xfrm>
        </p:spPr>
        <p:txBody>
          <a:bodyPr>
            <a:noAutofit/>
          </a:bodyPr>
          <a:lstStyle/>
          <a:p>
            <a:r>
              <a:rPr lang="en-US" sz="2400" dirty="0" smtClean="0">
                <a:solidFill>
                  <a:srgbClr val="FF0000"/>
                </a:solidFill>
                <a:latin typeface="Times New Roman" pitchFamily="18" charset="0"/>
                <a:cs typeface="Times New Roman" pitchFamily="18" charset="0"/>
              </a:rPr>
              <a:t>Write Policy</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399"/>
            <a:ext cx="8839200" cy="4495801"/>
          </a:xfrm>
        </p:spPr>
        <p:txBody>
          <a:bodyPr>
            <a:normAutofit/>
          </a:bodyPr>
          <a:lstStyle/>
          <a:p>
            <a:r>
              <a:rPr lang="en-US" sz="1600" b="1" dirty="0" smtClean="0">
                <a:solidFill>
                  <a:srgbClr val="7030A0"/>
                </a:solidFill>
                <a:latin typeface="Times New Roman" pitchFamily="18" charset="0"/>
                <a:cs typeface="Times New Roman" pitchFamily="18" charset="0"/>
              </a:rPr>
              <a:t>When data is retrieved and placed in the cache, desired word also adjacent words are retrieved. </a:t>
            </a:r>
          </a:p>
          <a:p>
            <a:r>
              <a:rPr lang="en-US" sz="1600" b="1" dirty="0" smtClean="0">
                <a:solidFill>
                  <a:srgbClr val="7030A0"/>
                </a:solidFill>
                <a:latin typeface="Times New Roman" pitchFamily="18" charset="0"/>
                <a:cs typeface="Times New Roman" pitchFamily="18" charset="0"/>
              </a:rPr>
              <a:t>As the block size increases, the hit ratio will increase due to more useful data are brought into the cache. </a:t>
            </a:r>
          </a:p>
          <a:p>
            <a:r>
              <a:rPr lang="en-US" sz="1600" b="1" dirty="0" smtClean="0">
                <a:solidFill>
                  <a:srgbClr val="7030A0"/>
                </a:solidFill>
                <a:latin typeface="Times New Roman" pitchFamily="18" charset="0"/>
                <a:cs typeface="Times New Roman" pitchFamily="18" charset="0"/>
              </a:rPr>
              <a:t>The hit ratio will decrease, block becomes even bigger and reusability of data is increased than fetching new data.</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t>
            </a:r>
            <a:r>
              <a:rPr lang="en-US" sz="1800" b="1" dirty="0" smtClean="0">
                <a:solidFill>
                  <a:srgbClr val="FF0000"/>
                </a:solidFill>
                <a:latin typeface="Times New Roman" pitchFamily="18" charset="0"/>
                <a:cs typeface="Times New Roman" pitchFamily="18" charset="0"/>
              </a:rPr>
              <a:t>Two specific effects come into play:</a:t>
            </a:r>
          </a:p>
          <a:p>
            <a:r>
              <a:rPr lang="en-US" sz="1600" b="1" dirty="0" smtClean="0">
                <a:solidFill>
                  <a:srgbClr val="7030A0"/>
                </a:solidFill>
                <a:latin typeface="Times New Roman" pitchFamily="18" charset="0"/>
                <a:cs typeface="Times New Roman" pitchFamily="18" charset="0"/>
              </a:rPr>
              <a:t>• Larger blocks reduce the number of blocks that fit into a cache.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 As a block becomes larger, each additional word is less likely to be needed in the near future.</a:t>
            </a:r>
          </a:p>
        </p:txBody>
      </p:sp>
      <p:sp>
        <p:nvSpPr>
          <p:cNvPr id="3" name="Title 2"/>
          <p:cNvSpPr>
            <a:spLocks noGrp="1"/>
          </p:cNvSpPr>
          <p:nvPr>
            <p:ph type="title"/>
          </p:nvPr>
        </p:nvSpPr>
        <p:spPr>
          <a:xfrm>
            <a:off x="457200" y="304800"/>
            <a:ext cx="8229600" cy="457200"/>
          </a:xfrm>
        </p:spPr>
        <p:txBody>
          <a:bodyPr>
            <a:normAutofit fontScale="90000"/>
          </a:bodyPr>
          <a:lstStyle/>
          <a:p>
            <a:r>
              <a:rPr lang="en-US" sz="2700" dirty="0" smtClean="0">
                <a:solidFill>
                  <a:srgbClr val="FF0000"/>
                </a:solidFill>
                <a:latin typeface="Times New Roman" pitchFamily="18" charset="0"/>
                <a:cs typeface="Times New Roman" pitchFamily="18" charset="0"/>
              </a:rPr>
              <a:t>Line Size</a:t>
            </a: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3400"/>
            <a:ext cx="9144000" cy="5473891"/>
          </a:xfrm>
        </p:spPr>
        <p:txBody>
          <a:bodyPr>
            <a:normAutofit lnSpcReduction="10000"/>
          </a:bodyPr>
          <a:lstStyle/>
          <a:p>
            <a:r>
              <a:rPr lang="en-US" sz="1600" b="1" dirty="0" smtClean="0">
                <a:solidFill>
                  <a:srgbClr val="7030A0"/>
                </a:solidFill>
                <a:latin typeface="Times New Roman" pitchFamily="18" charset="0"/>
                <a:cs typeface="Times New Roman" pitchFamily="18" charset="0"/>
              </a:rPr>
              <a:t>Two aspects of this design</a:t>
            </a:r>
          </a:p>
          <a:p>
            <a:r>
              <a:rPr lang="en-US" sz="1600" b="1" dirty="0" smtClean="0">
                <a:solidFill>
                  <a:srgbClr val="7030A0"/>
                </a:solidFill>
                <a:latin typeface="Times New Roman" pitchFamily="18" charset="0"/>
                <a:cs typeface="Times New Roman" pitchFamily="18" charset="0"/>
              </a:rPr>
              <a:t>issue concern the number of levels of caches and the use of unified versus split caches</a:t>
            </a:r>
          </a:p>
          <a:p>
            <a:r>
              <a:rPr lang="en-US" sz="1600" b="1" dirty="0" smtClean="0">
                <a:solidFill>
                  <a:srgbClr val="FF0000"/>
                </a:solidFill>
                <a:latin typeface="Times New Roman" pitchFamily="18" charset="0"/>
                <a:cs typeface="Times New Roman" pitchFamily="18" charset="0"/>
              </a:rPr>
              <a:t>MULTILEVEL CACHES </a:t>
            </a:r>
          </a:p>
          <a:p>
            <a:r>
              <a:rPr lang="en-US" sz="1600" b="1" dirty="0" smtClean="0">
                <a:solidFill>
                  <a:srgbClr val="7030A0"/>
                </a:solidFill>
                <a:latin typeface="Times New Roman" pitchFamily="18" charset="0"/>
                <a:cs typeface="Times New Roman" pitchFamily="18" charset="0"/>
              </a:rPr>
              <a:t>the on-chip cache reduces the processor’s external Activity. speeds up execution and performance.</a:t>
            </a:r>
          </a:p>
          <a:p>
            <a:r>
              <a:rPr lang="en-US" sz="1600" b="1" dirty="0" smtClean="0">
                <a:solidFill>
                  <a:srgbClr val="7030A0"/>
                </a:solidFill>
                <a:latin typeface="Times New Roman" pitchFamily="18" charset="0"/>
                <a:cs typeface="Times New Roman" pitchFamily="18" charset="0"/>
              </a:rPr>
              <a:t>bus access is eliminated. Because of the short data paths internal to the processor.</a:t>
            </a:r>
          </a:p>
          <a:p>
            <a:r>
              <a:rPr lang="en-US" sz="1600" b="1" dirty="0" smtClean="0">
                <a:solidFill>
                  <a:srgbClr val="7030A0"/>
                </a:solidFill>
                <a:latin typeface="Times New Roman" pitchFamily="18" charset="0"/>
                <a:cs typeface="Times New Roman" pitchFamily="18" charset="0"/>
              </a:rPr>
              <a:t>zero-wait state bus cycles. And the bus is free to support other transfers.</a:t>
            </a:r>
          </a:p>
          <a:p>
            <a:r>
              <a:rPr lang="en-US" sz="1600" b="1" dirty="0" smtClean="0">
                <a:solidFill>
                  <a:srgbClr val="7030A0"/>
                </a:solidFill>
                <a:latin typeface="Times New Roman" pitchFamily="18" charset="0"/>
                <a:cs typeface="Times New Roman" pitchFamily="18" charset="0"/>
              </a:rPr>
              <a:t>If no two caches then processor request to single cache so bus speed is reduced.</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FF0000"/>
                </a:solidFill>
              </a:rPr>
              <a:t>UNIFIED VERSUS SPLIT CACHES</a:t>
            </a:r>
          </a:p>
          <a:p>
            <a:r>
              <a:rPr lang="en-US" sz="1600" b="1" dirty="0" smtClean="0">
                <a:solidFill>
                  <a:srgbClr val="7030A0"/>
                </a:solidFill>
                <a:latin typeface="Times New Roman" pitchFamily="18" charset="0"/>
                <a:cs typeface="Times New Roman" pitchFamily="18" charset="0"/>
              </a:rPr>
              <a:t>to split the cache into two: one dedicated to instructions and one dedicated to data.</a:t>
            </a:r>
          </a:p>
          <a:p>
            <a:r>
              <a:rPr lang="en-US" sz="1600" b="1" dirty="0" smtClean="0">
                <a:solidFill>
                  <a:srgbClr val="7030A0"/>
                </a:solidFill>
                <a:latin typeface="Times New Roman" pitchFamily="18" charset="0"/>
                <a:cs typeface="Times New Roman" pitchFamily="18" charset="0"/>
              </a:rPr>
              <a:t>When the processor fetch an instruction from main memory, it first consults the instruction L1 cache, and when the processor fetch data from main memory, it first consults the data L1 cache.</a:t>
            </a:r>
          </a:p>
          <a:p>
            <a:endParaRPr lang="en-US" sz="1600" b="1" dirty="0" smtClean="0">
              <a:solidFill>
                <a:srgbClr val="FF0000"/>
              </a:solidFill>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advantages of a unified cache:</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has a higher hit rate than split caches because balances the load between instruction and data fetches automatically.</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Only one cache needs to be designed and implemented</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381000" y="381000"/>
            <a:ext cx="8229600" cy="304800"/>
          </a:xfrm>
        </p:spPr>
        <p:txBody>
          <a:bodyPr>
            <a:normAutofit fontScale="90000"/>
          </a:bodyPr>
          <a:lstStyle/>
          <a:p>
            <a:r>
              <a:rPr lang="en-US" sz="2700" dirty="0" smtClean="0">
                <a:solidFill>
                  <a:srgbClr val="FF0000"/>
                </a:solidFill>
                <a:latin typeface="Times New Roman" pitchFamily="18" charset="0"/>
                <a:cs typeface="Times New Roman" pitchFamily="18" charset="0"/>
              </a:rPr>
              <a:t>Number of Caches</a:t>
            </a:r>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411162"/>
          </a:xfrm>
        </p:spPr>
        <p:txBody>
          <a:bodyPr>
            <a:normAutofit fontScale="90000"/>
          </a:bodyPr>
          <a:lstStyle/>
          <a:p>
            <a:r>
              <a:rPr lang="en-US" sz="2400" dirty="0" smtClean="0">
                <a:solidFill>
                  <a:srgbClr val="FF0000"/>
                </a:solidFill>
                <a:latin typeface="Times New Roman" pitchFamily="18" charset="0"/>
                <a:cs typeface="Times New Roman" pitchFamily="18" charset="0"/>
              </a:rPr>
              <a:t>PENTIUM 4 CACHE ORGANIZATION</a:t>
            </a:r>
            <a:endParaRPr lang="en-US" sz="2400"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914400"/>
            <a:ext cx="7086600" cy="5333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8872"/>
          </a:xfrm>
        </p:spPr>
        <p:txBody>
          <a:bodyPr>
            <a:normAutofit fontScale="25000" lnSpcReduction="20000"/>
          </a:bodyPr>
          <a:lstStyle/>
          <a:p>
            <a:endParaRPr lang="en-US" dirty="0"/>
          </a:p>
        </p:txBody>
      </p:sp>
      <p:sp>
        <p:nvSpPr>
          <p:cNvPr id="3" name="Title 2"/>
          <p:cNvSpPr>
            <a:spLocks noGrp="1"/>
          </p:cNvSpPr>
          <p:nvPr>
            <p:ph type="title"/>
          </p:nvPr>
        </p:nvSpPr>
        <p:spPr>
          <a:xfrm>
            <a:off x="457200" y="152400"/>
            <a:ext cx="8229600" cy="304800"/>
          </a:xfrm>
        </p:spPr>
        <p:txBody>
          <a:bodyPr>
            <a:normAutofit fontScale="90000"/>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1600200"/>
            <a:ext cx="6629400" cy="4572000"/>
          </a:xfrm>
          <a:prstGeom prst="rect">
            <a:avLst/>
          </a:prstGeom>
          <a:noFill/>
          <a:ln w="9525">
            <a:noFill/>
            <a:miter lim="800000"/>
            <a:headEnd/>
            <a:tailEnd/>
          </a:ln>
        </p:spPr>
      </p:pic>
      <p:sp>
        <p:nvSpPr>
          <p:cNvPr id="5" name="Rectangle 4"/>
          <p:cNvSpPr/>
          <p:nvPr/>
        </p:nvSpPr>
        <p:spPr>
          <a:xfrm>
            <a:off x="4191000" y="457200"/>
            <a:ext cx="3276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Fetches program instructions from the L2 cache, decodes into a series of micro-operations, and stores the results in the L1 instruction cache.</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152400" y="4572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Schedules execution of the micro-operations subject to data dependencies and resource availability</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0" y="1600200"/>
            <a:ext cx="20574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These</a:t>
            </a: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units executes micro-operations, fetching the required data from the L1 data cache and temporarily storing results in registers.</a:t>
            </a: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7543800" y="2209800"/>
            <a:ext cx="1600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used to access main memory when the L1 and L2 caches have a cache miss and to access the system I/O resources.</a:t>
            </a:r>
            <a:endParaRPr lang="en-US" sz="1600" b="1" dirty="0">
              <a:solidFill>
                <a:schemeClr val="tx1"/>
              </a:solidFill>
              <a:latin typeface="Times New Roman" pitchFamily="18" charset="0"/>
              <a:cs typeface="Times New Roman" pitchFamily="18" charset="0"/>
            </a:endParaRPr>
          </a:p>
        </p:txBody>
      </p:sp>
      <p:sp>
        <p:nvSpPr>
          <p:cNvPr id="9" name="Down Arrow 8"/>
          <p:cNvSpPr/>
          <p:nvPr/>
        </p:nvSpPr>
        <p:spPr>
          <a:xfrm>
            <a:off x="5257800" y="14478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590800" y="13716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667000" y="2971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257800" y="28956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3124200" y="20574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6858000" y="1752600"/>
            <a:ext cx="381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7162800" y="2819400"/>
            <a:ext cx="304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7086600" y="4419600"/>
            <a:ext cx="304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quot;No&quot; Symbol 16"/>
          <p:cNvSpPr/>
          <p:nvPr/>
        </p:nvSpPr>
        <p:spPr>
          <a:xfrm>
            <a:off x="6400800" y="5181600"/>
            <a:ext cx="304800" cy="228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quot;No&quot; Symbol 17"/>
          <p:cNvSpPr/>
          <p:nvPr/>
        </p:nvSpPr>
        <p:spPr>
          <a:xfrm>
            <a:off x="6096000" y="3733800"/>
            <a:ext cx="228600" cy="228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grpId="1" nodeType="clickEffect">
                                  <p:stCondLst>
                                    <p:cond delay="0"/>
                                  </p:stCondLst>
                                  <p:childTnLst>
                                    <p:animEffect transition="out" filter="blinds(horizontal)">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blinds(horizontal)">
                                      <p:cBhvr>
                                        <p:cTn id="73" dur="500"/>
                                        <p:tgtEl>
                                          <p:spTgt spid="1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blinds(horizontal)">
                                      <p:cBhvr>
                                        <p:cTn id="76" dur="500"/>
                                        <p:tgtEl>
                                          <p:spTgt spid="8"/>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blinds(horizontal)">
                                      <p:cBhvr>
                                        <p:cTn id="79" dur="500"/>
                                        <p:tgtEl>
                                          <p:spTgt spid="1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1"/>
            <a:ext cx="8229600" cy="1142999"/>
          </a:xfrm>
        </p:spPr>
        <p:txBody>
          <a:bodyPr>
            <a:normAutofit/>
          </a:bodyPr>
          <a:lstStyle/>
          <a:p>
            <a:r>
              <a:rPr lang="en-US" sz="2000" b="1" dirty="0" smtClean="0">
                <a:solidFill>
                  <a:srgbClr val="FF0000"/>
                </a:solidFill>
                <a:latin typeface="Times New Roman" pitchFamily="18" charset="0"/>
                <a:cs typeface="Times New Roman" pitchFamily="18" charset="0"/>
              </a:rPr>
              <a:t>SEMICONDUCTOR MAIN MEMORY</a:t>
            </a:r>
          </a:p>
          <a:p>
            <a:r>
              <a:rPr lang="en-US" sz="1800" b="1" dirty="0" smtClean="0">
                <a:solidFill>
                  <a:srgbClr val="FF0000"/>
                </a:solidFill>
                <a:latin typeface="Times New Roman" pitchFamily="18" charset="0"/>
                <a:cs typeface="Times New Roman" pitchFamily="18" charset="0"/>
              </a:rPr>
              <a:t>Organization</a:t>
            </a:r>
          </a:p>
          <a:p>
            <a:r>
              <a:rPr lang="en-US" sz="1600" b="1" dirty="0" smtClean="0">
                <a:latin typeface="Times New Roman" pitchFamily="18" charset="0"/>
                <a:cs typeface="Times New Roman" pitchFamily="18" charset="0"/>
              </a:rPr>
              <a:t>The basic element is the memory cell.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solidFill>
                  <a:srgbClr val="FF0000"/>
                </a:solidFill>
              </a:rPr>
              <a:t>INTERNAL MEMORY</a:t>
            </a:r>
            <a:endParaRPr lang="en-US"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685800" y="2743200"/>
            <a:ext cx="8077200" cy="3657600"/>
          </a:xfrm>
          <a:prstGeom prst="rect">
            <a:avLst/>
          </a:prstGeom>
          <a:noFill/>
          <a:ln w="9525">
            <a:noFill/>
            <a:miter lim="800000"/>
            <a:headEnd/>
            <a:tailEnd/>
          </a:ln>
        </p:spPr>
      </p:pic>
      <p:sp>
        <p:nvSpPr>
          <p:cNvPr id="5" name="Rectangle 4"/>
          <p:cNvSpPr/>
          <p:nvPr/>
        </p:nvSpPr>
        <p:spPr>
          <a:xfrm>
            <a:off x="304800" y="2209800"/>
            <a:ext cx="1981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The select terminal, as the name suggests, selects a memory cell for a read or write operation.</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3733800" y="2209800"/>
            <a:ext cx="2286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control terminal indicates read or write. For writing, the other terminal provides</a:t>
            </a:r>
          </a:p>
          <a:p>
            <a:r>
              <a:rPr lang="en-US" sz="1600" b="1" dirty="0" smtClean="0">
                <a:solidFill>
                  <a:schemeClr val="tx1"/>
                </a:solidFill>
                <a:latin typeface="Times New Roman" pitchFamily="18" charset="0"/>
                <a:cs typeface="Times New Roman" pitchFamily="18" charset="0"/>
              </a:rPr>
              <a:t>an electrical signal that sets the state of the cell to 1 or 0</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7391400" y="18288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For reading, that terminal</a:t>
            </a:r>
          </a:p>
          <a:p>
            <a:r>
              <a:rPr lang="en-US" sz="1600" b="1" dirty="0" smtClean="0">
                <a:solidFill>
                  <a:schemeClr val="tx1"/>
                </a:solidFill>
                <a:latin typeface="Times New Roman" pitchFamily="18" charset="0"/>
                <a:cs typeface="Times New Roman" pitchFamily="18" charset="0"/>
              </a:rPr>
              <a:t>is used for output of the cell’s state.</a:t>
            </a:r>
            <a:endParaRPr lang="en-US" sz="1600" b="1" dirty="0">
              <a:solidFill>
                <a:schemeClr val="tx1"/>
              </a:solidFill>
              <a:latin typeface="Times New Roman" pitchFamily="18" charset="0"/>
              <a:cs typeface="Times New Roman" pitchFamily="18" charset="0"/>
            </a:endParaRPr>
          </a:p>
        </p:txBody>
      </p:sp>
      <p:sp>
        <p:nvSpPr>
          <p:cNvPr id="8" name="Down Arrow 7"/>
          <p:cNvSpPr/>
          <p:nvPr/>
        </p:nvSpPr>
        <p:spPr>
          <a:xfrm>
            <a:off x="990600" y="3657600"/>
            <a:ext cx="228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2971800" y="3200400"/>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248400" y="32766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772400" y="3276600"/>
            <a:ext cx="228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1" nodeType="clickEffect">
                                  <p:stCondLst>
                                    <p:cond delay="0"/>
                                  </p:stCondLst>
                                  <p:childTnLst>
                                    <p:animEffect transition="out" filter="blinds(horizontal)">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1"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grpId="1"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P spid="9" grpId="0" animBg="1"/>
      <p:bldP spid="9" grpId="1" animBg="1"/>
      <p:bldP spid="10" grpId="0" animBg="1"/>
      <p:bldP spid="10" grpId="1"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2590800"/>
          </a:xfrm>
        </p:spPr>
        <p:txBody>
          <a:bodyPr>
            <a:normAutofit fontScale="92500" lnSpcReduction="20000"/>
          </a:bodyPr>
          <a:lstStyle/>
          <a:p>
            <a:r>
              <a:rPr lang="en-US" sz="1600" b="1" dirty="0" smtClean="0">
                <a:solidFill>
                  <a:srgbClr val="7030A0"/>
                </a:solidFill>
                <a:latin typeface="Times New Roman" pitchFamily="18" charset="0"/>
                <a:cs typeface="Times New Roman" pitchFamily="18" charset="0"/>
              </a:rPr>
              <a:t>following relationships hold during implementations of memory systems </a:t>
            </a:r>
            <a:r>
              <a:rPr lang="en-US" sz="1600" dirty="0" smtClean="0">
                <a:solidFill>
                  <a:srgbClr val="7030A0"/>
                </a:solidFill>
                <a:latin typeface="Times New Roman" pitchFamily="18" charset="0"/>
                <a:cs typeface="Times New Roman" pitchFamily="18" charset="0"/>
              </a:rPr>
              <a:t>:</a:t>
            </a:r>
          </a:p>
          <a:p>
            <a:r>
              <a:rPr lang="en-US" sz="1600" b="1" dirty="0" smtClean="0">
                <a:solidFill>
                  <a:srgbClr val="FF0000"/>
                </a:solidFill>
                <a:latin typeface="Times New Roman" pitchFamily="18" charset="0"/>
                <a:cs typeface="Times New Roman" pitchFamily="18" charset="0"/>
              </a:rPr>
              <a:t>• </a:t>
            </a:r>
            <a:r>
              <a:rPr lang="en-US" sz="1600" b="1" dirty="0" smtClean="0">
                <a:latin typeface="Times New Roman" pitchFamily="18" charset="0"/>
                <a:cs typeface="Times New Roman" pitchFamily="18" charset="0"/>
              </a:rPr>
              <a:t>Faster access time, greater cost per bit</a:t>
            </a:r>
          </a:p>
          <a:p>
            <a:r>
              <a:rPr lang="en-US" sz="1600" b="1" dirty="0" smtClean="0">
                <a:latin typeface="Times New Roman" pitchFamily="18" charset="0"/>
                <a:cs typeface="Times New Roman" pitchFamily="18" charset="0"/>
              </a:rPr>
              <a:t>• Greater capacity, smaller cost per bit</a:t>
            </a:r>
          </a:p>
          <a:p>
            <a:r>
              <a:rPr lang="en-US" sz="1600" b="1" dirty="0" smtClean="0">
                <a:latin typeface="Times New Roman" pitchFamily="18" charset="0"/>
                <a:cs typeface="Times New Roman" pitchFamily="18" charset="0"/>
              </a:rPr>
              <a:t>• Greater capacity, slower access time</a:t>
            </a:r>
          </a:p>
          <a:p>
            <a:endParaRPr lang="en-US" sz="1600" b="1" dirty="0" smtClean="0">
              <a:latin typeface="Times New Roman" pitchFamily="18" charset="0"/>
              <a:cs typeface="Times New Roman" pitchFamily="18" charset="0"/>
            </a:endParaRPr>
          </a:p>
          <a:p>
            <a:r>
              <a:rPr lang="en-US" sz="1700" b="1" dirty="0" smtClean="0">
                <a:solidFill>
                  <a:srgbClr val="7030A0"/>
                </a:solidFill>
                <a:latin typeface="Times New Roman" pitchFamily="18" charset="0"/>
                <a:cs typeface="Times New Roman" pitchFamily="18" charset="0"/>
              </a:rPr>
              <a:t>As one goes down the hierarchy, the following occur:</a:t>
            </a:r>
          </a:p>
          <a:p>
            <a:r>
              <a:rPr lang="en-US" sz="1700" b="1" dirty="0" smtClean="0">
                <a:latin typeface="Times New Roman" pitchFamily="18" charset="0"/>
                <a:cs typeface="Times New Roman" pitchFamily="18" charset="0"/>
              </a:rPr>
              <a:t>a. Decreasing cost per bit</a:t>
            </a:r>
          </a:p>
          <a:p>
            <a:r>
              <a:rPr lang="en-US" sz="1700" b="1" dirty="0" smtClean="0">
                <a:latin typeface="Times New Roman" pitchFamily="18" charset="0"/>
                <a:cs typeface="Times New Roman" pitchFamily="18" charset="0"/>
              </a:rPr>
              <a:t>b. Increasing capacity</a:t>
            </a:r>
          </a:p>
          <a:p>
            <a:r>
              <a:rPr lang="en-US" sz="1700" b="1" dirty="0" smtClean="0">
                <a:latin typeface="Times New Roman" pitchFamily="18" charset="0"/>
                <a:cs typeface="Times New Roman" pitchFamily="18" charset="0"/>
              </a:rPr>
              <a:t>c. Increasing access time</a:t>
            </a:r>
          </a:p>
          <a:p>
            <a:r>
              <a:rPr lang="en-US" sz="1700" b="1" dirty="0" smtClean="0">
                <a:latin typeface="Times New Roman" pitchFamily="18" charset="0"/>
                <a:cs typeface="Times New Roman" pitchFamily="18" charset="0"/>
              </a:rPr>
              <a:t>d. Decreasing frequency of access of the memory by the processor</a:t>
            </a:r>
            <a:endParaRPr lang="en-US" sz="1700" b="1"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457200"/>
          </a:xfrm>
        </p:spPr>
        <p:txBody>
          <a:bodyPr>
            <a:normAutofit fontScale="90000"/>
          </a:bodyPr>
          <a:lstStyle/>
          <a:p>
            <a:r>
              <a:rPr lang="en-US" sz="2800" dirty="0" smtClean="0">
                <a:solidFill>
                  <a:srgbClr val="FF0000"/>
                </a:solidFill>
                <a:latin typeface="Times New Roman" pitchFamily="18" charset="0"/>
                <a:cs typeface="Times New Roman" pitchFamily="18" charset="0"/>
              </a:rPr>
              <a:t>The Memory Hierarchy</a:t>
            </a:r>
            <a:endParaRPr lang="en-US" sz="2800"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828800" y="3224213"/>
            <a:ext cx="5705475" cy="3633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1"/>
            <a:ext cx="8229600" cy="1828799"/>
          </a:xfrm>
        </p:spPr>
        <p:txBody>
          <a:bodyPr>
            <a:normAutofit/>
          </a:bodyPr>
          <a:lstStyle/>
          <a:p>
            <a:r>
              <a:rPr lang="en-US" sz="1600" b="1" dirty="0" smtClean="0">
                <a:solidFill>
                  <a:srgbClr val="7030A0"/>
                </a:solidFill>
                <a:latin typeface="Times New Roman" pitchFamily="18" charset="0"/>
                <a:cs typeface="Times New Roman" pitchFamily="18" charset="0"/>
              </a:rPr>
              <a:t>RAM read data from the memory and to write new data into the memory accomplished through the use of electrical signals.</a:t>
            </a:r>
          </a:p>
          <a:p>
            <a:r>
              <a:rPr lang="en-US" sz="1600" b="1" dirty="0" smtClean="0">
                <a:solidFill>
                  <a:srgbClr val="7030A0"/>
                </a:solidFill>
                <a:latin typeface="Times New Roman" pitchFamily="18" charset="0"/>
                <a:cs typeface="Times New Roman" pitchFamily="18" charset="0"/>
              </a:rPr>
              <a:t>it is volatile. constant power supply. If the power is interrupted, then the data are lost</a:t>
            </a:r>
          </a:p>
          <a:p>
            <a:r>
              <a:rPr lang="en-US" sz="1600" b="1" dirty="0" smtClean="0">
                <a:solidFill>
                  <a:srgbClr val="FF0000"/>
                </a:solidFill>
                <a:latin typeface="Times New Roman" pitchFamily="18" charset="0"/>
                <a:cs typeface="Times New Roman" pitchFamily="18" charset="0"/>
              </a:rPr>
              <a:t>DYNAMIC RAM </a:t>
            </a:r>
          </a:p>
          <a:p>
            <a:r>
              <a:rPr lang="en-US" sz="1600" b="1" dirty="0" smtClean="0">
                <a:solidFill>
                  <a:srgbClr val="7030A0"/>
                </a:solidFill>
                <a:latin typeface="Times New Roman" pitchFamily="18" charset="0"/>
                <a:cs typeface="Times New Roman" pitchFamily="18" charset="0"/>
              </a:rPr>
              <a:t>made with cells that store data as charge on </a:t>
            </a:r>
            <a:r>
              <a:rPr lang="en-US" sz="1600" b="1" dirty="0" err="1" smtClean="0">
                <a:solidFill>
                  <a:srgbClr val="7030A0"/>
                </a:solidFill>
                <a:latin typeface="Times New Roman" pitchFamily="18" charset="0"/>
                <a:cs typeface="Times New Roman" pitchFamily="18" charset="0"/>
              </a:rPr>
              <a:t>capacitors.The</a:t>
            </a:r>
            <a:r>
              <a:rPr lang="en-US" sz="1600" b="1" dirty="0" smtClean="0">
                <a:solidFill>
                  <a:srgbClr val="7030A0"/>
                </a:solidFill>
                <a:latin typeface="Times New Roman" pitchFamily="18" charset="0"/>
                <a:cs typeface="Times New Roman" pitchFamily="18" charset="0"/>
              </a:rPr>
              <a:t> presence or absence of charge in a capacitor is interpreted as a binary 1 or 0.</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28600"/>
            <a:ext cx="8229600" cy="487362"/>
          </a:xfrm>
        </p:spPr>
        <p:txBody>
          <a:bodyPr>
            <a:normAutofit/>
          </a:bodyPr>
          <a:lstStyle/>
          <a:p>
            <a:r>
              <a:rPr lang="en-US" sz="2400" dirty="0" smtClean="0">
                <a:solidFill>
                  <a:srgbClr val="FF0000"/>
                </a:solidFill>
                <a:latin typeface="Times New Roman" pitchFamily="18" charset="0"/>
                <a:cs typeface="Times New Roman" pitchFamily="18" charset="0"/>
              </a:rPr>
              <a:t>DRAM and SRAM</a:t>
            </a:r>
            <a:endParaRPr lang="en-US" sz="2400"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057400" y="1371600"/>
            <a:ext cx="4648200" cy="5486401"/>
          </a:xfrm>
          <a:prstGeom prst="rect">
            <a:avLst/>
          </a:prstGeom>
          <a:noFill/>
          <a:ln w="9525">
            <a:noFill/>
            <a:miter lim="800000"/>
            <a:headEnd/>
            <a:tailEnd/>
          </a:ln>
        </p:spPr>
      </p:pic>
      <p:sp>
        <p:nvSpPr>
          <p:cNvPr id="5" name="Rectangle 4"/>
          <p:cNvSpPr/>
          <p:nvPr/>
        </p:nvSpPr>
        <p:spPr>
          <a:xfrm>
            <a:off x="0" y="1752600"/>
            <a:ext cx="2590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acts as a switch that is closed (allowing current to flow) if a voltage is applied to the address line and open (no current flows)</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304800" y="48768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stores 1 bit.</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3276600" y="55626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activated when the bit value from this cell is to be read or written.</a:t>
            </a: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0" y="3581400"/>
            <a:ext cx="2514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For the write operation, a voltage applied to bit line; 1, 0 states as per high and low</a:t>
            </a:r>
            <a:endParaRPr lang="en-US" sz="1600" b="1" dirty="0">
              <a:solidFill>
                <a:schemeClr val="tx1"/>
              </a:solidFill>
              <a:latin typeface="Times New Roman" pitchFamily="18" charset="0"/>
              <a:cs typeface="Times New Roman" pitchFamily="18" charset="0"/>
            </a:endParaRPr>
          </a:p>
        </p:txBody>
      </p:sp>
      <p:sp>
        <p:nvSpPr>
          <p:cNvPr id="9" name="Rectangle 8"/>
          <p:cNvSpPr/>
          <p:nvPr/>
        </p:nvSpPr>
        <p:spPr>
          <a:xfrm>
            <a:off x="5257800" y="838200"/>
            <a:ext cx="388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 The readout from the cell discharges the capacitor, which must be restored to complete the operation</a:t>
            </a:r>
          </a:p>
          <a:p>
            <a:r>
              <a:rPr lang="en-US" sz="1600" b="1" dirty="0" smtClean="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sp>
        <p:nvSpPr>
          <p:cNvPr id="10" name="Right Arrow 9"/>
          <p:cNvSpPr/>
          <p:nvPr/>
        </p:nvSpPr>
        <p:spPr>
          <a:xfrm>
            <a:off x="1752600" y="48768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600200" y="3276600"/>
            <a:ext cx="2133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057400" y="3048000"/>
            <a:ext cx="457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895600" y="2895600"/>
            <a:ext cx="838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3810000" y="2286000"/>
            <a:ext cx="1524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6096000" y="2362200"/>
            <a:ext cx="1524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09800" y="990600"/>
            <a:ext cx="2667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For the read operation, address line is selected</a:t>
            </a:r>
            <a:endParaRPr lang="en-US" sz="1600" dirty="0"/>
          </a:p>
        </p:txBody>
      </p:sp>
      <p:sp>
        <p:nvSpPr>
          <p:cNvPr id="17" name="Rectangle 16"/>
          <p:cNvSpPr/>
          <p:nvPr/>
        </p:nvSpPr>
        <p:spPr>
          <a:xfrm>
            <a:off x="2971800" y="35052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the transistor turns on</a:t>
            </a:r>
            <a:endParaRPr lang="en-US" dirty="0"/>
          </a:p>
        </p:txBody>
      </p:sp>
      <p:sp>
        <p:nvSpPr>
          <p:cNvPr id="18" name="Rectangle 17"/>
          <p:cNvSpPr/>
          <p:nvPr/>
        </p:nvSpPr>
        <p:spPr>
          <a:xfrm>
            <a:off x="6553200" y="2971800"/>
            <a:ext cx="2590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charge stored on the capacitor is fed out onto a bit line and to a sense</a:t>
            </a:r>
          </a:p>
          <a:p>
            <a:r>
              <a:rPr lang="en-US" sz="1600" b="1" dirty="0" smtClean="0">
                <a:solidFill>
                  <a:schemeClr val="tx1"/>
                </a:solidFill>
                <a:latin typeface="Times New Roman" pitchFamily="18" charset="0"/>
                <a:cs typeface="Times New Roman" pitchFamily="18" charset="0"/>
              </a:rPr>
              <a:t>amplifier. </a:t>
            </a:r>
            <a:endParaRPr lang="en-US" sz="1600" dirty="0"/>
          </a:p>
        </p:txBody>
      </p:sp>
      <p:sp>
        <p:nvSpPr>
          <p:cNvPr id="19" name="Rectangle 18"/>
          <p:cNvSpPr/>
          <p:nvPr/>
        </p:nvSpPr>
        <p:spPr>
          <a:xfrm>
            <a:off x="3048000" y="4343400"/>
            <a:ext cx="2514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sense amplifier compares the capacitor voltage to a reference value and determines if a logic 1 or 0</a:t>
            </a:r>
            <a:endParaRPr lang="en-US" sz="1600" dirty="0"/>
          </a:p>
        </p:txBody>
      </p:sp>
      <p:sp>
        <p:nvSpPr>
          <p:cNvPr id="20" name="Rectangle 19"/>
          <p:cNvSpPr/>
          <p:nvPr/>
        </p:nvSpPr>
        <p:spPr>
          <a:xfrm>
            <a:off x="2895600" y="1371600"/>
            <a:ext cx="2667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then applied to the address line, allowing a charge to be transferred to the </a:t>
            </a:r>
            <a:r>
              <a:rPr lang="en-US" sz="1600" b="1" dirty="0" err="1" smtClean="0">
                <a:solidFill>
                  <a:schemeClr val="tx1"/>
                </a:solidFill>
                <a:latin typeface="Times New Roman" pitchFamily="18" charset="0"/>
                <a:cs typeface="Times New Roman" pitchFamily="18" charset="0"/>
              </a:rPr>
              <a:t>capacito</a:t>
            </a:r>
            <a:endParaRPr lang="en-US" sz="1600" dirty="0"/>
          </a:p>
        </p:txBody>
      </p:sp>
      <p:sp>
        <p:nvSpPr>
          <p:cNvPr id="21" name="Down Arrow 20"/>
          <p:cNvSpPr/>
          <p:nvPr/>
        </p:nvSpPr>
        <p:spPr>
          <a:xfrm>
            <a:off x="3048000" y="17526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6400800" y="41910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600200" y="54864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5638800" y="4267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400800" y="2362200"/>
            <a:ext cx="762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400800" y="4038600"/>
            <a:ext cx="228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2">
                                            <p:txEl>
                                              <p:pRg st="1" end="1"/>
                                            </p:txEl>
                                          </p:spTgt>
                                        </p:tgtEl>
                                      </p:cBhvr>
                                    </p:animEffect>
                                    <p:set>
                                      <p:cBhvr>
                                        <p:cTn id="12"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2">
                                            <p:txEl>
                                              <p:pRg st="3" end="3"/>
                                            </p:txEl>
                                          </p:spTgt>
                                        </p:tgtEl>
                                      </p:cBhvr>
                                    </p:animEffect>
                                    <p:set>
                                      <p:cBhvr>
                                        <p:cTn id="22"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linds(horizontal)">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11"/>
                                        </p:tgtEl>
                                      </p:cBhvr>
                                    </p:animEffect>
                                    <p:set>
                                      <p:cBhvr>
                                        <p:cTn id="59" dur="1" fill="hold">
                                          <p:stCondLst>
                                            <p:cond delay="499"/>
                                          </p:stCondLst>
                                        </p:cTn>
                                        <p:tgtEl>
                                          <p:spTgt spid="1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blinds(horizontal)">
                                      <p:cBhvr>
                                        <p:cTn id="64" dur="500"/>
                                        <p:tgtEl>
                                          <p:spTgt spid="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blinds(horizontal)">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linds(horizontal)">
                                      <p:cBhvr>
                                        <p:cTn id="80" dur="500"/>
                                        <p:tgtEl>
                                          <p:spTgt spid="2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linds(horizontal)">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linds(horizontal)">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1" nodeType="clickEffect">
                                  <p:stCondLst>
                                    <p:cond delay="0"/>
                                  </p:stCondLst>
                                  <p:childTnLst>
                                    <p:animEffect transition="out" filter="blinds(horizontal)">
                                      <p:cBhvr>
                                        <p:cTn id="92" dur="500"/>
                                        <p:tgtEl>
                                          <p:spTgt spid="8"/>
                                        </p:tgtEl>
                                      </p:cBhvr>
                                    </p:animEffect>
                                    <p:set>
                                      <p:cBhvr>
                                        <p:cTn id="93" dur="1" fill="hold">
                                          <p:stCondLst>
                                            <p:cond delay="499"/>
                                          </p:stCondLst>
                                        </p:cTn>
                                        <p:tgtEl>
                                          <p:spTgt spid="8"/>
                                        </p:tgtEl>
                                        <p:attrNameLst>
                                          <p:attrName>style.visibility</p:attrName>
                                        </p:attrNameLst>
                                      </p:cBhvr>
                                      <p:to>
                                        <p:strVal val="hidden"/>
                                      </p:to>
                                    </p:set>
                                  </p:childTnLst>
                                </p:cTn>
                              </p:par>
                              <p:par>
                                <p:cTn id="94" presetID="3" presetClass="exit" presetSubtype="10" fill="hold" grpId="1" nodeType="withEffect">
                                  <p:stCondLst>
                                    <p:cond delay="0"/>
                                  </p:stCondLst>
                                  <p:childTnLst>
                                    <p:animEffect transition="out" filter="blinds(horizontal)">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par>
                                <p:cTn id="103" presetID="3" presetClass="exit" presetSubtype="10" fill="hold" grpId="1" nodeType="withEffect">
                                  <p:stCondLst>
                                    <p:cond delay="0"/>
                                  </p:stCondLst>
                                  <p:childTnLst>
                                    <p:animEffect transition="out" filter="blinds(horizontal)">
                                      <p:cBhvr>
                                        <p:cTn id="104" dur="500"/>
                                        <p:tgtEl>
                                          <p:spTgt spid="14"/>
                                        </p:tgtEl>
                                      </p:cBhvr>
                                    </p:animEffect>
                                    <p:set>
                                      <p:cBhvr>
                                        <p:cTn id="105" dur="1" fill="hold">
                                          <p:stCondLst>
                                            <p:cond delay="499"/>
                                          </p:stCondLst>
                                        </p:cTn>
                                        <p:tgtEl>
                                          <p:spTgt spid="14"/>
                                        </p:tgtEl>
                                        <p:attrNameLst>
                                          <p:attrName>style.visibility</p:attrName>
                                        </p:attrNameLst>
                                      </p:cBhvr>
                                      <p:to>
                                        <p:strVal val="hidden"/>
                                      </p:to>
                                    </p:set>
                                  </p:childTnLst>
                                </p:cTn>
                              </p:par>
                              <p:par>
                                <p:cTn id="106" presetID="3" presetClass="exit" presetSubtype="10" fill="hold" grpId="1" nodeType="withEffect">
                                  <p:stCondLst>
                                    <p:cond delay="0"/>
                                  </p:stCondLst>
                                  <p:childTnLst>
                                    <p:animEffect transition="out" filter="blinds(horizontal)">
                                      <p:cBhvr>
                                        <p:cTn id="107" dur="500"/>
                                        <p:tgtEl>
                                          <p:spTgt spid="20"/>
                                        </p:tgtEl>
                                      </p:cBhvr>
                                    </p:animEffect>
                                    <p:set>
                                      <p:cBhvr>
                                        <p:cTn id="108" dur="1" fill="hold">
                                          <p:stCondLst>
                                            <p:cond delay="499"/>
                                          </p:stCondLst>
                                        </p:cTn>
                                        <p:tgtEl>
                                          <p:spTgt spid="2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blinds(horizontal)">
                                      <p:cBhvr>
                                        <p:cTn id="113" dur="500"/>
                                        <p:tgtEl>
                                          <p:spTgt spid="21"/>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blinds(horizontal)">
                                      <p:cBhvr>
                                        <p:cTn id="116" dur="500"/>
                                        <p:tgtEl>
                                          <p:spTgt spid="16"/>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blinds(horizontal)">
                                      <p:cBhvr>
                                        <p:cTn id="121" dur="500"/>
                                        <p:tgtEl>
                                          <p:spTgt spid="22"/>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blinds(horizontal)">
                                      <p:cBhvr>
                                        <p:cTn id="124" dur="500"/>
                                        <p:tgtEl>
                                          <p:spTgt spid="2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blinds(horizontal)">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blinds(horizontal)">
                                      <p:cBhvr>
                                        <p:cTn id="132" dur="500"/>
                                        <p:tgtEl>
                                          <p:spTgt spid="24"/>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blinds(horizontal)">
                                      <p:cBhvr>
                                        <p:cTn id="135" dur="500"/>
                                        <p:tgtEl>
                                          <p:spTgt spid="19"/>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26"/>
                                        </p:tgtEl>
                                        <p:attrNameLst>
                                          <p:attrName>style.visibility</p:attrName>
                                        </p:attrNameLst>
                                      </p:cBhvr>
                                      <p:to>
                                        <p:strVal val="visible"/>
                                      </p:to>
                                    </p:set>
                                    <p:animEffect transition="in" filter="blinds(horizontal)">
                                      <p:cBhvr>
                                        <p:cTn id="140" dur="500"/>
                                        <p:tgtEl>
                                          <p:spTgt spid="26"/>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blinds(horizontal)">
                                      <p:cBhvr>
                                        <p:cTn id="143" dur="500"/>
                                        <p:tgtEl>
                                          <p:spTgt spid="25"/>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9"/>
                                        </p:tgtEl>
                                        <p:attrNameLst>
                                          <p:attrName>style.visibility</p:attrName>
                                        </p:attrNameLst>
                                      </p:cBhvr>
                                      <p:to>
                                        <p:strVal val="visible"/>
                                      </p:to>
                                    </p:set>
                                    <p:animEffect transition="in" filter="blinds(horizontal)">
                                      <p:cBhvr>
                                        <p:cTn id="146" dur="500"/>
                                        <p:tgtEl>
                                          <p:spTgt spid="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2"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blinds(horizontal)">
                                      <p:cBhvr>
                                        <p:cTn id="151" dur="500"/>
                                        <p:tgtEl>
                                          <p:spTgt spid="10"/>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7"/>
                                        </p:tgtEl>
                                        <p:attrNameLst>
                                          <p:attrName>style.visibility</p:attrName>
                                        </p:attrNameLst>
                                      </p:cBhvr>
                                      <p:to>
                                        <p:strVal val="visible"/>
                                      </p:to>
                                    </p:set>
                                    <p:animEffect transition="in" filter="blinds(horizontal)">
                                      <p:cBhvr>
                                        <p:cTn id="1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5" grpId="1" animBg="1"/>
      <p:bldP spid="6" grpId="0" animBg="1"/>
      <p:bldP spid="6" grpId="1" animBg="1"/>
      <p:bldP spid="7" grpId="0" animBg="1"/>
      <p:bldP spid="8" grpId="0" animBg="1"/>
      <p:bldP spid="8" grpId="1" animBg="1"/>
      <p:bldP spid="9" grpId="0" animBg="1"/>
      <p:bldP spid="10" grpId="0" animBg="1"/>
      <p:bldP spid="10" grpId="1" animBg="1"/>
      <p:bldP spid="10" grpId="2"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7" grpId="0" animBg="1"/>
      <p:bldP spid="17" grpId="1" animBg="1"/>
      <p:bldP spid="18" grpId="0" animBg="1"/>
      <p:bldP spid="19" grpId="0" animBg="1"/>
      <p:bldP spid="20" grpId="0" animBg="1"/>
      <p:bldP spid="20" grpId="1" animBg="1"/>
      <p:bldP spid="21" grpId="0" animBg="1"/>
      <p:bldP spid="22" grpId="0" animBg="1"/>
      <p:bldP spid="23" grpId="0" animBg="1"/>
      <p:bldP spid="24" grpId="0"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1"/>
            <a:ext cx="8229600" cy="609600"/>
          </a:xfrm>
        </p:spPr>
        <p:txBody>
          <a:bodyPr>
            <a:normAutofit lnSpcReduction="10000"/>
          </a:bodyPr>
          <a:lstStyle/>
          <a:p>
            <a:r>
              <a:rPr lang="en-US" sz="1600" b="1" dirty="0" smtClean="0">
                <a:solidFill>
                  <a:srgbClr val="7030A0"/>
                </a:solidFill>
                <a:latin typeface="Times New Roman" pitchFamily="18" charset="0"/>
                <a:cs typeface="Times New Roman" pitchFamily="18" charset="0"/>
              </a:rPr>
              <a:t>binary values are stored using traditional flip-flop logic-gate configurations</a:t>
            </a:r>
          </a:p>
          <a:p>
            <a:r>
              <a:rPr lang="en-US" sz="1600" b="1" dirty="0" smtClean="0">
                <a:solidFill>
                  <a:srgbClr val="7030A0"/>
                </a:solidFill>
                <a:latin typeface="Times New Roman" pitchFamily="18" charset="0"/>
                <a:cs typeface="Times New Roman" pitchFamily="18" charset="0"/>
              </a:rPr>
              <a:t>hold its data as long as power is supplied to it.</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28600"/>
            <a:ext cx="8229600" cy="381000"/>
          </a:xfrm>
        </p:spPr>
        <p:txBody>
          <a:bodyPr>
            <a:noAutofit/>
          </a:bodyPr>
          <a:lstStyle/>
          <a:p>
            <a:r>
              <a:rPr lang="en-US" sz="2400" dirty="0" smtClean="0">
                <a:solidFill>
                  <a:srgbClr val="FF0000"/>
                </a:solidFill>
                <a:latin typeface="Times New Roman" pitchFamily="18" charset="0"/>
                <a:cs typeface="Times New Roman" pitchFamily="18" charset="0"/>
              </a:rPr>
              <a:t>STATIC RAM</a:t>
            </a:r>
            <a:endParaRPr lang="en-US" sz="2400"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828800" y="1600200"/>
            <a:ext cx="6477000" cy="4700587"/>
          </a:xfrm>
          <a:prstGeom prst="rect">
            <a:avLst/>
          </a:prstGeom>
          <a:noFill/>
          <a:ln w="9525">
            <a:noFill/>
            <a:miter lim="800000"/>
            <a:headEnd/>
            <a:tailEnd/>
          </a:ln>
        </p:spPr>
      </p:pic>
      <p:sp>
        <p:nvSpPr>
          <p:cNvPr id="5" name="Rectangle 4"/>
          <p:cNvSpPr/>
          <p:nvPr/>
        </p:nvSpPr>
        <p:spPr>
          <a:xfrm>
            <a:off x="0" y="28194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Transistors are cross connected and produces a stable logic state.</a:t>
            </a:r>
            <a:endParaRPr lang="en-US" sz="1600" b="1" dirty="0">
              <a:solidFill>
                <a:schemeClr val="tx1"/>
              </a:solidFill>
              <a:latin typeface="Times New Roman" pitchFamily="18" charset="0"/>
              <a:cs typeface="Times New Roman" pitchFamily="18" charset="0"/>
            </a:endParaRPr>
          </a:p>
        </p:txBody>
      </p:sp>
      <p:sp>
        <p:nvSpPr>
          <p:cNvPr id="6" name="Right Arrow 5"/>
          <p:cNvSpPr/>
          <p:nvPr/>
        </p:nvSpPr>
        <p:spPr>
          <a:xfrm>
            <a:off x="3276600" y="2438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352800" y="4343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6324600" y="23622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6324600" y="43434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 y="1524000"/>
            <a:ext cx="2971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In logic state 1, point C1 is high and point C2 is low; in this state,T1 and T4 are off and T2</a:t>
            </a:r>
          </a:p>
          <a:p>
            <a:r>
              <a:rPr lang="en-US" sz="1600" b="1" dirty="0" smtClean="0">
                <a:solidFill>
                  <a:schemeClr val="tx1"/>
                </a:solidFill>
                <a:latin typeface="Times New Roman" pitchFamily="18" charset="0"/>
                <a:cs typeface="Times New Roman" pitchFamily="18" charset="0"/>
              </a:rPr>
              <a:t>and T3 are on.</a:t>
            </a:r>
            <a:endParaRPr lang="en-US" sz="1600" b="1" dirty="0">
              <a:solidFill>
                <a:schemeClr val="tx1"/>
              </a:solidFill>
              <a:latin typeface="Times New Roman" pitchFamily="18" charset="0"/>
              <a:cs typeface="Times New Roman" pitchFamily="18" charset="0"/>
            </a:endParaRPr>
          </a:p>
        </p:txBody>
      </p:sp>
      <p:sp>
        <p:nvSpPr>
          <p:cNvPr id="11" name="Rectangle 10"/>
          <p:cNvSpPr/>
          <p:nvPr/>
        </p:nvSpPr>
        <p:spPr>
          <a:xfrm>
            <a:off x="7086600" y="15240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In logic state 0, point C1 is low and point C2 is high; in this state,T1 and</a:t>
            </a:r>
          </a:p>
          <a:p>
            <a:r>
              <a:rPr lang="en-US" sz="1600" b="1" dirty="0" smtClean="0">
                <a:solidFill>
                  <a:schemeClr val="tx1"/>
                </a:solidFill>
                <a:latin typeface="Times New Roman" pitchFamily="18" charset="0"/>
                <a:cs typeface="Times New Roman" pitchFamily="18" charset="0"/>
              </a:rPr>
              <a:t>T4 are on and T2 and T3 are off</a:t>
            </a:r>
            <a:endParaRPr lang="en-US" sz="1600" b="1" dirty="0">
              <a:solidFill>
                <a:schemeClr val="tx1"/>
              </a:solidFill>
              <a:latin typeface="Times New Roman" pitchFamily="18" charset="0"/>
              <a:cs typeface="Times New Roman" pitchFamily="18" charset="0"/>
            </a:endParaRPr>
          </a:p>
        </p:txBody>
      </p:sp>
      <p:sp>
        <p:nvSpPr>
          <p:cNvPr id="12" name="Rectangle 11"/>
          <p:cNvSpPr/>
          <p:nvPr/>
        </p:nvSpPr>
        <p:spPr>
          <a:xfrm>
            <a:off x="2514600" y="6172200"/>
            <a:ext cx="4191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address line is used to open or close a switch.</a:t>
            </a:r>
          </a:p>
          <a:p>
            <a:r>
              <a:rPr lang="en-US" sz="1600" b="1" dirty="0" smtClean="0">
                <a:solidFill>
                  <a:schemeClr val="tx1"/>
                </a:solidFill>
                <a:latin typeface="Times New Roman" pitchFamily="18" charset="0"/>
                <a:cs typeface="Times New Roman" pitchFamily="18" charset="0"/>
              </a:rPr>
              <a:t>The address line controls two transistors (T5 and T6).</a:t>
            </a:r>
            <a:endParaRPr lang="en-US" sz="1600" b="1" dirty="0">
              <a:solidFill>
                <a:schemeClr val="tx1"/>
              </a:solidFill>
              <a:latin typeface="Times New Roman" pitchFamily="18" charset="0"/>
              <a:cs typeface="Times New Roman" pitchFamily="18" charset="0"/>
            </a:endParaRPr>
          </a:p>
        </p:txBody>
      </p:sp>
      <p:sp>
        <p:nvSpPr>
          <p:cNvPr id="13" name="Rectangle 12"/>
          <p:cNvSpPr/>
          <p:nvPr/>
        </p:nvSpPr>
        <p:spPr>
          <a:xfrm>
            <a:off x="7696200" y="4114800"/>
            <a:ext cx="1447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When a signal is applied to this line, the two transistors are switched on, allowing a read or write operation</a:t>
            </a:r>
            <a:endParaRPr lang="en-US" sz="1600" b="1" dirty="0">
              <a:solidFill>
                <a:schemeClr val="tx1"/>
              </a:solidFill>
              <a:latin typeface="Times New Roman" pitchFamily="18" charset="0"/>
              <a:cs typeface="Times New Roman" pitchFamily="18" charset="0"/>
            </a:endParaRPr>
          </a:p>
        </p:txBody>
      </p:sp>
      <p:sp>
        <p:nvSpPr>
          <p:cNvPr id="14" name="Rectangle 13"/>
          <p:cNvSpPr/>
          <p:nvPr/>
        </p:nvSpPr>
        <p:spPr>
          <a:xfrm>
            <a:off x="0" y="4572000"/>
            <a:ext cx="2057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write operation, the desired bit value is applied to line B, while its complement is applied to line B bar .</a:t>
            </a:r>
            <a:endParaRPr lang="en-US" sz="1600" b="1" dirty="0">
              <a:solidFill>
                <a:schemeClr val="tx1"/>
              </a:solidFill>
              <a:latin typeface="Times New Roman" pitchFamily="18" charset="0"/>
              <a:cs typeface="Times New Roman" pitchFamily="18" charset="0"/>
            </a:endParaRPr>
          </a:p>
        </p:txBody>
      </p:sp>
      <p:sp>
        <p:nvSpPr>
          <p:cNvPr id="15" name="Rectangle 14"/>
          <p:cNvSpPr/>
          <p:nvPr/>
        </p:nvSpPr>
        <p:spPr>
          <a:xfrm>
            <a:off x="5029200" y="4572000"/>
            <a:ext cx="2362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This forces the four transistors (T1, T2, T3, T4) into the proper state.</a:t>
            </a:r>
          </a:p>
          <a:p>
            <a:r>
              <a:rPr lang="en-US" sz="1600" b="1" dirty="0" smtClean="0">
                <a:solidFill>
                  <a:schemeClr val="tx1"/>
                </a:solidFill>
                <a:latin typeface="Times New Roman" pitchFamily="18" charset="0"/>
                <a:cs typeface="Times New Roman" pitchFamily="18" charset="0"/>
              </a:rPr>
              <a:t>For a read operation, the bit value is read from line B</a:t>
            </a:r>
            <a:r>
              <a:rPr lang="en-US" dirty="0" smtClean="0"/>
              <a:t>.</a:t>
            </a:r>
            <a:endParaRPr lang="en-US" dirty="0"/>
          </a:p>
        </p:txBody>
      </p:sp>
      <p:sp>
        <p:nvSpPr>
          <p:cNvPr id="16" name="&quot;No&quot; Symbol 15"/>
          <p:cNvSpPr/>
          <p:nvPr/>
        </p:nvSpPr>
        <p:spPr>
          <a:xfrm>
            <a:off x="4267200" y="4267200"/>
            <a:ext cx="304800" cy="3048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quot;No&quot; Symbol 16"/>
          <p:cNvSpPr/>
          <p:nvPr/>
        </p:nvSpPr>
        <p:spPr>
          <a:xfrm>
            <a:off x="5334000" y="2362200"/>
            <a:ext cx="304800" cy="3048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3962400" y="3048000"/>
            <a:ext cx="381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1</a:t>
            </a:r>
            <a:endParaRPr lang="en-US" b="1" dirty="0">
              <a:solidFill>
                <a:schemeClr val="tx1"/>
              </a:solidFill>
              <a:latin typeface="Times New Roman" pitchFamily="18" charset="0"/>
              <a:cs typeface="Times New Roman" pitchFamily="18" charset="0"/>
            </a:endParaRPr>
          </a:p>
        </p:txBody>
      </p:sp>
      <p:sp>
        <p:nvSpPr>
          <p:cNvPr id="19" name="Rectangle 18"/>
          <p:cNvSpPr/>
          <p:nvPr/>
        </p:nvSpPr>
        <p:spPr>
          <a:xfrm>
            <a:off x="5638800" y="3124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0</a:t>
            </a:r>
            <a:endParaRPr lang="en-US" sz="1600" b="1" dirty="0">
              <a:solidFill>
                <a:schemeClr val="tx1"/>
              </a:solidFill>
              <a:latin typeface="Times New Roman" pitchFamily="18" charset="0"/>
              <a:cs typeface="Times New Roman" pitchFamily="18" charset="0"/>
            </a:endParaRPr>
          </a:p>
        </p:txBody>
      </p:sp>
      <p:sp>
        <p:nvSpPr>
          <p:cNvPr id="20" name="&quot;No&quot; Symbol 19"/>
          <p:cNvSpPr/>
          <p:nvPr/>
        </p:nvSpPr>
        <p:spPr>
          <a:xfrm>
            <a:off x="4267200" y="2362200"/>
            <a:ext cx="304800" cy="3048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quot;No&quot; Symbol 20"/>
          <p:cNvSpPr/>
          <p:nvPr/>
        </p:nvSpPr>
        <p:spPr>
          <a:xfrm>
            <a:off x="5334000" y="4267200"/>
            <a:ext cx="304800" cy="3048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a:off x="3962400" y="3429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0</a:t>
            </a:r>
            <a:endParaRPr lang="en-US" sz="1600" b="1" dirty="0">
              <a:solidFill>
                <a:schemeClr val="tx1"/>
              </a:solidFill>
              <a:latin typeface="Times New Roman" pitchFamily="18" charset="0"/>
              <a:cs typeface="Times New Roman" pitchFamily="18" charset="0"/>
            </a:endParaRPr>
          </a:p>
        </p:txBody>
      </p:sp>
      <p:sp>
        <p:nvSpPr>
          <p:cNvPr id="23" name="Rectangle 22"/>
          <p:cNvSpPr/>
          <p:nvPr/>
        </p:nvSpPr>
        <p:spPr>
          <a:xfrm>
            <a:off x="56388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1</a:t>
            </a:r>
            <a:endParaRPr lang="en-US" sz="1600" b="1" dirty="0">
              <a:solidFill>
                <a:schemeClr val="tx1"/>
              </a:solidFill>
              <a:latin typeface="Times New Roman" pitchFamily="18" charset="0"/>
              <a:cs typeface="Times New Roman" pitchFamily="18" charset="0"/>
            </a:endParaRPr>
          </a:p>
        </p:txBody>
      </p:sp>
      <p:sp>
        <p:nvSpPr>
          <p:cNvPr id="24" name="Up Arrow 23"/>
          <p:cNvSpPr/>
          <p:nvPr/>
        </p:nvSpPr>
        <p:spPr>
          <a:xfrm>
            <a:off x="2514600" y="4800600"/>
            <a:ext cx="2286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a:off x="4114800" y="533400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057400" y="5791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7391400" y="5943600"/>
            <a:ext cx="1524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2819400" y="3581400"/>
            <a:ext cx="762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7010400" y="3657600"/>
            <a:ext cx="1524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par>
                                <p:cTn id="33" presetID="3" presetClass="entr" presetSubtype="10" fill="hold" grpId="1"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par>
                                <p:cTn id="36" presetID="3" presetClass="entr" presetSubtype="10" fill="hold" grpId="1"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1"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3" presetClass="exit" presetSubtype="10" fill="hold" grpId="2" nodeType="withEffect">
                                  <p:stCondLst>
                                    <p:cond delay="0"/>
                                  </p:stCondLst>
                                  <p:childTnLst>
                                    <p:animEffect transition="out" filter="blinds(horizontal)">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3" presetClass="exit" presetSubtype="10" fill="hold" grpId="2" nodeType="withEffect">
                                  <p:stCondLst>
                                    <p:cond delay="0"/>
                                  </p:stCondLst>
                                  <p:childTnLst>
                                    <p:animEffect transition="out" filter="blinds(horizontal)">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3" presetClass="exit" presetSubtype="10" fill="hold" grpId="2" nodeType="withEffect">
                                  <p:stCondLst>
                                    <p:cond delay="0"/>
                                  </p:stCondLst>
                                  <p:childTnLst>
                                    <p:animEffect transition="out" filter="blinds(horizontal)">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3" presetClass="exit" presetSubtype="10" fill="hold" grpId="2" nodeType="withEffect">
                                  <p:stCondLst>
                                    <p:cond delay="0"/>
                                  </p:stCondLst>
                                  <p:childTnLst>
                                    <p:animEffect transition="out" filter="blinds(horizontal)">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26"/>
                                        </p:tgtEl>
                                      </p:cBhvr>
                                    </p:animEffect>
                                    <p:set>
                                      <p:cBhvr>
                                        <p:cTn id="64" dur="1" fill="hold">
                                          <p:stCondLst>
                                            <p:cond delay="499"/>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linds(horizontal)">
                                      <p:cBhvr>
                                        <p:cTn id="69" dur="500"/>
                                        <p:tgtEl>
                                          <p:spTgt spid="1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blinds(horizontal)">
                                      <p:cBhvr>
                                        <p:cTn id="75" dur="500"/>
                                        <p:tgtEl>
                                          <p:spTgt spid="1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linds(horizontal)">
                                      <p:cBhvr>
                                        <p:cTn id="78" dur="500"/>
                                        <p:tgtEl>
                                          <p:spTgt spid="1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10"/>
                                        </p:tgtEl>
                                      </p:cBhvr>
                                    </p:animEffect>
                                    <p:set>
                                      <p:cBhvr>
                                        <p:cTn id="86" dur="1" fill="hold">
                                          <p:stCondLst>
                                            <p:cond delay="499"/>
                                          </p:stCondLst>
                                        </p:cTn>
                                        <p:tgtEl>
                                          <p:spTgt spid="10"/>
                                        </p:tgtEl>
                                        <p:attrNameLst>
                                          <p:attrName>style.visibility</p:attrName>
                                        </p:attrNameLst>
                                      </p:cBhvr>
                                      <p:to>
                                        <p:strVal val="hidden"/>
                                      </p:to>
                                    </p:set>
                                  </p:childTnLst>
                                </p:cTn>
                              </p:par>
                              <p:par>
                                <p:cTn id="87" presetID="3" presetClass="exit" presetSubtype="10" fill="hold" grpId="1" nodeType="withEffect">
                                  <p:stCondLst>
                                    <p:cond delay="0"/>
                                  </p:stCondLst>
                                  <p:childTnLst>
                                    <p:animEffect transition="out" filter="blinds(horizontal)">
                                      <p:cBhvr>
                                        <p:cTn id="88" dur="500"/>
                                        <p:tgtEl>
                                          <p:spTgt spid="17"/>
                                        </p:tgtEl>
                                      </p:cBhvr>
                                    </p:animEffect>
                                    <p:set>
                                      <p:cBhvr>
                                        <p:cTn id="89" dur="1" fill="hold">
                                          <p:stCondLst>
                                            <p:cond delay="499"/>
                                          </p:stCondLst>
                                        </p:cTn>
                                        <p:tgtEl>
                                          <p:spTgt spid="17"/>
                                        </p:tgtEl>
                                        <p:attrNameLst>
                                          <p:attrName>style.visibility</p:attrName>
                                        </p:attrNameLst>
                                      </p:cBhvr>
                                      <p:to>
                                        <p:strVal val="hidden"/>
                                      </p:to>
                                    </p:set>
                                  </p:childTnLst>
                                </p:cTn>
                              </p:par>
                              <p:par>
                                <p:cTn id="90" presetID="3" presetClass="exit" presetSubtype="10" fill="hold" grpId="1" nodeType="withEffect">
                                  <p:stCondLst>
                                    <p:cond delay="0"/>
                                  </p:stCondLst>
                                  <p:childTnLst>
                                    <p:animEffect transition="out" filter="blinds(horizontal)">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18"/>
                                        </p:tgtEl>
                                      </p:cBhvr>
                                    </p:animEffect>
                                    <p:set>
                                      <p:cBhvr>
                                        <p:cTn id="95" dur="1" fill="hold">
                                          <p:stCondLst>
                                            <p:cond delay="499"/>
                                          </p:stCondLst>
                                        </p:cTn>
                                        <p:tgtEl>
                                          <p:spTgt spid="18"/>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19"/>
                                        </p:tgtEl>
                                      </p:cBhvr>
                                    </p:animEffect>
                                    <p:set>
                                      <p:cBhvr>
                                        <p:cTn id="98" dur="1" fill="hold">
                                          <p:stCondLst>
                                            <p:cond delay="499"/>
                                          </p:stCondLst>
                                        </p:cTn>
                                        <p:tgtEl>
                                          <p:spTgt spid="1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blinds(horizontal)">
                                      <p:cBhvr>
                                        <p:cTn id="103" dur="500"/>
                                        <p:tgtEl>
                                          <p:spTgt spid="2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blinds(horizontal)">
                                      <p:cBhvr>
                                        <p:cTn id="106" dur="500"/>
                                        <p:tgtEl>
                                          <p:spTgt spid="21"/>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blinds(horizontal)">
                                      <p:cBhvr>
                                        <p:cTn id="109" dur="500"/>
                                        <p:tgtEl>
                                          <p:spTgt spid="23"/>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blinds(horizontal)">
                                      <p:cBhvr>
                                        <p:cTn id="112" dur="500"/>
                                        <p:tgtEl>
                                          <p:spTgt spid="22"/>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blinds(horizontal)">
                                      <p:cBhvr>
                                        <p:cTn id="115" dur="500"/>
                                        <p:tgtEl>
                                          <p:spTgt spid="1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1" nodeType="clickEffect">
                                  <p:stCondLst>
                                    <p:cond delay="0"/>
                                  </p:stCondLst>
                                  <p:childTnLst>
                                    <p:animEffect transition="out" filter="blinds(horizontal)">
                                      <p:cBhvr>
                                        <p:cTn id="119" dur="500"/>
                                        <p:tgtEl>
                                          <p:spTgt spid="20"/>
                                        </p:tgtEl>
                                      </p:cBhvr>
                                    </p:animEffect>
                                    <p:set>
                                      <p:cBhvr>
                                        <p:cTn id="120" dur="1" fill="hold">
                                          <p:stCondLst>
                                            <p:cond delay="499"/>
                                          </p:stCondLst>
                                        </p:cTn>
                                        <p:tgtEl>
                                          <p:spTgt spid="20"/>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21"/>
                                        </p:tgtEl>
                                      </p:cBhvr>
                                    </p:animEffect>
                                    <p:set>
                                      <p:cBhvr>
                                        <p:cTn id="123" dur="1" fill="hold">
                                          <p:stCondLst>
                                            <p:cond delay="499"/>
                                          </p:stCondLst>
                                        </p:cTn>
                                        <p:tgtEl>
                                          <p:spTgt spid="21"/>
                                        </p:tgtEl>
                                        <p:attrNameLst>
                                          <p:attrName>style.visibility</p:attrName>
                                        </p:attrNameLst>
                                      </p:cBhvr>
                                      <p:to>
                                        <p:strVal val="hidden"/>
                                      </p:to>
                                    </p:set>
                                  </p:childTnLst>
                                </p:cTn>
                              </p:par>
                              <p:par>
                                <p:cTn id="124" presetID="3" presetClass="exit" presetSubtype="10" fill="hold" grpId="1" nodeType="withEffect">
                                  <p:stCondLst>
                                    <p:cond delay="0"/>
                                  </p:stCondLst>
                                  <p:childTnLst>
                                    <p:animEffect transition="out" filter="blinds(horizontal)">
                                      <p:cBhvr>
                                        <p:cTn id="125" dur="500"/>
                                        <p:tgtEl>
                                          <p:spTgt spid="23"/>
                                        </p:tgtEl>
                                      </p:cBhvr>
                                    </p:animEffect>
                                    <p:set>
                                      <p:cBhvr>
                                        <p:cTn id="126" dur="1" fill="hold">
                                          <p:stCondLst>
                                            <p:cond delay="499"/>
                                          </p:stCondLst>
                                        </p:cTn>
                                        <p:tgtEl>
                                          <p:spTgt spid="23"/>
                                        </p:tgtEl>
                                        <p:attrNameLst>
                                          <p:attrName>style.visibility</p:attrName>
                                        </p:attrNameLst>
                                      </p:cBhvr>
                                      <p:to>
                                        <p:strVal val="hidden"/>
                                      </p:to>
                                    </p:set>
                                  </p:childTnLst>
                                </p:cTn>
                              </p:par>
                              <p:par>
                                <p:cTn id="127" presetID="3" presetClass="exit" presetSubtype="10" fill="hold" grpId="1" nodeType="withEffect">
                                  <p:stCondLst>
                                    <p:cond delay="0"/>
                                  </p:stCondLst>
                                  <p:childTnLst>
                                    <p:animEffect transition="out" filter="blinds(horizontal)">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par>
                                <p:cTn id="130" presetID="3" presetClass="exit" presetSubtype="10" fill="hold" grpId="1" nodeType="withEffect">
                                  <p:stCondLst>
                                    <p:cond delay="0"/>
                                  </p:stCondLst>
                                  <p:childTnLst>
                                    <p:animEffect transition="out" filter="blinds(horizontal)">
                                      <p:cBhvr>
                                        <p:cTn id="131" dur="500"/>
                                        <p:tgtEl>
                                          <p:spTgt spid="11"/>
                                        </p:tgtEl>
                                      </p:cBhvr>
                                    </p:animEffect>
                                    <p:set>
                                      <p:cBhvr>
                                        <p:cTn id="132" dur="1" fill="hold">
                                          <p:stCondLst>
                                            <p:cond delay="499"/>
                                          </p:stCondLst>
                                        </p:cTn>
                                        <p:tgtEl>
                                          <p:spTgt spid="11"/>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2"/>
                                        </p:tgtEl>
                                        <p:attrNameLst>
                                          <p:attrName>style.visibility</p:attrName>
                                        </p:attrNameLst>
                                      </p:cBhvr>
                                      <p:to>
                                        <p:strVal val="visible"/>
                                      </p:to>
                                    </p:set>
                                    <p:animEffect transition="in" filter="blinds(horizontal)">
                                      <p:cBhvr>
                                        <p:cTn id="137" dur="500"/>
                                        <p:tgtEl>
                                          <p:spTgt spid="12"/>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blinds(horizontal)">
                                      <p:cBhvr>
                                        <p:cTn id="140" dur="500"/>
                                        <p:tgtEl>
                                          <p:spTgt spid="25"/>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28"/>
                                        </p:tgtEl>
                                        <p:attrNameLst>
                                          <p:attrName>style.visibility</p:attrName>
                                        </p:attrNameLst>
                                      </p:cBhvr>
                                      <p:to>
                                        <p:strVal val="visible"/>
                                      </p:to>
                                    </p:set>
                                    <p:animEffect transition="in" filter="blinds(horizontal)">
                                      <p:cBhvr>
                                        <p:cTn id="143" dur="500"/>
                                        <p:tgtEl>
                                          <p:spTgt spid="28"/>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blinds(horizontal)">
                                      <p:cBhvr>
                                        <p:cTn id="146" dur="500"/>
                                        <p:tgtEl>
                                          <p:spTgt spid="2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1" nodeType="clickEffect">
                                  <p:stCondLst>
                                    <p:cond delay="0"/>
                                  </p:stCondLst>
                                  <p:childTnLst>
                                    <p:animEffect transition="out" filter="blinds(horizontal)">
                                      <p:cBhvr>
                                        <p:cTn id="150" dur="500"/>
                                        <p:tgtEl>
                                          <p:spTgt spid="12"/>
                                        </p:tgtEl>
                                      </p:cBhvr>
                                    </p:animEffect>
                                    <p:set>
                                      <p:cBhvr>
                                        <p:cTn id="151" dur="1" fill="hold">
                                          <p:stCondLst>
                                            <p:cond delay="499"/>
                                          </p:stCondLst>
                                        </p:cTn>
                                        <p:tgtEl>
                                          <p:spTgt spid="12"/>
                                        </p:tgtEl>
                                        <p:attrNameLst>
                                          <p:attrName>style.visibility</p:attrName>
                                        </p:attrNameLst>
                                      </p:cBhvr>
                                      <p:to>
                                        <p:strVal val="hidden"/>
                                      </p:to>
                                    </p:set>
                                  </p:childTnLst>
                                </p:cTn>
                              </p:par>
                              <p:par>
                                <p:cTn id="152" presetID="3" presetClass="exit" presetSubtype="10" fill="hold" grpId="1" nodeType="withEffect">
                                  <p:stCondLst>
                                    <p:cond delay="0"/>
                                  </p:stCondLst>
                                  <p:childTnLst>
                                    <p:animEffect transition="out" filter="blinds(horizontal)">
                                      <p:cBhvr>
                                        <p:cTn id="153" dur="500"/>
                                        <p:tgtEl>
                                          <p:spTgt spid="25"/>
                                        </p:tgtEl>
                                      </p:cBhvr>
                                    </p:animEffect>
                                    <p:set>
                                      <p:cBhvr>
                                        <p:cTn id="154" dur="1" fill="hold">
                                          <p:stCondLst>
                                            <p:cond delay="499"/>
                                          </p:stCondLst>
                                        </p:cTn>
                                        <p:tgtEl>
                                          <p:spTgt spid="25"/>
                                        </p:tgtEl>
                                        <p:attrNameLst>
                                          <p:attrName>style.visibility</p:attrName>
                                        </p:attrNameLst>
                                      </p:cBhvr>
                                      <p:to>
                                        <p:strVal val="hidden"/>
                                      </p:to>
                                    </p:set>
                                  </p:childTnLst>
                                </p:cTn>
                              </p:par>
                              <p:par>
                                <p:cTn id="155" presetID="3" presetClass="exit" presetSubtype="10" fill="hold" grpId="1" nodeType="withEffect">
                                  <p:stCondLst>
                                    <p:cond delay="0"/>
                                  </p:stCondLst>
                                  <p:childTnLst>
                                    <p:animEffect transition="out" filter="blinds(horizontal)">
                                      <p:cBhvr>
                                        <p:cTn id="156" dur="500"/>
                                        <p:tgtEl>
                                          <p:spTgt spid="28"/>
                                        </p:tgtEl>
                                      </p:cBhvr>
                                    </p:animEffect>
                                    <p:set>
                                      <p:cBhvr>
                                        <p:cTn id="157" dur="1" fill="hold">
                                          <p:stCondLst>
                                            <p:cond delay="499"/>
                                          </p:stCondLst>
                                        </p:cTn>
                                        <p:tgtEl>
                                          <p:spTgt spid="28"/>
                                        </p:tgtEl>
                                        <p:attrNameLst>
                                          <p:attrName>style.visibility</p:attrName>
                                        </p:attrNameLst>
                                      </p:cBhvr>
                                      <p:to>
                                        <p:strVal val="hidden"/>
                                      </p:to>
                                    </p:set>
                                  </p:childTnLst>
                                </p:cTn>
                              </p:par>
                              <p:par>
                                <p:cTn id="158" presetID="3" presetClass="exit" presetSubtype="10" fill="hold" grpId="1" nodeType="withEffect">
                                  <p:stCondLst>
                                    <p:cond delay="0"/>
                                  </p:stCondLst>
                                  <p:childTnLst>
                                    <p:animEffect transition="out" filter="blinds(horizontal)">
                                      <p:cBhvr>
                                        <p:cTn id="159" dur="500"/>
                                        <p:tgtEl>
                                          <p:spTgt spid="29"/>
                                        </p:tgtEl>
                                      </p:cBhvr>
                                    </p:animEffect>
                                    <p:set>
                                      <p:cBhvr>
                                        <p:cTn id="160" dur="1" fill="hold">
                                          <p:stCondLst>
                                            <p:cond delay="499"/>
                                          </p:stCondLst>
                                        </p:cTn>
                                        <p:tgtEl>
                                          <p:spTgt spid="2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blinds(horizontal)">
                                      <p:cBhvr>
                                        <p:cTn id="165" dur="500"/>
                                        <p:tgtEl>
                                          <p:spTgt spid="14"/>
                                        </p:tgtEl>
                                      </p:cBhvr>
                                    </p:animEffect>
                                  </p:childTnLst>
                                </p:cTn>
                              </p:par>
                              <p:par>
                                <p:cTn id="166" presetID="3" presetClass="entr" presetSubtype="10" fill="hold" grpId="2" nodeType="withEffect">
                                  <p:stCondLst>
                                    <p:cond delay="0"/>
                                  </p:stCondLst>
                                  <p:childTnLst>
                                    <p:set>
                                      <p:cBhvr>
                                        <p:cTn id="167" dur="1" fill="hold">
                                          <p:stCondLst>
                                            <p:cond delay="0"/>
                                          </p:stCondLst>
                                        </p:cTn>
                                        <p:tgtEl>
                                          <p:spTgt spid="26"/>
                                        </p:tgtEl>
                                        <p:attrNameLst>
                                          <p:attrName>style.visibility</p:attrName>
                                        </p:attrNameLst>
                                      </p:cBhvr>
                                      <p:to>
                                        <p:strVal val="visible"/>
                                      </p:to>
                                    </p:set>
                                    <p:animEffect transition="in" filter="blinds(horizontal)">
                                      <p:cBhvr>
                                        <p:cTn id="168" dur="500"/>
                                        <p:tgtEl>
                                          <p:spTgt spid="26"/>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27"/>
                                        </p:tgtEl>
                                        <p:attrNameLst>
                                          <p:attrName>style.visibility</p:attrName>
                                        </p:attrNameLst>
                                      </p:cBhvr>
                                      <p:to>
                                        <p:strVal val="visible"/>
                                      </p:to>
                                    </p:set>
                                    <p:animEffect transition="in" filter="blinds(horizontal)">
                                      <p:cBhvr>
                                        <p:cTn id="171" dur="500"/>
                                        <p:tgtEl>
                                          <p:spTgt spid="27"/>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24"/>
                                        </p:tgtEl>
                                        <p:attrNameLst>
                                          <p:attrName>style.visibility</p:attrName>
                                        </p:attrNameLst>
                                      </p:cBhvr>
                                      <p:to>
                                        <p:strVal val="visible"/>
                                      </p:to>
                                    </p:set>
                                    <p:animEffect transition="in" filter="blinds(horizontal)">
                                      <p:cBhvr>
                                        <p:cTn id="174" dur="500"/>
                                        <p:tgtEl>
                                          <p:spTgt spid="24"/>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xit" presetSubtype="10" fill="hold" grpId="1" nodeType="clickEffect">
                                  <p:stCondLst>
                                    <p:cond delay="0"/>
                                  </p:stCondLst>
                                  <p:childTnLst>
                                    <p:animEffect transition="out" filter="blinds(horizontal)">
                                      <p:cBhvr>
                                        <p:cTn id="178" dur="500"/>
                                        <p:tgtEl>
                                          <p:spTgt spid="14"/>
                                        </p:tgtEl>
                                      </p:cBhvr>
                                    </p:animEffect>
                                    <p:set>
                                      <p:cBhvr>
                                        <p:cTn id="179" dur="1" fill="hold">
                                          <p:stCondLst>
                                            <p:cond delay="499"/>
                                          </p:stCondLst>
                                        </p:cTn>
                                        <p:tgtEl>
                                          <p:spTgt spid="14"/>
                                        </p:tgtEl>
                                        <p:attrNameLst>
                                          <p:attrName>style.visibility</p:attrName>
                                        </p:attrNameLst>
                                      </p:cBhvr>
                                      <p:to>
                                        <p:strVal val="hidden"/>
                                      </p:to>
                                    </p:set>
                                  </p:childTnLst>
                                </p:cTn>
                              </p:par>
                              <p:par>
                                <p:cTn id="180" presetID="3" presetClass="exit" presetSubtype="10" fill="hold" grpId="3" nodeType="withEffect">
                                  <p:stCondLst>
                                    <p:cond delay="0"/>
                                  </p:stCondLst>
                                  <p:childTnLst>
                                    <p:animEffect transition="out" filter="blinds(horizontal)">
                                      <p:cBhvr>
                                        <p:cTn id="181" dur="500"/>
                                        <p:tgtEl>
                                          <p:spTgt spid="26"/>
                                        </p:tgtEl>
                                      </p:cBhvr>
                                    </p:animEffect>
                                    <p:set>
                                      <p:cBhvr>
                                        <p:cTn id="182" dur="1" fill="hold">
                                          <p:stCondLst>
                                            <p:cond delay="499"/>
                                          </p:stCondLst>
                                        </p:cTn>
                                        <p:tgtEl>
                                          <p:spTgt spid="26"/>
                                        </p:tgtEl>
                                        <p:attrNameLst>
                                          <p:attrName>style.visibility</p:attrName>
                                        </p:attrNameLst>
                                      </p:cBhvr>
                                      <p:to>
                                        <p:strVal val="hidden"/>
                                      </p:to>
                                    </p:set>
                                  </p:childTnLst>
                                </p:cTn>
                              </p:par>
                              <p:par>
                                <p:cTn id="183" presetID="3" presetClass="exit" presetSubtype="10" fill="hold" grpId="1" nodeType="withEffect">
                                  <p:stCondLst>
                                    <p:cond delay="0"/>
                                  </p:stCondLst>
                                  <p:childTnLst>
                                    <p:animEffect transition="out" filter="blinds(horizontal)">
                                      <p:cBhvr>
                                        <p:cTn id="184" dur="500"/>
                                        <p:tgtEl>
                                          <p:spTgt spid="27"/>
                                        </p:tgtEl>
                                      </p:cBhvr>
                                    </p:animEffect>
                                    <p:set>
                                      <p:cBhvr>
                                        <p:cTn id="185" dur="1" fill="hold">
                                          <p:stCondLst>
                                            <p:cond delay="499"/>
                                          </p:stCondLst>
                                        </p:cTn>
                                        <p:tgtEl>
                                          <p:spTgt spid="27"/>
                                        </p:tgtEl>
                                        <p:attrNameLst>
                                          <p:attrName>style.visibility</p:attrName>
                                        </p:attrNameLst>
                                      </p:cBhvr>
                                      <p:to>
                                        <p:strVal val="hidden"/>
                                      </p:to>
                                    </p:set>
                                  </p:childTnLst>
                                </p:cTn>
                              </p:par>
                              <p:par>
                                <p:cTn id="186" presetID="3" presetClass="exit" presetSubtype="10" fill="hold" grpId="1" nodeType="withEffect">
                                  <p:stCondLst>
                                    <p:cond delay="0"/>
                                  </p:stCondLst>
                                  <p:childTnLst>
                                    <p:animEffect transition="out" filter="blinds(horizontal)">
                                      <p:cBhvr>
                                        <p:cTn id="187" dur="500"/>
                                        <p:tgtEl>
                                          <p:spTgt spid="24"/>
                                        </p:tgtEl>
                                      </p:cBhvr>
                                    </p:animEffect>
                                    <p:set>
                                      <p:cBhvr>
                                        <p:cTn id="188" dur="1" fill="hold">
                                          <p:stCondLst>
                                            <p:cond delay="499"/>
                                          </p:stCondLst>
                                        </p:cTn>
                                        <p:tgtEl>
                                          <p:spTgt spid="2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3" presetClass="entr" presetSubtype="10" fill="hold" grpId="0" nodeType="clickEffect">
                                  <p:stCondLst>
                                    <p:cond delay="0"/>
                                  </p:stCondLst>
                                  <p:childTnLst>
                                    <p:set>
                                      <p:cBhvr>
                                        <p:cTn id="192" dur="1" fill="hold">
                                          <p:stCondLst>
                                            <p:cond delay="0"/>
                                          </p:stCondLst>
                                        </p:cTn>
                                        <p:tgtEl>
                                          <p:spTgt spid="13"/>
                                        </p:tgtEl>
                                        <p:attrNameLst>
                                          <p:attrName>style.visibility</p:attrName>
                                        </p:attrNameLst>
                                      </p:cBhvr>
                                      <p:to>
                                        <p:strVal val="visible"/>
                                      </p:to>
                                    </p:set>
                                    <p:animEffect transition="in" filter="blinds(horizontal)">
                                      <p:cBhvr>
                                        <p:cTn id="193" dur="500"/>
                                        <p:tgtEl>
                                          <p:spTgt spid="13"/>
                                        </p:tgtEl>
                                      </p:cBhvr>
                                    </p:animEffect>
                                  </p:childTnLst>
                                </p:cTn>
                              </p:par>
                              <p:par>
                                <p:cTn id="194" presetID="3" presetClass="entr" presetSubtype="10" fill="hold" grpId="2" nodeType="withEffect">
                                  <p:stCondLst>
                                    <p:cond delay="0"/>
                                  </p:stCondLst>
                                  <p:childTnLst>
                                    <p:set>
                                      <p:cBhvr>
                                        <p:cTn id="195" dur="1" fill="hold">
                                          <p:stCondLst>
                                            <p:cond delay="0"/>
                                          </p:stCondLst>
                                        </p:cTn>
                                        <p:tgtEl>
                                          <p:spTgt spid="27"/>
                                        </p:tgtEl>
                                        <p:attrNameLst>
                                          <p:attrName>style.visibility</p:attrName>
                                        </p:attrNameLst>
                                      </p:cBhvr>
                                      <p:to>
                                        <p:strVal val="visible"/>
                                      </p:to>
                                    </p:set>
                                    <p:animEffect transition="in" filter="blinds(horizontal)">
                                      <p:cBhvr>
                                        <p:cTn id="196" dur="500"/>
                                        <p:tgtEl>
                                          <p:spTgt spid="27"/>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xit" presetSubtype="10" fill="hold" grpId="1" nodeType="clickEffect">
                                  <p:stCondLst>
                                    <p:cond delay="0"/>
                                  </p:stCondLst>
                                  <p:childTnLst>
                                    <p:animEffect transition="out" filter="blinds(horizontal)">
                                      <p:cBhvr>
                                        <p:cTn id="200" dur="500"/>
                                        <p:tgtEl>
                                          <p:spTgt spid="13"/>
                                        </p:tgtEl>
                                      </p:cBhvr>
                                    </p:animEffect>
                                    <p:set>
                                      <p:cBhvr>
                                        <p:cTn id="201" dur="1" fill="hold">
                                          <p:stCondLst>
                                            <p:cond delay="499"/>
                                          </p:stCondLst>
                                        </p:cTn>
                                        <p:tgtEl>
                                          <p:spTgt spid="13"/>
                                        </p:tgtEl>
                                        <p:attrNameLst>
                                          <p:attrName>style.visibility</p:attrName>
                                        </p:attrNameLst>
                                      </p:cBhvr>
                                      <p:to>
                                        <p:strVal val="hidden"/>
                                      </p:to>
                                    </p:set>
                                  </p:childTnLst>
                                </p:cTn>
                              </p:par>
                              <p:par>
                                <p:cTn id="202" presetID="3" presetClass="exit" presetSubtype="10" fill="hold" grpId="3" nodeType="withEffect">
                                  <p:stCondLst>
                                    <p:cond delay="0"/>
                                  </p:stCondLst>
                                  <p:childTnLst>
                                    <p:animEffect transition="out" filter="blinds(horizontal)">
                                      <p:cBhvr>
                                        <p:cTn id="203" dur="500"/>
                                        <p:tgtEl>
                                          <p:spTgt spid="27"/>
                                        </p:tgtEl>
                                      </p:cBhvr>
                                    </p:animEffect>
                                    <p:set>
                                      <p:cBhvr>
                                        <p:cTn id="20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9" grpId="0" animBg="1"/>
      <p:bldP spid="2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715000"/>
          </a:xfrm>
        </p:spPr>
        <p:txBody>
          <a:bodyPr>
            <a:normAutofit fontScale="55000" lnSpcReduction="20000"/>
          </a:bodyPr>
          <a:lstStyle/>
          <a:p>
            <a:r>
              <a:rPr lang="en-US" b="1" dirty="0" smtClean="0">
                <a:solidFill>
                  <a:srgbClr val="FF0000"/>
                </a:solidFill>
              </a:rPr>
              <a:t>read-only memory (ROM) </a:t>
            </a:r>
          </a:p>
          <a:p>
            <a:r>
              <a:rPr lang="en-US" b="1" dirty="0" smtClean="0">
                <a:solidFill>
                  <a:srgbClr val="7030A0"/>
                </a:solidFill>
                <a:latin typeface="Times New Roman" pitchFamily="18" charset="0"/>
                <a:cs typeface="Times New Roman" pitchFamily="18" charset="0"/>
              </a:rPr>
              <a:t>contains a permanent pattern of data that cannot be changed.</a:t>
            </a:r>
          </a:p>
          <a:p>
            <a:r>
              <a:rPr lang="en-US" b="1" dirty="0" smtClean="0">
                <a:solidFill>
                  <a:srgbClr val="7030A0"/>
                </a:solidFill>
                <a:latin typeface="Times New Roman" pitchFamily="18" charset="0"/>
                <a:cs typeface="Times New Roman" pitchFamily="18" charset="0"/>
              </a:rPr>
              <a:t>A ROM is nonvolatile; that is, no power source is required</a:t>
            </a:r>
          </a:p>
          <a:p>
            <a:r>
              <a:rPr lang="en-US" b="1" dirty="0" smtClean="0">
                <a:solidFill>
                  <a:srgbClr val="7030A0"/>
                </a:solidFill>
                <a:latin typeface="Times New Roman" pitchFamily="18" charset="0"/>
                <a:cs typeface="Times New Roman" pitchFamily="18" charset="0"/>
              </a:rPr>
              <a:t>to maintain the bit values in memory. not possible to write new data into it</a:t>
            </a:r>
          </a:p>
          <a:p>
            <a:r>
              <a:rPr lang="en-US" b="1" dirty="0" smtClean="0">
                <a:solidFill>
                  <a:srgbClr val="7030A0"/>
                </a:solidFill>
                <a:latin typeface="Times New Roman" pitchFamily="18" charset="0"/>
                <a:cs typeface="Times New Roman" pitchFamily="18" charset="0"/>
              </a:rPr>
              <a:t>Data permanently in main memory and need never be loaded from a secondary storage device</a:t>
            </a:r>
          </a:p>
          <a:p>
            <a:endParaRPr lang="en-US" dirty="0" smtClean="0"/>
          </a:p>
          <a:p>
            <a:r>
              <a:rPr lang="en-US" b="1" dirty="0" smtClean="0">
                <a:solidFill>
                  <a:srgbClr val="FF0000"/>
                </a:solidFill>
              </a:rPr>
              <a:t>programmable ROM (PROM). </a:t>
            </a:r>
          </a:p>
          <a:p>
            <a:r>
              <a:rPr lang="en-US" sz="2900" b="1" dirty="0" smtClean="0">
                <a:solidFill>
                  <a:srgbClr val="7030A0"/>
                </a:solidFill>
                <a:latin typeface="Times New Roman" pitchFamily="18" charset="0"/>
                <a:cs typeface="Times New Roman" pitchFamily="18" charset="0"/>
              </a:rPr>
              <a:t>nonvolatile and may be written into only once. writing process is performed electrically </a:t>
            </a:r>
          </a:p>
          <a:p>
            <a:endParaRPr lang="en-US" dirty="0" smtClean="0"/>
          </a:p>
          <a:p>
            <a:r>
              <a:rPr lang="en-US" b="1" dirty="0" smtClean="0">
                <a:solidFill>
                  <a:srgbClr val="FF0000"/>
                </a:solidFill>
              </a:rPr>
              <a:t>erasable programmable read-only memory (EPROM) </a:t>
            </a:r>
          </a:p>
          <a:p>
            <a:r>
              <a:rPr lang="en-US" sz="2900" b="1" dirty="0" smtClean="0">
                <a:solidFill>
                  <a:srgbClr val="7030A0"/>
                </a:solidFill>
                <a:latin typeface="Times New Roman" pitchFamily="18" charset="0"/>
                <a:cs typeface="Times New Roman" pitchFamily="18" charset="0"/>
              </a:rPr>
              <a:t>is read written electrically, as with PROM. before a write operation, all the storage cells must be erased by exposure of the packaged chip to ultraviolet radiation</a:t>
            </a:r>
          </a:p>
          <a:p>
            <a:endParaRPr lang="en-US" dirty="0" smtClean="0"/>
          </a:p>
          <a:p>
            <a:r>
              <a:rPr lang="en-US" b="1" dirty="0" smtClean="0">
                <a:solidFill>
                  <a:srgbClr val="FF0000"/>
                </a:solidFill>
              </a:rPr>
              <a:t>electrically erasable programmable</a:t>
            </a:r>
          </a:p>
          <a:p>
            <a:r>
              <a:rPr lang="en-US" b="1" dirty="0" smtClean="0">
                <a:solidFill>
                  <a:srgbClr val="FF0000"/>
                </a:solidFill>
              </a:rPr>
              <a:t>read-only memory (EEPROM</a:t>
            </a:r>
            <a:r>
              <a:rPr lang="en-US" b="1" dirty="0" smtClean="0"/>
              <a:t> </a:t>
            </a:r>
            <a:r>
              <a:rPr lang="en-US" b="1" dirty="0" smtClean="0">
                <a:solidFill>
                  <a:srgbClr val="FF0000"/>
                </a:solidFill>
              </a:rPr>
              <a:t>). </a:t>
            </a:r>
          </a:p>
          <a:p>
            <a:r>
              <a:rPr lang="en-US" sz="2900" b="1" dirty="0" smtClean="0">
                <a:solidFill>
                  <a:srgbClr val="7030A0"/>
                </a:solidFill>
                <a:latin typeface="Times New Roman" pitchFamily="18" charset="0"/>
                <a:cs typeface="Times New Roman" pitchFamily="18" charset="0"/>
              </a:rPr>
              <a:t>be written into at any time without erasing prior contents; </a:t>
            </a:r>
          </a:p>
          <a:p>
            <a:endParaRPr lang="en-US" b="1" dirty="0" smtClean="0"/>
          </a:p>
          <a:p>
            <a:r>
              <a:rPr lang="en-US" b="1" dirty="0" smtClean="0">
                <a:solidFill>
                  <a:srgbClr val="FF0000"/>
                </a:solidFill>
              </a:rPr>
              <a:t>flash memory </a:t>
            </a:r>
          </a:p>
          <a:p>
            <a:r>
              <a:rPr lang="en-US" sz="2900" b="1" dirty="0" smtClean="0">
                <a:solidFill>
                  <a:srgbClr val="7030A0"/>
                </a:solidFill>
                <a:latin typeface="Times New Roman" pitchFamily="18" charset="0"/>
                <a:cs typeface="Times New Roman" pitchFamily="18" charset="0"/>
              </a:rPr>
              <a:t>uses an electrical erasing technology.</a:t>
            </a:r>
          </a:p>
          <a:p>
            <a:r>
              <a:rPr lang="en-US" sz="2900" b="1" dirty="0" smtClean="0">
                <a:solidFill>
                  <a:srgbClr val="7030A0"/>
                </a:solidFill>
                <a:latin typeface="Times New Roman" pitchFamily="18" charset="0"/>
                <a:cs typeface="Times New Roman" pitchFamily="18" charset="0"/>
              </a:rPr>
              <a:t>An entire flash memory can be erased in one or a few seconds,</a:t>
            </a:r>
          </a:p>
          <a:p>
            <a:r>
              <a:rPr lang="en-US" sz="2900" b="1" dirty="0" smtClean="0">
                <a:solidFill>
                  <a:srgbClr val="7030A0"/>
                </a:solidFill>
                <a:latin typeface="Times New Roman" pitchFamily="18" charset="0"/>
                <a:cs typeface="Times New Roman" pitchFamily="18" charset="0"/>
              </a:rPr>
              <a:t> it is possible to erase just blocks of memory rather than an entire chip.</a:t>
            </a:r>
          </a:p>
          <a:p>
            <a:endParaRPr lang="en-US" dirty="0"/>
          </a:p>
        </p:txBody>
      </p:sp>
      <p:sp>
        <p:nvSpPr>
          <p:cNvPr id="3" name="Title 2"/>
          <p:cNvSpPr>
            <a:spLocks noGrp="1"/>
          </p:cNvSpPr>
          <p:nvPr>
            <p:ph type="title"/>
          </p:nvPr>
        </p:nvSpPr>
        <p:spPr>
          <a:xfrm>
            <a:off x="457200" y="274638"/>
            <a:ext cx="8229600" cy="334962"/>
          </a:xfrm>
        </p:spPr>
        <p:txBody>
          <a:bodyPr>
            <a:normAutofit fontScale="90000"/>
          </a:bodyPr>
          <a:lstStyle/>
          <a:p>
            <a:r>
              <a:rPr lang="en-US" dirty="0" smtClean="0">
                <a:solidFill>
                  <a:srgbClr val="FF0000"/>
                </a:solidFill>
                <a:effectLst/>
              </a:rPr>
              <a:t>Types of ROM</a:t>
            </a:r>
            <a:endParaRPr lang="en-US" dirty="0">
              <a:solidFill>
                <a:srgbClr val="FF0000"/>
              </a:solidFill>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118871"/>
          </a:xfrm>
        </p:spPr>
        <p:txBody>
          <a:bodyPr>
            <a:normAutofit fontScale="25000" lnSpcReduction="20000"/>
          </a:bodyPr>
          <a:lstStyle/>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Chip Logic</a:t>
            </a:r>
            <a:endParaRPr lang="en-US" dirty="0">
              <a:solidFill>
                <a:srgbClr val="FF0000"/>
              </a:solidFill>
            </a:endParaRPr>
          </a:p>
        </p:txBody>
      </p:sp>
      <p:pic>
        <p:nvPicPr>
          <p:cNvPr id="4098" name="Picture 2"/>
          <p:cNvPicPr>
            <a:picLocks noChangeAspect="1" noChangeArrowheads="1"/>
          </p:cNvPicPr>
          <p:nvPr/>
        </p:nvPicPr>
        <p:blipFill>
          <a:blip r:embed="rId2" cstate="print"/>
          <a:srcRect/>
          <a:stretch>
            <a:fillRect/>
          </a:stretch>
        </p:blipFill>
        <p:spPr bwMode="auto">
          <a:xfrm>
            <a:off x="1219201" y="1524000"/>
            <a:ext cx="6858000" cy="4895850"/>
          </a:xfrm>
          <a:prstGeom prst="rect">
            <a:avLst/>
          </a:prstGeom>
          <a:noFill/>
          <a:ln w="9525">
            <a:noFill/>
            <a:miter lim="800000"/>
            <a:headEnd/>
            <a:tailEnd/>
          </a:ln>
        </p:spPr>
      </p:pic>
      <p:sp>
        <p:nvSpPr>
          <p:cNvPr id="5" name="Rectangle 4"/>
          <p:cNvSpPr/>
          <p:nvPr/>
        </p:nvSpPr>
        <p:spPr>
          <a:xfrm>
            <a:off x="6324600" y="34290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memory array is organized as four square arrays of 2048 by 2048 elements. Various physical arrangements are possible</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3429000" y="2286000"/>
            <a:ext cx="350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Each horizontal line connects to the Select terminal of each cell in its row</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2209800" y="47244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vertical line connects to the Data-In/Sense terminal of each cell in its column.</a:t>
            </a: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0" y="3429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Address lines supply the address of the word to be selected</a:t>
            </a:r>
            <a:endParaRPr lang="en-US" sz="1600" b="1" dirty="0">
              <a:solidFill>
                <a:schemeClr val="tx1"/>
              </a:solidFill>
              <a:latin typeface="Times New Roman" pitchFamily="18" charset="0"/>
              <a:cs typeface="Times New Roman" pitchFamily="18" charset="0"/>
            </a:endParaRPr>
          </a:p>
        </p:txBody>
      </p:sp>
      <p:sp>
        <p:nvSpPr>
          <p:cNvPr id="9" name="Rectangle 8"/>
          <p:cNvSpPr/>
          <p:nvPr/>
        </p:nvSpPr>
        <p:spPr>
          <a:xfrm>
            <a:off x="1219200" y="6096000"/>
            <a:ext cx="388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logic of the decoder activates a single one of the 2048 outputs depending on the bit pattern on the 11 input lines</a:t>
            </a:r>
            <a:endParaRPr lang="en-US" sz="1600" b="1" dirty="0">
              <a:solidFill>
                <a:schemeClr val="tx1"/>
              </a:solidFill>
              <a:latin typeface="Times New Roman" pitchFamily="18" charset="0"/>
              <a:cs typeface="Times New Roman" pitchFamily="18" charset="0"/>
            </a:endParaRPr>
          </a:p>
        </p:txBody>
      </p:sp>
      <p:sp>
        <p:nvSpPr>
          <p:cNvPr id="10" name="Rectangle 9"/>
          <p:cNvSpPr/>
          <p:nvPr/>
        </p:nvSpPr>
        <p:spPr>
          <a:xfrm>
            <a:off x="6934200" y="5867400"/>
            <a:ext cx="2209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Four data lines are used for the input and output of 4 bits to and from a data buffer</a:t>
            </a:r>
            <a:endParaRPr lang="en-US" sz="1600" b="1" dirty="0">
              <a:solidFill>
                <a:schemeClr val="tx1"/>
              </a:solidFill>
              <a:latin typeface="Times New Roman" pitchFamily="18" charset="0"/>
              <a:cs typeface="Times New Roman" pitchFamily="18" charset="0"/>
            </a:endParaRPr>
          </a:p>
        </p:txBody>
      </p:sp>
      <p:sp>
        <p:nvSpPr>
          <p:cNvPr id="11" name="Rectangle 10"/>
          <p:cNvSpPr/>
          <p:nvPr/>
        </p:nvSpPr>
        <p:spPr>
          <a:xfrm>
            <a:off x="0" y="381000"/>
            <a:ext cx="3733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11 address signals are passed to the</a:t>
            </a:r>
          </a:p>
          <a:p>
            <a:r>
              <a:rPr lang="en-US" sz="1600" b="1" dirty="0" smtClean="0">
                <a:solidFill>
                  <a:schemeClr val="tx1"/>
                </a:solidFill>
                <a:latin typeface="Times New Roman" pitchFamily="18" charset="0"/>
                <a:cs typeface="Times New Roman" pitchFamily="18" charset="0"/>
              </a:rPr>
              <a:t>chip to define the row address of the array, and then the other 11 address signals are presented for the column address</a:t>
            </a:r>
            <a:endParaRPr lang="en-US" sz="1600" b="1" dirty="0">
              <a:solidFill>
                <a:schemeClr val="tx1"/>
              </a:solidFill>
              <a:latin typeface="Times New Roman" pitchFamily="18" charset="0"/>
              <a:cs typeface="Times New Roman" pitchFamily="18" charset="0"/>
            </a:endParaRPr>
          </a:p>
        </p:txBody>
      </p:sp>
      <p:sp>
        <p:nvSpPr>
          <p:cNvPr id="12" name="Rectangle 11"/>
          <p:cNvSpPr/>
          <p:nvPr/>
        </p:nvSpPr>
        <p:spPr>
          <a:xfrm>
            <a:off x="2667000" y="609600"/>
            <a:ext cx="396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row address select and column address select signals to provide timing to the chip.</a:t>
            </a:r>
            <a:endParaRPr lang="en-US" sz="1600" b="1" dirty="0">
              <a:solidFill>
                <a:schemeClr val="tx1"/>
              </a:solidFill>
              <a:latin typeface="Times New Roman" pitchFamily="18" charset="0"/>
              <a:cs typeface="Times New Roman" pitchFamily="18" charset="0"/>
            </a:endParaRPr>
          </a:p>
        </p:txBody>
      </p:sp>
      <p:sp>
        <p:nvSpPr>
          <p:cNvPr id="13" name="Rectangle 12"/>
          <p:cNvSpPr/>
          <p:nvPr/>
        </p:nvSpPr>
        <p:spPr>
          <a:xfrm>
            <a:off x="5257800" y="1143000"/>
            <a:ext cx="327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write enable and output enable  pins determine whether a write or read operation is performed</a:t>
            </a:r>
            <a:endParaRPr lang="en-US" sz="1600" b="1" dirty="0">
              <a:solidFill>
                <a:schemeClr val="tx1"/>
              </a:solidFill>
              <a:latin typeface="Times New Roman" pitchFamily="18" charset="0"/>
              <a:cs typeface="Times New Roman" pitchFamily="18" charset="0"/>
            </a:endParaRPr>
          </a:p>
        </p:txBody>
      </p:sp>
      <p:sp>
        <p:nvSpPr>
          <p:cNvPr id="14" name="Rectangle 13"/>
          <p:cNvSpPr/>
          <p:nvPr/>
        </p:nvSpPr>
        <p:spPr>
          <a:xfrm>
            <a:off x="0" y="1676400"/>
            <a:ext cx="3124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multiplexed addressing plus the use of square arrays result in a</a:t>
            </a:r>
          </a:p>
          <a:p>
            <a:r>
              <a:rPr lang="en-US" sz="1600" b="1" dirty="0" smtClean="0">
                <a:solidFill>
                  <a:schemeClr val="tx1"/>
                </a:solidFill>
                <a:latin typeface="Times New Roman" pitchFamily="18" charset="0"/>
                <a:cs typeface="Times New Roman" pitchFamily="18" charset="0"/>
              </a:rPr>
              <a:t>quadrupling of memory size with each new generation of memory chips</a:t>
            </a:r>
            <a:endParaRPr lang="en-US" sz="1600" b="1" dirty="0">
              <a:solidFill>
                <a:schemeClr val="tx1"/>
              </a:solidFill>
              <a:latin typeface="Times New Roman" pitchFamily="18" charset="0"/>
              <a:cs typeface="Times New Roman" pitchFamily="18" charset="0"/>
            </a:endParaRPr>
          </a:p>
        </p:txBody>
      </p:sp>
      <p:sp>
        <p:nvSpPr>
          <p:cNvPr id="15" name="Left Arrow 14"/>
          <p:cNvSpPr/>
          <p:nvPr/>
        </p:nvSpPr>
        <p:spPr>
          <a:xfrm>
            <a:off x="5867400" y="4038600"/>
            <a:ext cx="304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419600" y="50292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495800" y="2971800"/>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90600" y="4191000"/>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4191000" y="4953000"/>
            <a:ext cx="1524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a:off x="6629400" y="5943600"/>
            <a:ext cx="76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676400" y="4191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600200" y="55626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2895600" y="3429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4114800" y="11430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4800600" y="13716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linds(horizontal)">
                                      <p:cBhvr>
                                        <p:cTn id="71" dur="500"/>
                                        <p:tgtEl>
                                          <p:spTgt spid="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linds(horizont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grpId="1" nodeType="clickEffect">
                                  <p:stCondLst>
                                    <p:cond delay="0"/>
                                  </p:stCondLst>
                                  <p:childTnLst>
                                    <p:animEffect transition="out" filter="blinds(horizontal)">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blinds(horizontal)">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childTnLst>
                                    <p:animEffect transition="out" filter="blinds(horizontal)">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blinds(horizontal)">
                                      <p:cBhvr>
                                        <p:cTn id="103" dur="500"/>
                                        <p:tgtEl>
                                          <p:spTgt spid="1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blinds(horizontal)">
                                      <p:cBhvr>
                                        <p:cTn id="106" dur="500"/>
                                        <p:tgtEl>
                                          <p:spTgt spid="2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blinds(horizontal)">
                                      <p:cBhvr>
                                        <p:cTn id="109" dur="500"/>
                                        <p:tgtEl>
                                          <p:spTgt spid="2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1" nodeType="clickEffect">
                                  <p:stCondLst>
                                    <p:cond delay="0"/>
                                  </p:stCondLst>
                                  <p:childTnLst>
                                    <p:animEffect transition="out" filter="blinds(horizontal)">
                                      <p:cBhvr>
                                        <p:cTn id="113" dur="500"/>
                                        <p:tgtEl>
                                          <p:spTgt spid="11"/>
                                        </p:tgtEl>
                                      </p:cBhvr>
                                    </p:animEffect>
                                    <p:set>
                                      <p:cBhvr>
                                        <p:cTn id="114" dur="1" fill="hold">
                                          <p:stCondLst>
                                            <p:cond delay="499"/>
                                          </p:stCondLst>
                                        </p:cTn>
                                        <p:tgtEl>
                                          <p:spTgt spid="11"/>
                                        </p:tgtEl>
                                        <p:attrNameLst>
                                          <p:attrName>style.visibility</p:attrName>
                                        </p:attrNameLst>
                                      </p:cBhvr>
                                      <p:to>
                                        <p:strVal val="hidden"/>
                                      </p:to>
                                    </p:set>
                                  </p:childTnLst>
                                </p:cTn>
                              </p:par>
                              <p:par>
                                <p:cTn id="115" presetID="3" presetClass="exit" presetSubtype="10" fill="hold" grpId="1" nodeType="withEffect">
                                  <p:stCondLst>
                                    <p:cond delay="0"/>
                                  </p:stCondLst>
                                  <p:childTnLst>
                                    <p:animEffect transition="out" filter="blinds(horizontal)">
                                      <p:cBhvr>
                                        <p:cTn id="116" dur="500"/>
                                        <p:tgtEl>
                                          <p:spTgt spid="22"/>
                                        </p:tgtEl>
                                      </p:cBhvr>
                                    </p:animEffect>
                                    <p:set>
                                      <p:cBhvr>
                                        <p:cTn id="117" dur="1" fill="hold">
                                          <p:stCondLst>
                                            <p:cond delay="499"/>
                                          </p:stCondLst>
                                        </p:cTn>
                                        <p:tgtEl>
                                          <p:spTgt spid="22"/>
                                        </p:tgtEl>
                                        <p:attrNameLst>
                                          <p:attrName>style.visibility</p:attrName>
                                        </p:attrNameLst>
                                      </p:cBhvr>
                                      <p:to>
                                        <p:strVal val="hidden"/>
                                      </p:to>
                                    </p:set>
                                  </p:childTnLst>
                                </p:cTn>
                              </p:par>
                              <p:par>
                                <p:cTn id="118" presetID="3" presetClass="exit" presetSubtype="10" fill="hold" grpId="1" nodeType="withEffect">
                                  <p:stCondLst>
                                    <p:cond delay="0"/>
                                  </p:stCondLst>
                                  <p:childTnLst>
                                    <p:animEffect transition="out" filter="blinds(horizontal)">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blinds(horizontal)">
                                      <p:cBhvr>
                                        <p:cTn id="125" dur="500"/>
                                        <p:tgtEl>
                                          <p:spTgt spid="1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blinds(horizontal)">
                                      <p:cBhvr>
                                        <p:cTn id="128" dur="500"/>
                                        <p:tgtEl>
                                          <p:spTgt spid="25"/>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1" nodeType="clickEffect">
                                  <p:stCondLst>
                                    <p:cond delay="0"/>
                                  </p:stCondLst>
                                  <p:childTnLst>
                                    <p:animEffect transition="out" filter="blinds(horizontal)">
                                      <p:cBhvr>
                                        <p:cTn id="132" dur="500"/>
                                        <p:tgtEl>
                                          <p:spTgt spid="12"/>
                                        </p:tgtEl>
                                      </p:cBhvr>
                                    </p:animEffect>
                                    <p:set>
                                      <p:cBhvr>
                                        <p:cTn id="133" dur="1" fill="hold">
                                          <p:stCondLst>
                                            <p:cond delay="499"/>
                                          </p:stCondLst>
                                        </p:cTn>
                                        <p:tgtEl>
                                          <p:spTgt spid="12"/>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25"/>
                                        </p:tgtEl>
                                      </p:cBhvr>
                                    </p:animEffect>
                                    <p:set>
                                      <p:cBhvr>
                                        <p:cTn id="136" dur="1" fill="hold">
                                          <p:stCondLst>
                                            <p:cond delay="499"/>
                                          </p:stCondLst>
                                        </p:cTn>
                                        <p:tgtEl>
                                          <p:spTgt spid="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13"/>
                                        </p:tgtEl>
                                        <p:attrNameLst>
                                          <p:attrName>style.visibility</p:attrName>
                                        </p:attrNameLst>
                                      </p:cBhvr>
                                      <p:to>
                                        <p:strVal val="visible"/>
                                      </p:to>
                                    </p:set>
                                    <p:animEffect transition="in" filter="blinds(horizontal)">
                                      <p:cBhvr>
                                        <p:cTn id="141" dur="500"/>
                                        <p:tgtEl>
                                          <p:spTgt spid="13"/>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blinds(horizontal)">
                                      <p:cBhvr>
                                        <p:cTn id="144" dur="500"/>
                                        <p:tgtEl>
                                          <p:spTgt spid="26"/>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9"/>
                                        </p:tgtEl>
                                        <p:attrNameLst>
                                          <p:attrName>style.visibility</p:attrName>
                                        </p:attrNameLst>
                                      </p:cBhvr>
                                      <p:to>
                                        <p:strVal val="visible"/>
                                      </p:to>
                                    </p:set>
                                    <p:animEffect transition="in" filter="blinds(horizontal)">
                                      <p:cBhvr>
                                        <p:cTn id="149" dur="500"/>
                                        <p:tgtEl>
                                          <p:spTgt spid="9"/>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blinds(horizontal)">
                                      <p:cBhvr>
                                        <p:cTn id="1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10" grpId="0" animBg="1"/>
      <p:bldP spid="10" grpId="1" animBg="1"/>
      <p:bldP spid="11" grpId="0" animBg="1"/>
      <p:bldP spid="11" grpId="1" animBg="1"/>
      <p:bldP spid="12" grpId="0" animBg="1"/>
      <p:bldP spid="12" grpId="1" animBg="1"/>
      <p:bldP spid="13" grpId="0"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0" grpId="0" animBg="1"/>
      <p:bldP spid="20" grpId="1" animBg="1"/>
      <p:bldP spid="22" grpId="0" animBg="1"/>
      <p:bldP spid="22" grpId="1" animBg="1"/>
      <p:bldP spid="23" grpId="0" animBg="1"/>
      <p:bldP spid="23" grpId="1" animBg="1"/>
      <p:bldP spid="24" grpId="0" animBg="1"/>
      <p:bldP spid="24" grpId="1" animBg="1"/>
      <p:bldP spid="25" grpId="0" animBg="1"/>
      <p:bldP spid="25" grpId="1"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153400" cy="457200"/>
          </a:xfrm>
        </p:spPr>
        <p:txBody>
          <a:bodyPr>
            <a:normAutofit/>
          </a:bodyPr>
          <a:lstStyle/>
          <a:p>
            <a:r>
              <a:rPr lang="en-US" sz="2400" dirty="0" smtClean="0">
                <a:solidFill>
                  <a:srgbClr val="FF0000"/>
                </a:solidFill>
                <a:latin typeface="Times New Roman" pitchFamily="18" charset="0"/>
                <a:cs typeface="Times New Roman" pitchFamily="18" charset="0"/>
              </a:rPr>
              <a:t>Chip Packaging</a:t>
            </a:r>
            <a:endParaRPr lang="en-US" sz="2400" dirty="0">
              <a:solidFill>
                <a:srgbClr val="FF0000"/>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667000" y="914400"/>
            <a:ext cx="3733799" cy="5181599"/>
          </a:xfrm>
          <a:prstGeom prst="rect">
            <a:avLst/>
          </a:prstGeom>
          <a:noFill/>
          <a:ln w="9525">
            <a:noFill/>
            <a:miter lim="800000"/>
            <a:headEnd/>
            <a:tailEnd/>
          </a:ln>
        </p:spPr>
      </p:pic>
      <p:sp>
        <p:nvSpPr>
          <p:cNvPr id="5" name="Rectangle 4"/>
          <p:cNvSpPr/>
          <p:nvPr/>
        </p:nvSpPr>
        <p:spPr>
          <a:xfrm>
            <a:off x="6629400" y="3810000"/>
            <a:ext cx="2514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CE pin is used to indicate whether or not the address is valid for this chip</a:t>
            </a:r>
            <a:endParaRPr lang="en-US" sz="1600" b="1" dirty="0">
              <a:solidFill>
                <a:schemeClr val="tx1"/>
              </a:solidFill>
              <a:latin typeface="Times New Roman" pitchFamily="18" charset="0"/>
              <a:cs typeface="Times New Roman" pitchFamily="18" charset="0"/>
            </a:endParaRPr>
          </a:p>
        </p:txBody>
      </p:sp>
      <p:sp>
        <p:nvSpPr>
          <p:cNvPr id="6" name="Right Arrow 5"/>
          <p:cNvSpPr/>
          <p:nvPr/>
        </p:nvSpPr>
        <p:spPr>
          <a:xfrm>
            <a:off x="6172200" y="41910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48400" y="2971800"/>
            <a:ext cx="2895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program voltage (</a:t>
            </a:r>
            <a:r>
              <a:rPr lang="en-US" sz="1600" b="1" dirty="0" err="1" smtClean="0">
                <a:solidFill>
                  <a:schemeClr val="tx1"/>
                </a:solidFill>
                <a:latin typeface="Times New Roman" pitchFamily="18" charset="0"/>
                <a:cs typeface="Times New Roman" pitchFamily="18" charset="0"/>
              </a:rPr>
              <a:t>Vpp</a:t>
            </a:r>
            <a:r>
              <a:rPr lang="en-US" sz="1600" b="1" dirty="0" smtClean="0">
                <a:solidFill>
                  <a:schemeClr val="tx1"/>
                </a:solidFill>
                <a:latin typeface="Times New Roman" pitchFamily="18" charset="0"/>
                <a:cs typeface="Times New Roman" pitchFamily="18" charset="0"/>
              </a:rPr>
              <a:t>) that is supplied during programming (write operations).</a:t>
            </a:r>
            <a:endParaRPr lang="en-US" sz="1600" b="1" dirty="0">
              <a:solidFill>
                <a:schemeClr val="tx1"/>
              </a:solidFill>
              <a:latin typeface="Times New Roman" pitchFamily="18" charset="0"/>
              <a:cs typeface="Times New Roman" pitchFamily="18" charset="0"/>
            </a:endParaRPr>
          </a:p>
        </p:txBody>
      </p:sp>
      <p:sp>
        <p:nvSpPr>
          <p:cNvPr id="8" name="Right Arrow 7"/>
          <p:cNvSpPr/>
          <p:nvPr/>
        </p:nvSpPr>
        <p:spPr>
          <a:xfrm>
            <a:off x="6096000" y="37338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a:stretch>
            <a:fillRect/>
          </a:stretch>
        </p:blipFill>
        <p:spPr bwMode="auto">
          <a:xfrm>
            <a:off x="3352800" y="1219200"/>
            <a:ext cx="2743200" cy="4572000"/>
          </a:xfrm>
          <a:prstGeom prst="rect">
            <a:avLst/>
          </a:prstGeom>
          <a:noFill/>
          <a:ln w="9525">
            <a:noFill/>
            <a:miter lim="800000"/>
            <a:headEnd/>
            <a:tailEnd/>
          </a:ln>
        </p:spPr>
      </p:pic>
      <p:sp>
        <p:nvSpPr>
          <p:cNvPr id="10" name="Rectangle 9"/>
          <p:cNvSpPr/>
          <p:nvPr/>
        </p:nvSpPr>
        <p:spPr>
          <a:xfrm>
            <a:off x="685800" y="25908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The address of the word being accessed</a:t>
            </a:r>
            <a:endParaRPr lang="en-US" sz="1600" b="1" dirty="0">
              <a:solidFill>
                <a:schemeClr val="tx1"/>
              </a:solidFill>
              <a:latin typeface="Times New Roman" pitchFamily="18" charset="0"/>
              <a:cs typeface="Times New Roman" pitchFamily="18" charset="0"/>
            </a:endParaRPr>
          </a:p>
        </p:txBody>
      </p:sp>
      <p:sp>
        <p:nvSpPr>
          <p:cNvPr id="11" name="Up-Down Arrow 10"/>
          <p:cNvSpPr/>
          <p:nvPr/>
        </p:nvSpPr>
        <p:spPr>
          <a:xfrm>
            <a:off x="2971800" y="1524000"/>
            <a:ext cx="76200" cy="297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a:off x="6096000" y="1828800"/>
            <a:ext cx="76200" cy="1600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53200" y="5181600"/>
            <a:ext cx="2590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The data to be read out, consisting of 8 lines</a:t>
            </a:r>
            <a:endParaRPr lang="en-US" sz="1600" b="1" dirty="0">
              <a:solidFill>
                <a:schemeClr val="tx1"/>
              </a:solidFill>
              <a:latin typeface="Times New Roman" pitchFamily="18" charset="0"/>
              <a:cs typeface="Times New Roman" pitchFamily="18" charset="0"/>
            </a:endParaRPr>
          </a:p>
        </p:txBody>
      </p:sp>
      <p:sp>
        <p:nvSpPr>
          <p:cNvPr id="14" name="Up-Down Arrow 13"/>
          <p:cNvSpPr/>
          <p:nvPr/>
        </p:nvSpPr>
        <p:spPr>
          <a:xfrm>
            <a:off x="6019800" y="4495800"/>
            <a:ext cx="152400" cy="1066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Down Arrow 14"/>
          <p:cNvSpPr/>
          <p:nvPr/>
        </p:nvSpPr>
        <p:spPr>
          <a:xfrm>
            <a:off x="2971800" y="4724400"/>
            <a:ext cx="1524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7400" y="60960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 A ground pin (</a:t>
            </a:r>
            <a:r>
              <a:rPr lang="en-US" sz="1600" b="1" dirty="0" err="1" smtClean="0">
                <a:solidFill>
                  <a:schemeClr val="tx1"/>
                </a:solidFill>
                <a:latin typeface="Times New Roman" pitchFamily="18" charset="0"/>
                <a:cs typeface="Times New Roman" pitchFamily="18" charset="0"/>
              </a:rPr>
              <a:t>Vss</a:t>
            </a:r>
            <a:r>
              <a:rPr lang="en-US" sz="1600" b="1" dirty="0" smtClean="0">
                <a:solidFill>
                  <a:schemeClr val="tx1"/>
                </a:solidFill>
                <a:latin typeface="Times New Roman" pitchFamily="18" charset="0"/>
                <a:cs typeface="Times New Roman" pitchFamily="18" charset="0"/>
              </a:rPr>
              <a:t>).</a:t>
            </a:r>
            <a:endParaRPr lang="en-US" sz="1600" b="1" dirty="0">
              <a:solidFill>
                <a:schemeClr val="tx1"/>
              </a:solidFill>
              <a:latin typeface="Times New Roman" pitchFamily="18" charset="0"/>
              <a:cs typeface="Times New Roman" pitchFamily="18" charset="0"/>
            </a:endParaRPr>
          </a:p>
        </p:txBody>
      </p:sp>
      <p:sp>
        <p:nvSpPr>
          <p:cNvPr id="17" name="Rectangle 16"/>
          <p:cNvSpPr/>
          <p:nvPr/>
        </p:nvSpPr>
        <p:spPr>
          <a:xfrm>
            <a:off x="5715000" y="4572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power supply to the chip (</a:t>
            </a:r>
            <a:r>
              <a:rPr lang="en-US" sz="1600" b="1" dirty="0" err="1" smtClean="0">
                <a:solidFill>
                  <a:schemeClr val="tx1"/>
                </a:solidFill>
                <a:latin typeface="Times New Roman" pitchFamily="18" charset="0"/>
                <a:cs typeface="Times New Roman" pitchFamily="18" charset="0"/>
              </a:rPr>
              <a:t>Vcc</a:t>
            </a:r>
            <a:r>
              <a:rPr lang="en-US" sz="1600" b="1" dirty="0" smtClean="0">
                <a:solidFill>
                  <a:schemeClr val="tx1"/>
                </a:solidFill>
                <a:latin typeface="Times New Roman" pitchFamily="18" charset="0"/>
                <a:cs typeface="Times New Roman" pitchFamily="18" charset="0"/>
              </a:rPr>
              <a:t>).</a:t>
            </a:r>
          </a:p>
        </p:txBody>
      </p:sp>
      <p:sp>
        <p:nvSpPr>
          <p:cNvPr id="18" name="Down Arrow 17"/>
          <p:cNvSpPr/>
          <p:nvPr/>
        </p:nvSpPr>
        <p:spPr>
          <a:xfrm>
            <a:off x="5410200" y="11430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3581400" y="5638800"/>
            <a:ext cx="1524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14478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write enable (WE) and output enable (OE) pins indicate whether this is a write or read operation</a:t>
            </a:r>
            <a:endParaRPr lang="en-US" sz="1600" b="1" dirty="0">
              <a:solidFill>
                <a:schemeClr val="tx1"/>
              </a:solidFill>
              <a:latin typeface="Times New Roman" pitchFamily="18" charset="0"/>
              <a:cs typeface="Times New Roman" pitchFamily="18" charset="0"/>
            </a:endParaRPr>
          </a:p>
        </p:txBody>
      </p:sp>
      <p:sp>
        <p:nvSpPr>
          <p:cNvPr id="21" name="Right Arrow 20"/>
          <p:cNvSpPr/>
          <p:nvPr/>
        </p:nvSpPr>
        <p:spPr>
          <a:xfrm>
            <a:off x="2895600" y="22860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6019800" y="2514600"/>
            <a:ext cx="4572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blinds(horizontal)">
                                      <p:cBhvr>
                                        <p:cTn id="77" dur="500"/>
                                        <p:tgtEl>
                                          <p:spTgt spid="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blinds(horizontal)">
                                      <p:cBhvr>
                                        <p:cTn id="80" dur="500"/>
                                        <p:tgtEl>
                                          <p:spTgt spid="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blinds(horizontal)">
                                      <p:cBhvr>
                                        <p:cTn id="83" dur="500"/>
                                        <p:tgtEl>
                                          <p:spTgt spid="8"/>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blinds(horizontal)">
                                      <p:cBhvr>
                                        <p:cTn id="86" dur="500"/>
                                        <p:tgtEl>
                                          <p:spTgt spid="7"/>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xit" presetSubtype="10" fill="hold" nodeType="clickEffect">
                                  <p:stCondLst>
                                    <p:cond delay="0"/>
                                  </p:stCondLst>
                                  <p:childTnLst>
                                    <p:animEffect transition="out" filter="blinds(horizontal)">
                                      <p:cBhvr>
                                        <p:cTn id="90" dur="500"/>
                                        <p:tgtEl>
                                          <p:spTgt spid="5122"/>
                                        </p:tgtEl>
                                      </p:cBhvr>
                                    </p:animEffect>
                                    <p:set>
                                      <p:cBhvr>
                                        <p:cTn id="91" dur="1" fill="hold">
                                          <p:stCondLst>
                                            <p:cond delay="499"/>
                                          </p:stCondLst>
                                        </p:cTn>
                                        <p:tgtEl>
                                          <p:spTgt spid="5122"/>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3" presetClass="exit" presetSubtype="10" fill="hold" grpId="1" nodeType="clickEffect">
                                  <p:stCondLst>
                                    <p:cond delay="0"/>
                                  </p:stCondLst>
                                  <p:childTnLst>
                                    <p:animEffect transition="out" filter="blinds(horizontal)">
                                      <p:cBhvr>
                                        <p:cTn id="95" dur="500"/>
                                        <p:tgtEl>
                                          <p:spTgt spid="7"/>
                                        </p:tgtEl>
                                      </p:cBhvr>
                                    </p:animEffect>
                                    <p:set>
                                      <p:cBhvr>
                                        <p:cTn id="96" dur="1" fill="hold">
                                          <p:stCondLst>
                                            <p:cond delay="499"/>
                                          </p:stCondLst>
                                        </p:cTn>
                                        <p:tgtEl>
                                          <p:spTgt spid="7"/>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5"/>
                                        </p:tgtEl>
                                      </p:cBhvr>
                                    </p:animEffect>
                                    <p:set>
                                      <p:cBhvr>
                                        <p:cTn id="99" dur="1" fill="hold">
                                          <p:stCondLst>
                                            <p:cond delay="499"/>
                                          </p:stCondLst>
                                        </p:cTn>
                                        <p:tgtEl>
                                          <p:spTgt spid="5"/>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grpId="1" nodeType="clickEffect">
                                  <p:stCondLst>
                                    <p:cond delay="0"/>
                                  </p:stCondLst>
                                  <p:childTnLst>
                                    <p:animEffect transition="out" filter="blinds(horizontal)">
                                      <p:cBhvr>
                                        <p:cTn id="103" dur="500"/>
                                        <p:tgtEl>
                                          <p:spTgt spid="8"/>
                                        </p:tgtEl>
                                      </p:cBhvr>
                                    </p:animEffect>
                                    <p:set>
                                      <p:cBhvr>
                                        <p:cTn id="104" dur="1" fill="hold">
                                          <p:stCondLst>
                                            <p:cond delay="499"/>
                                          </p:stCondLst>
                                        </p:cTn>
                                        <p:tgtEl>
                                          <p:spTgt spid="8"/>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6"/>
                                        </p:tgtEl>
                                      </p:cBhvr>
                                    </p:animEffect>
                                    <p:set>
                                      <p:cBhvr>
                                        <p:cTn id="107" dur="1" fill="hold">
                                          <p:stCondLst>
                                            <p:cond delay="499"/>
                                          </p:stCondLst>
                                        </p:cTn>
                                        <p:tgtEl>
                                          <p:spTgt spid="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123"/>
                                        </p:tgtEl>
                                        <p:attrNameLst>
                                          <p:attrName>style.visibility</p:attrName>
                                        </p:attrNameLst>
                                      </p:cBhvr>
                                      <p:to>
                                        <p:strVal val="visible"/>
                                      </p:to>
                                    </p:set>
                                    <p:animEffect transition="in" filter="blinds(horizontal)">
                                      <p:cBhvr>
                                        <p:cTn id="112" dur="500"/>
                                        <p:tgtEl>
                                          <p:spTgt spid="512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blinds(horizontal)">
                                      <p:cBhvr>
                                        <p:cTn id="117" dur="500"/>
                                        <p:tgtEl>
                                          <p:spTgt spid="20"/>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blinds(horizontal)">
                                      <p:cBhvr>
                                        <p:cTn id="120" dur="500"/>
                                        <p:tgtEl>
                                          <p:spTgt spid="21"/>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blinds(horizontal)">
                                      <p:cBhvr>
                                        <p:cTn id="1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229600" cy="2819400"/>
          </a:xfrm>
        </p:spPr>
        <p:txBody>
          <a:bodyPr>
            <a:normAutofit/>
          </a:bodyPr>
          <a:lstStyle/>
          <a:p>
            <a:r>
              <a:rPr lang="en-US" sz="1600" b="1" dirty="0" smtClean="0">
                <a:solidFill>
                  <a:srgbClr val="7030A0"/>
                </a:solidFill>
                <a:latin typeface="Times New Roman" pitchFamily="18" charset="0"/>
                <a:cs typeface="Times New Roman" pitchFamily="18" charset="0"/>
              </a:rPr>
              <a:t>Chips  grouped together to form a </a:t>
            </a:r>
            <a:r>
              <a:rPr lang="en-US" sz="1600" b="1" i="1" dirty="0" smtClean="0">
                <a:solidFill>
                  <a:srgbClr val="7030A0"/>
                </a:solidFill>
                <a:latin typeface="Times New Roman" pitchFamily="18" charset="0"/>
                <a:cs typeface="Times New Roman" pitchFamily="18" charset="0"/>
              </a:rPr>
              <a:t>memory bank.</a:t>
            </a:r>
          </a:p>
          <a:p>
            <a:r>
              <a:rPr lang="en-US" sz="1600" b="1" i="1" dirty="0" smtClean="0">
                <a:solidFill>
                  <a:srgbClr val="7030A0"/>
                </a:solidFill>
                <a:latin typeface="Times New Roman" pitchFamily="18" charset="0"/>
                <a:cs typeface="Times New Roman" pitchFamily="18" charset="0"/>
              </a:rPr>
              <a:t> </a:t>
            </a:r>
          </a:p>
          <a:p>
            <a:r>
              <a:rPr lang="en-US" sz="1600" b="1" i="1" dirty="0" smtClean="0">
                <a:solidFill>
                  <a:srgbClr val="7030A0"/>
                </a:solidFill>
                <a:latin typeface="Times New Roman" pitchFamily="18" charset="0"/>
                <a:cs typeface="Times New Roman" pitchFamily="18" charset="0"/>
              </a:rPr>
              <a:t> organize the memory </a:t>
            </a:r>
            <a:r>
              <a:rPr lang="en-US" sz="1600" b="1" dirty="0" smtClean="0">
                <a:solidFill>
                  <a:srgbClr val="7030A0"/>
                </a:solidFill>
                <a:latin typeface="Times New Roman" pitchFamily="18" charset="0"/>
                <a:cs typeface="Times New Roman" pitchFamily="18" charset="0"/>
              </a:rPr>
              <a:t>banks in a way known as interleaved memory</a:t>
            </a:r>
          </a:p>
          <a:p>
            <a:r>
              <a:rPr lang="en-US" sz="1600" b="1" dirty="0" smtClean="0">
                <a:solidFill>
                  <a:srgbClr val="7030A0"/>
                </a:solidFill>
                <a:latin typeface="Times New Roman" pitchFamily="18" charset="0"/>
                <a:cs typeface="Times New Roman" pitchFamily="18" charset="0"/>
              </a:rPr>
              <a:t>.</a:t>
            </a:r>
          </a:p>
          <a:p>
            <a:r>
              <a:rPr lang="en-US" sz="1600" b="1" dirty="0" smtClean="0">
                <a:solidFill>
                  <a:srgbClr val="7030A0"/>
                </a:solidFill>
                <a:latin typeface="Times New Roman" pitchFamily="18" charset="0"/>
                <a:cs typeface="Times New Roman" pitchFamily="18" charset="0"/>
              </a:rPr>
              <a:t> Each bank is to service a memory read or write request,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so that K banks can service K requests simultaneously,</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 increasing memory read or write rates by a factor of K. </a:t>
            </a:r>
          </a:p>
          <a:p>
            <a:endParaRPr lang="en-US" sz="1600" b="1" dirty="0" smtClean="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411162"/>
          </a:xfrm>
        </p:spPr>
        <p:txBody>
          <a:bodyPr>
            <a:noAutofit/>
          </a:bodyPr>
          <a:lstStyle/>
          <a:p>
            <a:r>
              <a:rPr lang="en-US" sz="2400" dirty="0" smtClean="0">
                <a:solidFill>
                  <a:srgbClr val="FF0000"/>
                </a:solidFill>
                <a:latin typeface="Times New Roman" pitchFamily="18" charset="0"/>
                <a:cs typeface="Times New Roman" pitchFamily="18" charset="0"/>
              </a:rPr>
              <a:t>Interleaved Memory</a:t>
            </a:r>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1"/>
            <a:ext cx="9144000" cy="3962399"/>
          </a:xfrm>
        </p:spPr>
        <p:txBody>
          <a:bodyPr>
            <a:normAutofit fontScale="77500" lnSpcReduction="20000"/>
          </a:bodyPr>
          <a:lstStyle/>
          <a:p>
            <a:r>
              <a:rPr lang="en-US" sz="2000" b="1" dirty="0" smtClean="0">
                <a:solidFill>
                  <a:srgbClr val="FF0000"/>
                </a:solidFill>
                <a:latin typeface="Times New Roman" pitchFamily="18" charset="0"/>
                <a:cs typeface="Times New Roman" pitchFamily="18" charset="0"/>
              </a:rPr>
              <a:t>Synchronous DRAM</a:t>
            </a:r>
          </a:p>
          <a:p>
            <a:r>
              <a:rPr lang="en-US" sz="2100" b="1" dirty="0" smtClean="0">
                <a:solidFill>
                  <a:srgbClr val="7030A0"/>
                </a:solidFill>
                <a:latin typeface="Times New Roman" pitchFamily="18" charset="0"/>
                <a:cs typeface="Times New Roman" pitchFamily="18" charset="0"/>
              </a:rPr>
              <a:t>exchanges data with the processor synchronized to an external clock signal and running at the full speed of the processor/memory bus without imposing wait states</a:t>
            </a:r>
          </a:p>
          <a:p>
            <a:endParaRPr lang="en-US" sz="2100" b="1" dirty="0" smtClean="0">
              <a:solidFill>
                <a:srgbClr val="7030A0"/>
              </a:solidFill>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employs a burst mode to eliminate the address setup time and row and column line pre charge time after the first access</a:t>
            </a:r>
          </a:p>
          <a:p>
            <a:endParaRPr lang="en-US" sz="2100" b="1" dirty="0" smtClean="0">
              <a:solidFill>
                <a:srgbClr val="7030A0"/>
              </a:solidFill>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has a multiple-bank internal architecture that improves opportunities for on-chip parallelism.</a:t>
            </a:r>
          </a:p>
          <a:p>
            <a:endParaRPr lang="en-US" sz="2100" b="1" dirty="0" smtClean="0">
              <a:solidFill>
                <a:srgbClr val="7030A0"/>
              </a:solidFill>
              <a:latin typeface="Times New Roman" pitchFamily="18" charset="0"/>
              <a:cs typeface="Times New Roman" pitchFamily="18" charset="0"/>
            </a:endParaRPr>
          </a:p>
          <a:p>
            <a:endParaRPr lang="en-US" sz="2100" b="1" dirty="0" smtClean="0">
              <a:solidFill>
                <a:srgbClr val="7030A0"/>
              </a:solidFill>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The register also allows the programmer to adjust the latency between receipt of a read request and the beginning of data transfer.</a:t>
            </a:r>
          </a:p>
          <a:p>
            <a:endParaRPr lang="en-US" sz="2100" b="1" dirty="0" smtClean="0">
              <a:solidFill>
                <a:srgbClr val="7030A0"/>
              </a:solidFill>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transferring large blocks of data serially, in  applications like word processing, spreadsheets, and multimedia</a:t>
            </a:r>
            <a:endParaRPr lang="en-US" sz="21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28600"/>
            <a:ext cx="8229600" cy="457200"/>
          </a:xfrm>
        </p:spPr>
        <p:txBody>
          <a:bodyPr>
            <a:normAutofit fontScale="90000"/>
          </a:bodyPr>
          <a:lstStyle/>
          <a:p>
            <a:r>
              <a:rPr lang="en-US" sz="2800" dirty="0" smtClean="0">
                <a:solidFill>
                  <a:srgbClr val="FF0000"/>
                </a:solidFill>
                <a:latin typeface="Times New Roman" pitchFamily="18" charset="0"/>
                <a:cs typeface="Times New Roman" pitchFamily="18" charset="0"/>
              </a:rPr>
              <a:t>ADVANCED DRAM ORGANIZATION</a:t>
            </a:r>
            <a:endParaRPr lang="en-US" sz="28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667000" y="1066800"/>
            <a:ext cx="6096000" cy="5486400"/>
          </a:xfrm>
          <a:prstGeom prst="rect">
            <a:avLst/>
          </a:prstGeom>
          <a:noFill/>
          <a:ln w="9525">
            <a:noFill/>
            <a:miter lim="800000"/>
            <a:headEnd/>
            <a:tailEnd/>
          </a:ln>
        </p:spPr>
      </p:pic>
      <p:sp>
        <p:nvSpPr>
          <p:cNvPr id="5" name="Rectangle 4"/>
          <p:cNvSpPr/>
          <p:nvPr/>
        </p:nvSpPr>
        <p:spPr>
          <a:xfrm>
            <a:off x="0" y="4572000"/>
            <a:ext cx="3048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mode register specifies the burst length, which is the number of separate units of data synchronously fed onto the bus.</a:t>
            </a:r>
          </a:p>
        </p:txBody>
      </p:sp>
      <p:pic>
        <p:nvPicPr>
          <p:cNvPr id="1027" name="Picture 3"/>
          <p:cNvPicPr>
            <a:picLocks noChangeAspect="1" noChangeArrowheads="1"/>
          </p:cNvPicPr>
          <p:nvPr/>
        </p:nvPicPr>
        <p:blipFill>
          <a:blip r:embed="rId3" cstate="print"/>
          <a:srcRect/>
          <a:stretch>
            <a:fillRect/>
          </a:stretch>
        </p:blipFill>
        <p:spPr bwMode="auto">
          <a:xfrm>
            <a:off x="0" y="1600200"/>
            <a:ext cx="2667001" cy="2895600"/>
          </a:xfrm>
          <a:prstGeom prst="rect">
            <a:avLst/>
          </a:prstGeom>
          <a:noFill/>
          <a:ln w="9525">
            <a:noFill/>
            <a:miter lim="800000"/>
            <a:headEnd/>
            <a:tailEnd/>
          </a:ln>
        </p:spPr>
      </p:pic>
      <p:sp>
        <p:nvSpPr>
          <p:cNvPr id="7" name="Right Arrow 6"/>
          <p:cNvSpPr/>
          <p:nvPr/>
        </p:nvSpPr>
        <p:spPr>
          <a:xfrm>
            <a:off x="3124200" y="4495800"/>
            <a:ext cx="1752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3" end="3"/>
                                            </p:txEl>
                                          </p:spTgt>
                                        </p:tgtEl>
                                      </p:cBhvr>
                                    </p:animEffect>
                                    <p:set>
                                      <p:cBhvr>
                                        <p:cTn id="10" dur="1" fill="hold">
                                          <p:stCondLst>
                                            <p:cond delay="499"/>
                                          </p:stCondLst>
                                        </p:cTn>
                                        <p:tgtEl>
                                          <p:spTgt spid="2">
                                            <p:txEl>
                                              <p:pRg st="3" end="3"/>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5" end="5"/>
                                            </p:txEl>
                                          </p:spTgt>
                                        </p:tgtEl>
                                      </p:cBhvr>
                                    </p:animEffect>
                                    <p:set>
                                      <p:cBhvr>
                                        <p:cTn id="13" dur="1" fill="hold">
                                          <p:stCondLst>
                                            <p:cond delay="499"/>
                                          </p:stCondLst>
                                        </p:cTn>
                                        <p:tgtEl>
                                          <p:spTgt spid="2">
                                            <p:txEl>
                                              <p:pRg st="5" end="5"/>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8" end="8"/>
                                            </p:txEl>
                                          </p:spTgt>
                                        </p:tgtEl>
                                      </p:cBhvr>
                                    </p:animEffect>
                                    <p:set>
                                      <p:cBhvr>
                                        <p:cTn id="16" dur="1" fill="hold">
                                          <p:stCondLst>
                                            <p:cond delay="499"/>
                                          </p:stCondLst>
                                        </p:cTn>
                                        <p:tgtEl>
                                          <p:spTgt spid="2">
                                            <p:txEl>
                                              <p:pRg st="8" end="8"/>
                                            </p:txEl>
                                          </p:spTgt>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
                                            <p:txEl>
                                              <p:pRg st="10" end="10"/>
                                            </p:txEl>
                                          </p:spTgt>
                                        </p:tgtEl>
                                      </p:cBhvr>
                                    </p:animEffect>
                                    <p:set>
                                      <p:cBhvr>
                                        <p:cTn id="19"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linds(horizontal)">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blinds(horizontal)">
                                      <p:cBhvr>
                                        <p:cTn id="29" dur="500"/>
                                        <p:tgtEl>
                                          <p:spTgt spid="102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1"/>
            <a:ext cx="9144000" cy="1295399"/>
          </a:xfrm>
        </p:spPr>
        <p:txBody>
          <a:bodyPr>
            <a:normAutofit/>
          </a:bodyPr>
          <a:lstStyle/>
          <a:p>
            <a:r>
              <a:rPr lang="en-US" sz="1600" b="1" dirty="0" smtClean="0">
                <a:solidFill>
                  <a:srgbClr val="7030A0"/>
                </a:solidFill>
                <a:latin typeface="Times New Roman" pitchFamily="18" charset="0"/>
                <a:cs typeface="Times New Roman" pitchFamily="18" charset="0"/>
              </a:rPr>
              <a:t>The chip exchanges data with the processor over 28 wires no more than 12 centimeters long.</a:t>
            </a:r>
          </a:p>
          <a:p>
            <a:r>
              <a:rPr lang="en-US" sz="1600" b="1" dirty="0" smtClean="0">
                <a:solidFill>
                  <a:srgbClr val="7030A0"/>
                </a:solidFill>
                <a:latin typeface="Times New Roman" pitchFamily="18" charset="0"/>
                <a:cs typeface="Times New Roman" pitchFamily="18" charset="0"/>
              </a:rPr>
              <a:t>The bus can address up to 320 RDRAM chips and is rated at 1.6 </a:t>
            </a:r>
            <a:r>
              <a:rPr lang="en-US" sz="1600" b="1" dirty="0" err="1" smtClean="0">
                <a:solidFill>
                  <a:srgbClr val="7030A0"/>
                </a:solidFill>
                <a:latin typeface="Times New Roman" pitchFamily="18" charset="0"/>
                <a:cs typeface="Times New Roman" pitchFamily="18" charset="0"/>
              </a:rPr>
              <a:t>GBps</a:t>
            </a:r>
            <a:r>
              <a:rPr lang="en-US" sz="1600" b="1" dirty="0" smtClean="0">
                <a:solidFill>
                  <a:srgbClr val="7030A0"/>
                </a:solidFill>
                <a:latin typeface="Times New Roman" pitchFamily="18" charset="0"/>
                <a:cs typeface="Times New Roman" pitchFamily="18" charset="0"/>
              </a:rPr>
              <a:t>.</a:t>
            </a:r>
          </a:p>
          <a:p>
            <a:r>
              <a:rPr lang="en-US" sz="1600" b="1" dirty="0" smtClean="0">
                <a:solidFill>
                  <a:srgbClr val="7030A0"/>
                </a:solidFill>
                <a:latin typeface="Times New Roman" pitchFamily="18" charset="0"/>
                <a:cs typeface="Times New Roman" pitchFamily="18" charset="0"/>
              </a:rPr>
              <a:t>delivers address and control information using an asynchronous block-oriented protocol</a:t>
            </a:r>
          </a:p>
          <a:p>
            <a:r>
              <a:rPr lang="en-US" sz="1600" b="1" dirty="0" smtClean="0">
                <a:solidFill>
                  <a:srgbClr val="7030A0"/>
                </a:solidFill>
                <a:latin typeface="Times New Roman" pitchFamily="18" charset="0"/>
                <a:cs typeface="Times New Roman" pitchFamily="18" charset="0"/>
              </a:rPr>
              <a:t>defines impedances, clocking, and signals very precisely.</a:t>
            </a:r>
          </a:p>
          <a:p>
            <a:endParaRPr lang="en-US" dirty="0"/>
          </a:p>
        </p:txBody>
      </p:sp>
      <p:sp>
        <p:nvSpPr>
          <p:cNvPr id="3" name="Title 2"/>
          <p:cNvSpPr>
            <a:spLocks noGrp="1"/>
          </p:cNvSpPr>
          <p:nvPr>
            <p:ph type="title"/>
          </p:nvPr>
        </p:nvSpPr>
        <p:spPr>
          <a:xfrm>
            <a:off x="457200" y="228600"/>
            <a:ext cx="8229600" cy="381000"/>
          </a:xfrm>
        </p:spPr>
        <p:txBody>
          <a:bodyPr>
            <a:noAutofit/>
          </a:bodyPr>
          <a:lstStyle/>
          <a:p>
            <a:r>
              <a:rPr lang="en-US" sz="2800" dirty="0" err="1" smtClean="0">
                <a:solidFill>
                  <a:srgbClr val="FF0000"/>
                </a:solidFill>
                <a:effectLst/>
                <a:latin typeface="Times New Roman" pitchFamily="18" charset="0"/>
                <a:cs typeface="Times New Roman" pitchFamily="18" charset="0"/>
              </a:rPr>
              <a:t>Rambus</a:t>
            </a:r>
            <a:r>
              <a:rPr lang="en-US" sz="2800" dirty="0" smtClean="0">
                <a:solidFill>
                  <a:srgbClr val="FF0000"/>
                </a:solidFill>
                <a:effectLst/>
                <a:latin typeface="Times New Roman" pitchFamily="18" charset="0"/>
                <a:cs typeface="Times New Roman" pitchFamily="18" charset="0"/>
              </a:rPr>
              <a:t> DRAM</a:t>
            </a:r>
            <a:endParaRPr lang="en-US" sz="2800" dirty="0">
              <a:solidFill>
                <a:srgbClr val="FF0000"/>
              </a:solidFill>
              <a:effectLst/>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219200" y="1447800"/>
            <a:ext cx="6219825" cy="5410200"/>
          </a:xfrm>
          <a:prstGeom prst="rect">
            <a:avLst/>
          </a:prstGeom>
          <a:noFill/>
          <a:ln w="9525">
            <a:noFill/>
            <a:miter lim="800000"/>
            <a:headEnd/>
            <a:tailEnd/>
          </a:ln>
        </p:spPr>
      </p:pic>
      <p:sp>
        <p:nvSpPr>
          <p:cNvPr id="5" name="Rectangle 4"/>
          <p:cNvSpPr/>
          <p:nvPr/>
        </p:nvSpPr>
        <p:spPr>
          <a:xfrm>
            <a:off x="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vertical packages, with all pins on one side. </a:t>
            </a:r>
          </a:p>
        </p:txBody>
      </p:sp>
      <p:sp>
        <p:nvSpPr>
          <p:cNvPr id="6" name="Rectangle 5"/>
          <p:cNvSpPr/>
          <p:nvPr/>
        </p:nvSpPr>
        <p:spPr>
          <a:xfrm>
            <a:off x="6324600" y="3581400"/>
            <a:ext cx="2590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gets a memory request over the high-speed bus</a:t>
            </a:r>
            <a:endParaRPr lang="en-US" sz="1600" dirty="0">
              <a:solidFill>
                <a:schemeClr val="tx1"/>
              </a:solidFill>
            </a:endParaRPr>
          </a:p>
        </p:txBody>
      </p:sp>
      <p:sp>
        <p:nvSpPr>
          <p:cNvPr id="7" name="Rectangle 6"/>
          <p:cNvSpPr/>
          <p:nvPr/>
        </p:nvSpPr>
        <p:spPr>
          <a:xfrm>
            <a:off x="6477000" y="1981200"/>
            <a:ext cx="2209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request contains the desired address, the type of operation, and the number of bytes in the operation</a:t>
            </a:r>
            <a:endParaRPr lang="en-US" sz="1600" dirty="0">
              <a:solidFill>
                <a:schemeClr val="tx1"/>
              </a:solidFill>
            </a:endParaRPr>
          </a:p>
        </p:txBody>
      </p:sp>
      <p:sp>
        <p:nvSpPr>
          <p:cNvPr id="8" name="Right Arrow 7"/>
          <p:cNvSpPr/>
          <p:nvPr/>
        </p:nvSpPr>
        <p:spPr>
          <a:xfrm>
            <a:off x="1066800" y="3810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867400" y="37338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5181600" y="4114800"/>
            <a:ext cx="1524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6019800" y="4495800"/>
            <a:ext cx="7620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62800" y="43434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used for address and control signals.</a:t>
            </a:r>
            <a:endParaRPr lang="en-US" sz="1600" b="1" dirty="0">
              <a:solidFill>
                <a:schemeClr val="tx1"/>
              </a:solidFill>
              <a:latin typeface="Times New Roman" pitchFamily="18" charset="0"/>
              <a:cs typeface="Times New Roman" pitchFamily="18" charset="0"/>
            </a:endParaRPr>
          </a:p>
        </p:txBody>
      </p:sp>
      <p:sp>
        <p:nvSpPr>
          <p:cNvPr id="13" name="Left Arrow 12"/>
          <p:cNvSpPr/>
          <p:nvPr/>
        </p:nvSpPr>
        <p:spPr>
          <a:xfrm>
            <a:off x="6705600" y="4648200"/>
            <a:ext cx="304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5200" y="48768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clock signal </a:t>
            </a:r>
          </a:p>
          <a:p>
            <a:r>
              <a:rPr lang="en-US" sz="1600" b="1" dirty="0" smtClean="0">
                <a:solidFill>
                  <a:schemeClr val="tx1"/>
                </a:solidFill>
                <a:latin typeface="Times New Roman" pitchFamily="18" charset="0"/>
                <a:cs typeface="Times New Roman" pitchFamily="18" charset="0"/>
              </a:rPr>
              <a:t>propagates to the controller end and then loops back</a:t>
            </a:r>
            <a:endParaRPr lang="en-US" sz="1600" b="1" dirty="0">
              <a:solidFill>
                <a:schemeClr val="tx1"/>
              </a:solidFill>
              <a:latin typeface="Times New Roman" pitchFamily="18" charset="0"/>
              <a:cs typeface="Times New Roman" pitchFamily="18" charset="0"/>
            </a:endParaRPr>
          </a:p>
        </p:txBody>
      </p:sp>
      <p:sp>
        <p:nvSpPr>
          <p:cNvPr id="15" name="Down Arrow 14"/>
          <p:cNvSpPr/>
          <p:nvPr/>
        </p:nvSpPr>
        <p:spPr>
          <a:xfrm>
            <a:off x="2286000" y="3581400"/>
            <a:ext cx="76200" cy="167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362200" y="5257800"/>
            <a:ext cx="3962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2590800" y="5105400"/>
            <a:ext cx="41910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2438400" y="3733800"/>
            <a:ext cx="76200" cy="1371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410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reference voltage, ground, and</a:t>
            </a:r>
          </a:p>
          <a:p>
            <a:r>
              <a:rPr lang="en-US" sz="1600" b="1" dirty="0" smtClean="0">
                <a:solidFill>
                  <a:schemeClr val="tx1"/>
                </a:solidFill>
                <a:latin typeface="Times New Roman" pitchFamily="18" charset="0"/>
                <a:cs typeface="Times New Roman" pitchFamily="18" charset="0"/>
              </a:rPr>
              <a:t>power source</a:t>
            </a:r>
            <a:endParaRPr lang="en-US" sz="1600" b="1" dirty="0">
              <a:solidFill>
                <a:schemeClr val="tx1"/>
              </a:solidFill>
              <a:latin typeface="Times New Roman" pitchFamily="18" charset="0"/>
              <a:cs typeface="Times New Roman" pitchFamily="18" charset="0"/>
            </a:endParaRPr>
          </a:p>
        </p:txBody>
      </p:sp>
      <p:sp>
        <p:nvSpPr>
          <p:cNvPr id="20" name="Right Arrow 19"/>
          <p:cNvSpPr/>
          <p:nvPr/>
        </p:nvSpPr>
        <p:spPr>
          <a:xfrm>
            <a:off x="1676400" y="54864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1676400" y="5791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676400" y="60960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2" end="2"/>
                                            </p:txEl>
                                          </p:spTgt>
                                        </p:tgtEl>
                                      </p:cBhvr>
                                    </p:animEffect>
                                    <p:set>
                                      <p:cBhvr>
                                        <p:cTn id="13" dur="1" fill="hold">
                                          <p:stCondLst>
                                            <p:cond delay="499"/>
                                          </p:stCondLst>
                                        </p:cTn>
                                        <p:tgtEl>
                                          <p:spTgt spid="2">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3" end="3"/>
                                            </p:txEl>
                                          </p:spTgt>
                                        </p:tgtEl>
                                      </p:cBhvr>
                                    </p:animEffect>
                                    <p:set>
                                      <p:cBhvr>
                                        <p:cTn id="16"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blinds(horizontal)">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3" presetClass="exit" presetSubtype="10" fill="hold" grpId="1" nodeType="withEffect">
                                  <p:stCondLst>
                                    <p:cond delay="0"/>
                                  </p:stCondLst>
                                  <p:childTnLst>
                                    <p:animEffect transition="out" filter="blinds(horizontal)">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blinds(horizontal)">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2" nodeType="clickEffect">
                                  <p:stCondLst>
                                    <p:cond delay="0"/>
                                  </p:stCondLst>
                                  <p:childTnLst>
                                    <p:animEffect transition="out" filter="blinds(horizontal)">
                                      <p:cBhvr>
                                        <p:cTn id="72" dur="500"/>
                                        <p:tgtEl>
                                          <p:spTgt spid="5"/>
                                        </p:tgtEl>
                                      </p:cBhvr>
                                    </p:animEffect>
                                    <p:set>
                                      <p:cBhvr>
                                        <p:cTn id="73" dur="1" fill="hold">
                                          <p:stCondLst>
                                            <p:cond delay="499"/>
                                          </p:stCondLst>
                                        </p:cTn>
                                        <p:tgtEl>
                                          <p:spTgt spid="5"/>
                                        </p:tgtEl>
                                        <p:attrNameLst>
                                          <p:attrName>style.visibility</p:attrName>
                                        </p:attrNameLst>
                                      </p:cBhvr>
                                      <p:to>
                                        <p:strVal val="hidden"/>
                                      </p:to>
                                    </p:set>
                                  </p:childTnLst>
                                </p:cTn>
                              </p:par>
                              <p:par>
                                <p:cTn id="74" presetID="3" presetClass="exit" presetSubtype="10" fill="hold" grpId="2" nodeType="withEffect">
                                  <p:stCondLst>
                                    <p:cond delay="0"/>
                                  </p:stCondLst>
                                  <p:childTnLst>
                                    <p:animEffect transition="out" filter="blinds(horizontal)">
                                      <p:cBhvr>
                                        <p:cTn id="75" dur="500"/>
                                        <p:tgtEl>
                                          <p:spTgt spid="8"/>
                                        </p:tgtEl>
                                      </p:cBhvr>
                                    </p:animEffect>
                                    <p:set>
                                      <p:cBhvr>
                                        <p:cTn id="76" dur="1" fill="hold">
                                          <p:stCondLst>
                                            <p:cond delay="499"/>
                                          </p:stCondLst>
                                        </p:cTn>
                                        <p:tgtEl>
                                          <p:spTgt spid="8"/>
                                        </p:tgtEl>
                                        <p:attrNameLst>
                                          <p:attrName>style.visibility</p:attrName>
                                        </p:attrNameLst>
                                      </p:cBhvr>
                                      <p:to>
                                        <p:strVal val="hidden"/>
                                      </p:to>
                                    </p:set>
                                  </p:childTnLst>
                                </p:cTn>
                              </p:par>
                              <p:par>
                                <p:cTn id="77" presetID="3" presetClass="exit" presetSubtype="10" fill="hold" grpId="1" nodeType="withEffect">
                                  <p:stCondLst>
                                    <p:cond delay="0"/>
                                  </p:stCondLst>
                                  <p:childTnLst>
                                    <p:animEffect transition="out" filter="blinds(horizontal)">
                                      <p:cBhvr>
                                        <p:cTn id="78" dur="500"/>
                                        <p:tgtEl>
                                          <p:spTgt spid="7"/>
                                        </p:tgtEl>
                                      </p:cBhvr>
                                    </p:animEffect>
                                    <p:set>
                                      <p:cBhvr>
                                        <p:cTn id="79" dur="1" fill="hold">
                                          <p:stCondLst>
                                            <p:cond delay="499"/>
                                          </p:stCondLst>
                                        </p:cTn>
                                        <p:tgtEl>
                                          <p:spTgt spid="7"/>
                                        </p:tgtEl>
                                        <p:attrNameLst>
                                          <p:attrName>style.visibility</p:attrName>
                                        </p:attrNameLst>
                                      </p:cBhvr>
                                      <p:to>
                                        <p:strVal val="hidden"/>
                                      </p:to>
                                    </p:set>
                                  </p:childTnLst>
                                </p:cTn>
                              </p:par>
                              <p:par>
                                <p:cTn id="80" presetID="3" presetClass="exit" presetSubtype="10" fill="hold" grpId="2" nodeType="withEffect">
                                  <p:stCondLst>
                                    <p:cond delay="0"/>
                                  </p:stCondLst>
                                  <p:childTnLst>
                                    <p:animEffect transition="out" filter="blinds(horizontal)">
                                      <p:cBhvr>
                                        <p:cTn id="81" dur="500"/>
                                        <p:tgtEl>
                                          <p:spTgt spid="6"/>
                                        </p:tgtEl>
                                      </p:cBhvr>
                                    </p:animEffect>
                                    <p:set>
                                      <p:cBhvr>
                                        <p:cTn id="82" dur="1" fill="hold">
                                          <p:stCondLst>
                                            <p:cond delay="499"/>
                                          </p:stCondLst>
                                        </p:cTn>
                                        <p:tgtEl>
                                          <p:spTgt spid="6"/>
                                        </p:tgtEl>
                                        <p:attrNameLst>
                                          <p:attrName>style.visibility</p:attrName>
                                        </p:attrNameLst>
                                      </p:cBhvr>
                                      <p:to>
                                        <p:strVal val="hidden"/>
                                      </p:to>
                                    </p:set>
                                  </p:childTnLst>
                                </p:cTn>
                              </p:par>
                              <p:par>
                                <p:cTn id="83" presetID="3" presetClass="exit" presetSubtype="10" fill="hold" grpId="2" nodeType="withEffect">
                                  <p:stCondLst>
                                    <p:cond delay="0"/>
                                  </p:stCondLst>
                                  <p:childTnLst>
                                    <p:animEffect transition="out" filter="blinds(horizontal)">
                                      <p:cBhvr>
                                        <p:cTn id="84" dur="500"/>
                                        <p:tgtEl>
                                          <p:spTgt spid="10"/>
                                        </p:tgtEl>
                                      </p:cBhvr>
                                    </p:animEffect>
                                    <p:set>
                                      <p:cBhvr>
                                        <p:cTn id="85" dur="1" fill="hold">
                                          <p:stCondLst>
                                            <p:cond delay="499"/>
                                          </p:stCondLst>
                                        </p:cTn>
                                        <p:tgtEl>
                                          <p:spTgt spid="10"/>
                                        </p:tgtEl>
                                        <p:attrNameLst>
                                          <p:attrName>style.visibility</p:attrName>
                                        </p:attrNameLst>
                                      </p:cBhvr>
                                      <p:to>
                                        <p:strVal val="hidden"/>
                                      </p:to>
                                    </p:set>
                                  </p:childTnLst>
                                </p:cTn>
                              </p:par>
                              <p:par>
                                <p:cTn id="86" presetID="3" presetClass="exit" presetSubtype="10" fill="hold" grpId="2" nodeType="withEffect">
                                  <p:stCondLst>
                                    <p:cond delay="0"/>
                                  </p:stCondLst>
                                  <p:childTnLst>
                                    <p:animEffect transition="out" filter="blinds(horizontal)">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3" presetClass="exit" presetSubtype="10" fill="hold" grpId="2" nodeType="withEffect">
                                  <p:stCondLst>
                                    <p:cond delay="0"/>
                                  </p:stCondLst>
                                  <p:childTnLst>
                                    <p:animEffect transition="out" filter="blinds(horizontal)">
                                      <p:cBhvr>
                                        <p:cTn id="90" dur="500"/>
                                        <p:tgtEl>
                                          <p:spTgt spid="11"/>
                                        </p:tgtEl>
                                      </p:cBhvr>
                                    </p:animEffect>
                                    <p:set>
                                      <p:cBhvr>
                                        <p:cTn id="91" dur="1" fill="hold">
                                          <p:stCondLst>
                                            <p:cond delay="499"/>
                                          </p:stCondLst>
                                        </p:cTn>
                                        <p:tgtEl>
                                          <p:spTgt spid="11"/>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blinds(horizontal)">
                                      <p:cBhvr>
                                        <p:cTn id="96" dur="500"/>
                                        <p:tgtEl>
                                          <p:spTgt spid="1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blinds(horizontal)">
                                      <p:cBhvr>
                                        <p:cTn id="99" dur="50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grpId="1" nodeType="clickEffect">
                                  <p:stCondLst>
                                    <p:cond delay="0"/>
                                  </p:stCondLst>
                                  <p:childTnLst>
                                    <p:animEffect transition="out" filter="blinds(horizontal)">
                                      <p:cBhvr>
                                        <p:cTn id="103" dur="500"/>
                                        <p:tgtEl>
                                          <p:spTgt spid="12"/>
                                        </p:tgtEl>
                                      </p:cBhvr>
                                    </p:animEffect>
                                    <p:set>
                                      <p:cBhvr>
                                        <p:cTn id="104" dur="1" fill="hold">
                                          <p:stCondLst>
                                            <p:cond delay="499"/>
                                          </p:stCondLst>
                                        </p:cTn>
                                        <p:tgtEl>
                                          <p:spTgt spid="12"/>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13"/>
                                        </p:tgtEl>
                                      </p:cBhvr>
                                    </p:animEffect>
                                    <p:set>
                                      <p:cBhvr>
                                        <p:cTn id="107" dur="1" fill="hold">
                                          <p:stCondLst>
                                            <p:cond delay="499"/>
                                          </p:stCondLst>
                                        </p:cTn>
                                        <p:tgtEl>
                                          <p:spTgt spid="1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blinds(horizontal)">
                                      <p:cBhvr>
                                        <p:cTn id="112" dur="500"/>
                                        <p:tgtEl>
                                          <p:spTgt spid="1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blinds(horizontal)">
                                      <p:cBhvr>
                                        <p:cTn id="118" dur="500"/>
                                        <p:tgtEl>
                                          <p:spTgt spid="18"/>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blinds(horizontal)">
                                      <p:cBhvr>
                                        <p:cTn id="121" dur="500"/>
                                        <p:tgtEl>
                                          <p:spTgt spid="17"/>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blinds(horizontal)">
                                      <p:cBhvr>
                                        <p:cTn id="124" dur="500"/>
                                        <p:tgtEl>
                                          <p:spTgt spid="14"/>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blinds(horizontal)">
                                      <p:cBhvr>
                                        <p:cTn id="129" dur="500"/>
                                        <p:tgtEl>
                                          <p:spTgt spid="19"/>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blinds(horizontal)">
                                      <p:cBhvr>
                                        <p:cTn id="132" dur="500"/>
                                        <p:tgtEl>
                                          <p:spTgt spid="22"/>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21"/>
                                        </p:tgtEl>
                                        <p:attrNameLst>
                                          <p:attrName>style.visibility</p:attrName>
                                        </p:attrNameLst>
                                      </p:cBhvr>
                                      <p:to>
                                        <p:strVal val="visible"/>
                                      </p:to>
                                    </p:set>
                                    <p:animEffect transition="in" filter="blinds(horizontal)">
                                      <p:cBhvr>
                                        <p:cTn id="135" dur="500"/>
                                        <p:tgtEl>
                                          <p:spTgt spid="21"/>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20"/>
                                        </p:tgtEl>
                                        <p:attrNameLst>
                                          <p:attrName>style.visibility</p:attrName>
                                        </p:attrNameLst>
                                      </p:cBhvr>
                                      <p:to>
                                        <p:strVal val="visible"/>
                                      </p:to>
                                    </p:set>
                                    <p:animEffect transition="in" filter="blinds(horizontal)">
                                      <p:cBhvr>
                                        <p:cTn id="1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1"/>
            <a:ext cx="8763000" cy="152399"/>
          </a:xfrm>
        </p:spPr>
        <p:txBody>
          <a:bodyPr>
            <a:normAutofit fontScale="25000" lnSpcReduction="20000"/>
          </a:bodyPr>
          <a:lstStyle/>
          <a:p>
            <a:endParaRPr lang="en-US" sz="16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411162"/>
          </a:xfrm>
        </p:spPr>
        <p:txBody>
          <a:bodyPr>
            <a:noAutofit/>
          </a:bodyPr>
          <a:lstStyle/>
          <a:p>
            <a:r>
              <a:rPr lang="en-US" sz="2400" dirty="0" smtClean="0">
                <a:solidFill>
                  <a:srgbClr val="FF0000"/>
                </a:solidFill>
                <a:effectLst/>
                <a:latin typeface="Times New Roman" pitchFamily="18" charset="0"/>
                <a:cs typeface="Times New Roman" pitchFamily="18" charset="0"/>
              </a:rPr>
              <a:t>DDR SDRAM</a:t>
            </a:r>
            <a:endParaRPr lang="en-US" sz="2400" dirty="0">
              <a:solidFill>
                <a:srgbClr val="FF0000"/>
              </a:solidFill>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0" y="1447800"/>
            <a:ext cx="6477000" cy="5181600"/>
          </a:xfrm>
          <a:prstGeom prst="rect">
            <a:avLst/>
          </a:prstGeom>
          <a:noFill/>
          <a:ln w="9525">
            <a:noFill/>
            <a:miter lim="800000"/>
            <a:headEnd/>
            <a:tailEnd/>
          </a:ln>
        </p:spPr>
      </p:pic>
      <p:sp>
        <p:nvSpPr>
          <p:cNvPr id="5" name="Rectangle 4"/>
          <p:cNvSpPr/>
          <p:nvPr/>
        </p:nvSpPr>
        <p:spPr>
          <a:xfrm>
            <a:off x="6629400" y="2286000"/>
            <a:ext cx="2514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It is also synchronized to a bidirectional data strobe (DQS) signal that is</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0" y="4648200"/>
            <a:ext cx="1752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provided by the memory controller during a read and by the DRAM during a write.</a:t>
            </a:r>
            <a:endParaRPr lang="en-US" sz="1600" dirty="0"/>
          </a:p>
        </p:txBody>
      </p:sp>
      <p:sp>
        <p:nvSpPr>
          <p:cNvPr id="7" name="Right Arrow 6"/>
          <p:cNvSpPr/>
          <p:nvPr/>
        </p:nvSpPr>
        <p:spPr>
          <a:xfrm>
            <a:off x="1905000" y="54102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533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can send data twice per clock cycle, once on the rising edge of the clock pulse and once on the falling edge</a:t>
            </a:r>
            <a:endParaRPr lang="en-US" sz="1600" dirty="0">
              <a:solidFill>
                <a:schemeClr val="tx1"/>
              </a:solidFill>
            </a:endParaRPr>
          </a:p>
        </p:txBody>
      </p:sp>
      <p:sp>
        <p:nvSpPr>
          <p:cNvPr id="9" name="Down Arrow 8"/>
          <p:cNvSpPr/>
          <p:nvPr/>
        </p:nvSpPr>
        <p:spPr>
          <a:xfrm>
            <a:off x="5562600" y="1295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943600" y="1371600"/>
            <a:ext cx="76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562600" y="39624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943600" y="39624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p:cNvSpPr/>
          <p:nvPr/>
        </p:nvSpPr>
        <p:spPr>
          <a:xfrm>
            <a:off x="6324600" y="1981200"/>
            <a:ext cx="152400" cy="2362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en-US" sz="2000" b="1" dirty="0" smtClean="0">
                <a:solidFill>
                  <a:srgbClr val="7030A0"/>
                </a:solidFill>
                <a:latin typeface="Times New Roman" pitchFamily="18" charset="0"/>
                <a:cs typeface="Times New Roman" pitchFamily="18" charset="0"/>
              </a:rPr>
              <a:t>Integrates a small SRAM cache (16 Kb) onto a generic DRAM chip.</a:t>
            </a:r>
          </a:p>
          <a:p>
            <a:endParaRPr lang="en-US" sz="2000" b="1" dirty="0" smtClean="0">
              <a:solidFill>
                <a:srgbClr val="7030A0"/>
              </a:solidFill>
              <a:latin typeface="Times New Roman" pitchFamily="18" charset="0"/>
              <a:cs typeface="Times New Roman" pitchFamily="18" charset="0"/>
            </a:endParaRPr>
          </a:p>
          <a:p>
            <a:r>
              <a:rPr lang="en-US" sz="2000" b="1" dirty="0" smtClean="0">
                <a:solidFill>
                  <a:srgbClr val="7030A0"/>
                </a:solidFill>
                <a:latin typeface="Times New Roman" pitchFamily="18" charset="0"/>
                <a:cs typeface="Times New Roman" pitchFamily="18" charset="0"/>
              </a:rPr>
              <a:t>First, it can be used as a true cache, consisting of a number of 64-bit lines.</a:t>
            </a:r>
          </a:p>
          <a:p>
            <a:endParaRPr lang="en-US" sz="2000" b="1" dirty="0" smtClean="0">
              <a:solidFill>
                <a:srgbClr val="7030A0"/>
              </a:solidFill>
              <a:latin typeface="Times New Roman" pitchFamily="18" charset="0"/>
              <a:cs typeface="Times New Roman" pitchFamily="18" charset="0"/>
            </a:endParaRPr>
          </a:p>
          <a:p>
            <a:r>
              <a:rPr lang="en-US" sz="2000" b="1" dirty="0" smtClean="0">
                <a:solidFill>
                  <a:srgbClr val="7030A0"/>
                </a:solidFill>
                <a:latin typeface="Times New Roman" pitchFamily="18" charset="0"/>
                <a:cs typeface="Times New Roman" pitchFamily="18" charset="0"/>
              </a:rPr>
              <a:t>effective for ordinary random access to memory.</a:t>
            </a:r>
          </a:p>
          <a:p>
            <a:endParaRPr lang="en-US" sz="2000" b="1" dirty="0" smtClean="0">
              <a:solidFill>
                <a:srgbClr val="7030A0"/>
              </a:solidFill>
              <a:latin typeface="Times New Roman" pitchFamily="18" charset="0"/>
              <a:cs typeface="Times New Roman" pitchFamily="18" charset="0"/>
            </a:endParaRPr>
          </a:p>
          <a:p>
            <a:r>
              <a:rPr lang="en-US" sz="2000" b="1" dirty="0" smtClean="0">
                <a:solidFill>
                  <a:srgbClr val="7030A0"/>
                </a:solidFill>
                <a:latin typeface="Times New Roman" pitchFamily="18" charset="0"/>
                <a:cs typeface="Times New Roman" pitchFamily="18" charset="0"/>
              </a:rPr>
              <a:t>used as a buffer to support the serial access of a block of data.</a:t>
            </a:r>
          </a:p>
          <a:p>
            <a:endParaRPr lang="en-US" dirty="0"/>
          </a:p>
        </p:txBody>
      </p:sp>
      <p:sp>
        <p:nvSpPr>
          <p:cNvPr id="3" name="Title 2"/>
          <p:cNvSpPr>
            <a:spLocks noGrp="1"/>
          </p:cNvSpPr>
          <p:nvPr>
            <p:ph type="title"/>
          </p:nvPr>
        </p:nvSpPr>
        <p:spPr>
          <a:xfrm>
            <a:off x="457200" y="274638"/>
            <a:ext cx="8229600" cy="334962"/>
          </a:xfrm>
        </p:spPr>
        <p:txBody>
          <a:bodyPr>
            <a:noAutofit/>
          </a:bodyPr>
          <a:lstStyle/>
          <a:p>
            <a:r>
              <a:rPr lang="en-US" sz="2400" dirty="0" smtClean="0">
                <a:solidFill>
                  <a:srgbClr val="FF0000"/>
                </a:solidFill>
                <a:latin typeface="Times New Roman" pitchFamily="18" charset="0"/>
                <a:cs typeface="Times New Roman" pitchFamily="18" charset="0"/>
              </a:rPr>
              <a:t>Cache DRAM</a:t>
            </a:r>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7200"/>
          </a:xfrm>
        </p:spPr>
        <p:txBody>
          <a:bodyPr>
            <a:normAutofit/>
          </a:bodyPr>
          <a:lstStyle/>
          <a:p>
            <a:r>
              <a:rPr lang="en-US" sz="1600" b="1" dirty="0" smtClean="0">
                <a:solidFill>
                  <a:srgbClr val="7030A0"/>
                </a:solidFill>
                <a:latin typeface="Times New Roman" pitchFamily="18" charset="0"/>
                <a:cs typeface="Times New Roman" pitchFamily="18" charset="0"/>
              </a:rPr>
              <a:t>The cache contains a copy of portions of main memory</a:t>
            </a:r>
          </a:p>
        </p:txBody>
      </p:sp>
      <p:sp>
        <p:nvSpPr>
          <p:cNvPr id="3" name="Title 2"/>
          <p:cNvSpPr>
            <a:spLocks noGrp="1"/>
          </p:cNvSpPr>
          <p:nvPr>
            <p:ph type="title"/>
          </p:nvPr>
        </p:nvSpPr>
        <p:spPr>
          <a:xfrm>
            <a:off x="457200" y="0"/>
            <a:ext cx="8229600" cy="762000"/>
          </a:xfrm>
        </p:spPr>
        <p:txBody>
          <a:bodyPr>
            <a:normAutofit/>
          </a:bodyPr>
          <a:lstStyle/>
          <a:p>
            <a:r>
              <a:rPr lang="en-US" sz="2400" dirty="0" smtClean="0">
                <a:solidFill>
                  <a:srgbClr val="FF0000"/>
                </a:solidFill>
                <a:latin typeface="Times New Roman" pitchFamily="18" charset="0"/>
                <a:cs typeface="Times New Roman" pitchFamily="18" charset="0"/>
              </a:rPr>
              <a:t>CACHE MEMORY PRINCIPLES</a:t>
            </a:r>
            <a:endParaRPr lang="en-US" sz="2400"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533400" y="1219200"/>
            <a:ext cx="7924800" cy="4648200"/>
          </a:xfrm>
          <a:prstGeom prst="rect">
            <a:avLst/>
          </a:prstGeom>
          <a:noFill/>
          <a:ln w="9525">
            <a:noFill/>
            <a:miter lim="800000"/>
            <a:headEnd/>
            <a:tailEnd/>
          </a:ln>
        </p:spPr>
      </p:pic>
      <p:sp>
        <p:nvSpPr>
          <p:cNvPr id="6" name="Rectangle 5"/>
          <p:cNvSpPr/>
          <p:nvPr/>
        </p:nvSpPr>
        <p:spPr>
          <a:xfrm>
            <a:off x="228600" y="28194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processor attempts to read a word of memory</a:t>
            </a:r>
            <a:endParaRPr lang="en-US" dirty="0">
              <a:solidFill>
                <a:schemeClr val="tx1"/>
              </a:solidFill>
            </a:endParaRPr>
          </a:p>
        </p:txBody>
      </p:sp>
      <p:sp>
        <p:nvSpPr>
          <p:cNvPr id="7" name="Rectangle 6"/>
          <p:cNvSpPr/>
          <p:nvPr/>
        </p:nvSpPr>
        <p:spPr>
          <a:xfrm>
            <a:off x="2590800" y="3048000"/>
            <a:ext cx="3657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latin typeface="Times New Roman" pitchFamily="18" charset="0"/>
                <a:cs typeface="Times New Roman" pitchFamily="18" charset="0"/>
              </a:rPr>
              <a:t>,</a:t>
            </a:r>
            <a:r>
              <a:rPr lang="en-US" sz="1600" b="1" dirty="0" smtClean="0">
                <a:solidFill>
                  <a:schemeClr val="tx1"/>
                </a:solidFill>
                <a:latin typeface="Times New Roman" pitchFamily="18" charset="0"/>
                <a:cs typeface="Times New Roman" pitchFamily="18" charset="0"/>
              </a:rPr>
              <a:t>a check is made to determine if the word is in the cache If so, the word is delivered to the processor</a:t>
            </a: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6858000" y="1295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If not, a block of main memory, consisting of some fixed number of words, is read into</a:t>
            </a:r>
          </a:p>
          <a:p>
            <a:r>
              <a:rPr lang="en-US" sz="1600" b="1" dirty="0" smtClean="0">
                <a:solidFill>
                  <a:schemeClr val="tx1"/>
                </a:solidFill>
                <a:latin typeface="Times New Roman" pitchFamily="18" charset="0"/>
                <a:cs typeface="Times New Roman" pitchFamily="18" charset="0"/>
              </a:rPr>
              <a:t>the cache and then the word is delivered to the processor</a:t>
            </a:r>
          </a:p>
        </p:txBody>
      </p:sp>
      <p:sp>
        <p:nvSpPr>
          <p:cNvPr id="9" name="Rectangle 8"/>
          <p:cNvSpPr/>
          <p:nvPr/>
        </p:nvSpPr>
        <p:spPr>
          <a:xfrm>
            <a:off x="2438400" y="57912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L2 cache is slower and typically larger than the L1 cache, and the L3 cache is slower and typically</a:t>
            </a:r>
          </a:p>
          <a:p>
            <a:r>
              <a:rPr lang="en-US" sz="1600" b="1" dirty="0" smtClean="0">
                <a:solidFill>
                  <a:schemeClr val="tx1"/>
                </a:solidFill>
                <a:latin typeface="Times New Roman" pitchFamily="18" charset="0"/>
                <a:cs typeface="Times New Roman" pitchFamily="18" charset="0"/>
              </a:rPr>
              <a:t>larger than the L2 cache</a:t>
            </a:r>
            <a:endParaRPr lang="en-US" sz="1600" b="1" dirty="0">
              <a:solidFill>
                <a:schemeClr val="tx1"/>
              </a:solidFill>
              <a:latin typeface="Times New Roman" pitchFamily="18" charset="0"/>
              <a:cs typeface="Times New Roman" pitchFamily="18" charset="0"/>
            </a:endParaRPr>
          </a:p>
        </p:txBody>
      </p:sp>
      <p:sp>
        <p:nvSpPr>
          <p:cNvPr id="10" name="Left Arrow 9"/>
          <p:cNvSpPr/>
          <p:nvPr/>
        </p:nvSpPr>
        <p:spPr>
          <a:xfrm>
            <a:off x="2438400" y="2743200"/>
            <a:ext cx="12192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438400" y="2590800"/>
            <a:ext cx="3124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4038600" y="2743200"/>
            <a:ext cx="13716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1"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3" presetClass="exit" presetSubtype="10" fill="hold" grpId="1" nodeType="withEffect">
                                  <p:stCondLst>
                                    <p:cond delay="0"/>
                                  </p:stCondLst>
                                  <p:childTnLst>
                                    <p:animEffect transition="out" filter="blinds(horizontal)">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3" presetClass="exit" presetSubtype="10" fill="hold" grpId="2" nodeType="withEffect">
                                  <p:stCondLst>
                                    <p:cond delay="0"/>
                                  </p:stCondLst>
                                  <p:childTnLst>
                                    <p:animEffect transition="out" filter="blinds(horizontal)">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linds(horizontal)">
                                      <p:cBhvr>
                                        <p:cTn id="6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0" grpId="1" animBg="1"/>
      <p:bldP spid="10" grpId="2" animBg="1"/>
      <p:bldP spid="11" grpId="0" animBg="1"/>
      <p:bldP spid="11" grpId="1" animBg="1"/>
      <p:bldP spid="12" grpId="0" animBg="1"/>
      <p:bldP spid="1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1600" b="1" dirty="0" smtClean="0">
                <a:solidFill>
                  <a:srgbClr val="7030A0"/>
                </a:solidFill>
                <a:latin typeface="Times New Roman" pitchFamily="18" charset="0"/>
                <a:cs typeface="Times New Roman" pitchFamily="18" charset="0"/>
              </a:rPr>
              <a:t>circular platter constructed of nonmagnetic material, called the substrate, coated with a </a:t>
            </a:r>
            <a:r>
              <a:rPr lang="en-US" sz="1600" b="1" dirty="0" err="1" smtClean="0">
                <a:solidFill>
                  <a:srgbClr val="7030A0"/>
                </a:solidFill>
                <a:latin typeface="Times New Roman" pitchFamily="18" charset="0"/>
                <a:cs typeface="Times New Roman" pitchFamily="18" charset="0"/>
              </a:rPr>
              <a:t>magnetizable</a:t>
            </a:r>
            <a:r>
              <a:rPr lang="en-US" sz="1600" b="1" dirty="0" smtClean="0">
                <a:solidFill>
                  <a:srgbClr val="7030A0"/>
                </a:solidFill>
                <a:latin typeface="Times New Roman" pitchFamily="18" charset="0"/>
                <a:cs typeface="Times New Roman" pitchFamily="18" charset="0"/>
              </a:rPr>
              <a:t> material.</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 Traditionally, the substrate has been an aluminum or aluminum alloy material.</a:t>
            </a:r>
          </a:p>
          <a:p>
            <a:r>
              <a:rPr lang="en-US" sz="1600" b="1" dirty="0" smtClean="0">
                <a:solidFill>
                  <a:srgbClr val="7030A0"/>
                </a:solidFill>
                <a:latin typeface="Times New Roman" pitchFamily="18" charset="0"/>
                <a:cs typeface="Times New Roman" pitchFamily="18" charset="0"/>
              </a:rPr>
              <a:t> More recently, glass substrates have been introduced</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glass substrate has a number of benefits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 Improvement in the uniformity of the magnetic film surface to increase disk</a:t>
            </a:r>
          </a:p>
          <a:p>
            <a:r>
              <a:rPr lang="en-US" sz="1600" b="1" dirty="0" smtClean="0">
                <a:solidFill>
                  <a:srgbClr val="7030A0"/>
                </a:solidFill>
                <a:latin typeface="Times New Roman" pitchFamily="18" charset="0"/>
                <a:cs typeface="Times New Roman" pitchFamily="18" charset="0"/>
              </a:rPr>
              <a:t>reliability</a:t>
            </a:r>
          </a:p>
          <a:p>
            <a:r>
              <a:rPr lang="en-US" sz="1600" b="1" dirty="0" smtClean="0">
                <a:solidFill>
                  <a:srgbClr val="7030A0"/>
                </a:solidFill>
                <a:latin typeface="Times New Roman" pitchFamily="18" charset="0"/>
                <a:cs typeface="Times New Roman" pitchFamily="18" charset="0"/>
              </a:rPr>
              <a:t>• A significant reduction in overall surface defects to help reduce read-write errors</a:t>
            </a:r>
          </a:p>
          <a:p>
            <a:r>
              <a:rPr lang="en-US" sz="1600" b="1" dirty="0" smtClean="0">
                <a:solidFill>
                  <a:srgbClr val="7030A0"/>
                </a:solidFill>
                <a:latin typeface="Times New Roman" pitchFamily="18" charset="0"/>
                <a:cs typeface="Times New Roman" pitchFamily="18" charset="0"/>
              </a:rPr>
              <a:t>• Ability to support lower fly heights (described subsequently)</a:t>
            </a:r>
          </a:p>
          <a:p>
            <a:r>
              <a:rPr lang="en-US" sz="1600" b="1" dirty="0" smtClean="0">
                <a:solidFill>
                  <a:srgbClr val="7030A0"/>
                </a:solidFill>
                <a:latin typeface="Times New Roman" pitchFamily="18" charset="0"/>
                <a:cs typeface="Times New Roman" pitchFamily="18" charset="0"/>
              </a:rPr>
              <a:t>• Better stiffness to reduce disk dynamics</a:t>
            </a:r>
          </a:p>
          <a:p>
            <a:r>
              <a:rPr lang="en-US" sz="1600" b="1" dirty="0" smtClean="0">
                <a:solidFill>
                  <a:srgbClr val="7030A0"/>
                </a:solidFill>
                <a:latin typeface="Times New Roman" pitchFamily="18" charset="0"/>
                <a:cs typeface="Times New Roman" pitchFamily="18" charset="0"/>
              </a:rPr>
              <a:t>• Greater ability to withstand shock and damage</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762000"/>
            <a:ext cx="8229600" cy="76200"/>
          </a:xfrm>
        </p:spPr>
        <p:txBody>
          <a:bodyPr>
            <a:normAutofit fontScale="90000"/>
          </a:bodyPr>
          <a:lstStyle/>
          <a:p>
            <a:r>
              <a:rPr lang="en-US" sz="3100" dirty="0" smtClean="0">
                <a:solidFill>
                  <a:srgbClr val="FF0000"/>
                </a:solidFill>
              </a:rPr>
              <a:t>External Memory- Hard Disk organization </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2057400"/>
          </a:xfrm>
        </p:spPr>
        <p:txBody>
          <a:bodyPr>
            <a:noAutofit/>
          </a:bodyPr>
          <a:lstStyle/>
          <a:p>
            <a:r>
              <a:rPr lang="en-US" sz="1600" b="1" dirty="0" smtClean="0">
                <a:solidFill>
                  <a:srgbClr val="7030A0"/>
                </a:solidFill>
                <a:latin typeface="Times New Roman" pitchFamily="18" charset="0"/>
                <a:cs typeface="Times New Roman" pitchFamily="18" charset="0"/>
              </a:rPr>
              <a:t>Data are recorded and retrieved from the disk via a conducting coil named the head</a:t>
            </a:r>
          </a:p>
          <a:p>
            <a:r>
              <a:rPr lang="en-US" sz="1600" b="1" dirty="0" smtClean="0">
                <a:solidFill>
                  <a:srgbClr val="7030A0"/>
                </a:solidFill>
                <a:latin typeface="Times New Roman" pitchFamily="18" charset="0"/>
                <a:cs typeface="Times New Roman" pitchFamily="18" charset="0"/>
              </a:rPr>
              <a:t>a read head and a write head. </a:t>
            </a:r>
          </a:p>
          <a:p>
            <a:r>
              <a:rPr lang="en-US" sz="1600" b="1" dirty="0" smtClean="0">
                <a:solidFill>
                  <a:srgbClr val="7030A0"/>
                </a:solidFill>
                <a:latin typeface="Times New Roman" pitchFamily="18" charset="0"/>
                <a:cs typeface="Times New Roman" pitchFamily="18" charset="0"/>
              </a:rPr>
              <a:t>head is stationary while the platter rotates beneath it.</a:t>
            </a:r>
          </a:p>
          <a:p>
            <a:r>
              <a:rPr lang="en-US" sz="1600" b="1" dirty="0" smtClean="0">
                <a:solidFill>
                  <a:srgbClr val="7030A0"/>
                </a:solidFill>
                <a:latin typeface="Times New Roman" pitchFamily="18" charset="0"/>
                <a:cs typeface="Times New Roman" pitchFamily="18" charset="0"/>
              </a:rPr>
              <a:t>electricity flowing through a coil produces a magnetic field.</a:t>
            </a:r>
          </a:p>
          <a:p>
            <a:r>
              <a:rPr lang="en-US" sz="1600" b="1" dirty="0" smtClean="0">
                <a:solidFill>
                  <a:srgbClr val="7030A0"/>
                </a:solidFill>
                <a:latin typeface="Times New Roman" pitchFamily="18" charset="0"/>
                <a:cs typeface="Times New Roman" pitchFamily="18" charset="0"/>
              </a:rPr>
              <a:t> Electric pulses are sent to the write head, and the resulting magnetic patterns are recorded on the surface below, with different patterns for positive and negative currents</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533400"/>
          </a:xfrm>
        </p:spPr>
        <p:txBody>
          <a:bodyPr>
            <a:normAutofit/>
          </a:bodyPr>
          <a:lstStyle/>
          <a:p>
            <a:r>
              <a:rPr lang="en-US" sz="2800" dirty="0" smtClean="0">
                <a:solidFill>
                  <a:srgbClr val="FF0000"/>
                </a:solidFill>
                <a:latin typeface="Times New Roman" pitchFamily="18" charset="0"/>
                <a:cs typeface="Times New Roman" pitchFamily="18" charset="0"/>
              </a:rPr>
              <a:t>Magnetic Read and Write Mechanisms</a:t>
            </a:r>
            <a:endParaRPr lang="en-US" sz="2800"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914400" y="2514600"/>
            <a:ext cx="7086600" cy="4343400"/>
          </a:xfrm>
          <a:prstGeom prst="rect">
            <a:avLst/>
          </a:prstGeom>
          <a:noFill/>
          <a:ln w="9525">
            <a:noFill/>
            <a:miter lim="800000"/>
            <a:headEnd/>
            <a:tailEnd/>
          </a:ln>
        </p:spPr>
      </p:pic>
      <p:sp>
        <p:nvSpPr>
          <p:cNvPr id="6" name="Rectangle 5"/>
          <p:cNvSpPr/>
          <p:nvPr/>
        </p:nvSpPr>
        <p:spPr>
          <a:xfrm>
            <a:off x="4267200" y="2057400"/>
            <a:ext cx="487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write head </a:t>
            </a:r>
            <a:r>
              <a:rPr lang="en-US" sz="1600" b="1" dirty="0" err="1" smtClean="0">
                <a:solidFill>
                  <a:schemeClr val="tx1"/>
                </a:solidFill>
                <a:latin typeface="Times New Roman" pitchFamily="18" charset="0"/>
                <a:cs typeface="Times New Roman" pitchFamily="18" charset="0"/>
              </a:rPr>
              <a:t>magnetizable</a:t>
            </a:r>
            <a:r>
              <a:rPr lang="en-US" sz="1600" b="1" dirty="0" smtClean="0">
                <a:solidFill>
                  <a:schemeClr val="tx1"/>
                </a:solidFill>
                <a:latin typeface="Times New Roman" pitchFamily="18" charset="0"/>
                <a:cs typeface="Times New Roman" pitchFamily="18" charset="0"/>
              </a:rPr>
              <a:t> material and shape of a rectangular doughnut with a gap along one side and a few turns of conducting wire along the opposite side</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5410200" y="3048000"/>
            <a:ext cx="3429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electric current in the wire induces a magnetic field across the gap, </a:t>
            </a: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1524000" y="6096000"/>
            <a:ext cx="3124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which in turn magnetizes a small area of the recording medium. </a:t>
            </a:r>
            <a:endParaRPr lang="en-US" sz="1600" b="1" dirty="0">
              <a:solidFill>
                <a:schemeClr val="tx1"/>
              </a:solidFill>
              <a:latin typeface="Times New Roman" pitchFamily="18" charset="0"/>
              <a:cs typeface="Times New Roman" pitchFamily="18" charset="0"/>
            </a:endParaRPr>
          </a:p>
        </p:txBody>
      </p:sp>
      <p:sp>
        <p:nvSpPr>
          <p:cNvPr id="9" name="Rectangle 8"/>
          <p:cNvSpPr/>
          <p:nvPr/>
        </p:nvSpPr>
        <p:spPr>
          <a:xfrm>
            <a:off x="5943600" y="3733800"/>
            <a:ext cx="3200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Reversing direction of the current reverses the magnetization on the recording medium</a:t>
            </a:r>
            <a:endParaRPr lang="en-US" sz="1600" dirty="0"/>
          </a:p>
        </p:txBody>
      </p:sp>
      <p:sp>
        <p:nvSpPr>
          <p:cNvPr id="10" name="Rectangle 9"/>
          <p:cNvSpPr/>
          <p:nvPr/>
        </p:nvSpPr>
        <p:spPr>
          <a:xfrm>
            <a:off x="0" y="2286000"/>
            <a:ext cx="3352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passing a current through MR sensor, resistance changes are detected as voltage signals. </a:t>
            </a:r>
            <a:endParaRPr lang="en-US" sz="1600" b="1" dirty="0">
              <a:solidFill>
                <a:schemeClr val="tx1"/>
              </a:solidFill>
              <a:latin typeface="Times New Roman" pitchFamily="18" charset="0"/>
              <a:cs typeface="Times New Roman" pitchFamily="18" charset="0"/>
            </a:endParaRPr>
          </a:p>
        </p:txBody>
      </p:sp>
      <p:sp>
        <p:nvSpPr>
          <p:cNvPr id="11" name="Rectangle 10"/>
          <p:cNvSpPr/>
          <p:nvPr/>
        </p:nvSpPr>
        <p:spPr>
          <a:xfrm>
            <a:off x="3657600" y="1447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read head, close to the write head</a:t>
            </a:r>
            <a:r>
              <a:rPr lang="en-US" b="1" dirty="0" smtClean="0">
                <a:solidFill>
                  <a:schemeClr val="tx1"/>
                </a:solidFill>
                <a:latin typeface="Times New Roman" pitchFamily="18" charset="0"/>
                <a:cs typeface="Times New Roman" pitchFamily="18" charset="0"/>
              </a:rPr>
              <a:t>. </a:t>
            </a:r>
            <a:endParaRPr lang="en-US" dirty="0"/>
          </a:p>
        </p:txBody>
      </p:sp>
      <p:sp>
        <p:nvSpPr>
          <p:cNvPr id="12" name="Rectangle 11"/>
          <p:cNvSpPr/>
          <p:nvPr/>
        </p:nvSpPr>
        <p:spPr>
          <a:xfrm>
            <a:off x="533400" y="609600"/>
            <a:ext cx="2819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shielded </a:t>
            </a:r>
            <a:r>
              <a:rPr lang="en-US" sz="1600" b="1" dirty="0" err="1" smtClean="0">
                <a:solidFill>
                  <a:schemeClr val="tx1"/>
                </a:solidFill>
                <a:latin typeface="Times New Roman" pitchFamily="18" charset="0"/>
                <a:cs typeface="Times New Roman" pitchFamily="18" charset="0"/>
              </a:rPr>
              <a:t>magnetoresistive</a:t>
            </a:r>
            <a:r>
              <a:rPr lang="en-US" sz="1600" b="1" dirty="0" smtClean="0">
                <a:solidFill>
                  <a:schemeClr val="tx1"/>
                </a:solidFill>
                <a:latin typeface="Times New Roman" pitchFamily="18" charset="0"/>
                <a:cs typeface="Times New Roman" pitchFamily="18" charset="0"/>
              </a:rPr>
              <a:t> (MR) </a:t>
            </a:r>
            <a:r>
              <a:rPr lang="en-US" sz="1600" b="1" dirty="0" err="1" smtClean="0">
                <a:solidFill>
                  <a:schemeClr val="tx1"/>
                </a:solidFill>
                <a:latin typeface="Times New Roman" pitchFamily="18" charset="0"/>
                <a:cs typeface="Times New Roman" pitchFamily="18" charset="0"/>
              </a:rPr>
              <a:t>sensor.The</a:t>
            </a:r>
            <a:r>
              <a:rPr lang="en-US" sz="1600" b="1" dirty="0" smtClean="0">
                <a:solidFill>
                  <a:schemeClr val="tx1"/>
                </a:solidFill>
                <a:latin typeface="Times New Roman" pitchFamily="18" charset="0"/>
                <a:cs typeface="Times New Roman" pitchFamily="18" charset="0"/>
              </a:rPr>
              <a:t> MR material</a:t>
            </a:r>
          </a:p>
          <a:p>
            <a:r>
              <a:rPr lang="en-US" sz="1600" b="1" dirty="0" smtClean="0">
                <a:solidFill>
                  <a:schemeClr val="tx1"/>
                </a:solidFill>
                <a:latin typeface="Times New Roman" pitchFamily="18" charset="0"/>
                <a:cs typeface="Times New Roman" pitchFamily="18" charset="0"/>
              </a:rPr>
              <a:t>has an electrical resistance that depends on the direction of the magnetization of the</a:t>
            </a:r>
          </a:p>
          <a:p>
            <a:r>
              <a:rPr lang="en-US" sz="1600" b="1" dirty="0" smtClean="0">
                <a:solidFill>
                  <a:schemeClr val="tx1"/>
                </a:solidFill>
                <a:latin typeface="Times New Roman" pitchFamily="18" charset="0"/>
                <a:cs typeface="Times New Roman" pitchFamily="18" charset="0"/>
              </a:rPr>
              <a:t>medium moving under it</a:t>
            </a:r>
            <a:endParaRPr lang="en-US" sz="1600" dirty="0"/>
          </a:p>
        </p:txBody>
      </p:sp>
      <p:sp>
        <p:nvSpPr>
          <p:cNvPr id="13" name="Rectangle 12"/>
          <p:cNvSpPr/>
          <p:nvPr/>
        </p:nvSpPr>
        <p:spPr>
          <a:xfrm>
            <a:off x="0" y="5181600"/>
            <a:ext cx="4038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MR design allows higher-frequency operation, which equates to greater storage densities and operating speeds.</a:t>
            </a:r>
            <a:endParaRPr lang="en-US" sz="1600" b="1" dirty="0">
              <a:solidFill>
                <a:schemeClr val="tx1"/>
              </a:solidFill>
              <a:latin typeface="Times New Roman" pitchFamily="18" charset="0"/>
              <a:cs typeface="Times New Roman" pitchFamily="18" charset="0"/>
            </a:endParaRPr>
          </a:p>
        </p:txBody>
      </p:sp>
      <p:sp>
        <p:nvSpPr>
          <p:cNvPr id="14" name="Down Arrow 13"/>
          <p:cNvSpPr/>
          <p:nvPr/>
        </p:nvSpPr>
        <p:spPr>
          <a:xfrm>
            <a:off x="4572000" y="2895600"/>
            <a:ext cx="45719"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4953000" y="3429000"/>
            <a:ext cx="762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5943600" y="4495800"/>
            <a:ext cx="152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3429000" y="2133600"/>
            <a:ext cx="762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886200" y="3048000"/>
            <a:ext cx="762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1905000" y="4343400"/>
            <a:ext cx="2286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a:off x="2667000" y="5029200"/>
            <a:ext cx="152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
                                            <p:txEl>
                                              <p:pRg st="0" end="0"/>
                                            </p:txEl>
                                          </p:spTgt>
                                        </p:tgtEl>
                                      </p:cBhvr>
                                    </p:animEffect>
                                    <p:set>
                                      <p:cBhvr>
                                        <p:cTn id="32"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2">
                                            <p:txEl>
                                              <p:pRg st="1" end="1"/>
                                            </p:txEl>
                                          </p:spTgt>
                                        </p:tgtEl>
                                      </p:cBhvr>
                                    </p:animEffect>
                                    <p:set>
                                      <p:cBhvr>
                                        <p:cTn id="37"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2">
                                            <p:txEl>
                                              <p:pRg st="2" end="2"/>
                                            </p:txEl>
                                          </p:spTgt>
                                        </p:tgtEl>
                                      </p:cBhvr>
                                    </p:animEffect>
                                    <p:set>
                                      <p:cBhvr>
                                        <p:cTn id="42"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
                                            <p:txEl>
                                              <p:pRg st="3" end="3"/>
                                            </p:txEl>
                                          </p:spTgt>
                                        </p:tgtEl>
                                      </p:cBhvr>
                                    </p:animEffect>
                                    <p:set>
                                      <p:cBhvr>
                                        <p:cTn id="47"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2">
                                            <p:txEl>
                                              <p:pRg st="4" end="4"/>
                                            </p:txEl>
                                          </p:spTgt>
                                        </p:tgtEl>
                                      </p:cBhvr>
                                    </p:animEffect>
                                    <p:set>
                                      <p:cBhvr>
                                        <p:cTn id="52"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98"/>
                                        </p:tgtEl>
                                        <p:attrNameLst>
                                          <p:attrName>style.visibility</p:attrName>
                                        </p:attrNameLst>
                                      </p:cBhvr>
                                      <p:to>
                                        <p:strVal val="visible"/>
                                      </p:to>
                                    </p:set>
                                    <p:animEffect transition="in" filter="blinds(horizontal)">
                                      <p:cBhvr>
                                        <p:cTn id="57" dur="500"/>
                                        <p:tgtEl>
                                          <p:spTgt spid="40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098"/>
                                        </p:tgtEl>
                                        <p:attrNameLst>
                                          <p:attrName>style.visibility</p:attrName>
                                        </p:attrNameLst>
                                      </p:cBhvr>
                                      <p:to>
                                        <p:strVal val="visible"/>
                                      </p:to>
                                    </p:set>
                                    <p:animEffect transition="in" filter="blinds(horizontal)">
                                      <p:cBhvr>
                                        <p:cTn id="62" dur="500"/>
                                        <p:tgtEl>
                                          <p:spTgt spid="409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horizontal)">
                                      <p:cBhvr>
                                        <p:cTn id="67" dur="500"/>
                                        <p:tgtEl>
                                          <p:spTgt spid="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blinds(horizontal)">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1" nodeType="clickEffect">
                                  <p:stCondLst>
                                    <p:cond delay="0"/>
                                  </p:stCondLst>
                                  <p:childTnLst>
                                    <p:animEffect transition="out" filter="blinds(horizontal)">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linds(horizontal)">
                                      <p:cBhvr>
                                        <p:cTn id="83" dur="500"/>
                                        <p:tgtEl>
                                          <p:spTgt spid="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xit" presetSubtype="10" fill="hold" grpId="1" nodeType="clickEffect">
                                  <p:stCondLst>
                                    <p:cond delay="0"/>
                                  </p:stCondLst>
                                  <p:childTnLst>
                                    <p:animEffect transition="out" filter="blinds(horizontal)">
                                      <p:cBhvr>
                                        <p:cTn id="90" dur="500"/>
                                        <p:tgtEl>
                                          <p:spTgt spid="7"/>
                                        </p:tgtEl>
                                      </p:cBhvr>
                                    </p:animEffect>
                                    <p:set>
                                      <p:cBhvr>
                                        <p:cTn id="91" dur="1" fill="hold">
                                          <p:stCondLst>
                                            <p:cond delay="499"/>
                                          </p:stCondLst>
                                        </p:cTn>
                                        <p:tgtEl>
                                          <p:spTgt spid="7"/>
                                        </p:tgtEl>
                                        <p:attrNameLst>
                                          <p:attrName>style.visibility</p:attrName>
                                        </p:attrNameLst>
                                      </p:cBhvr>
                                      <p:to>
                                        <p:strVal val="hidden"/>
                                      </p:to>
                                    </p:set>
                                  </p:childTnLst>
                                </p:cTn>
                              </p:par>
                              <p:par>
                                <p:cTn id="92" presetID="3" presetClass="exit" presetSubtype="10" fill="hold" grpId="1" nodeType="withEffect">
                                  <p:stCondLst>
                                    <p:cond delay="0"/>
                                  </p:stCondLst>
                                  <p:childTnLst>
                                    <p:animEffect transition="out" filter="blinds(horizontal)">
                                      <p:cBhvr>
                                        <p:cTn id="93" dur="500"/>
                                        <p:tgtEl>
                                          <p:spTgt spid="15"/>
                                        </p:tgtEl>
                                      </p:cBhvr>
                                    </p:animEffect>
                                    <p:set>
                                      <p:cBhvr>
                                        <p:cTn id="94" dur="1" fill="hold">
                                          <p:stCondLst>
                                            <p:cond delay="499"/>
                                          </p:stCondLst>
                                        </p:cTn>
                                        <p:tgtEl>
                                          <p:spTgt spid="1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9"/>
                                        </p:tgtEl>
                                        <p:attrNameLst>
                                          <p:attrName>style.visibility</p:attrName>
                                        </p:attrNameLst>
                                      </p:cBhvr>
                                      <p:to>
                                        <p:strVal val="visible"/>
                                      </p:to>
                                    </p:set>
                                    <p:animEffect transition="in" filter="blinds(horizontal)">
                                      <p:cBhvr>
                                        <p:cTn id="99" dur="500"/>
                                        <p:tgtEl>
                                          <p:spTgt spid="9"/>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blinds(horizontal)">
                                      <p:cBhvr>
                                        <p:cTn id="102" dur="50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9"/>
                                        </p:tgtEl>
                                      </p:cBhvr>
                                    </p:animEffect>
                                    <p:set>
                                      <p:cBhvr>
                                        <p:cTn id="107" dur="1" fill="hold">
                                          <p:stCondLst>
                                            <p:cond delay="499"/>
                                          </p:stCondLst>
                                        </p:cTn>
                                        <p:tgtEl>
                                          <p:spTgt spid="9"/>
                                        </p:tgtEl>
                                        <p:attrNameLst>
                                          <p:attrName>style.visibility</p:attrName>
                                        </p:attrNameLst>
                                      </p:cBhvr>
                                      <p:to>
                                        <p:strVal val="hidden"/>
                                      </p:to>
                                    </p:set>
                                  </p:childTnLst>
                                </p:cTn>
                              </p:par>
                              <p:par>
                                <p:cTn id="108" presetID="3" presetClass="exit" presetSubtype="10" fill="hold" grpId="1" nodeType="withEffect">
                                  <p:stCondLst>
                                    <p:cond delay="0"/>
                                  </p:stCondLst>
                                  <p:childTnLst>
                                    <p:animEffect transition="out" filter="blinds(horizontal)">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blinds(horizontal)">
                                      <p:cBhvr>
                                        <p:cTn id="115" dur="500"/>
                                        <p:tgtEl>
                                          <p:spTgt spid="1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blinds(horizontal)">
                                      <p:cBhvr>
                                        <p:cTn id="118" dur="500"/>
                                        <p:tgtEl>
                                          <p:spTgt spid="17"/>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12"/>
                                        </p:tgtEl>
                                      </p:cBhvr>
                                    </p:animEffect>
                                    <p:set>
                                      <p:cBhvr>
                                        <p:cTn id="123" dur="1" fill="hold">
                                          <p:stCondLst>
                                            <p:cond delay="499"/>
                                          </p:stCondLst>
                                        </p:cTn>
                                        <p:tgtEl>
                                          <p:spTgt spid="12"/>
                                        </p:tgtEl>
                                        <p:attrNameLst>
                                          <p:attrName>style.visibility</p:attrName>
                                        </p:attrNameLst>
                                      </p:cBhvr>
                                      <p:to>
                                        <p:strVal val="hidden"/>
                                      </p:to>
                                    </p:set>
                                  </p:childTnLst>
                                </p:cTn>
                              </p:par>
                              <p:par>
                                <p:cTn id="124" presetID="3" presetClass="exit" presetSubtype="10" fill="hold" grpId="1" nodeType="withEffect">
                                  <p:stCondLst>
                                    <p:cond delay="0"/>
                                  </p:stCondLst>
                                  <p:childTnLst>
                                    <p:animEffect transition="out" filter="blinds(horizontal)">
                                      <p:cBhvr>
                                        <p:cTn id="125" dur="500"/>
                                        <p:tgtEl>
                                          <p:spTgt spid="17"/>
                                        </p:tgtEl>
                                      </p:cBhvr>
                                    </p:animEffect>
                                    <p:set>
                                      <p:cBhvr>
                                        <p:cTn id="126" dur="1" fill="hold">
                                          <p:stCondLst>
                                            <p:cond delay="499"/>
                                          </p:stCondLst>
                                        </p:cTn>
                                        <p:tgtEl>
                                          <p:spTgt spid="17"/>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blinds(horizontal)">
                                      <p:cBhvr>
                                        <p:cTn id="131" dur="500"/>
                                        <p:tgtEl>
                                          <p:spTgt spid="11"/>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8"/>
                                        </p:tgtEl>
                                        <p:attrNameLst>
                                          <p:attrName>style.visibility</p:attrName>
                                        </p:attrNameLst>
                                      </p:cBhvr>
                                      <p:to>
                                        <p:strVal val="visible"/>
                                      </p:to>
                                    </p:set>
                                    <p:animEffect transition="in" filter="blinds(horizontal)">
                                      <p:cBhvr>
                                        <p:cTn id="134" dur="500"/>
                                        <p:tgtEl>
                                          <p:spTgt spid="18"/>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10"/>
                                        </p:tgtEl>
                                        <p:attrNameLst>
                                          <p:attrName>style.visibility</p:attrName>
                                        </p:attrNameLst>
                                      </p:cBhvr>
                                      <p:to>
                                        <p:strVal val="visible"/>
                                      </p:to>
                                    </p:set>
                                    <p:animEffect transition="in" filter="blinds(horizontal)">
                                      <p:cBhvr>
                                        <p:cTn id="137" dur="500"/>
                                        <p:tgtEl>
                                          <p:spTgt spid="1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11"/>
                                        </p:tgtEl>
                                      </p:cBhvr>
                                    </p:animEffect>
                                    <p:set>
                                      <p:cBhvr>
                                        <p:cTn id="142" dur="1" fill="hold">
                                          <p:stCondLst>
                                            <p:cond delay="499"/>
                                          </p:stCondLst>
                                        </p:cTn>
                                        <p:tgtEl>
                                          <p:spTgt spid="11"/>
                                        </p:tgtEl>
                                        <p:attrNameLst>
                                          <p:attrName>style.visibility</p:attrName>
                                        </p:attrNameLst>
                                      </p:cBhvr>
                                      <p:to>
                                        <p:strVal val="hidden"/>
                                      </p:to>
                                    </p:set>
                                  </p:childTnLst>
                                </p:cTn>
                              </p:par>
                              <p:par>
                                <p:cTn id="143" presetID="3" presetClass="exit" presetSubtype="10" fill="hold" grpId="1" nodeType="withEffect">
                                  <p:stCondLst>
                                    <p:cond delay="0"/>
                                  </p:stCondLst>
                                  <p:childTnLst>
                                    <p:animEffect transition="out" filter="blinds(horizontal)">
                                      <p:cBhvr>
                                        <p:cTn id="144" dur="500"/>
                                        <p:tgtEl>
                                          <p:spTgt spid="18"/>
                                        </p:tgtEl>
                                      </p:cBhvr>
                                    </p:animEffect>
                                    <p:set>
                                      <p:cBhvr>
                                        <p:cTn id="145" dur="1" fill="hold">
                                          <p:stCondLst>
                                            <p:cond delay="499"/>
                                          </p:stCondLst>
                                        </p:cTn>
                                        <p:tgtEl>
                                          <p:spTgt spid="18"/>
                                        </p:tgtEl>
                                        <p:attrNameLst>
                                          <p:attrName>style.visibility</p:attrName>
                                        </p:attrNameLst>
                                      </p:cBhvr>
                                      <p:to>
                                        <p:strVal val="hidden"/>
                                      </p:to>
                                    </p:set>
                                  </p:childTnLst>
                                </p:cTn>
                              </p:par>
                              <p:par>
                                <p:cTn id="146" presetID="3" presetClass="exit" presetSubtype="10" fill="hold" grpId="1" nodeType="withEffect">
                                  <p:stCondLst>
                                    <p:cond delay="0"/>
                                  </p:stCondLst>
                                  <p:childTnLst>
                                    <p:animEffect transition="out" filter="blinds(horizontal)">
                                      <p:cBhvr>
                                        <p:cTn id="147" dur="500"/>
                                        <p:tgtEl>
                                          <p:spTgt spid="10"/>
                                        </p:tgtEl>
                                      </p:cBhvr>
                                    </p:animEffect>
                                    <p:set>
                                      <p:cBhvr>
                                        <p:cTn id="148" dur="1" fill="hold">
                                          <p:stCondLst>
                                            <p:cond delay="499"/>
                                          </p:stCondLst>
                                        </p:cTn>
                                        <p:tgtEl>
                                          <p:spTgt spid="1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animEffect transition="in" filter="blinds(horizontal)">
                                      <p:cBhvr>
                                        <p:cTn id="153" dur="500"/>
                                        <p:tgtEl>
                                          <p:spTgt spid="13"/>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9"/>
                                        </p:tgtEl>
                                        <p:attrNameLst>
                                          <p:attrName>style.visibility</p:attrName>
                                        </p:attrNameLst>
                                      </p:cBhvr>
                                      <p:to>
                                        <p:strVal val="visible"/>
                                      </p:to>
                                    </p:set>
                                    <p:animEffect transition="in" filter="blinds(horizontal)">
                                      <p:cBhvr>
                                        <p:cTn id="156" dur="500"/>
                                        <p:tgtEl>
                                          <p:spTgt spid="19"/>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xit" presetSubtype="10" fill="hold" grpId="1" nodeType="clickEffect">
                                  <p:stCondLst>
                                    <p:cond delay="0"/>
                                  </p:stCondLst>
                                  <p:childTnLst>
                                    <p:animEffect transition="out" filter="blinds(horizontal)">
                                      <p:cBhvr>
                                        <p:cTn id="160" dur="500"/>
                                        <p:tgtEl>
                                          <p:spTgt spid="13"/>
                                        </p:tgtEl>
                                      </p:cBhvr>
                                    </p:animEffect>
                                    <p:set>
                                      <p:cBhvr>
                                        <p:cTn id="161" dur="1" fill="hold">
                                          <p:stCondLst>
                                            <p:cond delay="499"/>
                                          </p:stCondLst>
                                        </p:cTn>
                                        <p:tgtEl>
                                          <p:spTgt spid="13"/>
                                        </p:tgtEl>
                                        <p:attrNameLst>
                                          <p:attrName>style.visibility</p:attrName>
                                        </p:attrNameLst>
                                      </p:cBhvr>
                                      <p:to>
                                        <p:strVal val="hidden"/>
                                      </p:to>
                                    </p:set>
                                  </p:childTnLst>
                                </p:cTn>
                              </p:par>
                              <p:par>
                                <p:cTn id="162" presetID="3" presetClass="exit" presetSubtype="10" fill="hold" grpId="1" nodeType="withEffect">
                                  <p:stCondLst>
                                    <p:cond delay="0"/>
                                  </p:stCondLst>
                                  <p:childTnLst>
                                    <p:animEffect transition="out" filter="blinds(horizontal)">
                                      <p:cBhvr>
                                        <p:cTn id="163" dur="500"/>
                                        <p:tgtEl>
                                          <p:spTgt spid="19"/>
                                        </p:tgtEl>
                                      </p:cBhvr>
                                    </p:animEffect>
                                    <p:set>
                                      <p:cBhvr>
                                        <p:cTn id="164" dur="1" fill="hold">
                                          <p:stCondLst>
                                            <p:cond delay="499"/>
                                          </p:stCondLst>
                                        </p:cTn>
                                        <p:tgtEl>
                                          <p:spTgt spid="19"/>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8"/>
                                        </p:tgtEl>
                                        <p:attrNameLst>
                                          <p:attrName>style.visibility</p:attrName>
                                        </p:attrNameLst>
                                      </p:cBhvr>
                                      <p:to>
                                        <p:strVal val="visible"/>
                                      </p:to>
                                    </p:set>
                                    <p:animEffect transition="in" filter="blinds(horizontal)">
                                      <p:cBhvr>
                                        <p:cTn id="169" dur="500"/>
                                        <p:tgtEl>
                                          <p:spTgt spid="8"/>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20"/>
                                        </p:tgtEl>
                                        <p:attrNameLst>
                                          <p:attrName>style.visibility</p:attrName>
                                        </p:attrNameLst>
                                      </p:cBhvr>
                                      <p:to>
                                        <p:strVal val="visible"/>
                                      </p:to>
                                    </p:set>
                                    <p:animEffect transition="in" filter="blinds(horizontal)">
                                      <p:cBhvr>
                                        <p:cTn id="1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6" grpId="0" animBg="1"/>
      <p:bldP spid="6" grpId="1" animBg="1"/>
      <p:bldP spid="7" grpId="0" animBg="1"/>
      <p:bldP spid="7" grpId="1" animBg="1"/>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458200" cy="6705600"/>
          </a:xfrm>
        </p:spPr>
        <p:txBody>
          <a:bodyPr>
            <a:normAutofit/>
          </a:bodyPr>
          <a:lstStyle/>
          <a:p>
            <a:pPr>
              <a:buNone/>
            </a:pPr>
            <a:endParaRPr lang="en-US" dirty="0" smtClean="0"/>
          </a:p>
          <a:p>
            <a:pPr>
              <a:buNone/>
            </a:pPr>
            <a:endParaRPr lang="en-US" dirty="0"/>
          </a:p>
        </p:txBody>
      </p:sp>
      <p:sp>
        <p:nvSpPr>
          <p:cNvPr id="3" name="Title 2"/>
          <p:cNvSpPr>
            <a:spLocks noGrp="1"/>
          </p:cNvSpPr>
          <p:nvPr>
            <p:ph type="title"/>
          </p:nvPr>
        </p:nvSpPr>
        <p:spPr>
          <a:xfrm>
            <a:off x="381000" y="152400"/>
            <a:ext cx="8229600" cy="533400"/>
          </a:xfrm>
        </p:spPr>
        <p:txBody>
          <a:bodyPr>
            <a:normAutofit/>
          </a:bodyPr>
          <a:lstStyle/>
          <a:p>
            <a:r>
              <a:rPr lang="en-US" sz="2400" dirty="0" smtClean="0">
                <a:solidFill>
                  <a:srgbClr val="FF0000"/>
                </a:solidFill>
                <a:latin typeface="Times New Roman" pitchFamily="18" charset="0"/>
                <a:cs typeface="Times New Roman" pitchFamily="18" charset="0"/>
              </a:rPr>
              <a:t>Data Organization and Formatting</a:t>
            </a:r>
            <a:endParaRPr lang="en-US" sz="2400"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676400" y="1524000"/>
            <a:ext cx="5257800" cy="3810000"/>
          </a:xfrm>
          <a:prstGeom prst="rect">
            <a:avLst/>
          </a:prstGeom>
          <a:noFill/>
          <a:ln w="9525">
            <a:noFill/>
            <a:miter lim="800000"/>
            <a:headEnd/>
            <a:tailEnd/>
          </a:ln>
        </p:spPr>
      </p:pic>
      <p:sp>
        <p:nvSpPr>
          <p:cNvPr id="6" name="Rectangle 5"/>
          <p:cNvSpPr/>
          <p:nvPr/>
        </p:nvSpPr>
        <p:spPr>
          <a:xfrm>
            <a:off x="304800" y="6858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adjacent sectors are separated by </a:t>
            </a:r>
            <a:r>
              <a:rPr lang="en-US" sz="1600" b="1" dirty="0" err="1" smtClean="0">
                <a:solidFill>
                  <a:schemeClr val="tx1"/>
                </a:solidFill>
                <a:latin typeface="Times New Roman" pitchFamily="18" charset="0"/>
                <a:cs typeface="Times New Roman" pitchFamily="18" charset="0"/>
              </a:rPr>
              <a:t>intratrack</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intersector</a:t>
            </a:r>
            <a:r>
              <a:rPr lang="en-US" sz="1600" b="1" dirty="0" smtClean="0">
                <a:solidFill>
                  <a:schemeClr val="tx1"/>
                </a:solidFill>
                <a:latin typeface="Times New Roman" pitchFamily="18" charset="0"/>
                <a:cs typeface="Times New Roman" pitchFamily="18" charset="0"/>
              </a:rPr>
              <a:t>) gaps minimizes, errors due to misalignment of the head </a:t>
            </a:r>
            <a:endParaRPr lang="en-US" sz="1600" dirty="0" smtClean="0"/>
          </a:p>
          <a:p>
            <a:pPr algn="ct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4495800" y="8382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platter in a concentric set of rings, called tracks. same width as the head.</a:t>
            </a:r>
          </a:p>
        </p:txBody>
      </p:sp>
      <p:sp>
        <p:nvSpPr>
          <p:cNvPr id="9" name="Rectangle 8"/>
          <p:cNvSpPr/>
          <p:nvPr/>
        </p:nvSpPr>
        <p:spPr>
          <a:xfrm>
            <a:off x="2667000" y="838200"/>
            <a:ext cx="3886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.Data are transferred to and from the disk in sectors (fixed or variable  length.) </a:t>
            </a:r>
          </a:p>
        </p:txBody>
      </p:sp>
      <p:sp>
        <p:nvSpPr>
          <p:cNvPr id="12" name="Down Arrow 11"/>
          <p:cNvSpPr/>
          <p:nvPr/>
        </p:nvSpPr>
        <p:spPr>
          <a:xfrm>
            <a:off x="4800600" y="1371600"/>
            <a:ext cx="45719"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029200" y="1371600"/>
            <a:ext cx="762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276600" y="1600200"/>
            <a:ext cx="76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114800" y="1447800"/>
            <a:ext cx="45719"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animBg="1"/>
      <p:bldP spid="12" grpId="1" animBg="1"/>
      <p:bldP spid="13" grpId="0" animBg="1"/>
      <p:bldP spid="13" grpId="1" animBg="1"/>
      <p:bldP spid="14" grpId="0" animBg="1"/>
      <p:bldP spid="14" grpId="1"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457200"/>
          </a:xfrm>
        </p:spPr>
        <p:txBody>
          <a:bodyPr>
            <a:normAutofit fontScale="90000"/>
          </a:bodyPr>
          <a:lstStyle/>
          <a:p>
            <a:r>
              <a:rPr lang="en-US" dirty="0" smtClean="0">
                <a:solidFill>
                  <a:srgbClr val="FF0000"/>
                </a:solidFill>
              </a:rPr>
              <a:t>Continued…</a:t>
            </a:r>
            <a:endParaRPr lang="en-US" dirty="0">
              <a:solidFill>
                <a:srgbClr val="FF0000"/>
              </a:solidFill>
            </a:endParaRPr>
          </a:p>
        </p:txBody>
      </p:sp>
      <p:pic>
        <p:nvPicPr>
          <p:cNvPr id="4" name="Picture 3"/>
          <p:cNvPicPr>
            <a:picLocks noChangeAspect="1" noChangeArrowheads="1"/>
          </p:cNvPicPr>
          <p:nvPr/>
        </p:nvPicPr>
        <p:blipFill>
          <a:blip r:embed="rId2" cstate="print"/>
          <a:srcRect/>
          <a:stretch>
            <a:fillRect/>
          </a:stretch>
        </p:blipFill>
        <p:spPr bwMode="auto">
          <a:xfrm>
            <a:off x="2057400" y="1752600"/>
            <a:ext cx="5867400" cy="3886200"/>
          </a:xfrm>
          <a:prstGeom prst="rect">
            <a:avLst/>
          </a:prstGeom>
          <a:noFill/>
          <a:ln w="9525">
            <a:noFill/>
            <a:miter lim="800000"/>
            <a:headEnd/>
            <a:tailEnd/>
          </a:ln>
        </p:spPr>
      </p:pic>
      <p:sp>
        <p:nvSpPr>
          <p:cNvPr id="5" name="Rectangle 4"/>
          <p:cNvSpPr/>
          <p:nvPr/>
        </p:nvSpPr>
        <p:spPr>
          <a:xfrm>
            <a:off x="457200" y="838200"/>
            <a:ext cx="4343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The information scanned at the same rate by rotating the disk at a fixed speed, known as the constant angular velocity (CAV).</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228600" y="5562600"/>
            <a:ext cx="472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number of pie-shaped sectors and into a series of concentric tracks.CAV is that individual blocks of data can be directly addressed by track and sector</a:t>
            </a:r>
            <a:endParaRPr lang="en-US" sz="1600" b="1" dirty="0">
              <a:solidFill>
                <a:schemeClr val="tx1"/>
              </a:solidFill>
              <a:latin typeface="Times New Roman" pitchFamily="18" charset="0"/>
              <a:cs typeface="Times New Roman" pitchFamily="18" charset="0"/>
            </a:endParaRPr>
          </a:p>
        </p:txBody>
      </p:sp>
      <p:sp>
        <p:nvSpPr>
          <p:cNvPr id="8" name="Up Arrow 7"/>
          <p:cNvSpPr/>
          <p:nvPr/>
        </p:nvSpPr>
        <p:spPr>
          <a:xfrm>
            <a:off x="3505200" y="4343400"/>
            <a:ext cx="1524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895600" y="1752600"/>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743200"/>
            <a:ext cx="2286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To move the head only takes a short movement of the head to a specific track &amp; wait for the proper sector to spin under the head</a:t>
            </a:r>
            <a:endParaRPr lang="en-US" sz="1600" b="1" dirty="0">
              <a:solidFill>
                <a:schemeClr val="tx1"/>
              </a:solidFill>
              <a:latin typeface="Times New Roman" pitchFamily="18" charset="0"/>
              <a:cs typeface="Times New Roman" pitchFamily="18" charset="0"/>
            </a:endParaRPr>
          </a:p>
        </p:txBody>
      </p:sp>
      <p:sp>
        <p:nvSpPr>
          <p:cNvPr id="11" name="Right Arrow 10"/>
          <p:cNvSpPr/>
          <p:nvPr/>
        </p:nvSpPr>
        <p:spPr>
          <a:xfrm>
            <a:off x="2362200" y="31242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00200" y="5105400"/>
            <a:ext cx="2971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disk storage capacity is limited </a:t>
            </a:r>
            <a:endParaRPr lang="en-US" sz="1600" b="1" dirty="0">
              <a:solidFill>
                <a:schemeClr val="tx1"/>
              </a:solidFill>
              <a:latin typeface="Times New Roman" pitchFamily="18" charset="0"/>
              <a:cs typeface="Times New Roman" pitchFamily="18" charset="0"/>
            </a:endParaRPr>
          </a:p>
        </p:txBody>
      </p:sp>
      <p:sp>
        <p:nvSpPr>
          <p:cNvPr id="13" name="Rectangle 12"/>
          <p:cNvSpPr/>
          <p:nvPr/>
        </p:nvSpPr>
        <p:spPr>
          <a:xfrm>
            <a:off x="5257800" y="990600"/>
            <a:ext cx="3886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To increase density in which the surface is divided into a number of concentric zones</a:t>
            </a:r>
            <a:endParaRPr lang="en-US" sz="1600" b="1" dirty="0">
              <a:solidFill>
                <a:schemeClr val="tx1"/>
              </a:solidFill>
              <a:latin typeface="Times New Roman" pitchFamily="18" charset="0"/>
              <a:cs typeface="Times New Roman" pitchFamily="18" charset="0"/>
            </a:endParaRPr>
          </a:p>
        </p:txBody>
      </p:sp>
      <p:sp>
        <p:nvSpPr>
          <p:cNvPr id="14" name="Down Arrow 13"/>
          <p:cNvSpPr/>
          <p:nvPr/>
        </p:nvSpPr>
        <p:spPr>
          <a:xfrm>
            <a:off x="5791200" y="1524000"/>
            <a:ext cx="152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00600" y="5181600"/>
            <a:ext cx="434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Zones farther from the center contain more bits (more sectors) than zones closer to the center.</a:t>
            </a:r>
            <a:endParaRPr lang="en-US" sz="1600" b="1" dirty="0">
              <a:solidFill>
                <a:schemeClr val="tx1"/>
              </a:solidFill>
              <a:latin typeface="Times New Roman" pitchFamily="18" charset="0"/>
              <a:cs typeface="Times New Roman" pitchFamily="18" charset="0"/>
            </a:endParaRPr>
          </a:p>
        </p:txBody>
      </p:sp>
      <p:sp>
        <p:nvSpPr>
          <p:cNvPr id="16" name="Up Arrow 15"/>
          <p:cNvSpPr/>
          <p:nvPr/>
        </p:nvSpPr>
        <p:spPr>
          <a:xfrm>
            <a:off x="7162800" y="4419600"/>
            <a:ext cx="1524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7620000" y="3581400"/>
            <a:ext cx="76200" cy="304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781800" y="1676400"/>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391400" y="21336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5257800" y="2514600"/>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019800" y="1752600"/>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5562600" y="4038600"/>
            <a:ext cx="762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6324600" y="4572000"/>
            <a:ext cx="1524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6324600" y="35052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858000" y="3276600"/>
            <a:ext cx="76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a:off x="6705600" y="2743200"/>
            <a:ext cx="762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6172200" y="3124200"/>
            <a:ext cx="762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linds(horizont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linds(horizontal)">
                                      <p:cBhvr>
                                        <p:cTn id="77" dur="500"/>
                                        <p:tgtEl>
                                          <p:spTgt spid="1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linds(horizontal)">
                                      <p:cBhvr>
                                        <p:cTn id="80" dur="500"/>
                                        <p:tgtEl>
                                          <p:spTgt spid="23"/>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blinds(horizontal)">
                                      <p:cBhvr>
                                        <p:cTn id="83" dur="500"/>
                                        <p:tgtEl>
                                          <p:spTgt spid="16"/>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blinds(horizontal)">
                                      <p:cBhvr>
                                        <p:cTn id="89" dur="500"/>
                                        <p:tgtEl>
                                          <p:spTgt spid="2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blinds(horizontal)">
                                      <p:cBhvr>
                                        <p:cTn id="95" dur="500"/>
                                        <p:tgtEl>
                                          <p:spTgt spid="18"/>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blinds(horizontal)">
                                      <p:cBhvr>
                                        <p:cTn id="98" dur="500"/>
                                        <p:tgtEl>
                                          <p:spTgt spid="1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blinds(horizontal)">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xit" presetSubtype="10" fill="hold" grpId="1" nodeType="clickEffect">
                                  <p:stCondLst>
                                    <p:cond delay="0"/>
                                  </p:stCondLst>
                                  <p:childTnLst>
                                    <p:animEffect transition="out" filter="blinds(horizontal)">
                                      <p:cBhvr>
                                        <p:cTn id="105" dur="500"/>
                                        <p:tgtEl>
                                          <p:spTgt spid="23"/>
                                        </p:tgtEl>
                                      </p:cBhvr>
                                    </p:animEffect>
                                    <p:set>
                                      <p:cBhvr>
                                        <p:cTn id="106" dur="1" fill="hold">
                                          <p:stCondLst>
                                            <p:cond delay="499"/>
                                          </p:stCondLst>
                                        </p:cTn>
                                        <p:tgtEl>
                                          <p:spTgt spid="23"/>
                                        </p:tgtEl>
                                        <p:attrNameLst>
                                          <p:attrName>style.visibility</p:attrName>
                                        </p:attrNameLst>
                                      </p:cBhvr>
                                      <p:to>
                                        <p:strVal val="hidden"/>
                                      </p:to>
                                    </p:set>
                                  </p:childTnLst>
                                </p:cTn>
                              </p:par>
                              <p:par>
                                <p:cTn id="107" presetID="3" presetClass="exit" presetSubtype="10" fill="hold" grpId="1" nodeType="withEffect">
                                  <p:stCondLst>
                                    <p:cond delay="0"/>
                                  </p:stCondLst>
                                  <p:childTnLst>
                                    <p:animEffect transition="out" filter="blinds(horizontal)">
                                      <p:cBhvr>
                                        <p:cTn id="108" dur="500"/>
                                        <p:tgtEl>
                                          <p:spTgt spid="22"/>
                                        </p:tgtEl>
                                      </p:cBhvr>
                                    </p:animEffect>
                                    <p:set>
                                      <p:cBhvr>
                                        <p:cTn id="109" dur="1" fill="hold">
                                          <p:stCondLst>
                                            <p:cond delay="499"/>
                                          </p:stCondLst>
                                        </p:cTn>
                                        <p:tgtEl>
                                          <p:spTgt spid="22"/>
                                        </p:tgtEl>
                                        <p:attrNameLst>
                                          <p:attrName>style.visibility</p:attrName>
                                        </p:attrNameLst>
                                      </p:cBhvr>
                                      <p:to>
                                        <p:strVal val="hidden"/>
                                      </p:to>
                                    </p:set>
                                  </p:childTnLst>
                                </p:cTn>
                              </p:par>
                              <p:par>
                                <p:cTn id="110" presetID="3" presetClass="exit" presetSubtype="10" fill="hold" grpId="1" nodeType="withEffect">
                                  <p:stCondLst>
                                    <p:cond delay="0"/>
                                  </p:stCondLst>
                                  <p:childTnLst>
                                    <p:animEffect transition="out" filter="blinds(horizontal)">
                                      <p:cBhvr>
                                        <p:cTn id="111" dur="500"/>
                                        <p:tgtEl>
                                          <p:spTgt spid="16"/>
                                        </p:tgtEl>
                                      </p:cBhvr>
                                    </p:animEffect>
                                    <p:set>
                                      <p:cBhvr>
                                        <p:cTn id="112" dur="1" fill="hold">
                                          <p:stCondLst>
                                            <p:cond delay="499"/>
                                          </p:stCondLst>
                                        </p:cTn>
                                        <p:tgtEl>
                                          <p:spTgt spid="16"/>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17"/>
                                        </p:tgtEl>
                                      </p:cBhvr>
                                    </p:animEffect>
                                    <p:set>
                                      <p:cBhvr>
                                        <p:cTn id="115" dur="1" fill="hold">
                                          <p:stCondLst>
                                            <p:cond delay="499"/>
                                          </p:stCondLst>
                                        </p:cTn>
                                        <p:tgtEl>
                                          <p:spTgt spid="17"/>
                                        </p:tgtEl>
                                        <p:attrNameLst>
                                          <p:attrName>style.visibility</p:attrName>
                                        </p:attrNameLst>
                                      </p:cBhvr>
                                      <p:to>
                                        <p:strVal val="hidden"/>
                                      </p:to>
                                    </p:set>
                                  </p:childTnLst>
                                </p:cTn>
                              </p:par>
                              <p:par>
                                <p:cTn id="116" presetID="3" presetClass="exit" presetSubtype="10" fill="hold" grpId="1" nodeType="withEffect">
                                  <p:stCondLst>
                                    <p:cond delay="0"/>
                                  </p:stCondLst>
                                  <p:childTnLst>
                                    <p:animEffect transition="out" filter="blinds(horizontal)">
                                      <p:cBhvr>
                                        <p:cTn id="117" dur="500"/>
                                        <p:tgtEl>
                                          <p:spTgt spid="20"/>
                                        </p:tgtEl>
                                      </p:cBhvr>
                                    </p:animEffect>
                                    <p:set>
                                      <p:cBhvr>
                                        <p:cTn id="118" dur="1" fill="hold">
                                          <p:stCondLst>
                                            <p:cond delay="499"/>
                                          </p:stCondLst>
                                        </p:cTn>
                                        <p:tgtEl>
                                          <p:spTgt spid="20"/>
                                        </p:tgtEl>
                                        <p:attrNameLst>
                                          <p:attrName>style.visibility</p:attrName>
                                        </p:attrNameLst>
                                      </p:cBhvr>
                                      <p:to>
                                        <p:strVal val="hidden"/>
                                      </p:to>
                                    </p:set>
                                  </p:childTnLst>
                                </p:cTn>
                              </p:par>
                              <p:par>
                                <p:cTn id="119" presetID="3" presetClass="exit" presetSubtype="10" fill="hold" grpId="1" nodeType="withEffect">
                                  <p:stCondLst>
                                    <p:cond delay="0"/>
                                  </p:stCondLst>
                                  <p:childTnLst>
                                    <p:animEffect transition="out" filter="blinds(horizontal)">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19"/>
                                        </p:tgtEl>
                                      </p:cBhvr>
                                    </p:animEffect>
                                    <p:set>
                                      <p:cBhvr>
                                        <p:cTn id="127" dur="1" fill="hold">
                                          <p:stCondLst>
                                            <p:cond delay="499"/>
                                          </p:stCondLst>
                                        </p:cTn>
                                        <p:tgtEl>
                                          <p:spTgt spid="19"/>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blinds(horizontal)">
                                      <p:cBhvr>
                                        <p:cTn id="132" dur="500"/>
                                        <p:tgtEl>
                                          <p:spTgt spid="24"/>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blinds(horizontal)">
                                      <p:cBhvr>
                                        <p:cTn id="135" dur="500"/>
                                        <p:tgtEl>
                                          <p:spTgt spid="25"/>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blinds(horizontal)">
                                      <p:cBhvr>
                                        <p:cTn id="138" dur="500"/>
                                        <p:tgtEl>
                                          <p:spTgt spid="26"/>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blinds(horizontal)">
                                      <p:cBhvr>
                                        <p:cTn id="141" dur="500"/>
                                        <p:tgtEl>
                                          <p:spTgt spid="27"/>
                                        </p:tgtEl>
                                      </p:cBhvr>
                                    </p:animEffect>
                                  </p:childTnLst>
                                </p:cTn>
                              </p:par>
                              <p:par>
                                <p:cTn id="142" presetID="3" presetClass="entr" presetSubtype="10" fill="hold" grpId="1" nodeType="withEffect">
                                  <p:stCondLst>
                                    <p:cond delay="0"/>
                                  </p:stCondLst>
                                  <p:childTnLst>
                                    <p:set>
                                      <p:cBhvr>
                                        <p:cTn id="143" dur="1" fill="hold">
                                          <p:stCondLst>
                                            <p:cond delay="0"/>
                                          </p:stCondLst>
                                        </p:cTn>
                                        <p:tgtEl>
                                          <p:spTgt spid="15"/>
                                        </p:tgtEl>
                                        <p:attrNameLst>
                                          <p:attrName>style.visibility</p:attrName>
                                        </p:attrNameLst>
                                      </p:cBhvr>
                                      <p:to>
                                        <p:strVal val="visible"/>
                                      </p:to>
                                    </p:set>
                                    <p:animEffect transition="in" filter="blinds(horizontal)">
                                      <p:cBhvr>
                                        <p:cTn id="1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5"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86400"/>
          </a:xfrm>
        </p:spPr>
        <p:txBody>
          <a:bodyPr>
            <a:normAutofit/>
          </a:bodyPr>
          <a:lstStyle/>
          <a:p>
            <a:r>
              <a:rPr lang="en-US" sz="1600" b="1" dirty="0" smtClean="0">
                <a:solidFill>
                  <a:srgbClr val="FF0000"/>
                </a:solidFill>
                <a:latin typeface="Times New Roman" pitchFamily="18" charset="0"/>
                <a:cs typeface="Times New Roman" pitchFamily="18" charset="0"/>
              </a:rPr>
              <a:t>characteristics that differentiate among the various types of magnetic disks. </a:t>
            </a:r>
          </a:p>
          <a:p>
            <a:r>
              <a:rPr lang="en-US" sz="1600" b="1" dirty="0" smtClean="0">
                <a:solidFill>
                  <a:srgbClr val="7030A0"/>
                </a:solidFill>
                <a:latin typeface="Times New Roman" pitchFamily="18" charset="0"/>
                <a:cs typeface="Times New Roman" pitchFamily="18" charset="0"/>
              </a:rPr>
              <a:t>Head fixed or movable with respect to the radial direction of the platter.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In a</a:t>
            </a:r>
            <a:r>
              <a:rPr lang="en-US" sz="1600" b="1"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fixed-head disk, there is one read-write head per </a:t>
            </a:r>
            <a:r>
              <a:rPr lang="en-US" sz="1600" b="1" dirty="0" smtClean="0">
                <a:solidFill>
                  <a:srgbClr val="7030A0"/>
                </a:solidFill>
                <a:latin typeface="Times New Roman" pitchFamily="18" charset="0"/>
                <a:cs typeface="Times New Roman" pitchFamily="18" charset="0"/>
              </a:rPr>
              <a:t>track.</a:t>
            </a:r>
          </a:p>
          <a:p>
            <a:r>
              <a:rPr lang="en-US" sz="1600" b="1" dirty="0" smtClean="0">
                <a:solidFill>
                  <a:srgbClr val="7030A0"/>
                </a:solidFill>
                <a:latin typeface="Times New Roman" pitchFamily="18" charset="0"/>
                <a:cs typeface="Times New Roman" pitchFamily="18" charset="0"/>
              </a:rPr>
              <a:t> All of the heads are mounted on a rigid arm that extends across all tracks;</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In a</a:t>
            </a:r>
            <a:r>
              <a:rPr lang="en-US" sz="1600" b="1"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movable-head disk, there is only one read-write </a:t>
            </a:r>
            <a:r>
              <a:rPr lang="en-US" sz="1600" b="1" dirty="0" smtClean="0">
                <a:solidFill>
                  <a:srgbClr val="7030A0"/>
                </a:solidFill>
                <a:latin typeface="Times New Roman" pitchFamily="18" charset="0"/>
                <a:cs typeface="Times New Roman" pitchFamily="18" charset="0"/>
              </a:rPr>
              <a:t>head. Again, the head is mounted on an arm.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The disk mounted in a disk drive, which consists of the arm, a spindle ,that rotates the disk, and  the electronics needed for input and output of binary data.</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The hard disk in a </a:t>
            </a:r>
            <a:r>
              <a:rPr lang="en-US" sz="1600" b="1" dirty="0" smtClean="0">
                <a:solidFill>
                  <a:srgbClr val="7030A0"/>
                </a:solidFill>
                <a:latin typeface="Times New Roman" pitchFamily="18" charset="0"/>
                <a:cs typeface="Times New Roman" pitchFamily="18" charset="0"/>
              </a:rPr>
              <a:t>personal computer is a </a:t>
            </a:r>
            <a:r>
              <a:rPr lang="en-US" sz="1600" b="1" dirty="0" err="1" smtClean="0">
                <a:solidFill>
                  <a:srgbClr val="7030A0"/>
                </a:solidFill>
                <a:latin typeface="Times New Roman" pitchFamily="18" charset="0"/>
                <a:cs typeface="Times New Roman" pitchFamily="18" charset="0"/>
              </a:rPr>
              <a:t>nonremovable</a:t>
            </a:r>
            <a:r>
              <a:rPr lang="en-US" sz="1600" b="1" dirty="0" smtClean="0">
                <a:solidFill>
                  <a:srgbClr val="7030A0"/>
                </a:solidFill>
                <a:latin typeface="Times New Roman" pitchFamily="18" charset="0"/>
                <a:cs typeface="Times New Roman" pitchFamily="18" charset="0"/>
              </a:rPr>
              <a:t> disk which is</a:t>
            </a:r>
            <a:r>
              <a:rPr lang="en-US" sz="1600" b="1" dirty="0" smtClean="0">
                <a:solidFill>
                  <a:srgbClr val="FF0000"/>
                </a:solidFill>
                <a:latin typeface="Times New Roman" pitchFamily="18" charset="0"/>
                <a:cs typeface="Times New Roman" pitchFamily="18" charset="0"/>
              </a:rPr>
              <a:t> permanently mounted</a:t>
            </a:r>
            <a:r>
              <a:rPr lang="en-US" sz="1600" b="1" dirty="0" smtClean="0">
                <a:solidFill>
                  <a:srgbClr val="7030A0"/>
                </a:solidFill>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in the disk drive</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A</a:t>
            </a:r>
            <a:r>
              <a:rPr lang="en-US" sz="1600" b="1"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removable disk can be removed and </a:t>
            </a:r>
            <a:r>
              <a:rPr lang="en-US" sz="1600" b="1" dirty="0" smtClean="0">
                <a:solidFill>
                  <a:srgbClr val="7030A0"/>
                </a:solidFill>
                <a:latin typeface="Times New Roman" pitchFamily="18" charset="0"/>
                <a:cs typeface="Times New Roman" pitchFamily="18" charset="0"/>
              </a:rPr>
              <a:t>replaced with another disk. </a:t>
            </a:r>
            <a:r>
              <a:rPr lang="en-US" sz="1600" b="1" dirty="0" err="1" smtClean="0">
                <a:solidFill>
                  <a:srgbClr val="7030A0"/>
                </a:solidFill>
                <a:latin typeface="Times New Roman" pitchFamily="18" charset="0"/>
                <a:cs typeface="Times New Roman" pitchFamily="18" charset="0"/>
              </a:rPr>
              <a:t>E.g</a:t>
            </a:r>
            <a:r>
              <a:rPr lang="en-US" sz="1600" b="1" dirty="0" smtClean="0">
                <a:solidFill>
                  <a:srgbClr val="7030A0"/>
                </a:solidFill>
                <a:latin typeface="Times New Roman" pitchFamily="18" charset="0"/>
                <a:cs typeface="Times New Roman" pitchFamily="18" charset="0"/>
              </a:rPr>
              <a:t>, Floppy disks and</a:t>
            </a:r>
          </a:p>
          <a:p>
            <a:endParaRPr lang="en-US" sz="1600" b="1" dirty="0" smtClean="0">
              <a:solidFill>
                <a:srgbClr val="7030A0"/>
              </a:solidFill>
              <a:latin typeface="Times New Roman" pitchFamily="18" charset="0"/>
              <a:cs typeface="Times New Roman" pitchFamily="18" charset="0"/>
            </a:endParaRPr>
          </a:p>
          <a:p>
            <a:r>
              <a:rPr lang="en-US" sz="1600" b="1" dirty="0" err="1" smtClean="0">
                <a:solidFill>
                  <a:srgbClr val="7030A0"/>
                </a:solidFill>
                <a:latin typeface="Times New Roman" pitchFamily="18" charset="0"/>
                <a:cs typeface="Times New Roman" pitchFamily="18" charset="0"/>
              </a:rPr>
              <a:t>magnetizable</a:t>
            </a:r>
            <a:r>
              <a:rPr lang="en-US" sz="1600" b="1" dirty="0" smtClean="0">
                <a:solidFill>
                  <a:srgbClr val="7030A0"/>
                </a:solidFill>
                <a:latin typeface="Times New Roman" pitchFamily="18" charset="0"/>
                <a:cs typeface="Times New Roman" pitchFamily="18" charset="0"/>
              </a:rPr>
              <a:t> coating is applied to both sides of the platter, which is then referred to as </a:t>
            </a:r>
            <a:r>
              <a:rPr lang="en-US" sz="1600" b="1" dirty="0" smtClean="0">
                <a:solidFill>
                  <a:srgbClr val="FF0000"/>
                </a:solidFill>
                <a:latin typeface="Times New Roman" pitchFamily="18" charset="0"/>
                <a:cs typeface="Times New Roman" pitchFamily="18" charset="0"/>
              </a:rPr>
              <a:t>double sided. </a:t>
            </a:r>
            <a:endParaRPr lang="en-US" sz="1600" b="1"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a:xfrm>
            <a:off x="457200" y="0"/>
            <a:ext cx="8229600" cy="609600"/>
          </a:xfrm>
        </p:spPr>
        <p:txBody>
          <a:bodyPr>
            <a:normAutofit/>
          </a:bodyPr>
          <a:lstStyle/>
          <a:p>
            <a:r>
              <a:rPr lang="en-US" sz="2800" dirty="0" smtClean="0">
                <a:solidFill>
                  <a:srgbClr val="FF0000"/>
                </a:solidFill>
                <a:latin typeface="Times New Roman" pitchFamily="18" charset="0"/>
                <a:cs typeface="Times New Roman" pitchFamily="18" charset="0"/>
              </a:rPr>
              <a:t>Physical Characteristics</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r>
              <a:rPr lang="en-US" sz="1600" b="1" dirty="0" smtClean="0">
                <a:solidFill>
                  <a:srgbClr val="7030A0"/>
                </a:solidFill>
                <a:latin typeface="Times New Roman" pitchFamily="18" charset="0"/>
                <a:cs typeface="Times New Roman" pitchFamily="18" charset="0"/>
              </a:rPr>
              <a:t>Some disk drives accommodate</a:t>
            </a:r>
            <a:r>
              <a:rPr lang="en-US" sz="1600" dirty="0" smtClean="0">
                <a:latin typeface="Times New Roman" pitchFamily="18" charset="0"/>
                <a:cs typeface="Times New Roman" pitchFamily="18" charset="0"/>
              </a:rPr>
              <a:t> </a:t>
            </a:r>
            <a:r>
              <a:rPr lang="en-US" sz="1600" b="1" dirty="0" smtClean="0">
                <a:solidFill>
                  <a:srgbClr val="FF0000"/>
                </a:solidFill>
                <a:latin typeface="Times New Roman" pitchFamily="18" charset="0"/>
                <a:cs typeface="Times New Roman" pitchFamily="18" charset="0"/>
              </a:rPr>
              <a:t>multiple platters stacked vertically a fraction </a:t>
            </a:r>
            <a:r>
              <a:rPr lang="en-US" sz="1600" b="1" dirty="0" smtClean="0">
                <a:solidFill>
                  <a:srgbClr val="7030A0"/>
                </a:solidFill>
                <a:latin typeface="Times New Roman" pitchFamily="18" charset="0"/>
                <a:cs typeface="Times New Roman" pitchFamily="18" charset="0"/>
              </a:rPr>
              <a:t>of an inch apart. </a:t>
            </a:r>
          </a:p>
          <a:p>
            <a:r>
              <a:rPr lang="en-US" sz="1600" b="1" dirty="0" smtClean="0">
                <a:solidFill>
                  <a:srgbClr val="7030A0"/>
                </a:solidFill>
                <a:latin typeface="Times New Roman" pitchFamily="18" charset="0"/>
                <a:cs typeface="Times New Roman" pitchFamily="18" charset="0"/>
              </a:rPr>
              <a:t>The </a:t>
            </a:r>
            <a:r>
              <a:rPr lang="en-US" sz="1600" b="1" dirty="0" smtClean="0">
                <a:solidFill>
                  <a:srgbClr val="7030A0"/>
                </a:solidFill>
                <a:latin typeface="Times New Roman" pitchFamily="18" charset="0"/>
                <a:cs typeface="Times New Roman" pitchFamily="18" charset="0"/>
              </a:rPr>
              <a:t>set of all the tracks in the same relative position on the platter is referred to as </a:t>
            </a:r>
            <a:r>
              <a:rPr lang="en-US" sz="1600" dirty="0" smtClean="0">
                <a:solidFill>
                  <a:srgbClr val="FF0000"/>
                </a:solidFill>
                <a:latin typeface="Times New Roman" pitchFamily="18" charset="0"/>
                <a:cs typeface="Times New Roman" pitchFamily="18" charset="0"/>
              </a:rPr>
              <a:t>a </a:t>
            </a:r>
            <a:r>
              <a:rPr lang="en-US" sz="1600" b="1" dirty="0" smtClean="0">
                <a:solidFill>
                  <a:srgbClr val="FF0000"/>
                </a:solidFill>
                <a:latin typeface="Times New Roman" pitchFamily="18" charset="0"/>
                <a:cs typeface="Times New Roman" pitchFamily="18" charset="0"/>
              </a:rPr>
              <a:t>cylinder. For example, all of </a:t>
            </a:r>
            <a:r>
              <a:rPr lang="en-US" sz="1600" dirty="0" smtClean="0">
                <a:solidFill>
                  <a:srgbClr val="FF0000"/>
                </a:solidFill>
                <a:latin typeface="Times New Roman" pitchFamily="18" charset="0"/>
                <a:cs typeface="Times New Roman" pitchFamily="18" charset="0"/>
              </a:rPr>
              <a:t>the shaded </a:t>
            </a:r>
            <a:r>
              <a:rPr lang="en-US" sz="1600" dirty="0" smtClean="0">
                <a:solidFill>
                  <a:srgbClr val="FF0000"/>
                </a:solidFill>
                <a:latin typeface="Times New Roman" pitchFamily="18" charset="0"/>
                <a:cs typeface="Times New Roman" pitchFamily="18" charset="0"/>
              </a:rPr>
              <a:t>tracks.</a:t>
            </a:r>
            <a:endParaRPr lang="en-US" sz="1600" dirty="0" smtClean="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334962"/>
          </a:xfrm>
        </p:spPr>
        <p:txBody>
          <a:bodyPr>
            <a:normAutofit fontScale="90000"/>
          </a:bodyPr>
          <a:lstStyle/>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3581400" y="2667000"/>
            <a:ext cx="2400300" cy="296227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057400" y="2971800"/>
            <a:ext cx="56673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562600"/>
          </a:xfrm>
        </p:spPr>
        <p:txBody>
          <a:bodyPr>
            <a:normAutofit/>
          </a:bodyPr>
          <a:lstStyle/>
          <a:p>
            <a:r>
              <a:rPr lang="en-US" sz="1600" b="1" dirty="0" smtClean="0">
                <a:solidFill>
                  <a:srgbClr val="7030A0"/>
                </a:solidFill>
                <a:latin typeface="Times New Roman" pitchFamily="18" charset="0"/>
                <a:cs typeface="Times New Roman" pitchFamily="18" charset="0"/>
              </a:rPr>
              <a:t>single I/O request can be executed in parallel if the block of data to be accessed is distributed across multiple disks</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multiple-disk database design, known as RAID (Redundant Array of Independent Disks).</a:t>
            </a:r>
          </a:p>
          <a:p>
            <a:endParaRPr lang="en-US" sz="1600" b="1" dirty="0" smtClean="0">
              <a:solidFill>
                <a:srgbClr val="FF0000"/>
              </a:solidFill>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consists of seven levels share three common characteristics:</a:t>
            </a:r>
          </a:p>
          <a:p>
            <a:r>
              <a:rPr lang="en-US" sz="1600" b="1" dirty="0" smtClean="0">
                <a:solidFill>
                  <a:srgbClr val="7030A0"/>
                </a:solidFill>
                <a:latin typeface="Times New Roman" pitchFamily="18" charset="0"/>
                <a:cs typeface="Times New Roman" pitchFamily="18" charset="0"/>
              </a:rPr>
              <a:t>1. RAID is a set of physical disk drives viewed by the operating system as a single</a:t>
            </a:r>
          </a:p>
          <a:p>
            <a:r>
              <a:rPr lang="en-US" sz="1600" b="1" dirty="0" smtClean="0">
                <a:solidFill>
                  <a:srgbClr val="7030A0"/>
                </a:solidFill>
                <a:latin typeface="Times New Roman" pitchFamily="18" charset="0"/>
                <a:cs typeface="Times New Roman" pitchFamily="18" charset="0"/>
              </a:rPr>
              <a:t>logical drive.</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2. Data are distributed across the physical drives of an array in a scheme known as</a:t>
            </a:r>
          </a:p>
          <a:p>
            <a:r>
              <a:rPr lang="en-US" sz="1600" b="1" dirty="0" smtClean="0">
                <a:solidFill>
                  <a:srgbClr val="7030A0"/>
                </a:solidFill>
                <a:latin typeface="Times New Roman" pitchFamily="18" charset="0"/>
                <a:cs typeface="Times New Roman" pitchFamily="18" charset="0"/>
              </a:rPr>
              <a:t>striping, described subsequently</a:t>
            </a:r>
          </a:p>
          <a:p>
            <a:r>
              <a:rPr lang="en-US" sz="1600" b="1" dirty="0" smtClean="0">
                <a:solidFill>
                  <a:srgbClr val="7030A0"/>
                </a:solidFill>
                <a:latin typeface="Times New Roman" pitchFamily="18" charset="0"/>
                <a:cs typeface="Times New Roman" pitchFamily="18" charset="0"/>
              </a:rPr>
              <a:t>.</a:t>
            </a:r>
          </a:p>
          <a:p>
            <a:r>
              <a:rPr lang="en-US" sz="1600" b="1" dirty="0" smtClean="0">
                <a:solidFill>
                  <a:srgbClr val="7030A0"/>
                </a:solidFill>
                <a:latin typeface="Times New Roman" pitchFamily="18" charset="0"/>
                <a:cs typeface="Times New Roman" pitchFamily="18" charset="0"/>
              </a:rPr>
              <a:t>3. Redundant disk capacity is used to store parity information, which guarantees</a:t>
            </a:r>
          </a:p>
          <a:p>
            <a:r>
              <a:rPr lang="en-US" sz="1600" b="1" dirty="0" smtClean="0">
                <a:solidFill>
                  <a:srgbClr val="7030A0"/>
                </a:solidFill>
                <a:latin typeface="Times New Roman" pitchFamily="18" charset="0"/>
                <a:cs typeface="Times New Roman" pitchFamily="18" charset="0"/>
              </a:rPr>
              <a:t>data recoverability in case of a disk failure.</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457200"/>
            <a:ext cx="8229600" cy="381000"/>
          </a:xfrm>
        </p:spPr>
        <p:txBody>
          <a:bodyPr>
            <a:normAutofit fontScale="90000"/>
          </a:bodyPr>
          <a:lstStyle/>
          <a:p>
            <a:r>
              <a:rPr lang="en-US" sz="2700" dirty="0" smtClean="0">
                <a:solidFill>
                  <a:srgbClr val="FF0000"/>
                </a:solidFill>
              </a:rPr>
              <a:t>RAID- level 1 to level 6</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114800"/>
          </a:xfrm>
        </p:spPr>
        <p:txBody>
          <a:bodyPr>
            <a:normAutofit/>
          </a:bodyPr>
          <a:lstStyle/>
          <a:p>
            <a:r>
              <a:rPr lang="en-US" sz="1400" b="1" dirty="0" smtClean="0">
                <a:solidFill>
                  <a:srgbClr val="7030A0"/>
                </a:solidFill>
                <a:latin typeface="Times New Roman" pitchFamily="18" charset="0"/>
                <a:cs typeface="Times New Roman" pitchFamily="18" charset="0"/>
              </a:rPr>
              <a:t>data </a:t>
            </a:r>
            <a:r>
              <a:rPr lang="en-US" sz="1400" b="1" dirty="0" smtClean="0">
                <a:solidFill>
                  <a:srgbClr val="7030A0"/>
                </a:solidFill>
                <a:latin typeface="Times New Roman" pitchFamily="18" charset="0"/>
                <a:cs typeface="Times New Roman" pitchFamily="18" charset="0"/>
              </a:rPr>
              <a:t>are distributed across all of the disks </a:t>
            </a:r>
            <a:r>
              <a:rPr lang="en-US" sz="1400" b="1" dirty="0" smtClean="0">
                <a:solidFill>
                  <a:srgbClr val="7030A0"/>
                </a:solidFill>
                <a:latin typeface="Times New Roman" pitchFamily="18" charset="0"/>
                <a:cs typeface="Times New Roman" pitchFamily="18" charset="0"/>
              </a:rPr>
              <a:t>in the </a:t>
            </a:r>
            <a:r>
              <a:rPr lang="en-US" sz="1400" b="1" dirty="0" smtClean="0">
                <a:solidFill>
                  <a:srgbClr val="7030A0"/>
                </a:solidFill>
                <a:latin typeface="Times New Roman" pitchFamily="18" charset="0"/>
                <a:cs typeface="Times New Roman" pitchFamily="18" charset="0"/>
              </a:rPr>
              <a:t>array.</a:t>
            </a:r>
          </a:p>
          <a:p>
            <a:r>
              <a:rPr lang="en-US" sz="1400" b="1" dirty="0" smtClean="0">
                <a:solidFill>
                  <a:srgbClr val="7030A0"/>
                </a:solidFill>
                <a:latin typeface="Times New Roman" pitchFamily="18" charset="0"/>
                <a:cs typeface="Times New Roman" pitchFamily="18" charset="0"/>
              </a:rPr>
              <a:t>two requests </a:t>
            </a:r>
            <a:r>
              <a:rPr lang="en-US" sz="1400" b="1" dirty="0" smtClean="0">
                <a:solidFill>
                  <a:srgbClr val="7030A0"/>
                </a:solidFill>
                <a:latin typeface="Times New Roman" pitchFamily="18" charset="0"/>
                <a:cs typeface="Times New Roman" pitchFamily="18" charset="0"/>
              </a:rPr>
              <a:t>in </a:t>
            </a:r>
            <a:r>
              <a:rPr lang="en-US" sz="1400" b="1" dirty="0" smtClean="0">
                <a:solidFill>
                  <a:srgbClr val="7030A0"/>
                </a:solidFill>
                <a:latin typeface="Times New Roman" pitchFamily="18" charset="0"/>
                <a:cs typeface="Times New Roman" pitchFamily="18" charset="0"/>
              </a:rPr>
              <a:t>parallel, reducing the I/O queuing time.</a:t>
            </a:r>
          </a:p>
          <a:p>
            <a:r>
              <a:rPr lang="en-US" sz="1400" b="1" dirty="0" smtClean="0">
                <a:solidFill>
                  <a:srgbClr val="7030A0"/>
                </a:solidFill>
                <a:latin typeface="Times New Roman" pitchFamily="18" charset="0"/>
                <a:cs typeface="Times New Roman" pitchFamily="18" charset="0"/>
              </a:rPr>
              <a:t>The data are </a:t>
            </a:r>
            <a:r>
              <a:rPr lang="en-US" sz="1400" b="1" i="1" dirty="0" smtClean="0">
                <a:solidFill>
                  <a:srgbClr val="7030A0"/>
                </a:solidFill>
                <a:latin typeface="Times New Roman" pitchFamily="18" charset="0"/>
                <a:cs typeface="Times New Roman" pitchFamily="18" charset="0"/>
              </a:rPr>
              <a:t>striped across the available </a:t>
            </a:r>
            <a:r>
              <a:rPr lang="en-US" sz="1400" b="1" i="1" dirty="0" smtClean="0">
                <a:solidFill>
                  <a:srgbClr val="7030A0"/>
                </a:solidFill>
                <a:latin typeface="Times New Roman" pitchFamily="18" charset="0"/>
                <a:cs typeface="Times New Roman" pitchFamily="18" charset="0"/>
              </a:rPr>
              <a:t>disks </a:t>
            </a:r>
            <a:r>
              <a:rPr lang="en-US" sz="1400" b="1" dirty="0" smtClean="0">
                <a:solidFill>
                  <a:srgbClr val="7030A0"/>
                </a:solidFill>
                <a:latin typeface="Times New Roman" pitchFamily="18" charset="0"/>
                <a:cs typeface="Times New Roman" pitchFamily="18" charset="0"/>
              </a:rPr>
              <a:t>user </a:t>
            </a:r>
            <a:r>
              <a:rPr lang="en-US" sz="1400" b="1" dirty="0" smtClean="0">
                <a:solidFill>
                  <a:srgbClr val="7030A0"/>
                </a:solidFill>
                <a:latin typeface="Times New Roman" pitchFamily="18" charset="0"/>
                <a:cs typeface="Times New Roman" pitchFamily="18" charset="0"/>
              </a:rPr>
              <a:t>and system data are viewed</a:t>
            </a:r>
          </a:p>
          <a:p>
            <a:r>
              <a:rPr lang="en-US" sz="1400" b="1" dirty="0" smtClean="0">
                <a:solidFill>
                  <a:srgbClr val="7030A0"/>
                </a:solidFill>
                <a:latin typeface="Times New Roman" pitchFamily="18" charset="0"/>
                <a:cs typeface="Times New Roman" pitchFamily="18" charset="0"/>
              </a:rPr>
              <a:t>as being stored on a logical disk. </a:t>
            </a:r>
            <a:r>
              <a:rPr lang="en-US" sz="1400" b="1" dirty="0" smtClean="0">
                <a:solidFill>
                  <a:srgbClr val="7030A0"/>
                </a:solidFill>
                <a:latin typeface="Times New Roman" pitchFamily="18" charset="0"/>
                <a:cs typeface="Times New Roman" pitchFamily="18" charset="0"/>
              </a:rPr>
              <a:t> which divided </a:t>
            </a:r>
            <a:r>
              <a:rPr lang="en-US" sz="1400" b="1" dirty="0" smtClean="0">
                <a:solidFill>
                  <a:srgbClr val="7030A0"/>
                </a:solidFill>
                <a:latin typeface="Times New Roman" pitchFamily="18" charset="0"/>
                <a:cs typeface="Times New Roman" pitchFamily="18" charset="0"/>
              </a:rPr>
              <a:t>into strips; </a:t>
            </a:r>
            <a:r>
              <a:rPr lang="en-US" sz="1400" b="1" dirty="0" smtClean="0">
                <a:solidFill>
                  <a:srgbClr val="7030A0"/>
                </a:solidFill>
                <a:latin typeface="Times New Roman" pitchFamily="18" charset="0"/>
                <a:cs typeface="Times New Roman" pitchFamily="18" charset="0"/>
              </a:rPr>
              <a:t>The </a:t>
            </a:r>
            <a:r>
              <a:rPr lang="en-US" sz="1400" b="1" dirty="0" smtClean="0">
                <a:solidFill>
                  <a:srgbClr val="7030A0"/>
                </a:solidFill>
                <a:latin typeface="Times New Roman" pitchFamily="18" charset="0"/>
                <a:cs typeface="Times New Roman" pitchFamily="18" charset="0"/>
              </a:rPr>
              <a:t>strips are mapped </a:t>
            </a:r>
            <a:r>
              <a:rPr lang="en-US" sz="1400" b="1" dirty="0" smtClean="0">
                <a:solidFill>
                  <a:srgbClr val="7030A0"/>
                </a:solidFill>
                <a:latin typeface="Times New Roman" pitchFamily="18" charset="0"/>
                <a:cs typeface="Times New Roman" pitchFamily="18" charset="0"/>
              </a:rPr>
              <a:t>round robin </a:t>
            </a:r>
            <a:r>
              <a:rPr lang="en-US" sz="1400" b="1" dirty="0" smtClean="0">
                <a:solidFill>
                  <a:srgbClr val="7030A0"/>
                </a:solidFill>
                <a:latin typeface="Times New Roman" pitchFamily="18" charset="0"/>
                <a:cs typeface="Times New Roman" pitchFamily="18" charset="0"/>
              </a:rPr>
              <a:t>to consecutive </a:t>
            </a:r>
            <a:r>
              <a:rPr lang="en-US" sz="1400" b="1" dirty="0" smtClean="0">
                <a:solidFill>
                  <a:srgbClr val="7030A0"/>
                </a:solidFill>
                <a:latin typeface="Times New Roman" pitchFamily="18" charset="0"/>
                <a:cs typeface="Times New Roman" pitchFamily="18" charset="0"/>
              </a:rPr>
              <a:t>physical</a:t>
            </a:r>
            <a:endParaRPr lang="en-US" sz="1400" b="1" dirty="0" smtClean="0">
              <a:solidFill>
                <a:srgbClr val="7030A0"/>
              </a:solidFill>
              <a:latin typeface="Times New Roman" pitchFamily="18" charset="0"/>
              <a:cs typeface="Times New Roman" pitchFamily="18" charset="0"/>
            </a:endParaRPr>
          </a:p>
          <a:p>
            <a:r>
              <a:rPr lang="en-US" sz="1400" b="1" dirty="0" smtClean="0">
                <a:solidFill>
                  <a:srgbClr val="7030A0"/>
                </a:solidFill>
                <a:latin typeface="Times New Roman" pitchFamily="18" charset="0"/>
                <a:cs typeface="Times New Roman" pitchFamily="18" charset="0"/>
              </a:rPr>
              <a:t>strips that maps exactly one strip to each array member is referred to as a </a:t>
            </a:r>
            <a:r>
              <a:rPr lang="en-US" sz="1400" b="1" dirty="0" smtClean="0">
                <a:solidFill>
                  <a:srgbClr val="7030A0"/>
                </a:solidFill>
                <a:latin typeface="Times New Roman" pitchFamily="18" charset="0"/>
                <a:cs typeface="Times New Roman" pitchFamily="18" charset="0"/>
              </a:rPr>
              <a:t>stripe single </a:t>
            </a:r>
            <a:r>
              <a:rPr lang="en-US" sz="1400" b="1" dirty="0" smtClean="0">
                <a:solidFill>
                  <a:srgbClr val="7030A0"/>
                </a:solidFill>
                <a:latin typeface="Times New Roman" pitchFamily="18" charset="0"/>
                <a:cs typeface="Times New Roman" pitchFamily="18" charset="0"/>
              </a:rPr>
              <a:t>I/O request</a:t>
            </a:r>
          </a:p>
          <a:p>
            <a:r>
              <a:rPr lang="en-US" sz="1400" b="1" dirty="0" smtClean="0">
                <a:solidFill>
                  <a:srgbClr val="7030A0"/>
                </a:solidFill>
                <a:latin typeface="Times New Roman" pitchFamily="18" charset="0"/>
                <a:cs typeface="Times New Roman" pitchFamily="18" charset="0"/>
              </a:rPr>
              <a:t>consists of multiple logically contiguous strips, then up to n strips for that request</a:t>
            </a:r>
          </a:p>
          <a:p>
            <a:r>
              <a:rPr lang="en-US" sz="1400" b="1" dirty="0" smtClean="0">
                <a:solidFill>
                  <a:srgbClr val="7030A0"/>
                </a:solidFill>
                <a:latin typeface="Times New Roman" pitchFamily="18" charset="0"/>
                <a:cs typeface="Times New Roman" pitchFamily="18" charset="0"/>
              </a:rPr>
              <a:t>can be handled in parallel, greatly reducing the I/O transfer time.</a:t>
            </a: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411162"/>
          </a:xfrm>
        </p:spPr>
        <p:txBody>
          <a:bodyPr>
            <a:noAutofit/>
          </a:bodyPr>
          <a:lstStyle/>
          <a:p>
            <a:r>
              <a:rPr lang="en-US" sz="2400" dirty="0" smtClean="0">
                <a:solidFill>
                  <a:srgbClr val="FF0000"/>
                </a:solidFill>
                <a:latin typeface="Times New Roman" pitchFamily="18" charset="0"/>
                <a:cs typeface="Times New Roman" pitchFamily="18" charset="0"/>
              </a:rPr>
              <a:t>RAID 0</a:t>
            </a:r>
            <a:endParaRPr lang="en-US" sz="2400"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438400" y="3124200"/>
            <a:ext cx="3771900" cy="1828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76400" y="3276600"/>
            <a:ext cx="5743575"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
                                            <p:txEl>
                                              <p:pRg st="0" end="0"/>
                                            </p:txEl>
                                          </p:spTgt>
                                        </p:tgtEl>
                                      </p:cBhvr>
                                    </p:animEffect>
                                    <p:set>
                                      <p:cBhvr>
                                        <p:cTn id="12" dur="1" fill="hold">
                                          <p:stCondLst>
                                            <p:cond delay="499"/>
                                          </p:stCondLst>
                                        </p:cTn>
                                        <p:tgtEl>
                                          <p:spTgt spid="2">
                                            <p:txEl>
                                              <p:pRg st="0" end="0"/>
                                            </p:txEl>
                                          </p:spTgt>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2">
                                            <p:txEl>
                                              <p:pRg st="1" end="1"/>
                                            </p:txEl>
                                          </p:spTgt>
                                        </p:tgtEl>
                                      </p:cBhvr>
                                    </p:animEffect>
                                    <p:set>
                                      <p:cBhvr>
                                        <p:cTn id="15" dur="1" fill="hold">
                                          <p:stCondLst>
                                            <p:cond delay="499"/>
                                          </p:stCondLst>
                                        </p:cTn>
                                        <p:tgtEl>
                                          <p:spTgt spid="2">
                                            <p:txEl>
                                              <p:pRg st="1" end="1"/>
                                            </p:txEl>
                                          </p:spTgt>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2">
                                            <p:txEl>
                                              <p:pRg st="2" end="2"/>
                                            </p:txEl>
                                          </p:spTgt>
                                        </p:tgtEl>
                                      </p:cBhvr>
                                    </p:animEffect>
                                    <p:set>
                                      <p:cBhvr>
                                        <p:cTn id="18" dur="1" fill="hold">
                                          <p:stCondLst>
                                            <p:cond delay="499"/>
                                          </p:stCondLst>
                                        </p:cTn>
                                        <p:tgtEl>
                                          <p:spTgt spid="2">
                                            <p:txEl>
                                              <p:pRg st="2" end="2"/>
                                            </p:txEl>
                                          </p:spTgt>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2">
                                            <p:txEl>
                                              <p:pRg st="3" end="3"/>
                                            </p:txEl>
                                          </p:spTgt>
                                        </p:tgtEl>
                                      </p:cBhvr>
                                    </p:animEffect>
                                    <p:set>
                                      <p:cBhvr>
                                        <p:cTn id="21" dur="1" fill="hold">
                                          <p:stCondLst>
                                            <p:cond delay="499"/>
                                          </p:stCondLst>
                                        </p:cTn>
                                        <p:tgtEl>
                                          <p:spTgt spid="2">
                                            <p:txEl>
                                              <p:pRg st="3" end="3"/>
                                            </p:txEl>
                                          </p:spTgt>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2">
                                            <p:txEl>
                                              <p:pRg st="4" end="4"/>
                                            </p:txEl>
                                          </p:spTgt>
                                        </p:tgtEl>
                                      </p:cBhvr>
                                    </p:animEffect>
                                    <p:set>
                                      <p:cBhvr>
                                        <p:cTn id="24" dur="1" fill="hold">
                                          <p:stCondLst>
                                            <p:cond delay="499"/>
                                          </p:stCondLst>
                                        </p:cTn>
                                        <p:tgtEl>
                                          <p:spTgt spid="2">
                                            <p:txEl>
                                              <p:pRg st="4" end="4"/>
                                            </p:txEl>
                                          </p:spTgt>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2">
                                            <p:txEl>
                                              <p:pRg st="5" end="5"/>
                                            </p:txEl>
                                          </p:spTgt>
                                        </p:tgtEl>
                                      </p:cBhvr>
                                    </p:animEffect>
                                    <p:set>
                                      <p:cBhvr>
                                        <p:cTn id="27" dur="1" fill="hold">
                                          <p:stCondLst>
                                            <p:cond delay="499"/>
                                          </p:stCondLst>
                                        </p:cTn>
                                        <p:tgtEl>
                                          <p:spTgt spid="2">
                                            <p:txEl>
                                              <p:pRg st="5" end="5"/>
                                            </p:txEl>
                                          </p:spTgt>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2">
                                            <p:txEl>
                                              <p:pRg st="6" end="6"/>
                                            </p:txEl>
                                          </p:spTgt>
                                        </p:tgtEl>
                                      </p:cBhvr>
                                    </p:animEffect>
                                    <p:set>
                                      <p:cBhvr>
                                        <p:cTn id="30" dur="1" fill="hold">
                                          <p:stCondLst>
                                            <p:cond delay="499"/>
                                          </p:stCondLst>
                                        </p:cTn>
                                        <p:tgtEl>
                                          <p:spTgt spid="2">
                                            <p:txEl>
                                              <p:pRg st="6" end="6"/>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animEffect transition="in" filter="blinds(horizontal)">
                                      <p:cBhvr>
                                        <p:cTn id="3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Autofit/>
          </a:bodyPr>
          <a:lstStyle/>
          <a:p>
            <a:r>
              <a:rPr lang="en-US" sz="1600" b="1" dirty="0" smtClean="0">
                <a:solidFill>
                  <a:srgbClr val="7030A0"/>
                </a:solidFill>
                <a:latin typeface="Times New Roman" pitchFamily="18" charset="0"/>
                <a:cs typeface="Times New Roman" pitchFamily="18" charset="0"/>
              </a:rPr>
              <a:t>redundancy is achieved by  duplicating all the data</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data striping is used, each logical strip is mapped to two separate physical disks</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so that every disk in the array has a mirror disk that contains the same data</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FF0000"/>
                </a:solidFill>
                <a:latin typeface="Times New Roman" pitchFamily="18" charset="0"/>
                <a:cs typeface="Times New Roman" pitchFamily="18" charset="0"/>
              </a:rPr>
              <a:t>positive aspects to the RAID 1 organization:</a:t>
            </a:r>
          </a:p>
          <a:p>
            <a:r>
              <a:rPr lang="en-US" sz="1600" b="1" dirty="0" smtClean="0">
                <a:solidFill>
                  <a:srgbClr val="7030A0"/>
                </a:solidFill>
                <a:latin typeface="Times New Roman" pitchFamily="18" charset="0"/>
                <a:cs typeface="Times New Roman" pitchFamily="18" charset="0"/>
              </a:rPr>
              <a:t>1. A read request serviced by either of the two disks that contains the requested data, whichever one involves the minimum seek time plus rotational latency</a:t>
            </a:r>
          </a:p>
          <a:p>
            <a:r>
              <a:rPr lang="en-US" sz="1600" b="1" dirty="0" smtClean="0">
                <a:solidFill>
                  <a:srgbClr val="7030A0"/>
                </a:solidFill>
                <a:latin typeface="Times New Roman" pitchFamily="18" charset="0"/>
                <a:cs typeface="Times New Roman" pitchFamily="18" charset="0"/>
              </a:rPr>
              <a:t>.</a:t>
            </a:r>
          </a:p>
          <a:p>
            <a:r>
              <a:rPr lang="en-US" sz="1600" b="1" dirty="0" smtClean="0">
                <a:solidFill>
                  <a:srgbClr val="7030A0"/>
                </a:solidFill>
                <a:latin typeface="Times New Roman" pitchFamily="18" charset="0"/>
                <a:cs typeface="Times New Roman" pitchFamily="18" charset="0"/>
              </a:rPr>
              <a:t>2. A write request requires that both corresponding strips be updated, but this can</a:t>
            </a:r>
          </a:p>
          <a:p>
            <a:r>
              <a:rPr lang="en-US" sz="1600" b="1" dirty="0" smtClean="0">
                <a:solidFill>
                  <a:srgbClr val="7030A0"/>
                </a:solidFill>
                <a:latin typeface="Times New Roman" pitchFamily="18" charset="0"/>
                <a:cs typeface="Times New Roman" pitchFamily="18" charset="0"/>
              </a:rPr>
              <a:t>be done in parallel. However, there is no “write penalty” with RAID 1. </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3. Recovery from a failure is </a:t>
            </a:r>
            <a:r>
              <a:rPr lang="en-US" sz="1600" b="1" dirty="0" err="1" smtClean="0">
                <a:solidFill>
                  <a:srgbClr val="7030A0"/>
                </a:solidFill>
                <a:latin typeface="Times New Roman" pitchFamily="18" charset="0"/>
                <a:cs typeface="Times New Roman" pitchFamily="18" charset="0"/>
              </a:rPr>
              <a:t>simple.When</a:t>
            </a:r>
            <a:r>
              <a:rPr lang="en-US" sz="1600" b="1" dirty="0" smtClean="0">
                <a:solidFill>
                  <a:srgbClr val="7030A0"/>
                </a:solidFill>
                <a:latin typeface="Times New Roman" pitchFamily="18" charset="0"/>
                <a:cs typeface="Times New Roman" pitchFamily="18" charset="0"/>
              </a:rPr>
              <a:t> a drive fails, the data may still be accessed</a:t>
            </a:r>
          </a:p>
          <a:p>
            <a:r>
              <a:rPr lang="en-US" sz="1600" b="1" dirty="0" smtClean="0">
                <a:solidFill>
                  <a:srgbClr val="7030A0"/>
                </a:solidFill>
                <a:latin typeface="Times New Roman" pitchFamily="18" charset="0"/>
                <a:cs typeface="Times New Roman" pitchFamily="18" charset="0"/>
              </a:rPr>
              <a:t>from the second drive.</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400" dirty="0" smtClean="0">
                <a:solidFill>
                  <a:srgbClr val="FF0000"/>
                </a:solidFill>
                <a:latin typeface="Times New Roman" pitchFamily="18" charset="0"/>
                <a:cs typeface="Times New Roman" pitchFamily="18" charset="0"/>
              </a:rPr>
              <a:t>RAID Level 1</a:t>
            </a:r>
            <a:endParaRPr lang="en-US" sz="2400"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2438400"/>
            <a:ext cx="8458200"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4" end="4"/>
                                            </p:txEl>
                                          </p:spTgt>
                                        </p:tgtEl>
                                      </p:cBhvr>
                                    </p:animEffect>
                                    <p:set>
                                      <p:cBhvr>
                                        <p:cTn id="13" dur="1" fill="hold">
                                          <p:stCondLst>
                                            <p:cond delay="499"/>
                                          </p:stCondLst>
                                        </p:cTn>
                                        <p:tgtEl>
                                          <p:spTgt spid="2">
                                            <p:txEl>
                                              <p:pRg st="4" end="4"/>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6" end="6"/>
                                            </p:txEl>
                                          </p:spTgt>
                                        </p:tgtEl>
                                      </p:cBhvr>
                                    </p:animEffect>
                                    <p:set>
                                      <p:cBhvr>
                                        <p:cTn id="16" dur="1" fill="hold">
                                          <p:stCondLst>
                                            <p:cond delay="499"/>
                                          </p:stCondLst>
                                        </p:cTn>
                                        <p:tgtEl>
                                          <p:spTgt spid="2">
                                            <p:txEl>
                                              <p:pRg st="6" end="6"/>
                                            </p:txEl>
                                          </p:spTgt>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
                                            <p:txEl>
                                              <p:pRg st="7" end="7"/>
                                            </p:txEl>
                                          </p:spTgt>
                                        </p:tgtEl>
                                      </p:cBhvr>
                                    </p:animEffect>
                                    <p:set>
                                      <p:cBhvr>
                                        <p:cTn id="19" dur="1" fill="hold">
                                          <p:stCondLst>
                                            <p:cond delay="499"/>
                                          </p:stCondLst>
                                        </p:cTn>
                                        <p:tgtEl>
                                          <p:spTgt spid="2">
                                            <p:txEl>
                                              <p:pRg st="7" end="7"/>
                                            </p:txEl>
                                          </p:spTgt>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2">
                                            <p:txEl>
                                              <p:pRg st="8" end="8"/>
                                            </p:txEl>
                                          </p:spTgt>
                                        </p:tgtEl>
                                      </p:cBhvr>
                                    </p:animEffect>
                                    <p:set>
                                      <p:cBhvr>
                                        <p:cTn id="22" dur="1" fill="hold">
                                          <p:stCondLst>
                                            <p:cond delay="499"/>
                                          </p:stCondLst>
                                        </p:cTn>
                                        <p:tgtEl>
                                          <p:spTgt spid="2">
                                            <p:txEl>
                                              <p:pRg st="8" end="8"/>
                                            </p:txEl>
                                          </p:spTgt>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2">
                                            <p:txEl>
                                              <p:pRg st="9" end="9"/>
                                            </p:txEl>
                                          </p:spTgt>
                                        </p:tgtEl>
                                      </p:cBhvr>
                                    </p:animEffect>
                                    <p:set>
                                      <p:cBhvr>
                                        <p:cTn id="25" dur="1" fill="hold">
                                          <p:stCondLst>
                                            <p:cond delay="499"/>
                                          </p:stCondLst>
                                        </p:cTn>
                                        <p:tgtEl>
                                          <p:spTgt spid="2">
                                            <p:txEl>
                                              <p:pRg st="9" end="9"/>
                                            </p:txEl>
                                          </p:spTgt>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2">
                                            <p:txEl>
                                              <p:pRg st="10" end="10"/>
                                            </p:txEl>
                                          </p:spTgt>
                                        </p:tgtEl>
                                      </p:cBhvr>
                                    </p:animEffect>
                                    <p:set>
                                      <p:cBhvr>
                                        <p:cTn id="28" dur="1" fill="hold">
                                          <p:stCondLst>
                                            <p:cond delay="499"/>
                                          </p:stCondLst>
                                        </p:cTn>
                                        <p:tgtEl>
                                          <p:spTgt spid="2">
                                            <p:txEl>
                                              <p:pRg st="10" end="10"/>
                                            </p:txEl>
                                          </p:spTgt>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2">
                                            <p:txEl>
                                              <p:pRg st="12" end="12"/>
                                            </p:txEl>
                                          </p:spTgt>
                                        </p:tgtEl>
                                      </p:cBhvr>
                                    </p:animEffect>
                                    <p:set>
                                      <p:cBhvr>
                                        <p:cTn id="31" dur="1" fill="hold">
                                          <p:stCondLst>
                                            <p:cond delay="499"/>
                                          </p:stCondLst>
                                        </p:cTn>
                                        <p:tgtEl>
                                          <p:spTgt spid="2">
                                            <p:txEl>
                                              <p:pRg st="12" end="12"/>
                                            </p:txEl>
                                          </p:spTgt>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2">
                                            <p:txEl>
                                              <p:pRg st="13" end="13"/>
                                            </p:txEl>
                                          </p:spTgt>
                                        </p:tgtEl>
                                      </p:cBhvr>
                                    </p:animEffect>
                                    <p:set>
                                      <p:cBhvr>
                                        <p:cTn id="34" dur="1" fill="hold">
                                          <p:stCondLst>
                                            <p:cond delay="499"/>
                                          </p:stCondLst>
                                        </p:cTn>
                                        <p:tgtEl>
                                          <p:spTgt spid="2">
                                            <p:txEl>
                                              <p:pRg st="13" end="13"/>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blinds(horizontal)">
                                      <p:cBhvr>
                                        <p:cTn id="39" dur="500"/>
                                        <p:tgtEl>
                                          <p:spTgt spid="205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0" nodeType="clickEffect">
                                  <p:stCondLst>
                                    <p:cond delay="0"/>
                                  </p:stCondLst>
                                  <p:childTnLst>
                                    <p:animEffect transition="out" filter="blinds(horizontal)">
                                      <p:cBhvr>
                                        <p:cTn id="43" dur="500"/>
                                        <p:tgtEl>
                                          <p:spTgt spid="2">
                                            <p:txEl>
                                              <p:pRg st="0" end="0"/>
                                            </p:txEl>
                                          </p:spTgt>
                                        </p:tgtEl>
                                      </p:cBhvr>
                                    </p:animEffect>
                                    <p:set>
                                      <p:cBhvr>
                                        <p:cTn id="44"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0" nodeType="clickEffect">
                                  <p:stCondLst>
                                    <p:cond delay="0"/>
                                  </p:stCondLst>
                                  <p:childTnLst>
                                    <p:animEffect transition="out" filter="blinds(horizontal)">
                                      <p:cBhvr>
                                        <p:cTn id="48" dur="500"/>
                                        <p:tgtEl>
                                          <p:spTgt spid="2">
                                            <p:txEl>
                                              <p:pRg st="2" end="2"/>
                                            </p:txEl>
                                          </p:spTgt>
                                        </p:tgtEl>
                                      </p:cBhvr>
                                    </p:animEffect>
                                    <p:set>
                                      <p:cBhvr>
                                        <p:cTn id="49"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0" nodeType="clickEffect">
                                  <p:stCondLst>
                                    <p:cond delay="0"/>
                                  </p:stCondLst>
                                  <p:childTnLst>
                                    <p:animEffect transition="out" filter="blinds(horizontal)">
                                      <p:cBhvr>
                                        <p:cTn id="53" dur="500"/>
                                        <p:tgtEl>
                                          <p:spTgt spid="2">
                                            <p:txEl>
                                              <p:pRg st="4" end="4"/>
                                            </p:txEl>
                                          </p:spTgt>
                                        </p:tgtEl>
                                      </p:cBhvr>
                                    </p:animEffect>
                                    <p:set>
                                      <p:cBhvr>
                                        <p:cTn id="54"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0" nodeType="clickEffect">
                                  <p:stCondLst>
                                    <p:cond delay="0"/>
                                  </p:stCondLst>
                                  <p:childTnLst>
                                    <p:animEffect transition="out" filter="blinds(horizontal)">
                                      <p:cBhvr>
                                        <p:cTn id="58" dur="500"/>
                                        <p:tgtEl>
                                          <p:spTgt spid="2">
                                            <p:txEl>
                                              <p:pRg st="6" end="6"/>
                                            </p:txEl>
                                          </p:spTgt>
                                        </p:tgtEl>
                                      </p:cBhvr>
                                    </p:animEffect>
                                    <p:set>
                                      <p:cBhvr>
                                        <p:cTn id="59" dur="1" fill="hold">
                                          <p:stCondLst>
                                            <p:cond delay="499"/>
                                          </p:stCondLst>
                                        </p:cTn>
                                        <p:tgtEl>
                                          <p:spTgt spid="2">
                                            <p:txEl>
                                              <p:pRg st="6" end="6"/>
                                            </p:txEl>
                                          </p:spTgt>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0" nodeType="clickEffect">
                                  <p:stCondLst>
                                    <p:cond delay="0"/>
                                  </p:stCondLst>
                                  <p:childTnLst>
                                    <p:animEffect transition="out" filter="blinds(horizontal)">
                                      <p:cBhvr>
                                        <p:cTn id="63" dur="500"/>
                                        <p:tgtEl>
                                          <p:spTgt spid="2">
                                            <p:txEl>
                                              <p:pRg st="7" end="7"/>
                                            </p:txEl>
                                          </p:spTgt>
                                        </p:tgtEl>
                                      </p:cBhvr>
                                    </p:animEffect>
                                    <p:set>
                                      <p:cBhvr>
                                        <p:cTn id="64" dur="1" fill="hold">
                                          <p:stCondLst>
                                            <p:cond delay="499"/>
                                          </p:stCondLst>
                                        </p:cTn>
                                        <p:tgtEl>
                                          <p:spTgt spid="2">
                                            <p:txEl>
                                              <p:pRg st="7" end="7"/>
                                            </p:txEl>
                                          </p:spTgt>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0" nodeType="clickEffect">
                                  <p:stCondLst>
                                    <p:cond delay="0"/>
                                  </p:stCondLst>
                                  <p:childTnLst>
                                    <p:animEffect transition="out" filter="blinds(horizontal)">
                                      <p:cBhvr>
                                        <p:cTn id="68" dur="500"/>
                                        <p:tgtEl>
                                          <p:spTgt spid="2">
                                            <p:txEl>
                                              <p:pRg st="8" end="8"/>
                                            </p:txEl>
                                          </p:spTgt>
                                        </p:tgtEl>
                                      </p:cBhvr>
                                    </p:animEffect>
                                    <p:set>
                                      <p:cBhvr>
                                        <p:cTn id="69" dur="1" fill="hold">
                                          <p:stCondLst>
                                            <p:cond delay="499"/>
                                          </p:stCondLst>
                                        </p:cTn>
                                        <p:tgtEl>
                                          <p:spTgt spid="2">
                                            <p:txEl>
                                              <p:pRg st="8" end="8"/>
                                            </p:txEl>
                                          </p:spTgt>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 presetClass="exit" presetSubtype="10" fill="hold" grpId="0" nodeType="clickEffect">
                                  <p:stCondLst>
                                    <p:cond delay="0"/>
                                  </p:stCondLst>
                                  <p:childTnLst>
                                    <p:animEffect transition="out" filter="blinds(horizontal)">
                                      <p:cBhvr>
                                        <p:cTn id="73" dur="500"/>
                                        <p:tgtEl>
                                          <p:spTgt spid="2">
                                            <p:txEl>
                                              <p:pRg st="9" end="9"/>
                                            </p:txEl>
                                          </p:spTgt>
                                        </p:tgtEl>
                                      </p:cBhvr>
                                    </p:animEffect>
                                    <p:set>
                                      <p:cBhvr>
                                        <p:cTn id="74" dur="1" fill="hold">
                                          <p:stCondLst>
                                            <p:cond delay="499"/>
                                          </p:stCondLst>
                                        </p:cTn>
                                        <p:tgtEl>
                                          <p:spTgt spid="2">
                                            <p:txEl>
                                              <p:pRg st="9" end="9"/>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grpId="0" nodeType="clickEffect">
                                  <p:stCondLst>
                                    <p:cond delay="0"/>
                                  </p:stCondLst>
                                  <p:childTnLst>
                                    <p:animEffect transition="out" filter="blinds(horizontal)">
                                      <p:cBhvr>
                                        <p:cTn id="78" dur="500"/>
                                        <p:tgtEl>
                                          <p:spTgt spid="2">
                                            <p:txEl>
                                              <p:pRg st="10" end="10"/>
                                            </p:txEl>
                                          </p:spTgt>
                                        </p:tgtEl>
                                      </p:cBhvr>
                                    </p:animEffect>
                                    <p:set>
                                      <p:cBhvr>
                                        <p:cTn id="79"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0" nodeType="clickEffect">
                                  <p:stCondLst>
                                    <p:cond delay="0"/>
                                  </p:stCondLst>
                                  <p:childTnLst>
                                    <p:animEffect transition="out" filter="blinds(horizontal)">
                                      <p:cBhvr>
                                        <p:cTn id="83" dur="500"/>
                                        <p:tgtEl>
                                          <p:spTgt spid="2">
                                            <p:txEl>
                                              <p:pRg st="12" end="12"/>
                                            </p:txEl>
                                          </p:spTgt>
                                        </p:tgtEl>
                                      </p:cBhvr>
                                    </p:animEffect>
                                    <p:set>
                                      <p:cBhvr>
                                        <p:cTn id="84" dur="1" fill="hold">
                                          <p:stCondLst>
                                            <p:cond delay="499"/>
                                          </p:stCondLst>
                                        </p:cTn>
                                        <p:tgtEl>
                                          <p:spTgt spid="2">
                                            <p:txEl>
                                              <p:pRg st="12" end="12"/>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grpId="0" nodeType="clickEffect">
                                  <p:stCondLst>
                                    <p:cond delay="0"/>
                                  </p:stCondLst>
                                  <p:childTnLst>
                                    <p:animEffect transition="out" filter="blinds(horizontal)">
                                      <p:cBhvr>
                                        <p:cTn id="88" dur="500"/>
                                        <p:tgtEl>
                                          <p:spTgt spid="2">
                                            <p:txEl>
                                              <p:pRg st="13" end="13"/>
                                            </p:txEl>
                                          </p:spTgt>
                                        </p:tgtEl>
                                      </p:cBhvr>
                                    </p:animEffect>
                                    <p:set>
                                      <p:cBhvr>
                                        <p:cTn id="89" dur="1" fill="hold">
                                          <p:stCondLst>
                                            <p:cond delay="499"/>
                                          </p:stCondLst>
                                        </p:cTn>
                                        <p:tgtEl>
                                          <p:spTgt spid="2">
                                            <p:txEl>
                                              <p:pRg st="13" end="13"/>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2050"/>
                                        </p:tgtEl>
                                        <p:attrNameLst>
                                          <p:attrName>style.visibility</p:attrName>
                                        </p:attrNameLst>
                                      </p:cBhvr>
                                      <p:to>
                                        <p:strVal val="visible"/>
                                      </p:to>
                                    </p:set>
                                    <p:animEffect transition="in" filter="blinds(horizontal)">
                                      <p:cBhvr>
                                        <p:cTn id="9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686800" cy="5092891"/>
          </a:xfrm>
        </p:spPr>
        <p:txBody>
          <a:bodyPr>
            <a:noAutofit/>
          </a:bodyPr>
          <a:lstStyle/>
          <a:p>
            <a:r>
              <a:rPr lang="en-US" sz="1600" b="1" dirty="0" smtClean="0">
                <a:solidFill>
                  <a:srgbClr val="7030A0"/>
                </a:solidFill>
                <a:latin typeface="Times New Roman" pitchFamily="18" charset="0"/>
                <a:cs typeface="Times New Roman" pitchFamily="18" charset="0"/>
              </a:rPr>
              <a:t>parallel </a:t>
            </a:r>
            <a:r>
              <a:rPr lang="en-US" sz="1600" b="1" dirty="0" smtClean="0">
                <a:solidFill>
                  <a:srgbClr val="7030A0"/>
                </a:solidFill>
                <a:latin typeface="Times New Roman" pitchFamily="18" charset="0"/>
                <a:cs typeface="Times New Roman" pitchFamily="18" charset="0"/>
              </a:rPr>
              <a:t>access </a:t>
            </a:r>
            <a:r>
              <a:rPr lang="en-US" sz="1600" b="1" dirty="0" smtClean="0">
                <a:solidFill>
                  <a:srgbClr val="7030A0"/>
                </a:solidFill>
                <a:latin typeface="Times New Roman" pitchFamily="18" charset="0"/>
                <a:cs typeface="Times New Roman" pitchFamily="18" charset="0"/>
              </a:rPr>
              <a:t>technique. </a:t>
            </a:r>
          </a:p>
          <a:p>
            <a:r>
              <a:rPr lang="en-US" sz="1600" b="1" dirty="0" smtClean="0">
                <a:solidFill>
                  <a:srgbClr val="7030A0"/>
                </a:solidFill>
                <a:latin typeface="Times New Roman" pitchFamily="18" charset="0"/>
                <a:cs typeface="Times New Roman" pitchFamily="18" charset="0"/>
              </a:rPr>
              <a:t>all member disks participate in the execution of every I/O request. </a:t>
            </a:r>
          </a:p>
          <a:p>
            <a:r>
              <a:rPr lang="en-US" sz="1600" b="1" dirty="0" smtClean="0">
                <a:solidFill>
                  <a:srgbClr val="7030A0"/>
                </a:solidFill>
                <a:latin typeface="Times New Roman" pitchFamily="18" charset="0"/>
                <a:cs typeface="Times New Roman" pitchFamily="18" charset="0"/>
              </a:rPr>
              <a:t>With </a:t>
            </a:r>
            <a:r>
              <a:rPr lang="en-US" sz="1600" b="1" dirty="0" smtClean="0">
                <a:solidFill>
                  <a:srgbClr val="7030A0"/>
                </a:solidFill>
                <a:latin typeface="Times New Roman" pitchFamily="18" charset="0"/>
                <a:cs typeface="Times New Roman" pitchFamily="18" charset="0"/>
              </a:rPr>
              <a:t>RAID2, an error-correcting code is calculated across their bits on each data disk,</a:t>
            </a:r>
          </a:p>
          <a:p>
            <a:r>
              <a:rPr lang="en-US" sz="1600" b="1" dirty="0" smtClean="0">
                <a:solidFill>
                  <a:srgbClr val="7030A0"/>
                </a:solidFill>
                <a:latin typeface="Times New Roman" pitchFamily="18" charset="0"/>
                <a:cs typeface="Times New Roman" pitchFamily="18" charset="0"/>
              </a:rPr>
              <a:t>and the bits of the code are stored in the corresponding bit positions on </a:t>
            </a:r>
            <a:r>
              <a:rPr lang="en-US" sz="1600" b="1" dirty="0" smtClean="0">
                <a:solidFill>
                  <a:srgbClr val="7030A0"/>
                </a:solidFill>
                <a:latin typeface="Times New Roman" pitchFamily="18" charset="0"/>
                <a:cs typeface="Times New Roman" pitchFamily="18" charset="0"/>
              </a:rPr>
              <a:t>multiple parity </a:t>
            </a:r>
            <a:r>
              <a:rPr lang="en-US" sz="1600" b="1" dirty="0" smtClean="0">
                <a:solidFill>
                  <a:srgbClr val="7030A0"/>
                </a:solidFill>
                <a:latin typeface="Times New Roman" pitchFamily="18" charset="0"/>
                <a:cs typeface="Times New Roman" pitchFamily="18" charset="0"/>
              </a:rPr>
              <a:t>disks. </a:t>
            </a:r>
          </a:p>
          <a:p>
            <a:r>
              <a:rPr lang="en-US" sz="1600" b="1" dirty="0" smtClean="0">
                <a:solidFill>
                  <a:srgbClr val="7030A0"/>
                </a:solidFill>
                <a:latin typeface="Times New Roman" pitchFamily="18" charset="0"/>
                <a:cs typeface="Times New Roman" pitchFamily="18" charset="0"/>
              </a:rPr>
              <a:t>Typically, a Hamming code is used, which is able to correct single-bit</a:t>
            </a:r>
          </a:p>
          <a:p>
            <a:r>
              <a:rPr lang="en-US" sz="1600" b="1" dirty="0" smtClean="0">
                <a:solidFill>
                  <a:srgbClr val="7030A0"/>
                </a:solidFill>
                <a:latin typeface="Times New Roman" pitchFamily="18" charset="0"/>
                <a:cs typeface="Times New Roman" pitchFamily="18" charset="0"/>
              </a:rPr>
              <a:t>errors and detect double-bit errors</a:t>
            </a:r>
            <a:r>
              <a:rPr lang="en-US" sz="1600" b="1" dirty="0" smtClean="0">
                <a:solidFill>
                  <a:srgbClr val="7030A0"/>
                </a:solidFill>
                <a:latin typeface="Times New Roman" pitchFamily="18" charset="0"/>
                <a:cs typeface="Times New Roman" pitchFamily="18" charset="0"/>
              </a:rPr>
              <a:t>.</a:t>
            </a:r>
            <a:endParaRPr lang="en-US" sz="1600" b="1" dirty="0" smtClean="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400" dirty="0" smtClean="0">
                <a:solidFill>
                  <a:srgbClr val="FF0000"/>
                </a:solidFill>
                <a:latin typeface="Times New Roman" pitchFamily="18" charset="0"/>
                <a:cs typeface="Times New Roman" pitchFamily="18" charset="0"/>
              </a:rPr>
              <a:t>RAID Level 2</a:t>
            </a:r>
            <a:endParaRPr lang="en-US" sz="2400" dirty="0"/>
          </a:p>
        </p:txBody>
      </p:sp>
      <p:pic>
        <p:nvPicPr>
          <p:cNvPr id="3074" name="Picture 2"/>
          <p:cNvPicPr>
            <a:picLocks noChangeAspect="1" noChangeArrowheads="1"/>
          </p:cNvPicPr>
          <p:nvPr/>
        </p:nvPicPr>
        <p:blipFill>
          <a:blip r:embed="rId2" cstate="print"/>
          <a:srcRect/>
          <a:stretch>
            <a:fillRect/>
          </a:stretch>
        </p:blipFill>
        <p:spPr bwMode="auto">
          <a:xfrm>
            <a:off x="685800" y="2971800"/>
            <a:ext cx="76962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76200"/>
          </a:xfrm>
        </p:spPr>
        <p:txBody>
          <a:bodyPr>
            <a:normAutofit fontScale="25000" lnSpcReduction="20000"/>
          </a:bodyPr>
          <a:lstStyle/>
          <a:p>
            <a:endParaRPr lang="en-US" dirty="0"/>
          </a:p>
        </p:txBody>
      </p:sp>
      <p:sp>
        <p:nvSpPr>
          <p:cNvPr id="3" name="Title 2"/>
          <p:cNvSpPr>
            <a:spLocks noGrp="1"/>
          </p:cNvSpPr>
          <p:nvPr>
            <p:ph type="title"/>
          </p:nvPr>
        </p:nvSpPr>
        <p:spPr>
          <a:xfrm>
            <a:off x="457200" y="152400"/>
            <a:ext cx="8229600" cy="45719"/>
          </a:xfrm>
        </p:spPr>
        <p:txBody>
          <a:bodyPr>
            <a:normAutofit fontScale="90000"/>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838200"/>
            <a:ext cx="5791200" cy="5867400"/>
          </a:xfrm>
          <a:prstGeom prst="rect">
            <a:avLst/>
          </a:prstGeom>
          <a:noFill/>
          <a:ln w="9525">
            <a:noFill/>
            <a:miter lim="800000"/>
            <a:headEnd/>
            <a:tailEnd/>
          </a:ln>
        </p:spPr>
      </p:pic>
      <p:sp>
        <p:nvSpPr>
          <p:cNvPr id="5" name="Rectangle 4"/>
          <p:cNvSpPr/>
          <p:nvPr/>
        </p:nvSpPr>
        <p:spPr>
          <a:xfrm>
            <a:off x="7239000" y="5181600"/>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consists of up to 2n addressable words, with each word having a unique n-bit address</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7315200" y="2362200"/>
            <a:ext cx="1828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For mapping purposes, consist of a number of fixed length blocks of K words</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3276600" y="3048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consists of m blocks, called lines.</a:t>
            </a:r>
            <a:endParaRPr lang="en-US" sz="1600" b="1" dirty="0">
              <a:solidFill>
                <a:schemeClr val="tx1"/>
              </a:solidFill>
              <a:latin typeface="Times New Roman" pitchFamily="18" charset="0"/>
              <a:cs typeface="Times New Roman" pitchFamily="18" charset="0"/>
            </a:endParaRPr>
          </a:p>
        </p:txBody>
      </p:sp>
      <p:sp>
        <p:nvSpPr>
          <p:cNvPr id="8" name="Rectangle 7"/>
          <p:cNvSpPr/>
          <p:nvPr/>
        </p:nvSpPr>
        <p:spPr>
          <a:xfrm>
            <a:off x="2286000" y="37338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Each line contains K words, plus a tag of a few bits..</a:t>
            </a:r>
            <a:endParaRPr lang="en-US" sz="1600" b="1" dirty="0">
              <a:solidFill>
                <a:schemeClr val="tx1"/>
              </a:solidFill>
              <a:latin typeface="Times New Roman" pitchFamily="18" charset="0"/>
              <a:cs typeface="Times New Roman" pitchFamily="18" charset="0"/>
            </a:endParaRPr>
          </a:p>
        </p:txBody>
      </p:sp>
      <p:sp>
        <p:nvSpPr>
          <p:cNvPr id="9" name="Rectangle 8"/>
          <p:cNvSpPr/>
          <p:nvPr/>
        </p:nvSpPr>
        <p:spPr>
          <a:xfrm>
            <a:off x="2743200" y="2057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The length of a line, not including tag and control bits</a:t>
            </a:r>
            <a:endParaRPr lang="en-US" sz="1600" b="1" dirty="0">
              <a:solidFill>
                <a:schemeClr val="tx1"/>
              </a:solidFill>
              <a:latin typeface="Times New Roman" pitchFamily="18" charset="0"/>
              <a:cs typeface="Times New Roman" pitchFamily="18" charset="0"/>
            </a:endParaRPr>
          </a:p>
        </p:txBody>
      </p:sp>
      <p:sp>
        <p:nvSpPr>
          <p:cNvPr id="11" name="Rectangle 10"/>
          <p:cNvSpPr/>
          <p:nvPr/>
        </p:nvSpPr>
        <p:spPr>
          <a:xfrm>
            <a:off x="2971800" y="32766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If a word read, that block is transferred to one of the lines of the cache. But not uniquely and permanently dedicated to a particular block</a:t>
            </a:r>
            <a:endParaRPr lang="en-US" sz="1600" b="1" dirty="0">
              <a:solidFill>
                <a:schemeClr val="tx1"/>
              </a:solidFill>
              <a:latin typeface="Times New Roman" pitchFamily="18" charset="0"/>
              <a:cs typeface="Times New Roman" pitchFamily="18" charset="0"/>
            </a:endParaRPr>
          </a:p>
        </p:txBody>
      </p:sp>
      <p:sp>
        <p:nvSpPr>
          <p:cNvPr id="12" name="Rectangle 11"/>
          <p:cNvSpPr/>
          <p:nvPr/>
        </p:nvSpPr>
        <p:spPr>
          <a:xfrm>
            <a:off x="0" y="7620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tag that identifies which block is currently being stored</a:t>
            </a:r>
            <a:r>
              <a:rPr lang="en-US" b="1" dirty="0" smtClean="0"/>
              <a:t>. </a:t>
            </a:r>
            <a:endParaRPr lang="en-US" dirty="0"/>
          </a:p>
        </p:txBody>
      </p:sp>
      <p:sp>
        <p:nvSpPr>
          <p:cNvPr id="13" name="Rectangle 12"/>
          <p:cNvSpPr/>
          <p:nvPr/>
        </p:nvSpPr>
        <p:spPr>
          <a:xfrm>
            <a:off x="0" y="198120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Tag is a portion of the main memory address and lines less than main memory blocks</a:t>
            </a:r>
            <a:endParaRPr lang="en-US" sz="1600" b="1" dirty="0">
              <a:solidFill>
                <a:schemeClr val="tx1"/>
              </a:solidFill>
              <a:latin typeface="Times New Roman" pitchFamily="18" charset="0"/>
              <a:cs typeface="Times New Roman" pitchFamily="18" charset="0"/>
            </a:endParaRPr>
          </a:p>
        </p:txBody>
      </p:sp>
      <p:sp>
        <p:nvSpPr>
          <p:cNvPr id="14" name="Rectangle 13"/>
          <p:cNvSpPr/>
          <p:nvPr/>
        </p:nvSpPr>
        <p:spPr>
          <a:xfrm>
            <a:off x="5257800" y="228600"/>
            <a:ext cx="3429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line also includes control bits to indicate line has been modified since being loaded into the cache</a:t>
            </a:r>
            <a:endParaRPr lang="en-US" dirty="0"/>
          </a:p>
        </p:txBody>
      </p:sp>
      <p:sp>
        <p:nvSpPr>
          <p:cNvPr id="15" name="Down Arrow 14"/>
          <p:cNvSpPr/>
          <p:nvPr/>
        </p:nvSpPr>
        <p:spPr>
          <a:xfrm>
            <a:off x="4114800" y="1066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6400800" y="11430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6705600" y="5334000"/>
            <a:ext cx="381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6705600" y="2133600"/>
            <a:ext cx="7620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905000" y="13716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057400" y="2209800"/>
            <a:ext cx="457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2590800" y="1828800"/>
            <a:ext cx="21336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2743200" y="1600200"/>
            <a:ext cx="76200" cy="2057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a:off x="4876800" y="1676400"/>
            <a:ext cx="8382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linds(horizontal)">
                                      <p:cBhvr>
                                        <p:cTn id="56" dur="500"/>
                                        <p:tgtEl>
                                          <p:spTgt spid="1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par>
                                <p:cTn id="71" presetID="3" presetClass="exit" presetSubtype="10" fill="hold" grpId="1" nodeType="withEffect">
                                  <p:stCondLst>
                                    <p:cond delay="0"/>
                                  </p:stCondLst>
                                  <p:childTnLst>
                                    <p:animEffect transition="out" filter="blinds(horizontal)">
                                      <p:cBhvr>
                                        <p:cTn id="72" dur="500"/>
                                        <p:tgtEl>
                                          <p:spTgt spid="12"/>
                                        </p:tgtEl>
                                      </p:cBhvr>
                                    </p:animEffect>
                                    <p:set>
                                      <p:cBhvr>
                                        <p:cTn id="73" dur="1" fill="hold">
                                          <p:stCondLst>
                                            <p:cond delay="499"/>
                                          </p:stCondLst>
                                        </p:cTn>
                                        <p:tgtEl>
                                          <p:spTgt spid="12"/>
                                        </p:tgtEl>
                                        <p:attrNameLst>
                                          <p:attrName>style.visibility</p:attrName>
                                        </p:attrNameLst>
                                      </p:cBhvr>
                                      <p:to>
                                        <p:strVal val="hidden"/>
                                      </p:to>
                                    </p:set>
                                  </p:childTnLst>
                                </p:cTn>
                              </p:par>
                              <p:par>
                                <p:cTn id="74" presetID="3" presetClass="exit" presetSubtype="10" fill="hold" grpId="1" nodeType="withEffect">
                                  <p:stCondLst>
                                    <p:cond delay="0"/>
                                  </p:stCondLst>
                                  <p:childTnLst>
                                    <p:animEffect transition="out" filter="blinds(horizontal)">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blinds(horizontal)">
                                      <p:cBhvr>
                                        <p:cTn id="81" dur="500"/>
                                        <p:tgtEl>
                                          <p:spTgt spid="1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blinds(horizontal)">
                                      <p:cBhvr>
                                        <p:cTn id="84" dur="500"/>
                                        <p:tgtEl>
                                          <p:spTgt spid="20"/>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linds(horizontal)">
                                      <p:cBhvr>
                                        <p:cTn id="87" dur="500"/>
                                        <p:tgtEl>
                                          <p:spTgt spid="9"/>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blinds(horizontal)">
                                      <p:cBhvr>
                                        <p:cTn id="90" dur="500"/>
                                        <p:tgtEl>
                                          <p:spTgt spid="21"/>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childTnLst>
                                    <p:animEffect transition="out" filter="blinds(horizontal)">
                                      <p:cBhvr>
                                        <p:cTn id="94" dur="500"/>
                                        <p:tgtEl>
                                          <p:spTgt spid="13"/>
                                        </p:tgtEl>
                                      </p:cBhvr>
                                    </p:animEffect>
                                    <p:set>
                                      <p:cBhvr>
                                        <p:cTn id="95" dur="1" fill="hold">
                                          <p:stCondLst>
                                            <p:cond delay="499"/>
                                          </p:stCondLst>
                                        </p:cTn>
                                        <p:tgtEl>
                                          <p:spTgt spid="13"/>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20"/>
                                        </p:tgtEl>
                                      </p:cBhvr>
                                    </p:animEffect>
                                    <p:set>
                                      <p:cBhvr>
                                        <p:cTn id="98" dur="1" fill="hold">
                                          <p:stCondLst>
                                            <p:cond delay="499"/>
                                          </p:stCondLst>
                                        </p:cTn>
                                        <p:tgtEl>
                                          <p:spTgt spid="20"/>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9"/>
                                        </p:tgtEl>
                                      </p:cBhvr>
                                    </p:animEffect>
                                    <p:set>
                                      <p:cBhvr>
                                        <p:cTn id="101" dur="1" fill="hold">
                                          <p:stCondLst>
                                            <p:cond delay="499"/>
                                          </p:stCondLst>
                                        </p:cTn>
                                        <p:tgtEl>
                                          <p:spTgt spid="9"/>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21"/>
                                        </p:tgtEl>
                                      </p:cBhvr>
                                    </p:animEffect>
                                    <p:set>
                                      <p:cBhvr>
                                        <p:cTn id="104" dur="1" fill="hold">
                                          <p:stCondLst>
                                            <p:cond delay="499"/>
                                          </p:stCondLst>
                                        </p:cTn>
                                        <p:tgtEl>
                                          <p:spTgt spid="2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blinds(horizontal)">
                                      <p:cBhvr>
                                        <p:cTn id="109" dur="500"/>
                                        <p:tgtEl>
                                          <p:spTgt spid="22"/>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blinds(horizontal)">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22"/>
                                        </p:tgtEl>
                                      </p:cBhvr>
                                    </p:animEffect>
                                    <p:set>
                                      <p:cBhvr>
                                        <p:cTn id="117" dur="1" fill="hold">
                                          <p:stCondLst>
                                            <p:cond delay="499"/>
                                          </p:stCondLst>
                                        </p:cTn>
                                        <p:tgtEl>
                                          <p:spTgt spid="22"/>
                                        </p:tgtEl>
                                        <p:attrNameLst>
                                          <p:attrName>style.visibility</p:attrName>
                                        </p:attrNameLst>
                                      </p:cBhvr>
                                      <p:to>
                                        <p:strVal val="hidden"/>
                                      </p:to>
                                    </p:set>
                                  </p:childTnLst>
                                </p:cTn>
                              </p:par>
                              <p:par>
                                <p:cTn id="118" presetID="3" presetClass="exit" presetSubtype="10" fill="hold" grpId="1" nodeType="withEffect">
                                  <p:stCondLst>
                                    <p:cond delay="0"/>
                                  </p:stCondLst>
                                  <p:childTnLst>
                                    <p:animEffect transition="out" filter="blinds(horizontal)">
                                      <p:cBhvr>
                                        <p:cTn id="119" dur="500"/>
                                        <p:tgtEl>
                                          <p:spTgt spid="8"/>
                                        </p:tgtEl>
                                      </p:cBhvr>
                                    </p:animEffect>
                                    <p:set>
                                      <p:cBhvr>
                                        <p:cTn id="120" dur="1" fill="hold">
                                          <p:stCondLst>
                                            <p:cond delay="499"/>
                                          </p:stCondLst>
                                        </p:cTn>
                                        <p:tgtEl>
                                          <p:spTgt spid="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11"/>
                                        </p:tgtEl>
                                        <p:attrNameLst>
                                          <p:attrName>style.visibility</p:attrName>
                                        </p:attrNameLst>
                                      </p:cBhvr>
                                      <p:to>
                                        <p:strVal val="visible"/>
                                      </p:to>
                                    </p:set>
                                    <p:animEffect transition="in" filter="blinds(horizontal)">
                                      <p:cBhvr>
                                        <p:cTn id="125" dur="500"/>
                                        <p:tgtEl>
                                          <p:spTgt spid="11"/>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blinds(horizontal)">
                                      <p:cBhvr>
                                        <p:cTn id="1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495800"/>
          </a:xfrm>
        </p:spPr>
        <p:txBody>
          <a:bodyPr>
            <a:noAutofit/>
          </a:bodyPr>
          <a:lstStyle/>
          <a:p>
            <a:r>
              <a:rPr lang="en-US" sz="1600" b="1" dirty="0" smtClean="0">
                <a:solidFill>
                  <a:srgbClr val="7030A0"/>
                </a:solidFill>
                <a:latin typeface="Times New Roman" pitchFamily="18" charset="0"/>
                <a:cs typeface="Times New Roman" pitchFamily="18" charset="0"/>
              </a:rPr>
              <a:t>requires </a:t>
            </a:r>
            <a:r>
              <a:rPr lang="en-US" sz="1600" b="1" dirty="0" smtClean="0">
                <a:solidFill>
                  <a:srgbClr val="7030A0"/>
                </a:solidFill>
                <a:latin typeface="Times New Roman" pitchFamily="18" charset="0"/>
                <a:cs typeface="Times New Roman" pitchFamily="18" charset="0"/>
              </a:rPr>
              <a:t>only a single redundant disk, no matter how large the disk array. RAID </a:t>
            </a:r>
            <a:r>
              <a:rPr lang="en-US" sz="1600" b="1" dirty="0" smtClean="0">
                <a:solidFill>
                  <a:srgbClr val="7030A0"/>
                </a:solidFill>
                <a:latin typeface="Times New Roman" pitchFamily="18" charset="0"/>
                <a:cs typeface="Times New Roman" pitchFamily="18" charset="0"/>
              </a:rPr>
              <a:t>3</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employs parallel access, with data distributed in small strips. Instead of an </a:t>
            </a:r>
            <a:r>
              <a:rPr lang="en-US" sz="1600" b="1" dirty="0" smtClean="0">
                <a:solidFill>
                  <a:srgbClr val="7030A0"/>
                </a:solidFill>
                <a:latin typeface="Times New Roman" pitchFamily="18" charset="0"/>
                <a:cs typeface="Times New Roman" pitchFamily="18" charset="0"/>
              </a:rPr>
              <a:t>error-correcting code</a:t>
            </a:r>
            <a:r>
              <a:rPr lang="en-US" sz="1600" b="1" dirty="0" smtClean="0">
                <a:solidFill>
                  <a:srgbClr val="7030A0"/>
                </a:solidFill>
                <a:latin typeface="Times New Roman" pitchFamily="18" charset="0"/>
                <a:cs typeface="Times New Roman" pitchFamily="18" charset="0"/>
              </a:rPr>
              <a:t>, a simple parity bit is computed for the set of individual bits in the same</a:t>
            </a:r>
          </a:p>
          <a:p>
            <a:r>
              <a:rPr lang="en-US" sz="1600" b="1" dirty="0" smtClean="0">
                <a:solidFill>
                  <a:srgbClr val="7030A0"/>
                </a:solidFill>
                <a:latin typeface="Times New Roman" pitchFamily="18" charset="0"/>
                <a:cs typeface="Times New Roman" pitchFamily="18" charset="0"/>
              </a:rPr>
              <a:t>position on all of the data disks</a:t>
            </a:r>
            <a:r>
              <a:rPr lang="en-US" sz="1600" b="1" dirty="0" smtClean="0">
                <a:solidFill>
                  <a:srgbClr val="7030A0"/>
                </a:solidFill>
                <a:latin typeface="Times New Roman" pitchFamily="18" charset="0"/>
                <a:cs typeface="Times New Roman" pitchFamily="18" charset="0"/>
              </a:rPr>
              <a:t>.</a:t>
            </a:r>
          </a:p>
          <a:p>
            <a:endParaRPr lang="en-US" sz="1600" b="1" dirty="0" smtClean="0">
              <a:solidFill>
                <a:srgbClr val="7030A0"/>
              </a:solidFill>
              <a:latin typeface="Times New Roman" pitchFamily="18" charset="0"/>
              <a:cs typeface="Times New Roman" pitchFamily="18" charset="0"/>
            </a:endParaRPr>
          </a:p>
          <a:p>
            <a:r>
              <a:rPr lang="en-US" sz="1600" b="1" dirty="0" smtClean="0">
                <a:solidFill>
                  <a:srgbClr val="7030A0"/>
                </a:solidFill>
                <a:latin typeface="Times New Roman" pitchFamily="18" charset="0"/>
                <a:cs typeface="Times New Roman" pitchFamily="18" charset="0"/>
              </a:rPr>
              <a:t>If disk </a:t>
            </a:r>
            <a:r>
              <a:rPr lang="en-US" sz="1600" b="1" dirty="0" smtClean="0">
                <a:solidFill>
                  <a:srgbClr val="7030A0"/>
                </a:solidFill>
                <a:latin typeface="Times New Roman" pitchFamily="18" charset="0"/>
                <a:cs typeface="Times New Roman" pitchFamily="18" charset="0"/>
              </a:rPr>
              <a:t>failure, all of the data are still </a:t>
            </a:r>
            <a:r>
              <a:rPr lang="en-US" sz="1600" b="1" dirty="0" smtClean="0">
                <a:solidFill>
                  <a:srgbClr val="7030A0"/>
                </a:solidFill>
                <a:latin typeface="Times New Roman" pitchFamily="18" charset="0"/>
                <a:cs typeface="Times New Roman" pitchFamily="18" charset="0"/>
              </a:rPr>
              <a:t>present in reduced </a:t>
            </a:r>
            <a:r>
              <a:rPr lang="en-US" sz="1600" b="1" dirty="0" smtClean="0">
                <a:solidFill>
                  <a:srgbClr val="7030A0"/>
                </a:solidFill>
                <a:latin typeface="Times New Roman" pitchFamily="18" charset="0"/>
                <a:cs typeface="Times New Roman" pitchFamily="18" charset="0"/>
              </a:rPr>
              <a:t>mode. </a:t>
            </a:r>
            <a:endParaRPr lang="en-US" sz="16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639762"/>
          </a:xfrm>
        </p:spPr>
        <p:txBody>
          <a:bodyPr>
            <a:normAutofit/>
          </a:bodyPr>
          <a:lstStyle/>
          <a:p>
            <a:r>
              <a:rPr lang="en-US" sz="2400" dirty="0" smtClean="0">
                <a:solidFill>
                  <a:srgbClr val="FF0000"/>
                </a:solidFill>
                <a:latin typeface="Times New Roman" pitchFamily="18" charset="0"/>
                <a:cs typeface="Times New Roman" pitchFamily="18" charset="0"/>
              </a:rPr>
              <a:t>RAID Level 3</a:t>
            </a:r>
            <a:endParaRPr lang="en-US" sz="2400"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609600" y="3352800"/>
            <a:ext cx="769620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3" end="3"/>
                                            </p:txEl>
                                          </p:spTgt>
                                        </p:tgtEl>
                                      </p:cBhvr>
                                    </p:animEffect>
                                    <p:set>
                                      <p:cBhvr>
                                        <p:cTn id="13" dur="1" fill="hold">
                                          <p:stCondLst>
                                            <p:cond delay="499"/>
                                          </p:stCondLst>
                                        </p:cTn>
                                        <p:tgtEl>
                                          <p:spTgt spid="2">
                                            <p:txEl>
                                              <p:pRg st="3" end="3"/>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5" end="5"/>
                                            </p:txEl>
                                          </p:spTgt>
                                        </p:tgtEl>
                                      </p:cBhvr>
                                    </p:animEffect>
                                    <p:set>
                                      <p:cBhvr>
                                        <p:cTn id="16" dur="1" fill="hold">
                                          <p:stCondLst>
                                            <p:cond delay="499"/>
                                          </p:stCondLst>
                                        </p:cTn>
                                        <p:tgtEl>
                                          <p:spTgt spid="2">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blinds(horizontal)">
                                      <p:cBhvr>
                                        <p:cTn id="2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1"/>
            <a:ext cx="8229600" cy="4267200"/>
          </a:xfrm>
        </p:spPr>
        <p:txBody>
          <a:bodyPr>
            <a:noAutofit/>
          </a:bodyPr>
          <a:lstStyle/>
          <a:p>
            <a:r>
              <a:rPr lang="en-US" sz="1600" b="1" dirty="0" smtClean="0">
                <a:solidFill>
                  <a:srgbClr val="7030A0"/>
                </a:solidFill>
                <a:latin typeface="Times New Roman" pitchFamily="18" charset="0"/>
                <a:cs typeface="Times New Roman" pitchFamily="18" charset="0"/>
              </a:rPr>
              <a:t>independent </a:t>
            </a:r>
            <a:r>
              <a:rPr lang="en-US" sz="1600" b="1" dirty="0" smtClean="0">
                <a:solidFill>
                  <a:srgbClr val="7030A0"/>
                </a:solidFill>
                <a:latin typeface="Times New Roman" pitchFamily="18" charset="0"/>
                <a:cs typeface="Times New Roman" pitchFamily="18" charset="0"/>
              </a:rPr>
              <a:t>access technique. In an independent</a:t>
            </a:r>
          </a:p>
          <a:p>
            <a:r>
              <a:rPr lang="en-US" sz="1600" b="1" dirty="0" smtClean="0">
                <a:solidFill>
                  <a:srgbClr val="7030A0"/>
                </a:solidFill>
                <a:latin typeface="Times New Roman" pitchFamily="18" charset="0"/>
                <a:cs typeface="Times New Roman" pitchFamily="18" charset="0"/>
              </a:rPr>
              <a:t>access array, each member disk operates independently, so that separate</a:t>
            </a:r>
          </a:p>
          <a:p>
            <a:r>
              <a:rPr lang="en-US" sz="1600" b="1" dirty="0" smtClean="0">
                <a:solidFill>
                  <a:srgbClr val="7030A0"/>
                </a:solidFill>
                <a:latin typeface="Times New Roman" pitchFamily="18" charset="0"/>
                <a:cs typeface="Times New Roman" pitchFamily="18" charset="0"/>
              </a:rPr>
              <a:t>I/O requests can be satisfied in parallel. </a:t>
            </a:r>
            <a:r>
              <a:rPr lang="en-US" sz="1600" b="1" dirty="0" smtClean="0">
                <a:solidFill>
                  <a:srgbClr val="7030A0"/>
                </a:solidFill>
                <a:latin typeface="Times New Roman" pitchFamily="18" charset="0"/>
                <a:cs typeface="Times New Roman" pitchFamily="18" charset="0"/>
              </a:rPr>
              <a:t>suitable </a:t>
            </a:r>
            <a:r>
              <a:rPr lang="en-US" sz="1600" b="1" dirty="0" smtClean="0">
                <a:solidFill>
                  <a:srgbClr val="7030A0"/>
                </a:solidFill>
                <a:latin typeface="Times New Roman" pitchFamily="18" charset="0"/>
                <a:cs typeface="Times New Roman" pitchFamily="18" charset="0"/>
              </a:rPr>
              <a:t>for applications that require high I/O request rates and are </a:t>
            </a:r>
            <a:r>
              <a:rPr lang="en-US" sz="1600" b="1" dirty="0" smtClean="0">
                <a:solidFill>
                  <a:srgbClr val="7030A0"/>
                </a:solidFill>
                <a:latin typeface="Times New Roman" pitchFamily="18" charset="0"/>
                <a:cs typeface="Times New Roman" pitchFamily="18" charset="0"/>
              </a:rPr>
              <a:t>relatively less </a:t>
            </a:r>
            <a:r>
              <a:rPr lang="en-US" sz="1600" b="1" dirty="0" smtClean="0">
                <a:solidFill>
                  <a:srgbClr val="7030A0"/>
                </a:solidFill>
                <a:latin typeface="Times New Roman" pitchFamily="18" charset="0"/>
                <a:cs typeface="Times New Roman" pitchFamily="18" charset="0"/>
              </a:rPr>
              <a:t>suited for applications that require high data transfer rates.</a:t>
            </a:r>
          </a:p>
          <a:p>
            <a:r>
              <a:rPr lang="en-US" sz="1600" b="1" dirty="0" smtClean="0">
                <a:solidFill>
                  <a:srgbClr val="7030A0"/>
                </a:solidFill>
                <a:latin typeface="Times New Roman" pitchFamily="18" charset="0"/>
                <a:cs typeface="Times New Roman" pitchFamily="18" charset="0"/>
              </a:rPr>
              <a:t>across </a:t>
            </a:r>
            <a:r>
              <a:rPr lang="en-US" sz="1600" b="1" dirty="0" smtClean="0">
                <a:solidFill>
                  <a:srgbClr val="7030A0"/>
                </a:solidFill>
                <a:latin typeface="Times New Roman" pitchFamily="18" charset="0"/>
                <a:cs typeface="Times New Roman" pitchFamily="18" charset="0"/>
              </a:rPr>
              <a:t>corresponding strips on each data disk, and the parity bits are stored</a:t>
            </a:r>
          </a:p>
          <a:p>
            <a:r>
              <a:rPr lang="en-US" sz="1600" b="1" dirty="0" smtClean="0">
                <a:solidFill>
                  <a:srgbClr val="7030A0"/>
                </a:solidFill>
                <a:latin typeface="Times New Roman" pitchFamily="18" charset="0"/>
                <a:cs typeface="Times New Roman" pitchFamily="18" charset="0"/>
              </a:rPr>
              <a:t>in the corresponding strip on the parity disk.</a:t>
            </a:r>
          </a:p>
          <a:p>
            <a:r>
              <a:rPr lang="en-US" sz="1600" b="1" dirty="0" smtClean="0">
                <a:solidFill>
                  <a:srgbClr val="7030A0"/>
                </a:solidFill>
                <a:latin typeface="Times New Roman" pitchFamily="18" charset="0"/>
                <a:cs typeface="Times New Roman" pitchFamily="18" charset="0"/>
              </a:rPr>
              <a:t>RAID 4 involves a write penalty when an I/O write request of small size is performed.</a:t>
            </a:r>
          </a:p>
          <a:p>
            <a:r>
              <a:rPr lang="en-US" sz="1600" b="1" dirty="0" smtClean="0">
                <a:solidFill>
                  <a:srgbClr val="7030A0"/>
                </a:solidFill>
                <a:latin typeface="Times New Roman" pitchFamily="18" charset="0"/>
                <a:cs typeface="Times New Roman" pitchFamily="18" charset="0"/>
              </a:rPr>
              <a:t>Each time that a write occurs, the array management software must update</a:t>
            </a:r>
          </a:p>
          <a:p>
            <a:r>
              <a:rPr lang="en-US" sz="1600" b="1" dirty="0" smtClean="0">
                <a:solidFill>
                  <a:srgbClr val="7030A0"/>
                </a:solidFill>
                <a:latin typeface="Times New Roman" pitchFamily="18" charset="0"/>
                <a:cs typeface="Times New Roman" pitchFamily="18" charset="0"/>
              </a:rPr>
              <a:t>not only the user data but also the corresponding parity bits.</a:t>
            </a:r>
          </a:p>
          <a:p>
            <a:r>
              <a:rPr lang="en-US" sz="1600" b="1" dirty="0" smtClean="0">
                <a:solidFill>
                  <a:srgbClr val="7030A0"/>
                </a:solidFill>
                <a:latin typeface="Times New Roman" pitchFamily="18" charset="0"/>
                <a:cs typeface="Times New Roman" pitchFamily="18" charset="0"/>
              </a:rPr>
              <a:t>To calculate the new parity, the array management software must read the old</a:t>
            </a:r>
          </a:p>
          <a:p>
            <a:r>
              <a:rPr lang="en-US" sz="1600" b="1" dirty="0" smtClean="0">
                <a:solidFill>
                  <a:srgbClr val="7030A0"/>
                </a:solidFill>
                <a:latin typeface="Times New Roman" pitchFamily="18" charset="0"/>
                <a:cs typeface="Times New Roman" pitchFamily="18" charset="0"/>
              </a:rPr>
              <a:t>user strip and the old parity strip. Then it can update these two strips with the new</a:t>
            </a:r>
          </a:p>
          <a:p>
            <a:r>
              <a:rPr lang="en-US" sz="1600" b="1" dirty="0" smtClean="0">
                <a:solidFill>
                  <a:srgbClr val="7030A0"/>
                </a:solidFill>
                <a:latin typeface="Times New Roman" pitchFamily="18" charset="0"/>
                <a:cs typeface="Times New Roman" pitchFamily="18" charset="0"/>
              </a:rPr>
              <a:t>data and the newly calculated parity. Thus, each strip write involves two reads and</a:t>
            </a:r>
          </a:p>
          <a:p>
            <a:r>
              <a:rPr lang="en-US" sz="1600" b="1" dirty="0" smtClean="0">
                <a:solidFill>
                  <a:srgbClr val="7030A0"/>
                </a:solidFill>
                <a:latin typeface="Times New Roman" pitchFamily="18" charset="0"/>
                <a:cs typeface="Times New Roman" pitchFamily="18" charset="0"/>
              </a:rPr>
              <a:t>two writes</a:t>
            </a:r>
            <a:r>
              <a:rPr lang="en-US" sz="1600" b="1" dirty="0" smtClean="0">
                <a:solidFill>
                  <a:srgbClr val="7030A0"/>
                </a:solidFill>
                <a:latin typeface="Times New Roman" pitchFamily="18" charset="0"/>
                <a:cs typeface="Times New Roman" pitchFamily="18" charset="0"/>
              </a:rPr>
              <a:t>.</a:t>
            </a:r>
            <a:endParaRPr lang="en-US" sz="1600" b="1" dirty="0" smtClean="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800" dirty="0" smtClean="0">
                <a:solidFill>
                  <a:srgbClr val="FF0000"/>
                </a:solidFill>
                <a:latin typeface="Times New Roman" pitchFamily="18" charset="0"/>
                <a:cs typeface="Times New Roman" pitchFamily="18" charset="0"/>
              </a:rPr>
              <a:t>RAID Level 4</a:t>
            </a:r>
            <a:endParaRPr lang="en-US" sz="2800"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438400" y="5105400"/>
            <a:ext cx="4257675"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719071"/>
          </a:xfrm>
        </p:spPr>
        <p:txBody>
          <a:bodyPr>
            <a:noAutofit/>
          </a:bodyPr>
          <a:lstStyle/>
          <a:p>
            <a:r>
              <a:rPr lang="en-US" sz="1600" dirty="0" smtClean="0">
                <a:solidFill>
                  <a:srgbClr val="7030A0"/>
                </a:solidFill>
                <a:latin typeface="Times New Roman" pitchFamily="18" charset="0"/>
                <a:cs typeface="Times New Roman" pitchFamily="18" charset="0"/>
              </a:rPr>
              <a:t>RAID 5 is organized in a similar fashion to RAID 4.The difference is that RAID 5</a:t>
            </a:r>
          </a:p>
          <a:p>
            <a:r>
              <a:rPr lang="en-US" sz="1600" dirty="0" smtClean="0">
                <a:solidFill>
                  <a:srgbClr val="7030A0"/>
                </a:solidFill>
                <a:latin typeface="Times New Roman" pitchFamily="18" charset="0"/>
                <a:cs typeface="Times New Roman" pitchFamily="18" charset="0"/>
              </a:rPr>
              <a:t>distributes the parity strips across all disks. A typical allocation is a round-robin</a:t>
            </a:r>
          </a:p>
          <a:p>
            <a:r>
              <a:rPr lang="en-US" sz="1600" dirty="0" smtClean="0">
                <a:solidFill>
                  <a:srgbClr val="7030A0"/>
                </a:solidFill>
                <a:latin typeface="Times New Roman" pitchFamily="18" charset="0"/>
                <a:cs typeface="Times New Roman" pitchFamily="18" charset="0"/>
              </a:rPr>
              <a:t>scheme, as illustrated in Figure 6.8f. For an n-disk array, the parity strip is on a different</a:t>
            </a:r>
          </a:p>
          <a:p>
            <a:r>
              <a:rPr lang="en-US" sz="1600" dirty="0" smtClean="0">
                <a:solidFill>
                  <a:srgbClr val="7030A0"/>
                </a:solidFill>
                <a:latin typeface="Times New Roman" pitchFamily="18" charset="0"/>
                <a:cs typeface="Times New Roman" pitchFamily="18" charset="0"/>
              </a:rPr>
              <a:t>disk for the first n stripes, and the pattern then repeats.</a:t>
            </a:r>
          </a:p>
          <a:p>
            <a:r>
              <a:rPr lang="en-US" sz="1600" dirty="0" smtClean="0">
                <a:solidFill>
                  <a:srgbClr val="7030A0"/>
                </a:solidFill>
                <a:latin typeface="Times New Roman" pitchFamily="18" charset="0"/>
                <a:cs typeface="Times New Roman" pitchFamily="18" charset="0"/>
              </a:rPr>
              <a:t>The distribution of parity strips across all drives avoids the potential I/O bottleneck</a:t>
            </a:r>
          </a:p>
          <a:p>
            <a:r>
              <a:rPr lang="en-US" sz="1600" dirty="0" smtClean="0">
                <a:solidFill>
                  <a:srgbClr val="7030A0"/>
                </a:solidFill>
                <a:latin typeface="Times New Roman" pitchFamily="18" charset="0"/>
                <a:cs typeface="Times New Roman" pitchFamily="18" charset="0"/>
              </a:rPr>
              <a:t>found in RAID 4.</a:t>
            </a:r>
            <a:endParaRPr lang="en-US" sz="1600"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63562"/>
          </a:xfrm>
        </p:spPr>
        <p:txBody>
          <a:bodyPr>
            <a:normAutofit/>
          </a:bodyPr>
          <a:lstStyle/>
          <a:p>
            <a:r>
              <a:rPr lang="en-US" sz="2800" dirty="0" smtClean="0">
                <a:solidFill>
                  <a:srgbClr val="FF0000"/>
                </a:solidFill>
                <a:latin typeface="Times New Roman" pitchFamily="18" charset="0"/>
                <a:cs typeface="Times New Roman" pitchFamily="18" charset="0"/>
              </a:rPr>
              <a:t>RAID Level 5</a:t>
            </a:r>
            <a:endParaRPr lang="en-US" sz="2800" dirty="0">
              <a:solidFill>
                <a:srgbClr val="FF0000"/>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762000" y="3124200"/>
            <a:ext cx="6934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458200" cy="5016691"/>
          </a:xfrm>
        </p:spPr>
        <p:txBody>
          <a:bodyPr>
            <a:normAutofit fontScale="77500" lnSpcReduction="20000"/>
          </a:bodyPr>
          <a:lstStyle/>
          <a:p>
            <a:r>
              <a:rPr lang="en-US" b="1" dirty="0" smtClean="0">
                <a:solidFill>
                  <a:srgbClr val="7030A0"/>
                </a:solidFill>
                <a:latin typeface="Times New Roman" pitchFamily="18" charset="0"/>
                <a:cs typeface="Times New Roman" pitchFamily="18" charset="0"/>
              </a:rPr>
              <a:t>two different parity calculations are carried out</a:t>
            </a:r>
          </a:p>
          <a:p>
            <a:r>
              <a:rPr lang="en-US" b="1" dirty="0" smtClean="0">
                <a:solidFill>
                  <a:srgbClr val="7030A0"/>
                </a:solidFill>
                <a:latin typeface="Times New Roman" pitchFamily="18" charset="0"/>
                <a:cs typeface="Times New Roman" pitchFamily="18" charset="0"/>
              </a:rPr>
              <a:t>and stored in separate blocks on different disks. Thus, a RAID 6 array whose </a:t>
            </a:r>
            <a:r>
              <a:rPr lang="en-US" b="1" dirty="0" smtClean="0">
                <a:solidFill>
                  <a:srgbClr val="7030A0"/>
                </a:solidFill>
                <a:latin typeface="Times New Roman" pitchFamily="18" charset="0"/>
                <a:cs typeface="Times New Roman" pitchFamily="18" charset="0"/>
              </a:rPr>
              <a:t>user data </a:t>
            </a:r>
            <a:r>
              <a:rPr lang="en-US" b="1" dirty="0" smtClean="0">
                <a:solidFill>
                  <a:srgbClr val="7030A0"/>
                </a:solidFill>
                <a:latin typeface="Times New Roman" pitchFamily="18" charset="0"/>
                <a:cs typeface="Times New Roman" pitchFamily="18" charset="0"/>
              </a:rPr>
              <a:t>require N disks consists of N + 2 disks.</a:t>
            </a:r>
          </a:p>
          <a:p>
            <a:r>
              <a:rPr lang="en-US" b="1" dirty="0" smtClean="0">
                <a:solidFill>
                  <a:srgbClr val="7030A0"/>
                </a:solidFill>
                <a:latin typeface="Times New Roman" pitchFamily="18" charset="0"/>
                <a:cs typeface="Times New Roman" pitchFamily="18" charset="0"/>
              </a:rPr>
              <a:t>P and Q are two different data check algorithms.</a:t>
            </a:r>
          </a:p>
          <a:p>
            <a:r>
              <a:rPr lang="en-US" b="1" dirty="0" smtClean="0">
                <a:solidFill>
                  <a:srgbClr val="7030A0"/>
                </a:solidFill>
                <a:latin typeface="Times New Roman" pitchFamily="18" charset="0"/>
                <a:cs typeface="Times New Roman" pitchFamily="18" charset="0"/>
              </a:rPr>
              <a:t>One of the two is the exclusive-OR calculation used in RAID 4 and 5</a:t>
            </a:r>
            <a:r>
              <a:rPr lang="en-US" b="1" dirty="0" smtClean="0">
                <a:solidFill>
                  <a:srgbClr val="7030A0"/>
                </a:solidFill>
                <a:latin typeface="Times New Roman" pitchFamily="18" charset="0"/>
                <a:cs typeface="Times New Roman" pitchFamily="18" charset="0"/>
              </a:rPr>
              <a:t>.</a:t>
            </a:r>
          </a:p>
          <a:p>
            <a:r>
              <a:rPr lang="en-US" b="1" dirty="0" smtClean="0">
                <a:solidFill>
                  <a:srgbClr val="7030A0"/>
                </a:solidFill>
                <a:latin typeface="Times New Roman" pitchFamily="18" charset="0"/>
                <a:cs typeface="Times New Roman" pitchFamily="18" charset="0"/>
              </a:rPr>
              <a:t> But the </a:t>
            </a:r>
            <a:r>
              <a:rPr lang="en-US" b="1" dirty="0" smtClean="0">
                <a:solidFill>
                  <a:srgbClr val="7030A0"/>
                </a:solidFill>
                <a:latin typeface="Times New Roman" pitchFamily="18" charset="0"/>
                <a:cs typeface="Times New Roman" pitchFamily="18" charset="0"/>
              </a:rPr>
              <a:t>other is an independent data check </a:t>
            </a:r>
            <a:r>
              <a:rPr lang="en-US" b="1" dirty="0" err="1" smtClean="0">
                <a:solidFill>
                  <a:srgbClr val="7030A0"/>
                </a:solidFill>
                <a:latin typeface="Times New Roman" pitchFamily="18" charset="0"/>
                <a:cs typeface="Times New Roman" pitchFamily="18" charset="0"/>
              </a:rPr>
              <a:t>algorithm.This</a:t>
            </a:r>
            <a:r>
              <a:rPr lang="en-US" b="1" dirty="0" smtClean="0">
                <a:solidFill>
                  <a:srgbClr val="7030A0"/>
                </a:solidFill>
                <a:latin typeface="Times New Roman" pitchFamily="18" charset="0"/>
                <a:cs typeface="Times New Roman" pitchFamily="18" charset="0"/>
              </a:rPr>
              <a:t> makes it possible to regenerate</a:t>
            </a:r>
          </a:p>
          <a:p>
            <a:r>
              <a:rPr lang="en-US" b="1" dirty="0" smtClean="0">
                <a:solidFill>
                  <a:srgbClr val="7030A0"/>
                </a:solidFill>
                <a:latin typeface="Times New Roman" pitchFamily="18" charset="0"/>
                <a:cs typeface="Times New Roman" pitchFamily="18" charset="0"/>
              </a:rPr>
              <a:t>data even if two disks containing user data fail.</a:t>
            </a:r>
          </a:p>
          <a:p>
            <a:r>
              <a:rPr lang="en-US" b="1" dirty="0" smtClean="0">
                <a:solidFill>
                  <a:srgbClr val="7030A0"/>
                </a:solidFill>
                <a:latin typeface="Times New Roman" pitchFamily="18" charset="0"/>
                <a:cs typeface="Times New Roman" pitchFamily="18" charset="0"/>
              </a:rPr>
              <a:t>The advantage of RAID 6 is that it provides extremely high data availability.</a:t>
            </a:r>
          </a:p>
          <a:p>
            <a:r>
              <a:rPr lang="en-US" b="1" dirty="0" smtClean="0">
                <a:solidFill>
                  <a:srgbClr val="7030A0"/>
                </a:solidFill>
                <a:latin typeface="Times New Roman" pitchFamily="18" charset="0"/>
                <a:cs typeface="Times New Roman" pitchFamily="18" charset="0"/>
              </a:rPr>
              <a:t>Three disks would have to fail within the MTTR (mean time to repair) interval to</a:t>
            </a:r>
          </a:p>
          <a:p>
            <a:r>
              <a:rPr lang="en-US" b="1" dirty="0" smtClean="0">
                <a:solidFill>
                  <a:srgbClr val="7030A0"/>
                </a:solidFill>
                <a:latin typeface="Times New Roman" pitchFamily="18" charset="0"/>
                <a:cs typeface="Times New Roman" pitchFamily="18" charset="0"/>
              </a:rPr>
              <a:t>cause data to be lost. On the other hand, RAID 6 incurs a substantial write penalty,</a:t>
            </a:r>
          </a:p>
          <a:p>
            <a:r>
              <a:rPr lang="en-US" b="1" dirty="0" smtClean="0">
                <a:solidFill>
                  <a:srgbClr val="7030A0"/>
                </a:solidFill>
                <a:latin typeface="Times New Roman" pitchFamily="18" charset="0"/>
                <a:cs typeface="Times New Roman" pitchFamily="18" charset="0"/>
              </a:rPr>
              <a:t>because each write affects two parity blocks.</a:t>
            </a:r>
            <a:endParaRPr lang="en-US"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334962"/>
          </a:xfrm>
        </p:spPr>
        <p:txBody>
          <a:bodyPr>
            <a:noAutofit/>
          </a:bodyPr>
          <a:lstStyle/>
          <a:p>
            <a:r>
              <a:rPr lang="en-US" sz="2800" dirty="0" smtClean="0">
                <a:solidFill>
                  <a:srgbClr val="FF0000"/>
                </a:solidFill>
              </a:rPr>
              <a:t>RAID Level 6</a:t>
            </a:r>
            <a:endParaRPr lang="en-US" sz="2800" dirty="0"/>
          </a:p>
        </p:txBody>
      </p:sp>
      <p:pic>
        <p:nvPicPr>
          <p:cNvPr id="7170" name="Picture 2"/>
          <p:cNvPicPr>
            <a:picLocks noChangeAspect="1" noChangeArrowheads="1"/>
          </p:cNvPicPr>
          <p:nvPr/>
        </p:nvPicPr>
        <p:blipFill>
          <a:blip r:embed="rId2" cstate="print"/>
          <a:srcRect/>
          <a:stretch>
            <a:fillRect/>
          </a:stretch>
        </p:blipFill>
        <p:spPr bwMode="auto">
          <a:xfrm>
            <a:off x="2057400" y="4038600"/>
            <a:ext cx="5153025"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229600" cy="45719"/>
          </a:xfrm>
        </p:spPr>
        <p:txBody>
          <a:bodyPr>
            <a:normAutofit fontScale="25000" lnSpcReduction="20000"/>
          </a:bodyPr>
          <a:lstStyle/>
          <a:p>
            <a:endParaRPr lang="en-US" dirty="0"/>
          </a:p>
        </p:txBody>
      </p:sp>
      <p:sp>
        <p:nvSpPr>
          <p:cNvPr id="3" name="Title 2"/>
          <p:cNvSpPr>
            <a:spLocks noGrp="1"/>
          </p:cNvSpPr>
          <p:nvPr>
            <p:ph type="title"/>
          </p:nvPr>
        </p:nvSpPr>
        <p:spPr>
          <a:xfrm>
            <a:off x="457200" y="152400"/>
            <a:ext cx="8229600" cy="106362"/>
          </a:xfrm>
        </p:spPr>
        <p:txBody>
          <a:bodyPr>
            <a:normAutofit fontScale="90000"/>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990600"/>
            <a:ext cx="7543800" cy="5715000"/>
          </a:xfrm>
          <a:prstGeom prst="rect">
            <a:avLst/>
          </a:prstGeom>
          <a:noFill/>
          <a:ln w="9525">
            <a:noFill/>
            <a:miter lim="800000"/>
            <a:headEnd/>
            <a:tailEnd/>
          </a:ln>
        </p:spPr>
      </p:pic>
      <p:sp>
        <p:nvSpPr>
          <p:cNvPr id="5" name="&quot;No&quot; Symbol 4"/>
          <p:cNvSpPr/>
          <p:nvPr/>
        </p:nvSpPr>
        <p:spPr>
          <a:xfrm>
            <a:off x="5638800" y="1295400"/>
            <a:ext cx="609600" cy="762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2514600" y="1981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When a cache hit</a:t>
            </a:r>
          </a:p>
        </p:txBody>
      </p:sp>
      <p:sp>
        <p:nvSpPr>
          <p:cNvPr id="7" name="&quot;No&quot; Symbol 6"/>
          <p:cNvSpPr/>
          <p:nvPr/>
        </p:nvSpPr>
        <p:spPr>
          <a:xfrm>
            <a:off x="5638800" y="5334000"/>
            <a:ext cx="685800" cy="762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5410200" y="3352800"/>
            <a:ext cx="609600" cy="6858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2438400" y="4800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Times New Roman" pitchFamily="18" charset="0"/>
                <a:cs typeface="Times New Roman" pitchFamily="18" charset="0"/>
              </a:rPr>
              <a:t>When a cache miss occurs</a:t>
            </a:r>
            <a:endParaRPr lang="en-US" sz="1600" b="1" dirty="0">
              <a:solidFill>
                <a:schemeClr val="tx1"/>
              </a:solidFill>
              <a:latin typeface="Times New Roman" pitchFamily="18" charset="0"/>
              <a:cs typeface="Times New Roman" pitchFamily="18" charset="0"/>
            </a:endParaRPr>
          </a:p>
        </p:txBody>
      </p:sp>
      <p:sp>
        <p:nvSpPr>
          <p:cNvPr id="10" name="Rectangle 9"/>
          <p:cNvSpPr/>
          <p:nvPr/>
        </p:nvSpPr>
        <p:spPr>
          <a:xfrm>
            <a:off x="8153400" y="2895600"/>
            <a:ext cx="990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address is loaded onto the system</a:t>
            </a:r>
          </a:p>
          <a:p>
            <a:r>
              <a:rPr lang="en-US" sz="1600" b="1" dirty="0" smtClean="0">
                <a:solidFill>
                  <a:schemeClr val="tx1"/>
                </a:solidFill>
                <a:latin typeface="Times New Roman" pitchFamily="18" charset="0"/>
                <a:cs typeface="Times New Roman" pitchFamily="18" charset="0"/>
              </a:rPr>
              <a:t>bus</a:t>
            </a:r>
            <a:endParaRPr lang="en-US" sz="1600" b="1" dirty="0">
              <a:solidFill>
                <a:schemeClr val="tx1"/>
              </a:solidFill>
              <a:latin typeface="Times New Roman" pitchFamily="18" charset="0"/>
              <a:cs typeface="Times New Roman" pitchFamily="18" charset="0"/>
            </a:endParaRPr>
          </a:p>
        </p:txBody>
      </p:sp>
      <p:sp>
        <p:nvSpPr>
          <p:cNvPr id="11" name="Left Arrow 10"/>
          <p:cNvSpPr/>
          <p:nvPr/>
        </p:nvSpPr>
        <p:spPr>
          <a:xfrm>
            <a:off x="7772400" y="2590800"/>
            <a:ext cx="304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7239000" y="5943600"/>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2362200" y="6019800"/>
            <a:ext cx="4038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4648200" y="4800600"/>
            <a:ext cx="1524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2438400" y="3810000"/>
            <a:ext cx="1371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438400" y="32004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514600" y="43434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quot;No&quot; Symbol 17"/>
          <p:cNvSpPr/>
          <p:nvPr/>
        </p:nvSpPr>
        <p:spPr>
          <a:xfrm>
            <a:off x="3581400" y="4267200"/>
            <a:ext cx="4572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linds(horizontal)">
                                      <p:cBhvr>
                                        <p:cTn id="65" dur="500"/>
                                        <p:tgtEl>
                                          <p:spTgt spid="11"/>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linds(horizontal)">
                                      <p:cBhvr>
                                        <p:cTn id="68" dur="500"/>
                                        <p:tgtEl>
                                          <p:spTgt spid="1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horizontal)">
                                      <p:cBhvr>
                                        <p:cTn id="71" dur="500"/>
                                        <p:tgtEl>
                                          <p:spTgt spid="13"/>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blinds(horizontal)">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grpId="1" nodeType="clickEffect">
                                  <p:stCondLst>
                                    <p:cond delay="0"/>
                                  </p:stCondLst>
                                  <p:childTnLst>
                                    <p:animEffect transition="out" filter="blinds(horizontal)">
                                      <p:cBhvr>
                                        <p:cTn id="78" dur="500"/>
                                        <p:tgtEl>
                                          <p:spTgt spid="12"/>
                                        </p:tgtEl>
                                      </p:cBhvr>
                                    </p:animEffect>
                                    <p:set>
                                      <p:cBhvr>
                                        <p:cTn id="79" dur="1" fill="hold">
                                          <p:stCondLst>
                                            <p:cond delay="499"/>
                                          </p:stCondLst>
                                        </p:cTn>
                                        <p:tgtEl>
                                          <p:spTgt spid="12"/>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10"/>
                                        </p:tgtEl>
                                      </p:cBhvr>
                                    </p:animEffect>
                                    <p:set>
                                      <p:cBhvr>
                                        <p:cTn id="82" dur="1" fill="hold">
                                          <p:stCondLst>
                                            <p:cond delay="499"/>
                                          </p:stCondLst>
                                        </p:cTn>
                                        <p:tgtEl>
                                          <p:spTgt spid="10"/>
                                        </p:tgtEl>
                                        <p:attrNameLst>
                                          <p:attrName>style.visibility</p:attrName>
                                        </p:attrNameLst>
                                      </p:cBhvr>
                                      <p:to>
                                        <p:strVal val="hidden"/>
                                      </p:to>
                                    </p:set>
                                  </p:childTnLst>
                                </p:cTn>
                              </p:par>
                              <p:par>
                                <p:cTn id="83" presetID="3" presetClass="exit" presetSubtype="10" fill="hold" grpId="1" nodeType="withEffect">
                                  <p:stCondLst>
                                    <p:cond delay="0"/>
                                  </p:stCondLst>
                                  <p:childTnLst>
                                    <p:animEffect transition="out" filter="blinds(horizontal)">
                                      <p:cBhvr>
                                        <p:cTn id="84" dur="500"/>
                                        <p:tgtEl>
                                          <p:spTgt spid="11"/>
                                        </p:tgtEl>
                                      </p:cBhvr>
                                    </p:animEffect>
                                    <p:set>
                                      <p:cBhvr>
                                        <p:cTn id="85" dur="1" fill="hold">
                                          <p:stCondLst>
                                            <p:cond delay="499"/>
                                          </p:stCondLst>
                                        </p:cTn>
                                        <p:tgtEl>
                                          <p:spTgt spid="11"/>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500"/>
                                        <p:tgtEl>
                                          <p:spTgt spid="13"/>
                                        </p:tgtEl>
                                      </p:cBhvr>
                                    </p:animEffect>
                                    <p:set>
                                      <p:cBhvr>
                                        <p:cTn id="88" dur="1" fill="hold">
                                          <p:stCondLst>
                                            <p:cond delay="499"/>
                                          </p:stCondLst>
                                        </p:cTn>
                                        <p:tgtEl>
                                          <p:spTgt spid="13"/>
                                        </p:tgtEl>
                                        <p:attrNameLst>
                                          <p:attrName>style.visibility</p:attrName>
                                        </p:attrNameLst>
                                      </p:cBhvr>
                                      <p:to>
                                        <p:strVal val="hidden"/>
                                      </p:to>
                                    </p:set>
                                  </p:childTnLst>
                                </p:cTn>
                              </p:par>
                              <p:par>
                                <p:cTn id="89" presetID="3" presetClass="exit" presetSubtype="10" fill="hold" grpId="1" nodeType="withEffect">
                                  <p:stCondLst>
                                    <p:cond delay="0"/>
                                  </p:stCondLst>
                                  <p:childTnLst>
                                    <p:animEffect transition="out" filter="blinds(horizontal)">
                                      <p:cBhvr>
                                        <p:cTn id="90" dur="500"/>
                                        <p:tgtEl>
                                          <p:spTgt spid="14"/>
                                        </p:tgtEl>
                                      </p:cBhvr>
                                    </p:animEffect>
                                    <p:set>
                                      <p:cBhvr>
                                        <p:cTn id="91" dur="1" fill="hold">
                                          <p:stCondLst>
                                            <p:cond delay="499"/>
                                          </p:stCondLst>
                                        </p:cTn>
                                        <p:tgtEl>
                                          <p:spTgt spid="1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3" presetClass="exit" presetSubtype="10" fill="hold" grpId="1" nodeType="clickEffect">
                                  <p:stCondLst>
                                    <p:cond delay="0"/>
                                  </p:stCondLst>
                                  <p:childTnLst>
                                    <p:animEffect transition="out" filter="blinds(horizontal)">
                                      <p:cBhvr>
                                        <p:cTn id="95" dur="500"/>
                                        <p:tgtEl>
                                          <p:spTgt spid="9"/>
                                        </p:tgtEl>
                                      </p:cBhvr>
                                    </p:animEffect>
                                    <p:set>
                                      <p:cBhvr>
                                        <p:cTn id="96" dur="1" fill="hold">
                                          <p:stCondLst>
                                            <p:cond delay="499"/>
                                          </p:stCondLst>
                                        </p:cTn>
                                        <p:tgtEl>
                                          <p:spTgt spid="9"/>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17"/>
                                        </p:tgtEl>
                                      </p:cBhvr>
                                    </p:animEffect>
                                    <p:set>
                                      <p:cBhvr>
                                        <p:cTn id="99" dur="1" fill="hold">
                                          <p:stCondLst>
                                            <p:cond delay="499"/>
                                          </p:stCondLst>
                                        </p:cTn>
                                        <p:tgtEl>
                                          <p:spTgt spid="17"/>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2"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blinds(horizontal)">
                                      <p:cBhvr>
                                        <p:cTn id="107" dur="500"/>
                                        <p:tgtEl>
                                          <p:spTgt spid="9"/>
                                        </p:tgtEl>
                                      </p:cBhvr>
                                    </p:animEffect>
                                  </p:childTnLst>
                                </p:cTn>
                              </p:par>
                              <p:par>
                                <p:cTn id="108" presetID="3" presetClass="entr" presetSubtype="10" fill="hold" grpId="2" nodeType="with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blinds(horizontal)">
                                      <p:cBhvr>
                                        <p:cTn id="110" dur="500"/>
                                        <p:tgtEl>
                                          <p:spTgt spid="17"/>
                                        </p:tgtEl>
                                      </p:cBhvr>
                                    </p:animEffect>
                                  </p:childTnLst>
                                </p:cTn>
                              </p:par>
                              <p:par>
                                <p:cTn id="111" presetID="3" presetClass="entr" presetSubtype="10" fill="hold" grpId="2" nodeType="with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blinds(horizontal)">
                                      <p:cBhvr>
                                        <p:cTn id="113" dur="500"/>
                                        <p:tgtEl>
                                          <p:spTgt spid="1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2" nodeType="clickEffect">
                                  <p:stCondLst>
                                    <p:cond delay="0"/>
                                  </p:stCondLst>
                                  <p:childTnLst>
                                    <p:set>
                                      <p:cBhvr>
                                        <p:cTn id="117" dur="1" fill="hold">
                                          <p:stCondLst>
                                            <p:cond delay="0"/>
                                          </p:stCondLst>
                                        </p:cTn>
                                        <p:tgtEl>
                                          <p:spTgt spid="12"/>
                                        </p:tgtEl>
                                        <p:attrNameLst>
                                          <p:attrName>style.visibility</p:attrName>
                                        </p:attrNameLst>
                                      </p:cBhvr>
                                      <p:to>
                                        <p:strVal val="visible"/>
                                      </p:to>
                                    </p:set>
                                    <p:animEffect transition="in" filter="blinds(horizontal)">
                                      <p:cBhvr>
                                        <p:cTn id="118" dur="500"/>
                                        <p:tgtEl>
                                          <p:spTgt spid="12"/>
                                        </p:tgtEl>
                                      </p:cBhvr>
                                    </p:animEffect>
                                  </p:childTnLst>
                                </p:cTn>
                              </p:par>
                              <p:par>
                                <p:cTn id="119" presetID="3" presetClass="entr" presetSubtype="10" fill="hold" grpId="2" nodeType="with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blinds(horizontal)">
                                      <p:cBhvr>
                                        <p:cTn id="121" dur="500"/>
                                        <p:tgtEl>
                                          <p:spTgt spid="14"/>
                                        </p:tgtEl>
                                      </p:cBhvr>
                                    </p:animEffect>
                                  </p:childTnLst>
                                </p:cTn>
                              </p:par>
                              <p:par>
                                <p:cTn id="122" presetID="3" presetClass="entr" presetSubtype="10" fill="hold" grpId="2" nodeType="with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blinds(horizontal)">
                                      <p:cBhvr>
                                        <p:cTn id="1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10" grpId="0" animBg="1"/>
      <p:bldP spid="10" grpId="1" animBg="1"/>
      <p:bldP spid="11" grpId="0" animBg="1"/>
      <p:bldP spid="11" grpId="1" animBg="1"/>
      <p:bldP spid="12" grpId="0" animBg="1"/>
      <p:bldP spid="12" grpId="1" animBg="1"/>
      <p:bldP spid="12" grpId="2" animBg="1"/>
      <p:bldP spid="13" grpId="0" animBg="1"/>
      <p:bldP spid="13" grpId="1" animBg="1"/>
      <p:bldP spid="14" grpId="0" animBg="1"/>
      <p:bldP spid="14" grpId="1" animBg="1"/>
      <p:bldP spid="14" grpId="2" animBg="1"/>
      <p:bldP spid="15" grpId="0" animBg="1"/>
      <p:bldP spid="15" grpId="1" animBg="1"/>
      <p:bldP spid="15" grpId="2" animBg="1"/>
      <p:bldP spid="16" grpId="0" animBg="1"/>
      <p:bldP spid="16" grpId="1" animBg="1"/>
      <p:bldP spid="17" grpId="0" animBg="1"/>
      <p:bldP spid="17" grpId="1" animBg="1"/>
      <p:bldP spid="17" grpId="2" animBg="1"/>
      <p:bldP spid="18" grpId="0" animBg="1"/>
      <p:bldP spid="18" grpId="1" animBg="1"/>
      <p:bldP spid="18"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3124200"/>
          </a:xfrm>
        </p:spPr>
        <p:txBody>
          <a:bodyPr>
            <a:normAutofit fontScale="77500" lnSpcReduction="20000"/>
          </a:bodyPr>
          <a:lstStyle/>
          <a:p>
            <a:r>
              <a:rPr lang="en-US" b="1" dirty="0" smtClean="0">
                <a:solidFill>
                  <a:srgbClr val="FF0000"/>
                </a:solidFill>
                <a:latin typeface="Times New Roman" pitchFamily="18" charset="0"/>
                <a:cs typeface="Times New Roman" pitchFamily="18" charset="0"/>
              </a:rPr>
              <a:t>Cache Addresses</a:t>
            </a:r>
          </a:p>
          <a:p>
            <a:r>
              <a:rPr lang="en-US" sz="2100" b="1" dirty="0" smtClean="0">
                <a:solidFill>
                  <a:srgbClr val="7030A0"/>
                </a:solidFill>
                <a:latin typeface="Times New Roman" pitchFamily="18" charset="0"/>
                <a:cs typeface="Times New Roman" pitchFamily="18" charset="0"/>
              </a:rPr>
              <a:t>virtual memory address memory from a logical point of view,</a:t>
            </a:r>
          </a:p>
          <a:p>
            <a:endParaRPr lang="en-US" sz="2100" dirty="0" smtClean="0">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For reads to and writes from main memory, a </a:t>
            </a:r>
            <a:r>
              <a:rPr lang="en-US" sz="2100" dirty="0" smtClean="0">
                <a:solidFill>
                  <a:srgbClr val="FF0000"/>
                </a:solidFill>
                <a:latin typeface="Times New Roman" pitchFamily="18" charset="0"/>
                <a:cs typeface="Times New Roman" pitchFamily="18" charset="0"/>
              </a:rPr>
              <a:t>hardware memory management unit (MMU) </a:t>
            </a:r>
            <a:r>
              <a:rPr lang="en-US" sz="2100" b="1" dirty="0" smtClean="0">
                <a:solidFill>
                  <a:srgbClr val="7030A0"/>
                </a:solidFill>
                <a:latin typeface="Times New Roman" pitchFamily="18" charset="0"/>
                <a:cs typeface="Times New Roman" pitchFamily="18" charset="0"/>
              </a:rPr>
              <a:t>Translates each virtual address into a physical address in main memory.</a:t>
            </a:r>
          </a:p>
          <a:p>
            <a:endParaRPr lang="en-US" sz="2100" dirty="0" smtClean="0">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supply same virtual memory address space. So each application sees a virtual memory that starts at address 0. </a:t>
            </a:r>
          </a:p>
          <a:p>
            <a:endParaRPr lang="en-US" sz="2100" dirty="0" smtClean="0">
              <a:latin typeface="Times New Roman" pitchFamily="18" charset="0"/>
              <a:cs typeface="Times New Roman" pitchFamily="18" charset="0"/>
            </a:endParaRPr>
          </a:p>
          <a:p>
            <a:r>
              <a:rPr lang="en-US" sz="2100" b="1" dirty="0" smtClean="0">
                <a:solidFill>
                  <a:srgbClr val="7030A0"/>
                </a:solidFill>
                <a:latin typeface="Times New Roman" pitchFamily="18" charset="0"/>
                <a:cs typeface="Times New Roman" pitchFamily="18" charset="0"/>
              </a:rPr>
              <a:t>The cache memory must flushed with each application context switch, or extra bits must be added to each line of the cache .</a:t>
            </a:r>
          </a:p>
        </p:txBody>
      </p:sp>
      <p:sp>
        <p:nvSpPr>
          <p:cNvPr id="3" name="Title 2"/>
          <p:cNvSpPr>
            <a:spLocks noGrp="1"/>
          </p:cNvSpPr>
          <p:nvPr>
            <p:ph type="title"/>
          </p:nvPr>
        </p:nvSpPr>
        <p:spPr>
          <a:xfrm>
            <a:off x="457200" y="152400"/>
            <a:ext cx="8229600" cy="411162"/>
          </a:xfrm>
        </p:spPr>
        <p:txBody>
          <a:bodyPr>
            <a:noAutofit/>
          </a:bodyPr>
          <a:lstStyle/>
          <a:p>
            <a:r>
              <a:rPr lang="en-US" sz="2400" dirty="0" smtClean="0">
                <a:solidFill>
                  <a:srgbClr val="FF0000"/>
                </a:solidFill>
              </a:rPr>
              <a:t>ELEMENTS OF CACHE DESIGN</a:t>
            </a:r>
            <a:endParaRPr lang="en-US" sz="2400" dirty="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1828800" y="1371600"/>
            <a:ext cx="5819775" cy="4572000"/>
          </a:xfrm>
          <a:prstGeom prst="rect">
            <a:avLst/>
          </a:prstGeom>
          <a:noFill/>
          <a:ln w="9525">
            <a:noFill/>
            <a:miter lim="800000"/>
            <a:headEnd/>
            <a:tailEnd/>
          </a:ln>
        </p:spPr>
      </p:pic>
      <p:sp>
        <p:nvSpPr>
          <p:cNvPr id="5" name="Rectangle 4"/>
          <p:cNvSpPr/>
          <p:nvPr/>
        </p:nvSpPr>
        <p:spPr>
          <a:xfrm>
            <a:off x="0" y="1295400"/>
            <a:ext cx="19050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A logical </a:t>
            </a:r>
            <a:r>
              <a:rPr lang="en-US" sz="1600" b="1" dirty="0" err="1" smtClean="0">
                <a:solidFill>
                  <a:schemeClr val="tx1"/>
                </a:solidFill>
                <a:latin typeface="Times New Roman" pitchFamily="18" charset="0"/>
                <a:cs typeface="Times New Roman" pitchFamily="18" charset="0"/>
              </a:rPr>
              <a:t>cache,also</a:t>
            </a:r>
            <a:r>
              <a:rPr lang="en-US" sz="1600" b="1" dirty="0" smtClean="0">
                <a:solidFill>
                  <a:schemeClr val="tx1"/>
                </a:solidFill>
                <a:latin typeface="Times New Roman" pitchFamily="18" charset="0"/>
                <a:cs typeface="Times New Roman" pitchFamily="18" charset="0"/>
              </a:rPr>
              <a:t> known as a virtual cache, stores data using virtual addresses. The processor accesses the cache directly, without going through the MMU</a:t>
            </a:r>
            <a:endParaRPr lang="en-US" sz="1600" b="1" dirty="0">
              <a:solidFill>
                <a:schemeClr val="tx1"/>
              </a:solidFill>
              <a:latin typeface="Times New Roman" pitchFamily="18" charset="0"/>
              <a:cs typeface="Times New Roman" pitchFamily="18" charset="0"/>
            </a:endParaRPr>
          </a:p>
        </p:txBody>
      </p:sp>
      <p:sp>
        <p:nvSpPr>
          <p:cNvPr id="6" name="Rectangle 5"/>
          <p:cNvSpPr/>
          <p:nvPr/>
        </p:nvSpPr>
        <p:spPr>
          <a:xfrm>
            <a:off x="7467600" y="3962400"/>
            <a:ext cx="1676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A physical cache stores data using main memory physical Addresses</a:t>
            </a:r>
          </a:p>
        </p:txBody>
      </p:sp>
      <p:sp>
        <p:nvSpPr>
          <p:cNvPr id="7" name="Rectangle 6"/>
          <p:cNvSpPr/>
          <p:nvPr/>
        </p:nvSpPr>
        <p:spPr>
          <a:xfrm>
            <a:off x="533400" y="6019800"/>
            <a:ext cx="861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logical cache access speed is faster than for a physical cache, because the cache can respond before the MMU performs an address translation.</a:t>
            </a:r>
          </a:p>
        </p:txBody>
      </p:sp>
      <p:sp>
        <p:nvSpPr>
          <p:cNvPr id="8" name="Right Arrow 7"/>
          <p:cNvSpPr/>
          <p:nvPr/>
        </p:nvSpPr>
        <p:spPr>
          <a:xfrm>
            <a:off x="2971800" y="16764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352800" y="2057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352800" y="26670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2971800" y="3124200"/>
            <a:ext cx="6096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quot;No&quot; Symbol 11"/>
          <p:cNvSpPr/>
          <p:nvPr/>
        </p:nvSpPr>
        <p:spPr>
          <a:xfrm>
            <a:off x="4038600" y="1752600"/>
            <a:ext cx="3048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Left Arrow 12"/>
          <p:cNvSpPr/>
          <p:nvPr/>
        </p:nvSpPr>
        <p:spPr>
          <a:xfrm>
            <a:off x="5867400" y="3962400"/>
            <a:ext cx="4572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867400" y="4267200"/>
            <a:ext cx="45719"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3" end="3"/>
                                            </p:txEl>
                                          </p:spTgt>
                                        </p:tgtEl>
                                      </p:cBhvr>
                                    </p:animEffect>
                                    <p:set>
                                      <p:cBhvr>
                                        <p:cTn id="10" dur="1" fill="hold">
                                          <p:stCondLst>
                                            <p:cond delay="499"/>
                                          </p:stCondLst>
                                        </p:cTn>
                                        <p:tgtEl>
                                          <p:spTgt spid="2">
                                            <p:txEl>
                                              <p:pRg st="3" end="3"/>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5" end="5"/>
                                            </p:txEl>
                                          </p:spTgt>
                                        </p:tgtEl>
                                      </p:cBhvr>
                                    </p:animEffect>
                                    <p:set>
                                      <p:cBhvr>
                                        <p:cTn id="13" dur="1" fill="hold">
                                          <p:stCondLst>
                                            <p:cond delay="499"/>
                                          </p:stCondLst>
                                        </p:cTn>
                                        <p:tgtEl>
                                          <p:spTgt spid="2">
                                            <p:txEl>
                                              <p:pRg st="5" end="5"/>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7" end="7"/>
                                            </p:txEl>
                                          </p:spTgt>
                                        </p:tgtEl>
                                      </p:cBhvr>
                                    </p:animEffect>
                                    <p:set>
                                      <p:cBhvr>
                                        <p:cTn id="16" dur="1" fill="hold">
                                          <p:stCondLst>
                                            <p:cond delay="499"/>
                                          </p:stCondLst>
                                        </p:cTn>
                                        <p:tgtEl>
                                          <p:spTgt spid="2">
                                            <p:txEl>
                                              <p:pRg st="7" end="7"/>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blinds(horizontal)">
                                      <p:cBhvr>
                                        <p:cTn id="21" dur="500"/>
                                        <p:tgtEl>
                                          <p:spTgt spid="30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3" presetClass="exit" presetSubtype="10" fill="hold" grpId="1" nodeType="withEffect">
                                  <p:stCondLst>
                                    <p:cond delay="0"/>
                                  </p:stCondLst>
                                  <p:childTnLst>
                                    <p:animEffect transition="out" filter="blinds(horizontal)">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blinds(horizontal)">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9" grpId="0" animBg="1"/>
      <p:bldP spid="10" grpId="0" animBg="1"/>
      <p:bldP spid="11" grpId="0" animBg="1"/>
      <p:bldP spid="12" grpId="0"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382000" cy="3962399"/>
          </a:xfrm>
        </p:spPr>
        <p:txBody>
          <a:bodyPr>
            <a:noAutofit/>
          </a:bodyPr>
          <a:lstStyle/>
          <a:p>
            <a:r>
              <a:rPr lang="en-US" sz="1800" b="1" dirty="0" smtClean="0">
                <a:solidFill>
                  <a:srgbClr val="7030A0"/>
                </a:solidFill>
                <a:latin typeface="Times New Roman" pitchFamily="18" charset="0"/>
                <a:cs typeface="Times New Roman" pitchFamily="18" charset="0"/>
              </a:rPr>
              <a:t>size of the cache to be small enough so that ,</a:t>
            </a:r>
          </a:p>
          <a:p>
            <a:endParaRPr lang="en-US" sz="1800" b="1" dirty="0" smtClean="0">
              <a:solidFill>
                <a:srgbClr val="7030A0"/>
              </a:solidFill>
              <a:latin typeface="Times New Roman" pitchFamily="18" charset="0"/>
              <a:cs typeface="Times New Roman" pitchFamily="18" charset="0"/>
            </a:endParaRPr>
          </a:p>
          <a:p>
            <a:r>
              <a:rPr lang="en-US" sz="1800" b="1" dirty="0" smtClean="0">
                <a:solidFill>
                  <a:srgbClr val="7030A0"/>
                </a:solidFill>
                <a:latin typeface="Times New Roman" pitchFamily="18" charset="0"/>
                <a:cs typeface="Times New Roman" pitchFamily="18" charset="0"/>
              </a:rPr>
              <a:t> </a:t>
            </a:r>
            <a:r>
              <a:rPr lang="en-US" sz="1800" b="1" dirty="0" smtClean="0">
                <a:solidFill>
                  <a:srgbClr val="FF0000"/>
                </a:solidFill>
                <a:latin typeface="Times New Roman" pitchFamily="18" charset="0"/>
                <a:cs typeface="Times New Roman" pitchFamily="18" charset="0"/>
              </a:rPr>
              <a:t>the overall average cost per bit is close to that of main memory alone </a:t>
            </a:r>
          </a:p>
          <a:p>
            <a:r>
              <a:rPr lang="en-US" sz="1800" b="1" dirty="0" smtClean="0">
                <a:solidFill>
                  <a:srgbClr val="FF0000"/>
                </a:solidFill>
                <a:latin typeface="Times New Roman" pitchFamily="18" charset="0"/>
                <a:cs typeface="Times New Roman" pitchFamily="18" charset="0"/>
              </a:rPr>
              <a:t>and large enough so that the overall average access time is close to that of the cache alone.</a:t>
            </a:r>
          </a:p>
          <a:p>
            <a:endParaRPr lang="en-US" sz="1800" b="1" dirty="0" smtClean="0">
              <a:solidFill>
                <a:srgbClr val="7030A0"/>
              </a:solidFill>
              <a:latin typeface="Times New Roman" pitchFamily="18" charset="0"/>
              <a:cs typeface="Times New Roman" pitchFamily="18" charset="0"/>
            </a:endParaRPr>
          </a:p>
          <a:p>
            <a:r>
              <a:rPr lang="en-US" sz="1800" b="1" dirty="0" smtClean="0">
                <a:solidFill>
                  <a:srgbClr val="7030A0"/>
                </a:solidFill>
                <a:latin typeface="Times New Roman" pitchFamily="18" charset="0"/>
                <a:cs typeface="Times New Roman" pitchFamily="18" charset="0"/>
              </a:rPr>
              <a:t>The larger the cache, the larger the number of gates involved in addressing the cache.</a:t>
            </a:r>
          </a:p>
          <a:p>
            <a:endParaRPr lang="en-US" sz="1800" b="1" dirty="0" smtClean="0">
              <a:solidFill>
                <a:srgbClr val="7030A0"/>
              </a:solidFill>
              <a:latin typeface="Times New Roman" pitchFamily="18" charset="0"/>
              <a:cs typeface="Times New Roman" pitchFamily="18" charset="0"/>
            </a:endParaRPr>
          </a:p>
          <a:p>
            <a:r>
              <a:rPr lang="en-US" sz="1800" b="1" dirty="0" smtClean="0">
                <a:solidFill>
                  <a:srgbClr val="7030A0"/>
                </a:solidFill>
                <a:latin typeface="Times New Roman" pitchFamily="18" charset="0"/>
                <a:cs typeface="Times New Roman" pitchFamily="18" charset="0"/>
              </a:rPr>
              <a:t>The result is that large caches tend to be slightly slower than small caches</a:t>
            </a:r>
          </a:p>
          <a:p>
            <a:endParaRPr lang="en-US" sz="1800" b="1" dirty="0" smtClean="0">
              <a:solidFill>
                <a:srgbClr val="7030A0"/>
              </a:solidFill>
              <a:latin typeface="Times New Roman" pitchFamily="18" charset="0"/>
              <a:cs typeface="Times New Roman" pitchFamily="18" charset="0"/>
            </a:endParaRPr>
          </a:p>
          <a:p>
            <a:r>
              <a:rPr lang="en-US" sz="1800" b="1" dirty="0" smtClean="0">
                <a:solidFill>
                  <a:srgbClr val="7030A0"/>
                </a:solidFill>
                <a:latin typeface="Times New Roman" pitchFamily="18" charset="0"/>
                <a:cs typeface="Times New Roman" pitchFamily="18" charset="0"/>
              </a:rPr>
              <a:t>The available chip and board area also limits cache size.</a:t>
            </a:r>
            <a:endParaRPr lang="en-US" sz="1800" b="1" dirty="0">
              <a:solidFill>
                <a:srgbClr val="7030A0"/>
              </a:solidFill>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411162"/>
          </a:xfrm>
        </p:spPr>
        <p:txBody>
          <a:bodyPr>
            <a:noAutofit/>
          </a:bodyPr>
          <a:lstStyle/>
          <a:p>
            <a:r>
              <a:rPr lang="en-US" sz="2400" dirty="0" smtClean="0">
                <a:solidFill>
                  <a:srgbClr val="FF0000"/>
                </a:solidFill>
              </a:rPr>
              <a:t>Cache Size</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386072"/>
          </a:xfrm>
        </p:spPr>
        <p:txBody>
          <a:bodyPr>
            <a:noAutofit/>
          </a:bodyPr>
          <a:lstStyle/>
          <a:p>
            <a:r>
              <a:rPr lang="en-US" sz="1600" b="1" dirty="0" smtClean="0">
                <a:solidFill>
                  <a:srgbClr val="7030A0"/>
                </a:solidFill>
                <a:latin typeface="Times New Roman" pitchFamily="18" charset="0"/>
                <a:cs typeface="Times New Roman" pitchFamily="18" charset="0"/>
              </a:rPr>
              <a:t>mapping function dictates how the cache is </a:t>
            </a:r>
            <a:r>
              <a:rPr lang="en-US" sz="1600" b="1" dirty="0" err="1" smtClean="0">
                <a:solidFill>
                  <a:srgbClr val="7030A0"/>
                </a:solidFill>
                <a:latin typeface="Times New Roman" pitchFamily="18" charset="0"/>
                <a:cs typeface="Times New Roman" pitchFamily="18" charset="0"/>
              </a:rPr>
              <a:t>organized.Three</a:t>
            </a:r>
            <a:r>
              <a:rPr lang="en-US" sz="1600" b="1" dirty="0" smtClean="0">
                <a:solidFill>
                  <a:srgbClr val="7030A0"/>
                </a:solidFill>
                <a:latin typeface="Times New Roman" pitchFamily="18" charset="0"/>
                <a:cs typeface="Times New Roman" pitchFamily="18" charset="0"/>
              </a:rPr>
              <a:t> techniques</a:t>
            </a:r>
          </a:p>
          <a:p>
            <a:r>
              <a:rPr lang="en-US" sz="1600" b="1" dirty="0" smtClean="0">
                <a:solidFill>
                  <a:srgbClr val="7030A0"/>
                </a:solidFill>
                <a:latin typeface="Times New Roman" pitchFamily="18" charset="0"/>
                <a:cs typeface="Times New Roman" pitchFamily="18" charset="0"/>
              </a:rPr>
              <a:t>can be used: </a:t>
            </a:r>
          </a:p>
          <a:p>
            <a:r>
              <a:rPr lang="en-US" sz="1600" b="1" dirty="0" smtClean="0">
                <a:solidFill>
                  <a:srgbClr val="FF0000"/>
                </a:solidFill>
                <a:latin typeface="Times New Roman" pitchFamily="18" charset="0"/>
                <a:cs typeface="Times New Roman" pitchFamily="18" charset="0"/>
              </a:rPr>
              <a:t>direct, associative, and set associative</a:t>
            </a:r>
            <a:r>
              <a:rPr lang="en-US" sz="1600" dirty="0" smtClean="0">
                <a:latin typeface="Times New Roman" pitchFamily="18" charset="0"/>
                <a:cs typeface="Times New Roman" pitchFamily="18" charset="0"/>
              </a:rPr>
              <a:t>.</a:t>
            </a:r>
          </a:p>
          <a:p>
            <a:r>
              <a:rPr lang="en-US" sz="1600" b="1" i="1" dirty="0" smtClean="0">
                <a:solidFill>
                  <a:srgbClr val="FF0000"/>
                </a:solidFill>
                <a:latin typeface="Times New Roman" pitchFamily="18" charset="0"/>
                <a:cs typeface="Times New Roman" pitchFamily="18" charset="0"/>
              </a:rPr>
              <a:t>DIRECT MAPPING </a:t>
            </a:r>
          </a:p>
          <a:p>
            <a:r>
              <a:rPr lang="en-US" sz="1600" b="1" i="1" dirty="0" smtClean="0">
                <a:latin typeface="Times New Roman" pitchFamily="18" charset="0"/>
                <a:cs typeface="Times New Roman" pitchFamily="18" charset="0"/>
              </a:rPr>
              <a:t>maps each </a:t>
            </a:r>
            <a:r>
              <a:rPr lang="en-US" sz="1600" dirty="0" smtClean="0">
                <a:latin typeface="Times New Roman" pitchFamily="18" charset="0"/>
                <a:cs typeface="Times New Roman" pitchFamily="18" charset="0"/>
              </a:rPr>
              <a:t>block of main memory into only one possible cache line. </a:t>
            </a:r>
          </a:p>
          <a:p>
            <a:r>
              <a:rPr lang="en-US" sz="1600" dirty="0" smtClean="0">
                <a:latin typeface="Times New Roman" pitchFamily="18" charset="0"/>
                <a:cs typeface="Times New Roman" pitchFamily="18" charset="0"/>
              </a:rPr>
              <a:t>The mapping is expressed As</a:t>
            </a:r>
          </a:p>
          <a:p>
            <a:pPr lvl="8"/>
            <a:r>
              <a:rPr lang="en-US" sz="1800" b="1" dirty="0" err="1" smtClean="0">
                <a:solidFill>
                  <a:srgbClr val="FF0000"/>
                </a:solidFill>
                <a:latin typeface="Times New Roman" pitchFamily="18" charset="0"/>
                <a:cs typeface="Times New Roman" pitchFamily="18" charset="0"/>
              </a:rPr>
              <a:t>i</a:t>
            </a:r>
            <a:r>
              <a:rPr lang="en-US" sz="1800" b="1" dirty="0" smtClean="0">
                <a:solidFill>
                  <a:srgbClr val="FF0000"/>
                </a:solidFill>
                <a:latin typeface="Times New Roman" pitchFamily="18" charset="0"/>
                <a:cs typeface="Times New Roman" pitchFamily="18" charset="0"/>
              </a:rPr>
              <a:t> = j modulo m</a:t>
            </a:r>
          </a:p>
          <a:p>
            <a:r>
              <a:rPr lang="en-US" sz="1600" b="1" dirty="0" smtClean="0">
                <a:latin typeface="Times New Roman" pitchFamily="18" charset="0"/>
                <a:cs typeface="Times New Roman" pitchFamily="18" charset="0"/>
              </a:rPr>
              <a:t>where</a:t>
            </a:r>
          </a:p>
          <a:p>
            <a:r>
              <a:rPr lang="en-US" sz="1600" b="1" dirty="0" err="1" smtClean="0">
                <a:solidFill>
                  <a:srgbClr val="FF0000"/>
                </a:solidFill>
                <a:latin typeface="Times New Roman" pitchFamily="18" charset="0"/>
                <a:cs typeface="Times New Roman" pitchFamily="18" charset="0"/>
              </a:rPr>
              <a:t>i</a:t>
            </a:r>
            <a:r>
              <a:rPr lang="en-US" sz="1600" b="1" dirty="0" smtClean="0">
                <a:solidFill>
                  <a:srgbClr val="FF0000"/>
                </a:solidFill>
                <a:latin typeface="Times New Roman" pitchFamily="18" charset="0"/>
                <a:cs typeface="Times New Roman" pitchFamily="18" charset="0"/>
              </a:rPr>
              <a:t> = cache line number</a:t>
            </a:r>
          </a:p>
          <a:p>
            <a:r>
              <a:rPr lang="en-US" sz="1600" b="1" dirty="0" smtClean="0">
                <a:solidFill>
                  <a:srgbClr val="FF0000"/>
                </a:solidFill>
                <a:latin typeface="Times New Roman" pitchFamily="18" charset="0"/>
                <a:cs typeface="Times New Roman" pitchFamily="18" charset="0"/>
              </a:rPr>
              <a:t>j = main memory block number</a:t>
            </a:r>
          </a:p>
          <a:p>
            <a:r>
              <a:rPr lang="en-US" sz="1600" b="1" dirty="0" smtClean="0">
                <a:solidFill>
                  <a:srgbClr val="FF0000"/>
                </a:solidFill>
                <a:latin typeface="Times New Roman" pitchFamily="18" charset="0"/>
                <a:cs typeface="Times New Roman" pitchFamily="18" charset="0"/>
              </a:rPr>
              <a:t>m =number of lines in the cache</a:t>
            </a:r>
          </a:p>
          <a:p>
            <a:endParaRPr lang="en-US" sz="16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381000"/>
          </a:xfrm>
        </p:spPr>
        <p:txBody>
          <a:bodyPr>
            <a:noAutofit/>
          </a:bodyPr>
          <a:lstStyle/>
          <a:p>
            <a:r>
              <a:rPr lang="en-US" sz="2400" dirty="0" smtClean="0">
                <a:solidFill>
                  <a:srgbClr val="FF0000"/>
                </a:solidFill>
                <a:latin typeface="Times New Roman" pitchFamily="18" charset="0"/>
                <a:cs typeface="Times New Roman" pitchFamily="18" charset="0"/>
              </a:rPr>
              <a:t>Mapping Function</a:t>
            </a:r>
            <a:endParaRPr lang="en-US" sz="2400"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838200" y="1295400"/>
            <a:ext cx="7543800" cy="5562600"/>
          </a:xfrm>
          <a:prstGeom prst="rect">
            <a:avLst/>
          </a:prstGeom>
          <a:noFill/>
          <a:ln w="9525">
            <a:noFill/>
            <a:miter lim="800000"/>
            <a:headEnd/>
            <a:tailEnd/>
          </a:ln>
        </p:spPr>
      </p:pic>
      <p:sp>
        <p:nvSpPr>
          <p:cNvPr id="6" name="Rectangle 5"/>
          <p:cNvSpPr/>
          <p:nvPr/>
        </p:nvSpPr>
        <p:spPr>
          <a:xfrm>
            <a:off x="3276600" y="5334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Each block of main memory maps into one unique line of the cache.</a:t>
            </a:r>
            <a:endParaRPr lang="en-US" sz="1600" b="1" dirty="0">
              <a:solidFill>
                <a:schemeClr val="tx1"/>
              </a:solidFill>
              <a:latin typeface="Times New Roman" pitchFamily="18" charset="0"/>
              <a:cs typeface="Times New Roman" pitchFamily="18" charset="0"/>
            </a:endParaRPr>
          </a:p>
        </p:txBody>
      </p:sp>
      <p:sp>
        <p:nvSpPr>
          <p:cNvPr id="7" name="Rectangle 6"/>
          <p:cNvSpPr/>
          <p:nvPr/>
        </p:nvSpPr>
        <p:spPr>
          <a:xfrm>
            <a:off x="2971800" y="6096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Times New Roman" pitchFamily="18" charset="0"/>
                <a:cs typeface="Times New Roman" pitchFamily="18" charset="0"/>
              </a:rPr>
              <a:t>block </a:t>
            </a:r>
            <a:r>
              <a:rPr lang="en-US" sz="1600" b="1" dirty="0" err="1" smtClean="0">
                <a:solidFill>
                  <a:schemeClr val="tx1"/>
                </a:solidFill>
                <a:latin typeface="Times New Roman" pitchFamily="18" charset="0"/>
                <a:cs typeface="Times New Roman" pitchFamily="18" charset="0"/>
              </a:rPr>
              <a:t>Bm</a:t>
            </a:r>
            <a:r>
              <a:rPr lang="en-US" sz="1600" b="1" dirty="0" smtClean="0">
                <a:solidFill>
                  <a:schemeClr val="tx1"/>
                </a:solidFill>
                <a:latin typeface="Times New Roman" pitchFamily="18" charset="0"/>
                <a:cs typeface="Times New Roman" pitchFamily="18" charset="0"/>
              </a:rPr>
              <a:t> of main memory maps into line L0 of cache, block Bm+1 maps into line L1, and so on.</a:t>
            </a:r>
            <a:endParaRPr lang="en-US" sz="1600" b="1" dirty="0">
              <a:solidFill>
                <a:schemeClr val="tx1"/>
              </a:solidFill>
              <a:latin typeface="Times New Roman" pitchFamily="18" charset="0"/>
              <a:cs typeface="Times New Roman" pitchFamily="18" charset="0"/>
            </a:endParaRPr>
          </a:p>
        </p:txBody>
      </p:sp>
      <p:sp>
        <p:nvSpPr>
          <p:cNvPr id="8" name="Right Arrow 7"/>
          <p:cNvSpPr/>
          <p:nvPr/>
        </p:nvSpPr>
        <p:spPr>
          <a:xfrm>
            <a:off x="2971800" y="1981200"/>
            <a:ext cx="2438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971800" y="2209800"/>
            <a:ext cx="2438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a:off x="2971800" y="3886200"/>
            <a:ext cx="22860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
                                            <p:txEl>
                                              <p:pRg st="2" end="2"/>
                                            </p:txEl>
                                          </p:spTgt>
                                        </p:tgtEl>
                                      </p:cBhvr>
                                    </p:animEffect>
                                    <p:set>
                                      <p:cBhvr>
                                        <p:cTn id="13" dur="1" fill="hold">
                                          <p:stCondLst>
                                            <p:cond delay="499"/>
                                          </p:stCondLst>
                                        </p:cTn>
                                        <p:tgtEl>
                                          <p:spTgt spid="2">
                                            <p:txEl>
                                              <p:pRg st="2" end="2"/>
                                            </p:txEl>
                                          </p:spTgt>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
                                            <p:txEl>
                                              <p:pRg st="3" end="3"/>
                                            </p:txEl>
                                          </p:spTgt>
                                        </p:tgtEl>
                                      </p:cBhvr>
                                    </p:animEffect>
                                    <p:set>
                                      <p:cBhvr>
                                        <p:cTn id="16" dur="1" fill="hold">
                                          <p:stCondLst>
                                            <p:cond delay="499"/>
                                          </p:stCondLst>
                                        </p:cTn>
                                        <p:tgtEl>
                                          <p:spTgt spid="2">
                                            <p:txEl>
                                              <p:pRg st="3" end="3"/>
                                            </p:txEl>
                                          </p:spTgt>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
                                            <p:txEl>
                                              <p:pRg st="4" end="4"/>
                                            </p:txEl>
                                          </p:spTgt>
                                        </p:tgtEl>
                                      </p:cBhvr>
                                    </p:animEffect>
                                    <p:set>
                                      <p:cBhvr>
                                        <p:cTn id="19" dur="1" fill="hold">
                                          <p:stCondLst>
                                            <p:cond delay="499"/>
                                          </p:stCondLst>
                                        </p:cTn>
                                        <p:tgtEl>
                                          <p:spTgt spid="2">
                                            <p:txEl>
                                              <p:pRg st="4" end="4"/>
                                            </p:txEl>
                                          </p:spTgt>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2">
                                            <p:txEl>
                                              <p:pRg st="5" end="5"/>
                                            </p:txEl>
                                          </p:spTgt>
                                        </p:tgtEl>
                                      </p:cBhvr>
                                    </p:animEffect>
                                    <p:set>
                                      <p:cBhvr>
                                        <p:cTn id="22" dur="1" fill="hold">
                                          <p:stCondLst>
                                            <p:cond delay="499"/>
                                          </p:stCondLst>
                                        </p:cTn>
                                        <p:tgtEl>
                                          <p:spTgt spid="2">
                                            <p:txEl>
                                              <p:pRg st="5" end="5"/>
                                            </p:txEl>
                                          </p:spTgt>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2">
                                            <p:txEl>
                                              <p:pRg st="6" end="6"/>
                                            </p:txEl>
                                          </p:spTgt>
                                        </p:tgtEl>
                                      </p:cBhvr>
                                    </p:animEffect>
                                    <p:set>
                                      <p:cBhvr>
                                        <p:cTn id="25" dur="1" fill="hold">
                                          <p:stCondLst>
                                            <p:cond delay="499"/>
                                          </p:stCondLst>
                                        </p:cTn>
                                        <p:tgtEl>
                                          <p:spTgt spid="2">
                                            <p:txEl>
                                              <p:pRg st="6" end="6"/>
                                            </p:txEl>
                                          </p:spTgt>
                                        </p:tgtEl>
                                        <p:attrNameLst>
                                          <p:attrName>style.visibility</p:attrName>
                                        </p:attrNameLst>
                                      </p:cBhvr>
                                      <p:to>
                                        <p:strVal val="hidden"/>
                                      </p:to>
                                    </p:set>
                                  </p:childTnLst>
                                </p:cTn>
                              </p:par>
                              <p:par>
                                <p:cTn id="26" presetID="3" presetClass="exit" presetSubtype="10" fill="hold" nodeType="withEffect">
                                  <p:stCondLst>
                                    <p:cond delay="0"/>
                                  </p:stCondLst>
                                  <p:childTnLst>
                                    <p:animEffect transition="out" filter="blinds(horizontal)">
                                      <p:cBhvr>
                                        <p:cTn id="27" dur="500"/>
                                        <p:tgtEl>
                                          <p:spTgt spid="2">
                                            <p:txEl>
                                              <p:pRg st="7" end="7"/>
                                            </p:txEl>
                                          </p:spTgt>
                                        </p:tgtEl>
                                      </p:cBhvr>
                                    </p:animEffect>
                                    <p:set>
                                      <p:cBhvr>
                                        <p:cTn id="28" dur="1" fill="hold">
                                          <p:stCondLst>
                                            <p:cond delay="499"/>
                                          </p:stCondLst>
                                        </p:cTn>
                                        <p:tgtEl>
                                          <p:spTgt spid="2">
                                            <p:txEl>
                                              <p:pRg st="7" end="7"/>
                                            </p:txEl>
                                          </p:spTgt>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2">
                                            <p:txEl>
                                              <p:pRg st="8" end="8"/>
                                            </p:txEl>
                                          </p:spTgt>
                                        </p:tgtEl>
                                      </p:cBhvr>
                                    </p:animEffect>
                                    <p:set>
                                      <p:cBhvr>
                                        <p:cTn id="31" dur="1" fill="hold">
                                          <p:stCondLst>
                                            <p:cond delay="499"/>
                                          </p:stCondLst>
                                        </p:cTn>
                                        <p:tgtEl>
                                          <p:spTgt spid="2">
                                            <p:txEl>
                                              <p:pRg st="8" end="8"/>
                                            </p:txEl>
                                          </p:spTgt>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2">
                                            <p:txEl>
                                              <p:pRg st="9" end="9"/>
                                            </p:txEl>
                                          </p:spTgt>
                                        </p:tgtEl>
                                      </p:cBhvr>
                                    </p:animEffect>
                                    <p:set>
                                      <p:cBhvr>
                                        <p:cTn id="34" dur="1" fill="hold">
                                          <p:stCondLst>
                                            <p:cond delay="499"/>
                                          </p:stCondLst>
                                        </p:cTn>
                                        <p:tgtEl>
                                          <p:spTgt spid="2">
                                            <p:txEl>
                                              <p:pRg st="9" end="9"/>
                                            </p:txEl>
                                          </p:spTgt>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2">
                                            <p:txEl>
                                              <p:pRg st="10" end="10"/>
                                            </p:txEl>
                                          </p:spTgt>
                                        </p:tgtEl>
                                      </p:cBhvr>
                                    </p:animEffect>
                                    <p:set>
                                      <p:cBhvr>
                                        <p:cTn id="37"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8"/>
                                        </p:tgtEl>
                                        <p:attrNameLst>
                                          <p:attrName>style.visibility</p:attrName>
                                        </p:attrNameLst>
                                      </p:cBhvr>
                                      <p:to>
                                        <p:strVal val="visible"/>
                                      </p:to>
                                    </p:set>
                                    <p:animEffect transition="in" filter="blinds(horizontal)">
                                      <p:cBhvr>
                                        <p:cTn id="42" dur="500"/>
                                        <p:tgtEl>
                                          <p:spTgt spid="409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linds(horizontal)">
                                      <p:cBhvr>
                                        <p:cTn id="58" dur="500"/>
                                        <p:tgtEl>
                                          <p:spTgt spid="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45719"/>
          </a:xfrm>
        </p:spPr>
        <p:txBody>
          <a:bodyPr>
            <a:normAutofit fontScale="25000" lnSpcReduction="20000"/>
          </a:bodyPr>
          <a:lstStyle/>
          <a:p>
            <a:endParaRPr lang="en-US" dirty="0" smtClean="0"/>
          </a:p>
        </p:txBody>
      </p:sp>
      <p:sp>
        <p:nvSpPr>
          <p:cNvPr id="3" name="Title 2"/>
          <p:cNvSpPr>
            <a:spLocks noGrp="1"/>
          </p:cNvSpPr>
          <p:nvPr>
            <p:ph type="title"/>
          </p:nvPr>
        </p:nvSpPr>
        <p:spPr>
          <a:xfrm>
            <a:off x="457200" y="0"/>
            <a:ext cx="8229600" cy="609600"/>
          </a:xfrm>
        </p:spPr>
        <p:txBody>
          <a:bodyPr>
            <a:normAutofit fontScale="90000"/>
          </a:bodyPr>
          <a:lstStyle/>
          <a:p>
            <a:r>
              <a:rPr lang="en-US" dirty="0" smtClean="0">
                <a:solidFill>
                  <a:srgbClr val="FF0000"/>
                </a:solidFill>
              </a:rPr>
              <a:t>Continued…</a:t>
            </a:r>
            <a:endParaRPr lang="en-US" dirty="0">
              <a:solidFill>
                <a:srgbClr val="FF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381000" y="685800"/>
            <a:ext cx="80772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2767</TotalTime>
  <Words>4792</Words>
  <Application>Microsoft Office PowerPoint</Application>
  <PresentationFormat>On-screen Show (4:3)</PresentationFormat>
  <Paragraphs>447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Computer memory system</vt:lpstr>
      <vt:lpstr>The Memory Hierarchy</vt:lpstr>
      <vt:lpstr>CACHE MEMORY PRINCIPLES</vt:lpstr>
      <vt:lpstr>Slide 4</vt:lpstr>
      <vt:lpstr>Slide 5</vt:lpstr>
      <vt:lpstr>ELEMENTS OF CACHE DESIGN</vt:lpstr>
      <vt:lpstr>Cache Size</vt:lpstr>
      <vt:lpstr>Mapping Function</vt:lpstr>
      <vt:lpstr>Continued…</vt:lpstr>
      <vt:lpstr>ASSOCIATIVE MAPPING</vt:lpstr>
      <vt:lpstr>Continued…</vt:lpstr>
      <vt:lpstr>SET-ASSOCIATIVE MAPPING</vt:lpstr>
      <vt:lpstr>Replacement Algorithms</vt:lpstr>
      <vt:lpstr>Write Policy</vt:lpstr>
      <vt:lpstr>Line Size </vt:lpstr>
      <vt:lpstr>Number of Caches </vt:lpstr>
      <vt:lpstr>PENTIUM 4 CACHE ORGANIZATION</vt:lpstr>
      <vt:lpstr>Slide 18</vt:lpstr>
      <vt:lpstr>INTERNAL MEMORY</vt:lpstr>
      <vt:lpstr>DRAM and SRAM</vt:lpstr>
      <vt:lpstr>STATIC RAM</vt:lpstr>
      <vt:lpstr>Types of ROM</vt:lpstr>
      <vt:lpstr>Chip Logic</vt:lpstr>
      <vt:lpstr>Chip Packaging</vt:lpstr>
      <vt:lpstr>Interleaved Memory</vt:lpstr>
      <vt:lpstr>ADVANCED DRAM ORGANIZATION</vt:lpstr>
      <vt:lpstr>Rambus DRAM</vt:lpstr>
      <vt:lpstr>DDR SDRAM</vt:lpstr>
      <vt:lpstr>Cache DRAM</vt:lpstr>
      <vt:lpstr>External Memory- Hard Disk organization   </vt:lpstr>
      <vt:lpstr>Magnetic Read and Write Mechanisms</vt:lpstr>
      <vt:lpstr>Data Organization and Formatting</vt:lpstr>
      <vt:lpstr>Continued…</vt:lpstr>
      <vt:lpstr>Physical Characteristics</vt:lpstr>
      <vt:lpstr>Slide 35</vt:lpstr>
      <vt:lpstr>RAID- level 1 to level 6   </vt:lpstr>
      <vt:lpstr>RAID 0</vt:lpstr>
      <vt:lpstr>RAID Level 1</vt:lpstr>
      <vt:lpstr>RAID Level 2</vt:lpstr>
      <vt:lpstr>RAID Level 3</vt:lpstr>
      <vt:lpstr>RAID Level 4</vt:lpstr>
      <vt:lpstr>RAID Level 5</vt:lpstr>
      <vt:lpstr>RAID Level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dc:creator>
  <cp:lastModifiedBy>vs</cp:lastModifiedBy>
  <cp:revision>153</cp:revision>
  <dcterms:created xsi:type="dcterms:W3CDTF">2017-07-18T08:34:39Z</dcterms:created>
  <dcterms:modified xsi:type="dcterms:W3CDTF">2017-08-08T09:14:12Z</dcterms:modified>
</cp:coreProperties>
</file>