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05" r:id="rId34"/>
    <p:sldId id="306" r:id="rId35"/>
    <p:sldId id="307" r:id="rId36"/>
    <p:sldId id="308" r:id="rId37"/>
    <p:sldId id="309" r:id="rId38"/>
    <p:sldId id="310" r:id="rId39"/>
    <p:sldId id="311" r:id="rId40"/>
    <p:sldId id="288" r:id="rId41"/>
    <p:sldId id="289" r:id="rId42"/>
    <p:sldId id="302" r:id="rId43"/>
    <p:sldId id="303" r:id="rId44"/>
    <p:sldId id="304"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8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7F7B03-136C-4E97-B5B6-850B0B4EEA01}" type="datetimeFigureOut">
              <a:rPr lang="en-US" smtClean="0"/>
              <a:t>6/29/2017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38C9E-0D6C-41BF-8A53-C62E0CF60A1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638C9E-0D6C-41BF-8A53-C62E0CF60A17}" type="slidenum">
              <a:rPr lang="en-US" smtClean="0"/>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6/29/2017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tattrek.com/Help/Glossary.aspx?Target=Coefficient%20of%20determinatio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tattrek.com/Help/Glossary.aspx?Target=Independent%20variable" TargetMode="External"/><Relationship Id="rId2" Type="http://schemas.openxmlformats.org/officeDocument/2006/relationships/hyperlink" Target="http://stattrek.com/Help/Glossary.aspx?Target=Dependent%20variabl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en.wikipedia.org/wiki/F-te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R</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Ifelse</a:t>
            </a:r>
            <a:r>
              <a:rPr lang="en-US" dirty="0" smtClean="0"/>
              <a:t>() Function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r>
              <a:rPr lang="en-US" dirty="0" err="1" smtClean="0"/>
              <a:t>Thisis</a:t>
            </a:r>
            <a:r>
              <a:rPr lang="en-US" dirty="0" smtClean="0"/>
              <a:t> a vector equivalent form of if…else.</a:t>
            </a:r>
          </a:p>
          <a:p>
            <a:r>
              <a:rPr lang="en-US" b="1" dirty="0" smtClean="0"/>
              <a:t>Example:</a:t>
            </a:r>
          </a:p>
          <a:p>
            <a:r>
              <a:rPr lang="en-US" i="1" dirty="0" smtClean="0"/>
              <a:t>a = c(1,2,3,4)</a:t>
            </a:r>
          </a:p>
          <a:p>
            <a:r>
              <a:rPr lang="en-US" i="1" dirty="0" err="1" smtClean="0"/>
              <a:t>ifelse</a:t>
            </a:r>
            <a:r>
              <a:rPr lang="en-US" i="1" dirty="0" smtClean="0"/>
              <a:t>(a %% 2 == 0,"even","odd")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Switch Function</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r>
              <a:rPr lang="en-US" dirty="0" smtClean="0"/>
              <a:t>This is similar to a controlled branch of if…else statements.</a:t>
            </a:r>
          </a:p>
          <a:p>
            <a:r>
              <a:rPr lang="en-US" b="1" dirty="0" smtClean="0"/>
              <a:t>Example 1</a:t>
            </a:r>
          </a:p>
          <a:p>
            <a:r>
              <a:rPr lang="en-US" i="1" dirty="0" smtClean="0"/>
              <a:t>switch(2, "apple", "ball", "cat")</a:t>
            </a:r>
          </a:p>
          <a:p>
            <a:r>
              <a:rPr lang="en-US" b="1" dirty="0" smtClean="0"/>
              <a:t>Example 2</a:t>
            </a:r>
          </a:p>
          <a:p>
            <a:r>
              <a:rPr lang="en-US" i="1" dirty="0" smtClean="0"/>
              <a:t>color = "green</a:t>
            </a:r>
          </a:p>
          <a:p>
            <a:r>
              <a:rPr lang="en-US" i="1" dirty="0" smtClean="0"/>
              <a:t>«switch(color, "red"={print("apple")}, "yellow"={print("banana")}, "green"={print("avocado")})</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1.jpg"/>
          <p:cNvPicPr>
            <a:picLocks noGrp="1" noChangeAspect="1"/>
          </p:cNvPicPr>
          <p:nvPr>
            <p:ph idx="1"/>
          </p:nvPr>
        </p:nvPicPr>
        <p:blipFill>
          <a:blip r:embed="rId2"/>
          <a:stretch>
            <a:fillRect/>
          </a:stretch>
        </p:blipFill>
        <p:spPr>
          <a:xfrm>
            <a:off x="457200" y="1524001"/>
            <a:ext cx="8229600" cy="463734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489249" y="914401"/>
            <a:ext cx="8645226"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80999" y="762000"/>
            <a:ext cx="8382001"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1524000"/>
            <a:ext cx="8229600" cy="4596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33338" y="1209674"/>
            <a:ext cx="9077325" cy="519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7200" y="3246282"/>
            <a:ext cx="8229600" cy="1767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Source()</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457200" y="1828800"/>
            <a:ext cx="8382000" cy="42621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337224" y="1223963"/>
            <a:ext cx="8773439" cy="4262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Objectives</a:t>
            </a:r>
            <a:endParaRPr lang="en-US" dirty="0"/>
          </a:p>
        </p:txBody>
      </p:sp>
      <p:sp>
        <p:nvSpPr>
          <p:cNvPr id="3" name="Content Placeholder 2"/>
          <p:cNvSpPr>
            <a:spLocks noGrp="1"/>
          </p:cNvSpPr>
          <p:nvPr>
            <p:ph idx="1"/>
          </p:nvPr>
        </p:nvSpPr>
        <p:spPr/>
        <p:txBody>
          <a:bodyPr/>
          <a:lstStyle/>
          <a:p>
            <a:r>
              <a:rPr lang="en-US" dirty="0" smtClean="0"/>
              <a:t>Explain the four types of R operators</a:t>
            </a:r>
          </a:p>
          <a:p>
            <a:r>
              <a:rPr lang="en-US" dirty="0" smtClean="0"/>
              <a:t>Describe the different types of conditional statements in R</a:t>
            </a:r>
          </a:p>
          <a:p>
            <a:r>
              <a:rPr lang="en-US" dirty="0" smtClean="0"/>
              <a:t>Discuss the different types of loops in R</a:t>
            </a:r>
          </a:p>
          <a:p>
            <a:r>
              <a:rPr lang="en-US" dirty="0" smtClean="0"/>
              <a:t>Explain the commands to run an R script and a batch script</a:t>
            </a:r>
          </a:p>
          <a:p>
            <a:r>
              <a:rPr lang="en-US" dirty="0" smtClean="0"/>
              <a:t>List the commonly used R functions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457200" y="2083578"/>
            <a:ext cx="8229600" cy="40926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SLR</a:t>
            </a:r>
            <a:endParaRPr lang="en-US" dirty="0"/>
          </a:p>
        </p:txBody>
      </p:sp>
      <p:sp>
        <p:nvSpPr>
          <p:cNvPr id="3" name="Content Placeholder 2"/>
          <p:cNvSpPr>
            <a:spLocks noGrp="1"/>
          </p:cNvSpPr>
          <p:nvPr>
            <p:ph idx="1"/>
          </p:nvPr>
        </p:nvSpPr>
        <p:spPr/>
        <p:txBody>
          <a:bodyPr/>
          <a:lstStyle/>
          <a:p>
            <a:r>
              <a:rPr lang="en-US" dirty="0" smtClean="0"/>
              <a:t>Linear regression is used to predict the value of an outcome variable </a:t>
            </a:r>
            <a:r>
              <a:rPr lang="en-US" i="1" dirty="0" smtClean="0"/>
              <a:t>Y</a:t>
            </a:r>
            <a:r>
              <a:rPr lang="en-US" dirty="0" smtClean="0"/>
              <a:t> based on one or more input predictor variables </a:t>
            </a:r>
            <a:r>
              <a:rPr lang="en-US" i="1" dirty="0" smtClean="0"/>
              <a:t>X</a:t>
            </a:r>
            <a:r>
              <a:rPr lang="en-US" dirty="0" smtClean="0"/>
              <a:t>. The aim is to establish a linear relationship (a mathematical formula) between the predictor variable(s) and the response variable, so that, we can use this formula to estimate the value of the response </a:t>
            </a:r>
            <a:r>
              <a:rPr lang="en-US" i="1" dirty="0" smtClean="0"/>
              <a:t>Y</a:t>
            </a:r>
            <a:r>
              <a:rPr lang="en-US" dirty="0" smtClean="0"/>
              <a:t>, when only the predictors (</a:t>
            </a:r>
            <a:r>
              <a:rPr lang="en-US" i="1" dirty="0" smtClean="0"/>
              <a:t>Xs</a:t>
            </a:r>
            <a:r>
              <a:rPr lang="en-US" dirty="0" smtClean="0"/>
              <a:t>) values are known.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Introduction</a:t>
            </a:r>
          </a:p>
          <a:p>
            <a:r>
              <a:rPr lang="en-US" dirty="0" smtClean="0"/>
              <a:t>The aim of linear regression is to model a continuous variable </a:t>
            </a:r>
            <a:r>
              <a:rPr lang="en-US" i="1" dirty="0" smtClean="0"/>
              <a:t>Y</a:t>
            </a:r>
            <a:r>
              <a:rPr lang="en-US" dirty="0" smtClean="0"/>
              <a:t> as a mathematical function of one or more </a:t>
            </a:r>
            <a:r>
              <a:rPr lang="en-US" i="1" dirty="0" smtClean="0"/>
              <a:t>X</a:t>
            </a:r>
            <a:r>
              <a:rPr lang="en-US" dirty="0" smtClean="0"/>
              <a:t> variable(s), so that we can use this regression model to predict the </a:t>
            </a:r>
            <a:r>
              <a:rPr lang="en-US" i="1" dirty="0" smtClean="0"/>
              <a:t>Y</a:t>
            </a:r>
            <a:r>
              <a:rPr lang="en-US" dirty="0" smtClean="0"/>
              <a:t> when only the </a:t>
            </a:r>
            <a:r>
              <a:rPr lang="en-US" i="1" dirty="0" smtClean="0"/>
              <a:t>X</a:t>
            </a:r>
            <a:r>
              <a:rPr lang="en-US" dirty="0" smtClean="0"/>
              <a:t> is known. This mathematical equation can be generalized as follows:</a:t>
            </a:r>
          </a:p>
          <a:p>
            <a:r>
              <a:rPr lang="en-US" dirty="0" smtClean="0"/>
              <a:t/>
            </a:r>
            <a:br>
              <a:rPr lang="en-US" dirty="0" smtClean="0"/>
            </a:br>
            <a:r>
              <a:rPr lang="en-US" i="1" dirty="0" smtClean="0"/>
              <a:t>Y</a:t>
            </a:r>
            <a:r>
              <a:rPr lang="en-US" dirty="0" smtClean="0"/>
              <a:t> = </a:t>
            </a:r>
            <a:r>
              <a:rPr lang="en-US" i="1" dirty="0" smtClean="0"/>
              <a:t>β</a:t>
            </a:r>
            <a:r>
              <a:rPr lang="en-US" baseline="-25000" dirty="0" smtClean="0"/>
              <a:t>1</a:t>
            </a:r>
            <a:r>
              <a:rPr lang="en-US" dirty="0" smtClean="0"/>
              <a:t> + </a:t>
            </a:r>
            <a:r>
              <a:rPr lang="en-US" i="1" dirty="0" smtClean="0"/>
              <a:t>β</a:t>
            </a:r>
            <a:r>
              <a:rPr lang="en-US" baseline="-25000" dirty="0" smtClean="0"/>
              <a:t>2</a:t>
            </a:r>
            <a:r>
              <a:rPr lang="en-US" i="1" dirty="0" smtClean="0"/>
              <a:t>X</a:t>
            </a:r>
            <a:r>
              <a:rPr lang="en-US" dirty="0" smtClean="0"/>
              <a:t> + </a:t>
            </a:r>
            <a:r>
              <a:rPr lang="en-US" i="1" dirty="0" smtClean="0"/>
              <a:t>ϵ</a:t>
            </a:r>
            <a:r>
              <a:rPr lang="en-US" dirty="0" smtClean="0"/>
              <a:t/>
            </a:r>
            <a:br>
              <a:rPr lang="en-US" dirty="0" smtClean="0"/>
            </a:br>
            <a:endParaRPr lang="en-US" dirty="0" smtClean="0"/>
          </a:p>
          <a:p>
            <a:r>
              <a:rPr lang="en-US" dirty="0" smtClean="0"/>
              <a:t>where, </a:t>
            </a:r>
            <a:r>
              <a:rPr lang="en-US" i="1" dirty="0" smtClean="0"/>
              <a:t>β</a:t>
            </a:r>
            <a:r>
              <a:rPr lang="en-US" baseline="-25000" dirty="0" smtClean="0"/>
              <a:t>1</a:t>
            </a:r>
            <a:r>
              <a:rPr lang="en-US" dirty="0" smtClean="0"/>
              <a:t> is the intercept and </a:t>
            </a:r>
            <a:r>
              <a:rPr lang="en-US" i="1" dirty="0" smtClean="0"/>
              <a:t>β</a:t>
            </a:r>
            <a:r>
              <a:rPr lang="en-US" baseline="-25000" dirty="0" smtClean="0"/>
              <a:t>2</a:t>
            </a:r>
            <a:r>
              <a:rPr lang="en-US" dirty="0" smtClean="0"/>
              <a:t> is the slope. Collectively, they are called </a:t>
            </a:r>
            <a:r>
              <a:rPr lang="en-US" i="1" dirty="0" smtClean="0"/>
              <a:t>regression coefficients</a:t>
            </a:r>
            <a:r>
              <a:rPr lang="en-US" dirty="0" smtClean="0"/>
              <a:t>. </a:t>
            </a:r>
            <a:r>
              <a:rPr lang="en-US" i="1" dirty="0" smtClean="0"/>
              <a:t>ϵ</a:t>
            </a:r>
            <a:r>
              <a:rPr lang="en-US" dirty="0" smtClean="0"/>
              <a:t> is the error term, the part of </a:t>
            </a:r>
            <a:r>
              <a:rPr lang="en-US" i="1" dirty="0" smtClean="0"/>
              <a:t>Y</a:t>
            </a:r>
            <a:r>
              <a:rPr lang="en-US" dirty="0" smtClean="0"/>
              <a:t> the regression model is unable to explain.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linear-regression-small.png"/>
          <p:cNvPicPr>
            <a:picLocks noGrp="1" noChangeAspect="1"/>
          </p:cNvPicPr>
          <p:nvPr>
            <p:ph idx="1"/>
          </p:nvPr>
        </p:nvPicPr>
        <p:blipFill>
          <a:blip r:embed="rId2"/>
          <a:stretch>
            <a:fillRect/>
          </a:stretch>
        </p:blipFill>
        <p:spPr>
          <a:xfrm>
            <a:off x="2121322" y="1935163"/>
            <a:ext cx="4901356" cy="4389437"/>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Example Problem</a:t>
            </a:r>
          </a:p>
          <a:p>
            <a:r>
              <a:rPr lang="en-US" dirty="0" smtClean="0"/>
              <a:t>For this analysis, we will use the </a:t>
            </a:r>
            <a:r>
              <a:rPr lang="en-US" i="1" dirty="0" smtClean="0"/>
              <a:t>cars</a:t>
            </a:r>
            <a:r>
              <a:rPr lang="en-US" dirty="0" smtClean="0"/>
              <a:t> dataset that comes with R by default. cars is a standard built-in dataset, that makes it convenient to demonstrate linear regression in a simple and easy to understand fashion. You can access this dataset simply by typing in cars in your R console. You will find that it consists of 50 observations(rows) and 2 variables (columns) – dist and speed. Lets print out the first six observations here..</a:t>
            </a:r>
          </a:p>
          <a:p>
            <a:r>
              <a:rPr lang="en-US" dirty="0" smtClean="0"/>
              <a:t>Before we begin building the regression model, it is a good practice to analyze and understand the variables. The graphical analysis and correlation study below will help with this.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head</a:t>
            </a:r>
            <a:r>
              <a:rPr lang="en-US" dirty="0" smtClean="0"/>
              <a:t>(cars) </a:t>
            </a:r>
            <a:r>
              <a:rPr lang="en-US" i="1" dirty="0" smtClean="0"/>
              <a:t># display the first 6 observations</a:t>
            </a:r>
            <a:r>
              <a:rPr lang="en-US" dirty="0" smtClean="0"/>
              <a:t> </a:t>
            </a:r>
            <a:r>
              <a:rPr lang="en-US" i="1" dirty="0" smtClean="0"/>
              <a:t>#</a:t>
            </a:r>
          </a:p>
          <a:p>
            <a:r>
              <a:rPr lang="en-US" i="1" dirty="0" smtClean="0"/>
              <a:t>&gt; speed dist</a:t>
            </a:r>
          </a:p>
          <a:p>
            <a:r>
              <a:rPr lang="en-US" dirty="0" smtClean="0"/>
              <a:t> </a:t>
            </a:r>
            <a:r>
              <a:rPr lang="en-US" i="1" dirty="0" smtClean="0"/>
              <a:t>#&gt; 1 4 2</a:t>
            </a:r>
            <a:r>
              <a:rPr lang="en-US" dirty="0" smtClean="0"/>
              <a:t> </a:t>
            </a:r>
          </a:p>
          <a:p>
            <a:r>
              <a:rPr lang="en-US" i="1" dirty="0" smtClean="0"/>
              <a:t>#&gt; 2 4 10</a:t>
            </a:r>
            <a:r>
              <a:rPr lang="en-US" dirty="0" smtClean="0"/>
              <a:t> </a:t>
            </a:r>
          </a:p>
          <a:p>
            <a:r>
              <a:rPr lang="en-US" i="1" dirty="0" smtClean="0"/>
              <a:t>#&gt; 3 7 4</a:t>
            </a:r>
            <a:r>
              <a:rPr lang="en-US" dirty="0" smtClean="0"/>
              <a:t> </a:t>
            </a:r>
          </a:p>
          <a:p>
            <a:r>
              <a:rPr lang="en-US" i="1" dirty="0" smtClean="0"/>
              <a:t>#&gt; 4 7 22</a:t>
            </a:r>
            <a:r>
              <a:rPr lang="en-US" dirty="0" smtClean="0"/>
              <a:t> </a:t>
            </a:r>
          </a:p>
          <a:p>
            <a:r>
              <a:rPr lang="en-US" i="1" dirty="0" smtClean="0"/>
              <a:t>#&gt; 5 8 16</a:t>
            </a:r>
          </a:p>
          <a:p>
            <a:r>
              <a:rPr lang="en-US" dirty="0" smtClean="0"/>
              <a:t> </a:t>
            </a:r>
            <a:r>
              <a:rPr lang="en-US" i="1" dirty="0" smtClean="0"/>
              <a:t>#&gt; 6 9 10</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Scatter Plot</a:t>
            </a:r>
          </a:p>
          <a:p>
            <a:r>
              <a:rPr lang="en-US" dirty="0" smtClean="0"/>
              <a:t>Scatter plots can help visualize any linear relationships between the dependent (response) variable and independent (predictor) variables. Ideally, if you are having multiple predictor variables, a scatter plot is drawn for each one of them against the response, along with the line of best as seen below.</a:t>
            </a:r>
          </a:p>
          <a:p>
            <a:r>
              <a:rPr lang="en-US" b="1" dirty="0" err="1" smtClean="0"/>
              <a:t>scatter.smooth</a:t>
            </a:r>
            <a:r>
              <a:rPr lang="en-US" dirty="0" smtClean="0"/>
              <a:t>(x=</a:t>
            </a:r>
            <a:r>
              <a:rPr lang="en-US" dirty="0" err="1" smtClean="0"/>
              <a:t>cars$speed</a:t>
            </a:r>
            <a:r>
              <a:rPr lang="en-US" dirty="0" smtClean="0"/>
              <a:t>, y=</a:t>
            </a:r>
            <a:r>
              <a:rPr lang="en-US" dirty="0" err="1" smtClean="0"/>
              <a:t>cars$dist</a:t>
            </a:r>
            <a:r>
              <a:rPr lang="en-US" dirty="0" smtClean="0"/>
              <a:t>, main="Dist ~ Speed") </a:t>
            </a:r>
            <a:r>
              <a:rPr lang="en-US" i="1" dirty="0" smtClean="0"/>
              <a:t># </a:t>
            </a:r>
            <a:r>
              <a:rPr lang="en-US" i="1" dirty="0" err="1" smtClean="0"/>
              <a:t>scatterplot</a:t>
            </a: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ist-speed-scatterplot.png"/>
          <p:cNvPicPr>
            <a:picLocks noGrp="1" noChangeAspect="1"/>
          </p:cNvPicPr>
          <p:nvPr>
            <p:ph idx="1"/>
          </p:nvPr>
        </p:nvPicPr>
        <p:blipFill>
          <a:blip r:embed="rId2"/>
          <a:stretch>
            <a:fillRect/>
          </a:stretch>
        </p:blipFill>
        <p:spPr>
          <a:xfrm>
            <a:off x="1447753" y="1935163"/>
            <a:ext cx="6248493" cy="4389437"/>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smtClean="0"/>
              <a:t>BoxPlot</a:t>
            </a:r>
            <a:r>
              <a:rPr lang="en-US" dirty="0" smtClean="0"/>
              <a:t> – Check for outliers</a:t>
            </a:r>
          </a:p>
          <a:p>
            <a:r>
              <a:rPr lang="en-US" dirty="0" smtClean="0"/>
              <a:t>Generally, any </a:t>
            </a:r>
            <a:r>
              <a:rPr lang="en-US" dirty="0" err="1" smtClean="0"/>
              <a:t>datapoint</a:t>
            </a:r>
            <a:r>
              <a:rPr lang="en-US" dirty="0" smtClean="0"/>
              <a:t> that lies outside the 1.5 * </a:t>
            </a:r>
            <a:r>
              <a:rPr lang="en-US" dirty="0" err="1" smtClean="0"/>
              <a:t>interquartile</a:t>
            </a:r>
            <a:r>
              <a:rPr lang="en-US" dirty="0" smtClean="0"/>
              <a:t>-range (1.5 * </a:t>
            </a:r>
            <a:r>
              <a:rPr lang="en-US" i="1" dirty="0" smtClean="0"/>
              <a:t>IQR</a:t>
            </a:r>
            <a:r>
              <a:rPr lang="en-US" dirty="0" smtClean="0"/>
              <a:t>) is considered an outlier, where, IQR is calculated as the distance between the 25th percentile and 75th percentile values for that variable.</a:t>
            </a:r>
          </a:p>
          <a:p>
            <a:r>
              <a:rPr lang="en-US" b="1" dirty="0" smtClean="0"/>
              <a:t>par</a:t>
            </a:r>
            <a:r>
              <a:rPr lang="en-US" dirty="0" smtClean="0"/>
              <a:t>(</a:t>
            </a:r>
            <a:r>
              <a:rPr lang="en-US" dirty="0" err="1" smtClean="0"/>
              <a:t>mfrow</a:t>
            </a:r>
            <a:r>
              <a:rPr lang="en-US" dirty="0" smtClean="0"/>
              <a:t>=</a:t>
            </a:r>
            <a:r>
              <a:rPr lang="en-US" b="1" dirty="0" smtClean="0"/>
              <a:t>c</a:t>
            </a:r>
            <a:r>
              <a:rPr lang="en-US" dirty="0" smtClean="0"/>
              <a:t>(1, 2)) </a:t>
            </a:r>
            <a:r>
              <a:rPr lang="en-US" i="1" dirty="0" smtClean="0"/>
              <a:t># divide graph area in 2 columns</a:t>
            </a:r>
            <a:r>
              <a:rPr lang="en-US" dirty="0" smtClean="0"/>
              <a:t> </a:t>
            </a:r>
            <a:r>
              <a:rPr lang="en-US" b="1" dirty="0" err="1" smtClean="0"/>
              <a:t>boxplot</a:t>
            </a:r>
            <a:r>
              <a:rPr lang="en-US" dirty="0" smtClean="0"/>
              <a:t>(</a:t>
            </a:r>
            <a:r>
              <a:rPr lang="en-US" dirty="0" err="1" smtClean="0"/>
              <a:t>cars$speed</a:t>
            </a:r>
            <a:r>
              <a:rPr lang="en-US" dirty="0" smtClean="0"/>
              <a:t>, main="Speed", sub=</a:t>
            </a:r>
            <a:r>
              <a:rPr lang="en-US" b="1" dirty="0" smtClean="0"/>
              <a:t>paste</a:t>
            </a:r>
            <a:r>
              <a:rPr lang="en-US" dirty="0" smtClean="0"/>
              <a:t>("Outlier rows: ", </a:t>
            </a:r>
            <a:r>
              <a:rPr lang="en-US" b="1" dirty="0" err="1" smtClean="0"/>
              <a:t>boxplot.stats</a:t>
            </a:r>
            <a:r>
              <a:rPr lang="en-US" dirty="0" smtClean="0"/>
              <a:t>(</a:t>
            </a:r>
            <a:r>
              <a:rPr lang="en-US" dirty="0" err="1" smtClean="0"/>
              <a:t>cars$speed</a:t>
            </a:r>
            <a:r>
              <a:rPr lang="en-US" dirty="0" smtClean="0"/>
              <a:t>)$out)) </a:t>
            </a:r>
            <a:r>
              <a:rPr lang="en-US" i="1" dirty="0" smtClean="0"/>
              <a:t># box plot for 'speed'</a:t>
            </a:r>
            <a:r>
              <a:rPr lang="en-US" dirty="0" smtClean="0"/>
              <a:t> </a:t>
            </a:r>
          </a:p>
          <a:p>
            <a:r>
              <a:rPr lang="en-US" b="1" dirty="0" err="1" smtClean="0"/>
              <a:t>boxplot</a:t>
            </a:r>
            <a:r>
              <a:rPr lang="en-US" dirty="0" smtClean="0"/>
              <a:t>(</a:t>
            </a:r>
            <a:r>
              <a:rPr lang="en-US" dirty="0" err="1" smtClean="0"/>
              <a:t>cars$dist</a:t>
            </a:r>
            <a:r>
              <a:rPr lang="en-US" dirty="0" smtClean="0"/>
              <a:t>, main="Distance", sub=</a:t>
            </a:r>
            <a:r>
              <a:rPr lang="en-US" b="1" dirty="0" smtClean="0"/>
              <a:t>paste</a:t>
            </a:r>
            <a:r>
              <a:rPr lang="en-US" dirty="0" smtClean="0"/>
              <a:t>("Outlier rows: ", </a:t>
            </a:r>
            <a:r>
              <a:rPr lang="en-US" b="1" dirty="0" err="1" smtClean="0"/>
              <a:t>boxplot.stats</a:t>
            </a:r>
            <a:r>
              <a:rPr lang="en-US" dirty="0" smtClean="0"/>
              <a:t>(</a:t>
            </a:r>
            <a:r>
              <a:rPr lang="en-US" dirty="0" err="1" smtClean="0"/>
              <a:t>cars$dist</a:t>
            </a:r>
            <a:r>
              <a:rPr lang="en-US" dirty="0" smtClean="0"/>
              <a:t>)$out)) </a:t>
            </a:r>
            <a:r>
              <a:rPr lang="en-US" i="1" dirty="0" smtClean="0"/>
              <a:t># box plot for 'distance'</a:t>
            </a: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oxplot.png"/>
          <p:cNvPicPr>
            <a:picLocks noGrp="1" noChangeAspect="1"/>
          </p:cNvPicPr>
          <p:nvPr>
            <p:ph idx="1"/>
          </p:nvPr>
        </p:nvPicPr>
        <p:blipFill>
          <a:blip r:embed="rId2"/>
          <a:stretch>
            <a:fillRect/>
          </a:stretch>
        </p:blipFill>
        <p:spPr>
          <a:xfrm>
            <a:off x="560505" y="1935163"/>
            <a:ext cx="8022989" cy="4389437"/>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srcRect/>
          <a:stretch>
            <a:fillRect/>
          </a:stretch>
        </p:blipFill>
        <p:spPr bwMode="auto">
          <a:xfrm>
            <a:off x="3048000" y="3048000"/>
            <a:ext cx="4953000" cy="3094037"/>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Operators in R</a:t>
            </a:r>
            <a:endParaRPr lang="en-US" dirty="0"/>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R has many operators to perform different mathematical and logical operations. These can be categorized as follows:</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Arithmetic operators</a:t>
            </a:r>
          </a:p>
          <a:p>
            <a:r>
              <a:rPr lang="en-US" sz="1800" dirty="0" smtClean="0">
                <a:latin typeface="Times New Roman" pitchFamily="18" charset="0"/>
                <a:cs typeface="Times New Roman" pitchFamily="18" charset="0"/>
              </a:rPr>
              <a:t>Relational operators</a:t>
            </a:r>
          </a:p>
          <a:p>
            <a:r>
              <a:rPr lang="en-US" sz="1800" dirty="0" smtClean="0">
                <a:latin typeface="Times New Roman" pitchFamily="18" charset="0"/>
                <a:cs typeface="Times New Roman" pitchFamily="18" charset="0"/>
              </a:rPr>
              <a:t>Assignment operators</a:t>
            </a:r>
          </a:p>
          <a:p>
            <a:r>
              <a:rPr lang="en-US" sz="1800" dirty="0" smtClean="0">
                <a:latin typeface="Times New Roman" pitchFamily="18" charset="0"/>
                <a:cs typeface="Times New Roman" pitchFamily="18" charset="0"/>
              </a:rPr>
              <a:t>Logical operators</a:t>
            </a: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Correlation is a statistical measure that suggests the level of linear dependence between two variables, that occur in pair – just like what we have here in speed and dist. Correlation can take values between -1 to +1. If we observe for every instance where speed increases, the distance also increases along with it, then there is a high positive correlation between them and therefore the correlation between them will be closer to 1. The opposite is true for an inverse relationship, in which case, the correlation between the variables will be close to -1.</a:t>
            </a:r>
          </a:p>
          <a:p>
            <a:r>
              <a:rPr lang="en-US" dirty="0" smtClean="0"/>
              <a:t>A value closer to 0 suggests a weak relationship between the variables. A low correlation (-0.2 &lt; x &lt; 0.2) probably suggests that much of variation of the response variable (</a:t>
            </a:r>
            <a:r>
              <a:rPr lang="en-US" i="1" dirty="0" smtClean="0"/>
              <a:t>Y</a:t>
            </a:r>
            <a:r>
              <a:rPr lang="en-US" dirty="0" smtClean="0"/>
              <a:t>) is unexplained by the predictor (</a:t>
            </a:r>
            <a:r>
              <a:rPr lang="en-US" i="1" dirty="0" smtClean="0"/>
              <a:t>X</a:t>
            </a:r>
            <a:r>
              <a:rPr lang="en-US" dirty="0" smtClean="0"/>
              <a:t>), in which case, we should probably look for better explanatory variables.</a:t>
            </a:r>
          </a:p>
          <a:p>
            <a:r>
              <a:rPr lang="en-US" b="1" dirty="0" err="1" smtClean="0"/>
              <a:t>cor</a:t>
            </a:r>
            <a:r>
              <a:rPr lang="en-US" dirty="0" smtClean="0"/>
              <a:t>(</a:t>
            </a:r>
            <a:r>
              <a:rPr lang="en-US" dirty="0" err="1" smtClean="0"/>
              <a:t>cars$speed</a:t>
            </a:r>
            <a:r>
              <a:rPr lang="en-US" dirty="0" smtClean="0"/>
              <a:t>, </a:t>
            </a:r>
            <a:r>
              <a:rPr lang="en-US" dirty="0" err="1" smtClean="0"/>
              <a:t>cars$dist</a:t>
            </a:r>
            <a:r>
              <a:rPr lang="en-US" dirty="0" smtClean="0"/>
              <a:t>) </a:t>
            </a:r>
            <a:r>
              <a:rPr lang="en-US" i="1" dirty="0" smtClean="0"/>
              <a:t># calculate correlation between speed and distance #&gt; [1] 0.8068949</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Build Linear Model</a:t>
            </a:r>
          </a:p>
          <a:p>
            <a:r>
              <a:rPr lang="en-US" dirty="0" smtClean="0"/>
              <a:t>Now that we have seen the linear relationship pictorially in the scatter plot and by computing the correlation, lets see the syntax for building the linear model. The function used for building linear models is lm(). The lm() function takes in two main arguments, namely: 1. Formula 2. Data. The data is typically a </a:t>
            </a:r>
            <a:r>
              <a:rPr lang="en-US" dirty="0" err="1" smtClean="0"/>
              <a:t>data.frame</a:t>
            </a:r>
            <a:r>
              <a:rPr lang="en-US" dirty="0" smtClean="0"/>
              <a:t> and the formula is a object of class formula. But the most common convention is to write out the formula directly in place of the argument as written below.</a:t>
            </a:r>
          </a:p>
          <a:p>
            <a:r>
              <a:rPr lang="en-US" dirty="0" err="1" smtClean="0"/>
              <a:t>linearMod</a:t>
            </a:r>
            <a:r>
              <a:rPr lang="en-US" dirty="0" smtClean="0"/>
              <a:t> &lt;- </a:t>
            </a:r>
            <a:r>
              <a:rPr lang="en-US" b="1" dirty="0" smtClean="0"/>
              <a:t>lm</a:t>
            </a:r>
            <a:r>
              <a:rPr lang="en-US" dirty="0" smtClean="0"/>
              <a:t>(dist ~ speed, data=cars) </a:t>
            </a:r>
            <a:r>
              <a:rPr lang="en-US" i="1" dirty="0" smtClean="0"/>
              <a:t># build linear regression model on full data</a:t>
            </a:r>
            <a:r>
              <a:rPr lang="en-US" dirty="0" smtClean="0"/>
              <a:t> </a:t>
            </a:r>
            <a:r>
              <a:rPr lang="en-US" b="1" dirty="0" smtClean="0"/>
              <a:t>print</a:t>
            </a:r>
            <a:r>
              <a:rPr lang="en-US" dirty="0" smtClean="0"/>
              <a:t>(</a:t>
            </a:r>
            <a:r>
              <a:rPr lang="en-US" dirty="0" err="1" smtClean="0"/>
              <a:t>linearMod</a:t>
            </a:r>
            <a:r>
              <a:rPr lang="en-US" dirty="0" smtClean="0"/>
              <a:t>) </a:t>
            </a:r>
            <a:r>
              <a:rPr lang="en-US" i="1" dirty="0" smtClean="0"/>
              <a:t>#&gt; Call:</a:t>
            </a:r>
            <a:r>
              <a:rPr lang="en-US" dirty="0" smtClean="0"/>
              <a:t> </a:t>
            </a:r>
            <a:r>
              <a:rPr lang="en-US" i="1" dirty="0" smtClean="0"/>
              <a:t>#&gt; lm(formula = dist ~ speed, data = cars)</a:t>
            </a:r>
            <a:r>
              <a:rPr lang="en-US" dirty="0" smtClean="0"/>
              <a:t> </a:t>
            </a:r>
            <a:r>
              <a:rPr lang="en-US" i="1" dirty="0" smtClean="0"/>
              <a:t>#&gt;</a:t>
            </a:r>
          </a:p>
          <a:p>
            <a:r>
              <a:rPr lang="en-US" i="1" dirty="0" smtClean="0"/>
              <a:t> #&gt; Coefficients:</a:t>
            </a:r>
          </a:p>
          <a:p>
            <a:r>
              <a:rPr lang="en-US" dirty="0" smtClean="0"/>
              <a:t> </a:t>
            </a:r>
            <a:r>
              <a:rPr lang="en-US" i="1" dirty="0" smtClean="0"/>
              <a:t>#&gt; (Intercept) speed #</a:t>
            </a:r>
          </a:p>
          <a:p>
            <a:r>
              <a:rPr lang="en-US" i="1" dirty="0" smtClean="0"/>
              <a:t>&gt; -17.579     3.932</a:t>
            </a: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the above output, you can notice the ‘Coefficients’ part having two components: </a:t>
            </a:r>
            <a:r>
              <a:rPr lang="en-US" i="1" dirty="0" smtClean="0"/>
              <a:t>Intercept</a:t>
            </a:r>
            <a:r>
              <a:rPr lang="en-US" dirty="0" smtClean="0"/>
              <a:t>: -17.579, </a:t>
            </a:r>
            <a:r>
              <a:rPr lang="en-US" i="1" dirty="0" smtClean="0"/>
              <a:t>speed</a:t>
            </a:r>
            <a:r>
              <a:rPr lang="en-US" dirty="0" smtClean="0"/>
              <a:t>: 3.932 These are also called the beta coefficients. In other words, </a:t>
            </a:r>
            <a:r>
              <a:rPr lang="en-US" b="1" dirty="0" smtClean="0"/>
              <a:t/>
            </a:r>
            <a:br>
              <a:rPr lang="en-US" b="1" dirty="0" smtClean="0"/>
            </a:br>
            <a:r>
              <a:rPr lang="en-US" b="1" i="1" dirty="0" smtClean="0"/>
              <a:t>dist</a:t>
            </a:r>
            <a:r>
              <a:rPr lang="en-US" b="1" dirty="0" smtClean="0"/>
              <a:t> = </a:t>
            </a:r>
            <a:r>
              <a:rPr lang="en-US" b="1" i="1" dirty="0" smtClean="0"/>
              <a:t>Intercept</a:t>
            </a:r>
            <a:r>
              <a:rPr lang="en-US" b="1" dirty="0" smtClean="0"/>
              <a:t> + (</a:t>
            </a:r>
            <a:r>
              <a:rPr lang="en-US" b="1" i="1" dirty="0" smtClean="0"/>
              <a:t>β</a:t>
            </a:r>
            <a:r>
              <a:rPr lang="en-US" b="1" dirty="0" smtClean="0"/>
              <a:t> ∗ </a:t>
            </a:r>
            <a:r>
              <a:rPr lang="en-US" b="1" i="1" dirty="0" smtClean="0"/>
              <a:t>speed</a:t>
            </a:r>
            <a:r>
              <a:rPr lang="en-US" b="1" dirty="0" smtClean="0"/>
              <a:t>)</a:t>
            </a:r>
            <a:br>
              <a:rPr lang="en-US" b="1" dirty="0" smtClean="0"/>
            </a:br>
            <a:r>
              <a:rPr lang="en-US" dirty="0" smtClean="0"/>
              <a:t>=&gt; dist = −17.579 + 3.932∗speed</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The p Value: Checking for statistical significance</a:t>
            </a:r>
          </a:p>
          <a:p>
            <a:r>
              <a:rPr lang="en-US" dirty="0" smtClean="0"/>
              <a:t>The summary statistics above tells us a number of things. One of them is the model p-Value (bottom last line) and the p-Value of individual predictor variables (extreme right column under ‘Coefficients’). The p-Values are very important because, We can consider a linear model to be statistically significant only when both these p-Values are less that the pre-determined statistical significance level, which is ideally 0.05. This is visually interpreted by the significance stars at the end of the row. The more the stars beside the variable’s p-Value, the more significant the variable.</a:t>
            </a:r>
          </a:p>
          <a:p>
            <a:r>
              <a:rPr lang="en-US" dirty="0" smtClean="0"/>
              <a:t>Null and alternate hypothesis</a:t>
            </a:r>
          </a:p>
          <a:p>
            <a:r>
              <a:rPr lang="en-US" dirty="0" smtClean="0"/>
              <a:t>When there is a p-value, there is a hull and alternative hypothesis associated with it. In Linear Regression, the Null Hypothesis is that the coefficients associated with the variables is equal to zero. The alternate hypothesis is that the coefficients are not equal to zero (i.e. there exists a relationship between the independent variable in question and the dependent variable).</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t-value</a:t>
            </a:r>
          </a:p>
          <a:p>
            <a:r>
              <a:rPr lang="en-US" dirty="0" smtClean="0"/>
              <a:t>We can interpret the t-value something like this. A larger </a:t>
            </a:r>
            <a:r>
              <a:rPr lang="en-US" i="1" dirty="0" smtClean="0"/>
              <a:t>t-value</a:t>
            </a:r>
            <a:r>
              <a:rPr lang="en-US" dirty="0" smtClean="0"/>
              <a:t> indicates that it is less likely that the coefficient is not equal to zero purely by chance. So, higher the t-value, the better.</a:t>
            </a:r>
          </a:p>
          <a:p>
            <a:r>
              <a:rPr lang="en-US" i="1" dirty="0" smtClean="0"/>
              <a:t>Pr(&gt;|t|)</a:t>
            </a:r>
            <a:r>
              <a:rPr lang="en-US" dirty="0" smtClean="0"/>
              <a:t> or </a:t>
            </a:r>
            <a:r>
              <a:rPr lang="en-US" i="1" dirty="0" smtClean="0"/>
              <a:t>p-value</a:t>
            </a:r>
            <a:r>
              <a:rPr lang="en-US" dirty="0" smtClean="0"/>
              <a:t> is the probability that you get a t-value as high or higher than the observed value when the Null Hypothesis (the </a:t>
            </a:r>
            <a:r>
              <a:rPr lang="en-US" i="1" dirty="0" smtClean="0"/>
              <a:t>β</a:t>
            </a:r>
            <a:r>
              <a:rPr lang="en-US" dirty="0" smtClean="0"/>
              <a:t> coefficient is equal to zero or that there is no relationship) is true. So if the </a:t>
            </a:r>
            <a:r>
              <a:rPr lang="en-US" i="1" dirty="0" smtClean="0"/>
              <a:t>Pr(&gt;|t|)</a:t>
            </a:r>
            <a:r>
              <a:rPr lang="en-US" dirty="0" smtClean="0"/>
              <a:t> is low, the coefficients are significant (significantly different from zero). If the </a:t>
            </a:r>
            <a:r>
              <a:rPr lang="en-US" i="1" dirty="0" smtClean="0"/>
              <a:t>Pr(&gt;|t|)</a:t>
            </a:r>
            <a:r>
              <a:rPr lang="en-US" dirty="0" smtClean="0"/>
              <a:t> is high, the coefficients are not significant.</a:t>
            </a:r>
          </a:p>
          <a:p>
            <a:r>
              <a:rPr lang="en-US" dirty="0" smtClean="0"/>
              <a:t>What this means to us? when p Value is less than significance level (&lt; 0.05), we can safely reject the null hypothesis that the co-efficient </a:t>
            </a:r>
            <a:r>
              <a:rPr lang="en-US" i="1" dirty="0" smtClean="0"/>
              <a:t>β</a:t>
            </a:r>
            <a:r>
              <a:rPr lang="en-US" dirty="0" smtClean="0"/>
              <a:t> of the predictor is zero. In our case, </a:t>
            </a:r>
            <a:r>
              <a:rPr lang="en-US" dirty="0" err="1" smtClean="0"/>
              <a:t>linearMod</a:t>
            </a:r>
            <a:r>
              <a:rPr lang="en-US" dirty="0" smtClean="0"/>
              <a:t>, both these p-Values are well below the 0.05 threshold, so we can conclude our model is indeed statistically significant.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to calculate the t Statistic and p-Values?</a:t>
            </a:r>
          </a:p>
          <a:p>
            <a:r>
              <a:rPr lang="en-US" dirty="0" smtClean="0"/>
              <a:t>When the model co-</a:t>
            </a:r>
            <a:r>
              <a:rPr lang="en-US" dirty="0" err="1" smtClean="0"/>
              <a:t>efficients</a:t>
            </a:r>
            <a:r>
              <a:rPr lang="en-US" dirty="0" smtClean="0"/>
              <a:t> and standard error are known, the formula for calculating t Statistic and p-Value is as follows: </a:t>
            </a:r>
            <a:br>
              <a:rPr lang="en-US" dirty="0" smtClean="0"/>
            </a:br>
            <a:r>
              <a:rPr lang="en-US" dirty="0" smtClean="0"/>
              <a:t>t−Statistic=β−coefficient/</a:t>
            </a:r>
            <a:r>
              <a:rPr lang="en-US" dirty="0" err="1" smtClean="0"/>
              <a:t>Std.Error</a:t>
            </a:r>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R-Squared and </a:t>
            </a:r>
            <a:r>
              <a:rPr lang="en-US" dirty="0" err="1" smtClean="0"/>
              <a:t>Adj</a:t>
            </a:r>
            <a:r>
              <a:rPr lang="en-US" dirty="0" smtClean="0"/>
              <a:t> R-Squared</a:t>
            </a:r>
          </a:p>
          <a:p>
            <a:r>
              <a:rPr lang="en-US" dirty="0" smtClean="0"/>
              <a:t>The actual information in a data is the total variation it contains, remember?. What R-Squared tells us is the proportion of variation in the dependent (response) variable that has been explained by this model.</a:t>
            </a:r>
          </a:p>
          <a:p>
            <a:r>
              <a:rPr lang="en-US" dirty="0" smtClean="0"/>
              <a:t/>
            </a:r>
            <a:br>
              <a:rPr lang="en-US" dirty="0" smtClean="0"/>
            </a:br>
            <a:r>
              <a:rPr lang="en-US" dirty="0" smtClean="0"/>
              <a:t>R</a:t>
            </a:r>
            <a:r>
              <a:rPr lang="en-US" baseline="30000" dirty="0" smtClean="0"/>
              <a:t>2</a:t>
            </a:r>
            <a:r>
              <a:rPr lang="en-US" dirty="0" smtClean="0"/>
              <a:t>=1-SSE/SST</a:t>
            </a:r>
          </a:p>
          <a:p>
            <a:pPr>
              <a:buNone/>
            </a:pPr>
            <a:r>
              <a:rPr lang="en-US" dirty="0" smtClean="0"/>
              <a:t/>
            </a:r>
            <a:br>
              <a:rPr lang="en-US" dirty="0" smtClean="0"/>
            </a:br>
            <a:r>
              <a:rPr lang="en-US" dirty="0" smtClean="0"/>
              <a:t>where, </a:t>
            </a:r>
            <a:r>
              <a:rPr lang="en-US" i="1" dirty="0" smtClean="0"/>
              <a:t>SSE</a:t>
            </a:r>
            <a:r>
              <a:rPr lang="en-US" dirty="0" smtClean="0"/>
              <a:t> is the </a:t>
            </a:r>
            <a:r>
              <a:rPr lang="en-US" i="1" dirty="0" smtClean="0"/>
              <a:t>sum of squared errors</a:t>
            </a:r>
            <a:r>
              <a:rPr lang="en-US" dirty="0" smtClean="0"/>
              <a:t> given by SSE=∑(</a:t>
            </a:r>
            <a:r>
              <a:rPr lang="en-US" dirty="0" err="1" smtClean="0"/>
              <a:t>yi−yi</a:t>
            </a:r>
            <a:r>
              <a:rPr lang="en-US" dirty="0" smtClean="0"/>
              <a:t>^)</a:t>
            </a:r>
            <a:r>
              <a:rPr lang="en-US" baseline="44000" dirty="0" smtClean="0"/>
              <a:t>2</a:t>
            </a:r>
          </a:p>
          <a:p>
            <a:pPr>
              <a:buNone/>
            </a:pPr>
            <a:r>
              <a:rPr lang="en-US" dirty="0" smtClean="0"/>
              <a:t>     SST=∑(</a:t>
            </a:r>
            <a:r>
              <a:rPr lang="en-US" dirty="0" err="1" smtClean="0"/>
              <a:t>yi−yi</a:t>
            </a:r>
            <a:r>
              <a:rPr lang="en-US" dirty="0" smtClean="0"/>
              <a:t>¯)</a:t>
            </a:r>
            <a:r>
              <a:rPr lang="en-US" baseline="44000" dirty="0" smtClean="0"/>
              <a:t> </a:t>
            </a:r>
            <a:r>
              <a:rPr lang="en-US" dirty="0" smtClean="0"/>
              <a:t>is the </a:t>
            </a:r>
            <a:r>
              <a:rPr lang="en-US" i="1" dirty="0" smtClean="0"/>
              <a:t>sum of squared total</a:t>
            </a:r>
            <a:r>
              <a:rPr lang="en-US" dirty="0" smtClean="0"/>
              <a:t>. </a:t>
            </a:r>
          </a:p>
          <a:p>
            <a:r>
              <a:rPr lang="en-US" dirty="0" smtClean="0"/>
              <a:t>Here, </a:t>
            </a:r>
            <a:r>
              <a:rPr lang="en-US" dirty="0" err="1" smtClean="0"/>
              <a:t>yi^is</a:t>
            </a:r>
            <a:r>
              <a:rPr lang="en-US" dirty="0" smtClean="0"/>
              <a:t> the fitted value for observation </a:t>
            </a:r>
            <a:r>
              <a:rPr lang="en-US" i="1" dirty="0" err="1" smtClean="0"/>
              <a:t>i</a:t>
            </a:r>
            <a:r>
              <a:rPr lang="en-US" dirty="0" smtClean="0"/>
              <a:t> and y¯ is the mean of </a:t>
            </a:r>
            <a:r>
              <a:rPr lang="en-US" i="1" dirty="0" smtClean="0"/>
              <a:t>Y</a:t>
            </a:r>
            <a:r>
              <a:rPr lang="en-US" dirty="0" smtClean="0"/>
              <a:t>.</a:t>
            </a:r>
          </a:p>
          <a:p>
            <a:r>
              <a:rPr lang="en-US" dirty="0" smtClean="0"/>
              <a:t>We don’t necessarily discard a model based on a low R-Squared value. Its a better practice to look at the AIC and prediction accuracy on validation sample when deciding on the efficacy of a model.</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Now </a:t>
            </a:r>
            <a:r>
              <a:rPr lang="en-US" b="1" dirty="0" err="1" smtClean="0"/>
              <a:t>thats</a:t>
            </a:r>
            <a:r>
              <a:rPr lang="en-US" b="1" dirty="0" smtClean="0"/>
              <a:t> about R-Squared. What about adjusted R-Squared?</a:t>
            </a:r>
            <a:r>
              <a:rPr lang="en-US" dirty="0" smtClean="0"/>
              <a:t> As you add more </a:t>
            </a:r>
            <a:r>
              <a:rPr lang="en-US" i="1" dirty="0" smtClean="0"/>
              <a:t>X</a:t>
            </a:r>
            <a:r>
              <a:rPr lang="en-US" dirty="0" smtClean="0"/>
              <a:t> variables to your model, the R-Squared value of the new bigger model will always be greater than that of the smaller subset. This is because, since all the variables in the original model is also present, their contribution to explain the dependent variable will be present in the super-set as well, therefore, whatever new variable we add can only add (if not significantly) to the variation that was already explained. It is here, the adjusted R-Squared value comes to help. </a:t>
            </a:r>
            <a:r>
              <a:rPr lang="en-US" dirty="0" err="1" smtClean="0"/>
              <a:t>Adj</a:t>
            </a:r>
            <a:r>
              <a:rPr lang="en-US" dirty="0" smtClean="0"/>
              <a:t> R-Squared penalizes total value for the number of terms (read predictors) in your model. Therefore when comparing nested models, it is a good practice to look at </a:t>
            </a:r>
            <a:r>
              <a:rPr lang="en-US" dirty="0" err="1" smtClean="0"/>
              <a:t>adj</a:t>
            </a:r>
            <a:r>
              <a:rPr lang="en-US" dirty="0" smtClean="0"/>
              <a:t>-R-squared value over R-squared.</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a:t>
            </a:r>
            <a:r>
              <a:rPr lang="en-US" baseline="30000" dirty="0" smtClean="0"/>
              <a:t>2</a:t>
            </a:r>
            <a:r>
              <a:rPr lang="en-US" dirty="0" smtClean="0"/>
              <a:t>adj=1−MSE/MST</a:t>
            </a:r>
            <a:br>
              <a:rPr lang="en-US" dirty="0" smtClean="0"/>
            </a:br>
            <a:r>
              <a:rPr lang="en-US" dirty="0" smtClean="0"/>
              <a:t>where, </a:t>
            </a:r>
            <a:r>
              <a:rPr lang="en-US" i="1" dirty="0" smtClean="0"/>
              <a:t>MSE</a:t>
            </a:r>
            <a:r>
              <a:rPr lang="en-US" dirty="0" smtClean="0"/>
              <a:t> is the </a:t>
            </a:r>
            <a:r>
              <a:rPr lang="en-US" i="1" dirty="0" smtClean="0"/>
              <a:t>mean squared error</a:t>
            </a:r>
            <a:r>
              <a:rPr lang="en-US" dirty="0" smtClean="0"/>
              <a:t> given by MSE=SSE/(n−q)  and </a:t>
            </a:r>
          </a:p>
          <a:p>
            <a:r>
              <a:rPr lang="en-US" dirty="0" smtClean="0"/>
              <a:t>MST=SST/(n−1)</a:t>
            </a:r>
          </a:p>
          <a:p>
            <a:r>
              <a:rPr lang="en-US" dirty="0" smtClean="0"/>
              <a:t> is the </a:t>
            </a:r>
            <a:r>
              <a:rPr lang="en-US" i="1" dirty="0" smtClean="0"/>
              <a:t>mean squared total</a:t>
            </a:r>
            <a:r>
              <a:rPr lang="en-US" dirty="0" smtClean="0"/>
              <a:t>, where </a:t>
            </a:r>
            <a:r>
              <a:rPr lang="en-US" i="1" dirty="0" smtClean="0"/>
              <a:t>n</a:t>
            </a:r>
            <a:r>
              <a:rPr lang="en-US" dirty="0" smtClean="0"/>
              <a:t> is the number of observations and </a:t>
            </a:r>
            <a:r>
              <a:rPr lang="en-US" i="1" dirty="0" smtClean="0"/>
              <a:t>q</a:t>
            </a:r>
            <a:r>
              <a:rPr lang="en-US" dirty="0" smtClean="0"/>
              <a:t> is the number of coefficients in the model.</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Standard Error and F-Statistic</a:t>
            </a:r>
          </a:p>
          <a:p>
            <a:r>
              <a:rPr lang="en-US" dirty="0" smtClean="0"/>
              <a:t>Both standard errors and F-statistic are measures of goodness of fit.</a:t>
            </a:r>
          </a:p>
          <a:p>
            <a:r>
              <a:rPr lang="en-US" dirty="0" smtClean="0"/>
              <a:t/>
            </a:r>
            <a:br>
              <a:rPr lang="en-US" dirty="0" smtClean="0"/>
            </a:br>
            <a:r>
              <a:rPr lang="en-US" dirty="0" err="1" smtClean="0"/>
              <a:t>Std.Error</a:t>
            </a:r>
            <a:r>
              <a:rPr lang="en-US" dirty="0" smtClean="0"/>
              <a:t>=</a:t>
            </a:r>
            <a:r>
              <a:rPr lang="en-US" dirty="0" err="1" smtClean="0"/>
              <a:t>sqrt</a:t>
            </a:r>
            <a:r>
              <a:rPr lang="en-US" dirty="0" smtClean="0"/>
              <a:t>(MSE)=√(SSE/n−q)</a:t>
            </a:r>
            <a:br>
              <a:rPr lang="en-US" dirty="0" smtClean="0"/>
            </a:br>
            <a:endParaRPr lang="en-US" dirty="0" smtClean="0"/>
          </a:p>
          <a:p>
            <a:r>
              <a:rPr lang="en-US" dirty="0" smtClean="0"/>
              <a:t/>
            </a:r>
            <a:br>
              <a:rPr lang="en-US" dirty="0" smtClean="0"/>
            </a:br>
            <a:r>
              <a:rPr lang="en-US" dirty="0" smtClean="0"/>
              <a:t>F−statistic=MSR/MSE</a:t>
            </a:r>
          </a:p>
          <a:p>
            <a:endParaRPr lang="en-US" dirty="0" smtClean="0"/>
          </a:p>
          <a:p>
            <a:r>
              <a:rPr lang="en-US" dirty="0" smtClean="0"/>
              <a:t>where, </a:t>
            </a:r>
            <a:r>
              <a:rPr lang="en-US" i="1" dirty="0" smtClean="0"/>
              <a:t>n</a:t>
            </a:r>
            <a:r>
              <a:rPr lang="en-US" dirty="0" smtClean="0"/>
              <a:t> is the number of observations, </a:t>
            </a:r>
            <a:r>
              <a:rPr lang="en-US" i="1" dirty="0" smtClean="0"/>
              <a:t>q</a:t>
            </a:r>
            <a:r>
              <a:rPr lang="en-US" dirty="0" smtClean="0"/>
              <a:t> is the number of coefficients and </a:t>
            </a:r>
            <a:r>
              <a:rPr lang="en-US" i="1" dirty="0" smtClean="0"/>
              <a:t>MSR</a:t>
            </a:r>
            <a:r>
              <a:rPr lang="en-US" dirty="0" smtClean="0"/>
              <a:t> is the </a:t>
            </a:r>
            <a:r>
              <a:rPr lang="en-US" i="1" dirty="0" smtClean="0"/>
              <a:t>mean square regression</a:t>
            </a:r>
            <a:r>
              <a:rPr lang="en-US" dirty="0" smtClean="0"/>
              <a:t>, calculated as,</a:t>
            </a:r>
          </a:p>
          <a:p>
            <a:r>
              <a:rPr lang="en-US" dirty="0" smtClean="0"/>
              <a:t/>
            </a:r>
            <a:br>
              <a:rPr lang="en-US" dirty="0" smtClean="0"/>
            </a:br>
            <a:r>
              <a:rPr lang="en-US" dirty="0" smtClean="0"/>
              <a:t>MSR=∑(</a:t>
            </a:r>
            <a:r>
              <a:rPr lang="en-US" dirty="0" err="1" smtClean="0"/>
              <a:t>yi</a:t>
            </a:r>
            <a:r>
              <a:rPr lang="en-US" dirty="0" smtClean="0"/>
              <a:t>−y</a:t>
            </a:r>
            <a:r>
              <a:rPr lang="en-US" dirty="0" smtClean="0"/>
              <a:t>¯^)/q</a:t>
            </a:r>
            <a:r>
              <a:rPr lang="en-US" dirty="0" smtClean="0"/>
              <a:t>−1=(SST−SSE)/(q−1)</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latin typeface="Times New Roman" pitchFamily="18" charset="0"/>
                <a:cs typeface="Times New Roman" pitchFamily="18" charset="0"/>
              </a:rPr>
              <a:t>Arithmetic Operators in R	</a:t>
            </a:r>
            <a:br>
              <a:rPr lang="en-US" sz="5400"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These operators are used for mathematical operations like addition and multiplication. To understand their functions better, look at the table below:</a:t>
            </a:r>
          </a:p>
          <a:p>
            <a:r>
              <a:rPr lang="en-US" sz="2000" dirty="0" smtClean="0">
                <a:latin typeface="Times New Roman" pitchFamily="18" charset="0"/>
                <a:cs typeface="Times New Roman" pitchFamily="18" charset="0"/>
              </a:rPr>
              <a:t>Arithmetic Operators</a:t>
            </a:r>
          </a:p>
          <a:p>
            <a:pPr>
              <a:buNone/>
            </a:pPr>
            <a:r>
              <a:rPr lang="en-US" sz="2000" b="1" dirty="0" smtClean="0">
                <a:latin typeface="Times New Roman" pitchFamily="18" charset="0"/>
                <a:cs typeface="Times New Roman" pitchFamily="18" charset="0"/>
              </a:rPr>
              <a:t>Operator	Description	</a:t>
            </a:r>
          </a:p>
          <a:p>
            <a:pPr>
              <a:buNone/>
            </a:pPr>
            <a:r>
              <a:rPr lang="en-US" sz="2000" dirty="0" smtClean="0">
                <a:latin typeface="Times New Roman" pitchFamily="18" charset="0"/>
                <a:cs typeface="Times New Roman" pitchFamily="18" charset="0"/>
              </a:rPr>
              <a:t>+			Addition	</a:t>
            </a:r>
          </a:p>
          <a:p>
            <a:pPr>
              <a:buNone/>
            </a:pPr>
            <a:r>
              <a:rPr lang="en-US" sz="2000" dirty="0" smtClean="0">
                <a:latin typeface="Times New Roman" pitchFamily="18" charset="0"/>
                <a:cs typeface="Times New Roman" pitchFamily="18" charset="0"/>
              </a:rPr>
              <a:t>-			Subtraction	</a:t>
            </a:r>
          </a:p>
          <a:p>
            <a:pPr>
              <a:buNone/>
            </a:pPr>
            <a:r>
              <a:rPr lang="en-US" sz="2000" dirty="0" smtClean="0">
                <a:latin typeface="Times New Roman" pitchFamily="18" charset="0"/>
                <a:cs typeface="Times New Roman" pitchFamily="18" charset="0"/>
              </a:rPr>
              <a:t>*			Multiplication	</a:t>
            </a:r>
          </a:p>
          <a:p>
            <a:pPr>
              <a:buNone/>
            </a:pPr>
            <a:r>
              <a:rPr lang="en-US" sz="2000" dirty="0" smtClean="0">
                <a:latin typeface="Times New Roman" pitchFamily="18" charset="0"/>
                <a:cs typeface="Times New Roman" pitchFamily="18" charset="0"/>
              </a:rPr>
              <a:t>/			Division	</a:t>
            </a:r>
          </a:p>
          <a:p>
            <a:pPr>
              <a:buNone/>
            </a:pPr>
            <a:r>
              <a:rPr lang="en-US" sz="2000" dirty="0" smtClean="0">
                <a:latin typeface="Times New Roman" pitchFamily="18" charset="0"/>
                <a:cs typeface="Times New Roman" pitchFamily="18" charset="0"/>
              </a:rPr>
              <a:t>^			Exponent	</a:t>
            </a:r>
          </a:p>
          <a:p>
            <a:pPr>
              <a:buNone/>
            </a:pPr>
            <a:r>
              <a:rPr lang="en-US" sz="2000" dirty="0" smtClean="0">
                <a:latin typeface="Times New Roman" pitchFamily="18" charset="0"/>
                <a:cs typeface="Times New Roman" pitchFamily="18" charset="0"/>
              </a:rPr>
              <a:t>%%		Modulus	</a:t>
            </a:r>
          </a:p>
          <a:p>
            <a:pPr>
              <a:buNone/>
            </a:pPr>
            <a:r>
              <a:rPr lang="en-US" sz="2000" dirty="0" smtClean="0">
                <a:latin typeface="Times New Roman" pitchFamily="18" charset="0"/>
                <a:cs typeface="Times New Roman" pitchFamily="18" charset="0"/>
              </a:rPr>
              <a:t>%/%		Integer Division	</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Last year, five randomly selected students took a math aptitude test before they began their statistics course. The Statistics Department has three questions.</a:t>
            </a:r>
          </a:p>
          <a:p>
            <a:r>
              <a:rPr lang="en-US" dirty="0" smtClean="0"/>
              <a:t>What linear regression equation best predicts statistics performance, based on math aptitude scores?</a:t>
            </a:r>
          </a:p>
          <a:p>
            <a:r>
              <a:rPr lang="en-US" dirty="0" smtClean="0"/>
              <a:t>If a student made an 80 on the aptitude test, what grade would we expect her to make in statistics?</a:t>
            </a:r>
          </a:p>
          <a:p>
            <a:r>
              <a:rPr lang="en-US" dirty="0" smtClean="0"/>
              <a:t>How well does the regression equation fit the data?</a:t>
            </a:r>
          </a:p>
          <a:p>
            <a:pPr fontAlgn="t"/>
            <a:r>
              <a:rPr lang="en-US" dirty="0" smtClean="0"/>
              <a:t>How to Find the Regression Equation</a:t>
            </a:r>
          </a:p>
          <a:p>
            <a:r>
              <a:rPr lang="en-US" dirty="0" smtClean="0"/>
              <a:t>In the table below, the x</a:t>
            </a:r>
            <a:r>
              <a:rPr lang="en-US" baseline="-25000" dirty="0" smtClean="0"/>
              <a:t>i</a:t>
            </a:r>
            <a:r>
              <a:rPr lang="en-US" dirty="0" smtClean="0"/>
              <a:t> column shows scores on the aptitude test. Similarly, the </a:t>
            </a:r>
            <a:r>
              <a:rPr lang="en-US" dirty="0" err="1" smtClean="0"/>
              <a:t>y</a:t>
            </a:r>
            <a:r>
              <a:rPr lang="en-US" baseline="-25000" dirty="0" err="1" smtClean="0"/>
              <a:t>i</a:t>
            </a:r>
            <a:r>
              <a:rPr lang="en-US" dirty="0" smtClean="0"/>
              <a:t> column shows statistics grades. The last two rows show sums and mean scores that we will use to conduct the regression analysis.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457200" y="1935163"/>
          <a:ext cx="3086100" cy="2966720"/>
        </p:xfrm>
        <a:graphic>
          <a:graphicData uri="http://schemas.openxmlformats.org/drawingml/2006/table">
            <a:tbl>
              <a:tblPr firstRow="1" bandRow="1">
                <a:tableStyleId>{5C22544A-7EE6-4342-B048-85BDC9FD1C3A}</a:tableStyleId>
              </a:tblPr>
              <a:tblGrid>
                <a:gridCol w="1028700"/>
                <a:gridCol w="800100"/>
                <a:gridCol w="1257300"/>
              </a:tblGrid>
              <a:tr h="370840">
                <a:tc>
                  <a:txBody>
                    <a:bodyPr/>
                    <a:lstStyle/>
                    <a:p>
                      <a:r>
                        <a:rPr lang="en-US" dirty="0">
                          <a:effectLst/>
                        </a:rPr>
                        <a:t>Student</a:t>
                      </a:r>
                    </a:p>
                  </a:txBody>
                  <a:tcPr marL="47625" marR="47625" marT="47625" marB="47625" anchor="ctr"/>
                </a:tc>
                <a:tc>
                  <a:txBody>
                    <a:bodyPr/>
                    <a:lstStyle/>
                    <a:p>
                      <a:r>
                        <a:rPr lang="en-US">
                          <a:effectLst/>
                        </a:rPr>
                        <a:t>x</a:t>
                      </a:r>
                      <a:r>
                        <a:rPr lang="en-US" baseline="-25000">
                          <a:effectLst/>
                        </a:rPr>
                        <a:t>i</a:t>
                      </a:r>
                      <a:endParaRPr lang="en-US">
                        <a:effectLst/>
                      </a:endParaRPr>
                    </a:p>
                  </a:txBody>
                  <a:tcPr marL="47625" marR="47625" marT="47625" marB="47625" anchor="ctr"/>
                </a:tc>
                <a:tc>
                  <a:txBody>
                    <a:bodyPr/>
                    <a:lstStyle/>
                    <a:p>
                      <a:r>
                        <a:rPr lang="en-US" dirty="0" err="1">
                          <a:effectLst/>
                        </a:rPr>
                        <a:t>y</a:t>
                      </a:r>
                      <a:r>
                        <a:rPr lang="en-US" baseline="-25000" dirty="0" err="1">
                          <a:effectLst/>
                        </a:rPr>
                        <a:t>i</a:t>
                      </a:r>
                      <a:endParaRPr lang="en-US" dirty="0">
                        <a:effectLst/>
                      </a:endParaRPr>
                    </a:p>
                  </a:txBody>
                  <a:tcPr marL="47625" marR="47625" marT="47625" marB="47625" anchor="ctr"/>
                </a:tc>
              </a:tr>
              <a:tr h="370840">
                <a:tc>
                  <a:txBody>
                    <a:bodyPr/>
                    <a:lstStyle/>
                    <a:p>
                      <a:r>
                        <a:rPr lang="en-US" dirty="0"/>
                        <a:t>1</a:t>
                      </a:r>
                    </a:p>
                  </a:txBody>
                  <a:tcPr marL="47625" marR="47625" marT="47625" marB="47625" anchor="ctr"/>
                </a:tc>
                <a:tc>
                  <a:txBody>
                    <a:bodyPr/>
                    <a:lstStyle/>
                    <a:p>
                      <a:r>
                        <a:rPr lang="en-US" dirty="0"/>
                        <a:t>95</a:t>
                      </a:r>
                    </a:p>
                  </a:txBody>
                  <a:tcPr marL="47625" marR="47625" marT="47625" marB="47625" anchor="ctr"/>
                </a:tc>
                <a:tc>
                  <a:txBody>
                    <a:bodyPr/>
                    <a:lstStyle/>
                    <a:p>
                      <a:r>
                        <a:rPr lang="en-US"/>
                        <a:t>85</a:t>
                      </a:r>
                    </a:p>
                  </a:txBody>
                  <a:tcPr marL="47625" marR="47625" marT="47625" marB="47625" anchor="ctr"/>
                </a:tc>
              </a:tr>
              <a:tr h="370840">
                <a:tc>
                  <a:txBody>
                    <a:bodyPr/>
                    <a:lstStyle/>
                    <a:p>
                      <a:r>
                        <a:rPr lang="en-US" dirty="0"/>
                        <a:t>2</a:t>
                      </a:r>
                    </a:p>
                  </a:txBody>
                  <a:tcPr marL="47625" marR="47625" marT="47625" marB="47625" anchor="ctr"/>
                </a:tc>
                <a:tc>
                  <a:txBody>
                    <a:bodyPr/>
                    <a:lstStyle/>
                    <a:p>
                      <a:r>
                        <a:rPr lang="en-US" dirty="0"/>
                        <a:t>85</a:t>
                      </a:r>
                    </a:p>
                  </a:txBody>
                  <a:tcPr marL="47625" marR="47625" marT="47625" marB="47625" anchor="ctr"/>
                </a:tc>
                <a:tc>
                  <a:txBody>
                    <a:bodyPr/>
                    <a:lstStyle/>
                    <a:p>
                      <a:r>
                        <a:rPr lang="en-US" dirty="0"/>
                        <a:t>95</a:t>
                      </a:r>
                    </a:p>
                  </a:txBody>
                  <a:tcPr marL="47625" marR="47625" marT="47625" marB="47625" anchor="ctr"/>
                </a:tc>
              </a:tr>
              <a:tr h="370840">
                <a:tc>
                  <a:txBody>
                    <a:bodyPr/>
                    <a:lstStyle/>
                    <a:p>
                      <a:r>
                        <a:rPr lang="en-US" dirty="0"/>
                        <a:t>3</a:t>
                      </a:r>
                    </a:p>
                  </a:txBody>
                  <a:tcPr marL="47625" marR="47625" marT="47625" marB="47625" anchor="ctr"/>
                </a:tc>
                <a:tc>
                  <a:txBody>
                    <a:bodyPr/>
                    <a:lstStyle/>
                    <a:p>
                      <a:r>
                        <a:rPr lang="en-US" dirty="0"/>
                        <a:t>80</a:t>
                      </a:r>
                    </a:p>
                  </a:txBody>
                  <a:tcPr marL="47625" marR="47625" marT="47625" marB="47625" anchor="ctr"/>
                </a:tc>
                <a:tc>
                  <a:txBody>
                    <a:bodyPr/>
                    <a:lstStyle/>
                    <a:p>
                      <a:r>
                        <a:rPr lang="en-US"/>
                        <a:t>70</a:t>
                      </a:r>
                    </a:p>
                  </a:txBody>
                  <a:tcPr marL="47625" marR="47625" marT="47625" marB="47625" anchor="ctr"/>
                </a:tc>
              </a:tr>
              <a:tr h="370840">
                <a:tc>
                  <a:txBody>
                    <a:bodyPr/>
                    <a:lstStyle/>
                    <a:p>
                      <a:r>
                        <a:rPr lang="en-US" dirty="0"/>
                        <a:t>4</a:t>
                      </a:r>
                    </a:p>
                  </a:txBody>
                  <a:tcPr marL="47625" marR="47625" marT="47625" marB="47625" anchor="ctr"/>
                </a:tc>
                <a:tc>
                  <a:txBody>
                    <a:bodyPr/>
                    <a:lstStyle/>
                    <a:p>
                      <a:r>
                        <a:rPr lang="en-US"/>
                        <a:t>70</a:t>
                      </a:r>
                    </a:p>
                  </a:txBody>
                  <a:tcPr marL="47625" marR="47625" marT="47625" marB="47625" anchor="ctr"/>
                </a:tc>
                <a:tc>
                  <a:txBody>
                    <a:bodyPr/>
                    <a:lstStyle/>
                    <a:p>
                      <a:r>
                        <a:rPr lang="en-US" dirty="0"/>
                        <a:t>65</a:t>
                      </a:r>
                    </a:p>
                  </a:txBody>
                  <a:tcPr marL="47625" marR="47625" marT="47625" marB="47625" anchor="ctr"/>
                </a:tc>
              </a:tr>
              <a:tr h="370840">
                <a:tc>
                  <a:txBody>
                    <a:bodyPr/>
                    <a:lstStyle/>
                    <a:p>
                      <a:r>
                        <a:rPr lang="en-US" dirty="0"/>
                        <a:t>5</a:t>
                      </a:r>
                    </a:p>
                  </a:txBody>
                  <a:tcPr marL="47625" marR="47625" marT="47625" marB="47625" anchor="ctr"/>
                </a:tc>
                <a:tc>
                  <a:txBody>
                    <a:bodyPr/>
                    <a:lstStyle/>
                    <a:p>
                      <a:r>
                        <a:rPr lang="en-US"/>
                        <a:t>60</a:t>
                      </a:r>
                    </a:p>
                  </a:txBody>
                  <a:tcPr marL="47625" marR="47625" marT="47625" marB="47625" anchor="ctr"/>
                </a:tc>
                <a:tc>
                  <a:txBody>
                    <a:bodyPr/>
                    <a:lstStyle/>
                    <a:p>
                      <a:r>
                        <a:rPr lang="en-US"/>
                        <a:t>70</a:t>
                      </a:r>
                    </a:p>
                  </a:txBody>
                  <a:tcPr marL="47625" marR="47625" marT="47625" marB="47625" anchor="ctr"/>
                </a:tc>
              </a:tr>
              <a:tr h="370840">
                <a:tc>
                  <a:txBody>
                    <a:bodyPr/>
                    <a:lstStyle/>
                    <a:p>
                      <a:r>
                        <a:rPr lang="en-US" dirty="0" smtClean="0"/>
                        <a:t>sum</a:t>
                      </a:r>
                      <a:endParaRPr lang="en-US" dirty="0"/>
                    </a:p>
                  </a:txBody>
                  <a:tcPr/>
                </a:tc>
                <a:tc>
                  <a:txBody>
                    <a:bodyPr/>
                    <a:lstStyle/>
                    <a:p>
                      <a:r>
                        <a:rPr lang="en-US" dirty="0"/>
                        <a:t>390</a:t>
                      </a:r>
                    </a:p>
                  </a:txBody>
                  <a:tcPr marL="47625" marR="47625" marT="47625" marB="47625" anchor="ctr"/>
                </a:tc>
                <a:tc>
                  <a:txBody>
                    <a:bodyPr/>
                    <a:lstStyle/>
                    <a:p>
                      <a:r>
                        <a:rPr lang="en-US"/>
                        <a:t>385</a:t>
                      </a:r>
                    </a:p>
                  </a:txBody>
                  <a:tcPr marL="47625" marR="47625" marT="47625" marB="47625" anchor="ctr"/>
                </a:tc>
              </a:tr>
              <a:tr h="370840">
                <a:tc>
                  <a:txBody>
                    <a:bodyPr/>
                    <a:lstStyle/>
                    <a:p>
                      <a:r>
                        <a:rPr lang="en-US" dirty="0" smtClean="0"/>
                        <a:t>mean</a:t>
                      </a:r>
                      <a:endParaRPr lang="en-US" dirty="0"/>
                    </a:p>
                  </a:txBody>
                  <a:tcPr/>
                </a:tc>
                <a:tc>
                  <a:txBody>
                    <a:bodyPr/>
                    <a:lstStyle/>
                    <a:p>
                      <a:r>
                        <a:rPr lang="en-US" dirty="0"/>
                        <a:t>78</a:t>
                      </a:r>
                    </a:p>
                  </a:txBody>
                  <a:tcPr marL="47625" marR="47625" marT="47625" marB="47625" anchor="ctr"/>
                </a:tc>
                <a:tc>
                  <a:txBody>
                    <a:bodyPr/>
                    <a:lstStyle/>
                    <a:p>
                      <a:r>
                        <a:rPr lang="en-US" dirty="0"/>
                        <a:t>77</a:t>
                      </a:r>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935163"/>
          <a:ext cx="5143500" cy="2966720"/>
        </p:xfrm>
        <a:graphic>
          <a:graphicData uri="http://schemas.openxmlformats.org/drawingml/2006/table">
            <a:tbl>
              <a:tblPr firstRow="1" bandRow="1">
                <a:tableStyleId>{5C22544A-7EE6-4342-B048-85BDC9FD1C3A}</a:tableStyleId>
              </a:tblPr>
              <a:tblGrid>
                <a:gridCol w="1028700"/>
                <a:gridCol w="1028700"/>
                <a:gridCol w="1028700"/>
                <a:gridCol w="1028700"/>
                <a:gridCol w="1028700"/>
              </a:tblGrid>
              <a:tr h="370840">
                <a:tc>
                  <a:txBody>
                    <a:bodyPr/>
                    <a:lstStyle/>
                    <a:p>
                      <a:r>
                        <a:rPr lang="en-US" dirty="0">
                          <a:effectLst/>
                        </a:rPr>
                        <a:t>Student</a:t>
                      </a:r>
                    </a:p>
                  </a:txBody>
                  <a:tcPr marL="47625" marR="47625" marT="47625" marB="47625" anchor="ctr"/>
                </a:tc>
                <a:tc>
                  <a:txBody>
                    <a:bodyPr/>
                    <a:lstStyle/>
                    <a:p>
                      <a:r>
                        <a:rPr lang="en-US">
                          <a:effectLst/>
                        </a:rPr>
                        <a:t>x</a:t>
                      </a:r>
                      <a:r>
                        <a:rPr lang="en-US" baseline="-25000">
                          <a:effectLst/>
                        </a:rPr>
                        <a:t>i</a:t>
                      </a:r>
                      <a:endParaRPr lang="en-US">
                        <a:effectLst/>
                      </a:endParaRPr>
                    </a:p>
                  </a:txBody>
                  <a:tcPr marL="47625" marR="47625" marT="47625" marB="47625" anchor="ctr"/>
                </a:tc>
                <a:tc>
                  <a:txBody>
                    <a:bodyPr/>
                    <a:lstStyle/>
                    <a:p>
                      <a:r>
                        <a:rPr lang="en-US" dirty="0" err="1">
                          <a:effectLst/>
                        </a:rPr>
                        <a:t>y</a:t>
                      </a:r>
                      <a:r>
                        <a:rPr lang="en-US" baseline="-25000" dirty="0" err="1">
                          <a:effectLst/>
                        </a:rPr>
                        <a:t>i</a:t>
                      </a:r>
                      <a:endParaRPr lang="en-US" dirty="0">
                        <a:effectLst/>
                      </a:endParaRPr>
                    </a:p>
                  </a:txBody>
                  <a:tcPr marL="47625" marR="47625" marT="47625" marB="47625" anchor="ctr"/>
                </a:tc>
                <a:tc>
                  <a:txBody>
                    <a:bodyPr/>
                    <a:lstStyle/>
                    <a:p>
                      <a:r>
                        <a:rPr lang="en-US">
                          <a:effectLst/>
                        </a:rPr>
                        <a:t>(x</a:t>
                      </a:r>
                      <a:r>
                        <a:rPr lang="en-US" baseline="-25000">
                          <a:effectLst/>
                        </a:rPr>
                        <a:t>i</a:t>
                      </a:r>
                      <a:r>
                        <a:rPr lang="en-US">
                          <a:effectLst/>
                        </a:rPr>
                        <a:t> - x)</a:t>
                      </a:r>
                    </a:p>
                  </a:txBody>
                  <a:tcPr marL="47625" marR="47625" marT="47625" marB="47625" anchor="ctr"/>
                </a:tc>
                <a:tc>
                  <a:txBody>
                    <a:bodyPr/>
                    <a:lstStyle/>
                    <a:p>
                      <a:r>
                        <a:rPr lang="en-US">
                          <a:effectLst/>
                        </a:rPr>
                        <a:t>(y</a:t>
                      </a:r>
                      <a:r>
                        <a:rPr lang="en-US" baseline="-25000">
                          <a:effectLst/>
                        </a:rPr>
                        <a:t>i</a:t>
                      </a:r>
                      <a:r>
                        <a:rPr lang="en-US">
                          <a:effectLst/>
                        </a:rPr>
                        <a:t> - y)</a:t>
                      </a:r>
                    </a:p>
                  </a:txBody>
                  <a:tcPr marL="47625" marR="47625" marT="47625" marB="47625" anchor="ctr"/>
                </a:tc>
              </a:tr>
              <a:tr h="370840">
                <a:tc>
                  <a:txBody>
                    <a:bodyPr/>
                    <a:lstStyle/>
                    <a:p>
                      <a:r>
                        <a:rPr lang="en-US" dirty="0"/>
                        <a:t>1</a:t>
                      </a:r>
                    </a:p>
                  </a:txBody>
                  <a:tcPr marL="47625" marR="47625" marT="47625" marB="47625" anchor="ctr"/>
                </a:tc>
                <a:tc>
                  <a:txBody>
                    <a:bodyPr/>
                    <a:lstStyle/>
                    <a:p>
                      <a:r>
                        <a:rPr lang="en-US" dirty="0"/>
                        <a:t>95</a:t>
                      </a:r>
                    </a:p>
                  </a:txBody>
                  <a:tcPr marL="47625" marR="47625" marT="47625" marB="47625" anchor="ctr"/>
                </a:tc>
                <a:tc>
                  <a:txBody>
                    <a:bodyPr/>
                    <a:lstStyle/>
                    <a:p>
                      <a:r>
                        <a:rPr lang="en-US"/>
                        <a:t>85</a:t>
                      </a:r>
                    </a:p>
                  </a:txBody>
                  <a:tcPr marL="47625" marR="47625" marT="47625" marB="47625" anchor="ctr"/>
                </a:tc>
                <a:tc>
                  <a:txBody>
                    <a:bodyPr/>
                    <a:lstStyle/>
                    <a:p>
                      <a:r>
                        <a:rPr lang="en-US"/>
                        <a:t>17</a:t>
                      </a:r>
                    </a:p>
                  </a:txBody>
                  <a:tcPr marL="47625" marR="47625" marT="47625" marB="47625" anchor="ctr"/>
                </a:tc>
                <a:tc>
                  <a:txBody>
                    <a:bodyPr/>
                    <a:lstStyle/>
                    <a:p>
                      <a:r>
                        <a:rPr lang="en-US"/>
                        <a:t>8</a:t>
                      </a:r>
                    </a:p>
                  </a:txBody>
                  <a:tcPr marL="47625" marR="47625" marT="47625" marB="47625" anchor="ctr"/>
                </a:tc>
              </a:tr>
              <a:tr h="370840">
                <a:tc>
                  <a:txBody>
                    <a:bodyPr/>
                    <a:lstStyle/>
                    <a:p>
                      <a:r>
                        <a:rPr lang="en-US" dirty="0"/>
                        <a:t>2</a:t>
                      </a:r>
                    </a:p>
                  </a:txBody>
                  <a:tcPr marL="47625" marR="47625" marT="47625" marB="47625" anchor="ctr"/>
                </a:tc>
                <a:tc>
                  <a:txBody>
                    <a:bodyPr/>
                    <a:lstStyle/>
                    <a:p>
                      <a:r>
                        <a:rPr lang="en-US" dirty="0"/>
                        <a:t>85</a:t>
                      </a:r>
                    </a:p>
                  </a:txBody>
                  <a:tcPr marL="47625" marR="47625" marT="47625" marB="47625" anchor="ctr"/>
                </a:tc>
                <a:tc>
                  <a:txBody>
                    <a:bodyPr/>
                    <a:lstStyle/>
                    <a:p>
                      <a:r>
                        <a:rPr lang="en-US" dirty="0"/>
                        <a:t>95</a:t>
                      </a:r>
                    </a:p>
                  </a:txBody>
                  <a:tcPr marL="47625" marR="47625" marT="47625" marB="47625" anchor="ctr"/>
                </a:tc>
                <a:tc>
                  <a:txBody>
                    <a:bodyPr/>
                    <a:lstStyle/>
                    <a:p>
                      <a:r>
                        <a:rPr lang="en-US"/>
                        <a:t>7</a:t>
                      </a:r>
                    </a:p>
                  </a:txBody>
                  <a:tcPr marL="47625" marR="47625" marT="47625" marB="47625" anchor="ctr"/>
                </a:tc>
                <a:tc>
                  <a:txBody>
                    <a:bodyPr/>
                    <a:lstStyle/>
                    <a:p>
                      <a:r>
                        <a:rPr lang="en-US"/>
                        <a:t>18</a:t>
                      </a:r>
                    </a:p>
                  </a:txBody>
                  <a:tcPr marL="47625" marR="47625" marT="47625" marB="47625" anchor="ctr"/>
                </a:tc>
              </a:tr>
              <a:tr h="370840">
                <a:tc>
                  <a:txBody>
                    <a:bodyPr/>
                    <a:lstStyle/>
                    <a:p>
                      <a:r>
                        <a:rPr lang="en-US" dirty="0"/>
                        <a:t>3</a:t>
                      </a:r>
                    </a:p>
                  </a:txBody>
                  <a:tcPr marL="47625" marR="47625" marT="47625" marB="47625" anchor="ctr"/>
                </a:tc>
                <a:tc>
                  <a:txBody>
                    <a:bodyPr/>
                    <a:lstStyle/>
                    <a:p>
                      <a:r>
                        <a:rPr lang="en-US" dirty="0"/>
                        <a:t>80</a:t>
                      </a:r>
                    </a:p>
                  </a:txBody>
                  <a:tcPr marL="47625" marR="47625" marT="47625" marB="47625" anchor="ctr"/>
                </a:tc>
                <a:tc>
                  <a:txBody>
                    <a:bodyPr/>
                    <a:lstStyle/>
                    <a:p>
                      <a:r>
                        <a:rPr lang="en-US"/>
                        <a:t>70</a:t>
                      </a:r>
                    </a:p>
                  </a:txBody>
                  <a:tcPr marL="47625" marR="47625" marT="47625" marB="47625" anchor="ctr"/>
                </a:tc>
                <a:tc>
                  <a:txBody>
                    <a:bodyPr/>
                    <a:lstStyle/>
                    <a:p>
                      <a:r>
                        <a:rPr lang="en-US"/>
                        <a:t>2</a:t>
                      </a:r>
                    </a:p>
                  </a:txBody>
                  <a:tcPr marL="47625" marR="47625" marT="47625" marB="47625" anchor="ctr"/>
                </a:tc>
                <a:tc>
                  <a:txBody>
                    <a:bodyPr/>
                    <a:lstStyle/>
                    <a:p>
                      <a:r>
                        <a:rPr lang="en-US"/>
                        <a:t>-7</a:t>
                      </a:r>
                    </a:p>
                  </a:txBody>
                  <a:tcPr marL="47625" marR="47625" marT="47625" marB="47625" anchor="ctr"/>
                </a:tc>
              </a:tr>
              <a:tr h="370840">
                <a:tc>
                  <a:txBody>
                    <a:bodyPr/>
                    <a:lstStyle/>
                    <a:p>
                      <a:r>
                        <a:rPr lang="en-US" dirty="0"/>
                        <a:t>4</a:t>
                      </a:r>
                    </a:p>
                  </a:txBody>
                  <a:tcPr marL="47625" marR="47625" marT="47625" marB="47625" anchor="ctr"/>
                </a:tc>
                <a:tc>
                  <a:txBody>
                    <a:bodyPr/>
                    <a:lstStyle/>
                    <a:p>
                      <a:r>
                        <a:rPr lang="en-US"/>
                        <a:t>70</a:t>
                      </a:r>
                    </a:p>
                  </a:txBody>
                  <a:tcPr marL="47625" marR="47625" marT="47625" marB="47625" anchor="ctr"/>
                </a:tc>
                <a:tc>
                  <a:txBody>
                    <a:bodyPr/>
                    <a:lstStyle/>
                    <a:p>
                      <a:r>
                        <a:rPr lang="en-US" dirty="0"/>
                        <a:t>65</a:t>
                      </a:r>
                    </a:p>
                  </a:txBody>
                  <a:tcPr marL="47625" marR="47625" marT="47625" marB="47625" anchor="ctr"/>
                </a:tc>
                <a:tc>
                  <a:txBody>
                    <a:bodyPr/>
                    <a:lstStyle/>
                    <a:p>
                      <a:r>
                        <a:rPr lang="en-US"/>
                        <a:t>-8</a:t>
                      </a:r>
                    </a:p>
                  </a:txBody>
                  <a:tcPr marL="47625" marR="47625" marT="47625" marB="47625" anchor="ctr"/>
                </a:tc>
                <a:tc>
                  <a:txBody>
                    <a:bodyPr/>
                    <a:lstStyle/>
                    <a:p>
                      <a:r>
                        <a:rPr lang="en-US"/>
                        <a:t>-12</a:t>
                      </a:r>
                    </a:p>
                  </a:txBody>
                  <a:tcPr marL="47625" marR="47625" marT="47625" marB="47625" anchor="ctr"/>
                </a:tc>
              </a:tr>
              <a:tr h="370840">
                <a:tc>
                  <a:txBody>
                    <a:bodyPr/>
                    <a:lstStyle/>
                    <a:p>
                      <a:r>
                        <a:rPr lang="en-US" dirty="0"/>
                        <a:t>5</a:t>
                      </a:r>
                    </a:p>
                  </a:txBody>
                  <a:tcPr marL="47625" marR="47625" marT="47625" marB="47625" anchor="ctr"/>
                </a:tc>
                <a:tc>
                  <a:txBody>
                    <a:bodyPr/>
                    <a:lstStyle/>
                    <a:p>
                      <a:r>
                        <a:rPr lang="en-US"/>
                        <a:t>60</a:t>
                      </a:r>
                    </a:p>
                  </a:txBody>
                  <a:tcPr marL="47625" marR="47625" marT="47625" marB="47625" anchor="ctr"/>
                </a:tc>
                <a:tc>
                  <a:txBody>
                    <a:bodyPr/>
                    <a:lstStyle/>
                    <a:p>
                      <a:r>
                        <a:rPr lang="en-US"/>
                        <a:t>70</a:t>
                      </a:r>
                    </a:p>
                  </a:txBody>
                  <a:tcPr marL="47625" marR="47625" marT="47625" marB="47625" anchor="ctr"/>
                </a:tc>
                <a:tc>
                  <a:txBody>
                    <a:bodyPr/>
                    <a:lstStyle/>
                    <a:p>
                      <a:r>
                        <a:rPr lang="en-US" dirty="0"/>
                        <a:t>-18</a:t>
                      </a:r>
                    </a:p>
                  </a:txBody>
                  <a:tcPr marL="47625" marR="47625" marT="47625" marB="47625" anchor="ctr"/>
                </a:tc>
                <a:tc>
                  <a:txBody>
                    <a:bodyPr/>
                    <a:lstStyle/>
                    <a:p>
                      <a:r>
                        <a:rPr lang="en-US"/>
                        <a:t>-7</a:t>
                      </a:r>
                    </a:p>
                  </a:txBody>
                  <a:tcPr marL="47625" marR="47625" marT="47625" marB="47625" anchor="ctr"/>
                </a:tc>
              </a:tr>
              <a:tr h="370840">
                <a:tc>
                  <a:txBody>
                    <a:bodyPr/>
                    <a:lstStyle/>
                    <a:p>
                      <a:r>
                        <a:rPr lang="en-US" dirty="0" smtClean="0"/>
                        <a:t>sum</a:t>
                      </a:r>
                      <a:endParaRPr lang="en-US" dirty="0"/>
                    </a:p>
                  </a:txBody>
                  <a:tcPr/>
                </a:tc>
                <a:tc>
                  <a:txBody>
                    <a:bodyPr/>
                    <a:lstStyle/>
                    <a:p>
                      <a:r>
                        <a:rPr lang="en-US" dirty="0"/>
                        <a:t>390</a:t>
                      </a:r>
                    </a:p>
                  </a:txBody>
                  <a:tcPr marL="47625" marR="47625" marT="47625" marB="47625" anchor="ctr"/>
                </a:tc>
                <a:tc>
                  <a:txBody>
                    <a:bodyPr/>
                    <a:lstStyle/>
                    <a:p>
                      <a:r>
                        <a:rPr lang="en-US"/>
                        <a:t>385</a:t>
                      </a:r>
                    </a:p>
                  </a:txBody>
                  <a:tcPr marL="47625" marR="47625" marT="47625" marB="47625" anchor="ctr"/>
                </a:tc>
                <a:tc>
                  <a:txBody>
                    <a:bodyPr/>
                    <a:lstStyle/>
                    <a:p>
                      <a:endParaRPr lang="en-US" dirty="0"/>
                    </a:p>
                  </a:txBody>
                  <a:tcPr marL="47625" marR="47625" marT="47625" marB="47625" anchor="ctr"/>
                </a:tc>
                <a:tc>
                  <a:txBody>
                    <a:bodyPr/>
                    <a:lstStyle/>
                    <a:p>
                      <a:endParaRPr lang="en-US" dirty="0"/>
                    </a:p>
                  </a:txBody>
                  <a:tcPr marL="47625" marR="47625" marT="47625" marB="47625" anchor="ctr"/>
                </a:tc>
              </a:tr>
              <a:tr h="370840">
                <a:tc>
                  <a:txBody>
                    <a:bodyPr/>
                    <a:lstStyle/>
                    <a:p>
                      <a:r>
                        <a:rPr lang="en-US" dirty="0" smtClean="0"/>
                        <a:t>mean</a:t>
                      </a:r>
                      <a:endParaRPr lang="en-US" dirty="0"/>
                    </a:p>
                  </a:txBody>
                  <a:tcPr/>
                </a:tc>
                <a:tc>
                  <a:txBody>
                    <a:bodyPr/>
                    <a:lstStyle/>
                    <a:p>
                      <a:r>
                        <a:rPr lang="en-US" dirty="0"/>
                        <a:t>78</a:t>
                      </a:r>
                    </a:p>
                  </a:txBody>
                  <a:tcPr marL="47625" marR="47625" marT="47625" marB="47625" anchor="ctr"/>
                </a:tc>
                <a:tc>
                  <a:txBody>
                    <a:bodyPr/>
                    <a:lstStyle/>
                    <a:p>
                      <a:r>
                        <a:rPr lang="en-US" dirty="0"/>
                        <a:t>77</a:t>
                      </a:r>
                    </a:p>
                  </a:txBody>
                  <a:tcPr marL="47625" marR="47625" marT="47625" marB="47625" anchor="ctr"/>
                </a:tc>
                <a:tc>
                  <a:txBody>
                    <a:bodyPr/>
                    <a:lstStyle/>
                    <a:p>
                      <a:endParaRPr lang="en-US"/>
                    </a:p>
                  </a:txBody>
                  <a:tcPr marL="47625" marR="47625" marT="47625" marB="47625" anchor="ctr"/>
                </a:tc>
                <a:tc>
                  <a:txBody>
                    <a:bodyPr/>
                    <a:lstStyle/>
                    <a:p>
                      <a:endParaRPr lang="en-US" dirty="0"/>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935163"/>
          <a:ext cx="7200900" cy="296672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tblGrid>
              <a:tr h="370840">
                <a:tc>
                  <a:txBody>
                    <a:bodyPr/>
                    <a:lstStyle/>
                    <a:p>
                      <a:r>
                        <a:rPr lang="en-US" dirty="0">
                          <a:effectLst/>
                        </a:rPr>
                        <a:t>Student</a:t>
                      </a:r>
                    </a:p>
                  </a:txBody>
                  <a:tcPr marL="47625" marR="47625" marT="47625" marB="47625" anchor="ctr"/>
                </a:tc>
                <a:tc>
                  <a:txBody>
                    <a:bodyPr/>
                    <a:lstStyle/>
                    <a:p>
                      <a:r>
                        <a:rPr lang="en-US">
                          <a:effectLst/>
                        </a:rPr>
                        <a:t>x</a:t>
                      </a:r>
                      <a:r>
                        <a:rPr lang="en-US" baseline="-25000">
                          <a:effectLst/>
                        </a:rPr>
                        <a:t>i</a:t>
                      </a:r>
                      <a:endParaRPr lang="en-US">
                        <a:effectLst/>
                      </a:endParaRPr>
                    </a:p>
                  </a:txBody>
                  <a:tcPr marL="47625" marR="47625" marT="47625" marB="47625" anchor="ctr"/>
                </a:tc>
                <a:tc>
                  <a:txBody>
                    <a:bodyPr/>
                    <a:lstStyle/>
                    <a:p>
                      <a:r>
                        <a:rPr lang="en-US" dirty="0" err="1">
                          <a:effectLst/>
                        </a:rPr>
                        <a:t>y</a:t>
                      </a:r>
                      <a:r>
                        <a:rPr lang="en-US" baseline="-25000" dirty="0" err="1">
                          <a:effectLst/>
                        </a:rPr>
                        <a:t>i</a:t>
                      </a:r>
                      <a:endParaRPr lang="en-US" dirty="0">
                        <a:effectLst/>
                      </a:endParaRPr>
                    </a:p>
                  </a:txBody>
                  <a:tcPr marL="47625" marR="47625" marT="47625" marB="47625" anchor="ctr"/>
                </a:tc>
                <a:tc>
                  <a:txBody>
                    <a:bodyPr/>
                    <a:lstStyle/>
                    <a:p>
                      <a:r>
                        <a:rPr lang="en-US">
                          <a:effectLst/>
                        </a:rPr>
                        <a:t>(x</a:t>
                      </a:r>
                      <a:r>
                        <a:rPr lang="en-US" baseline="-25000">
                          <a:effectLst/>
                        </a:rPr>
                        <a:t>i</a:t>
                      </a:r>
                      <a:r>
                        <a:rPr lang="en-US">
                          <a:effectLst/>
                        </a:rPr>
                        <a:t> - x)</a:t>
                      </a:r>
                    </a:p>
                  </a:txBody>
                  <a:tcPr marL="47625" marR="47625" marT="47625" marB="47625" anchor="ctr"/>
                </a:tc>
                <a:tc>
                  <a:txBody>
                    <a:bodyPr/>
                    <a:lstStyle/>
                    <a:p>
                      <a:r>
                        <a:rPr lang="en-US">
                          <a:effectLst/>
                        </a:rPr>
                        <a:t>(y</a:t>
                      </a:r>
                      <a:r>
                        <a:rPr lang="en-US" baseline="-25000">
                          <a:effectLst/>
                        </a:rPr>
                        <a:t>i</a:t>
                      </a:r>
                      <a:r>
                        <a:rPr lang="en-US">
                          <a:effectLst/>
                        </a:rPr>
                        <a:t> - y)</a:t>
                      </a:r>
                    </a:p>
                  </a:txBody>
                  <a:tcPr marL="47625" marR="47625" marT="47625" marB="47625" anchor="ctr"/>
                </a:tc>
                <a:tc>
                  <a:txBody>
                    <a:bodyPr/>
                    <a:lstStyle/>
                    <a:p>
                      <a:r>
                        <a:rPr lang="en-US">
                          <a:effectLst/>
                        </a:rPr>
                        <a:t>(x</a:t>
                      </a:r>
                      <a:r>
                        <a:rPr lang="en-US" baseline="-25000">
                          <a:effectLst/>
                        </a:rPr>
                        <a:t>i</a:t>
                      </a:r>
                      <a:r>
                        <a:rPr lang="en-US">
                          <a:effectLst/>
                        </a:rPr>
                        <a:t> - x)</a:t>
                      </a:r>
                      <a:r>
                        <a:rPr lang="en-US" baseline="30000">
                          <a:effectLst/>
                        </a:rPr>
                        <a:t>2</a:t>
                      </a:r>
                      <a:endParaRPr lang="en-US">
                        <a:effectLst/>
                      </a:endParaRPr>
                    </a:p>
                  </a:txBody>
                  <a:tcPr marL="47625" marR="47625" marT="47625" marB="47625" anchor="ctr"/>
                </a:tc>
                <a:tc>
                  <a:txBody>
                    <a:bodyPr/>
                    <a:lstStyle/>
                    <a:p>
                      <a:r>
                        <a:rPr lang="en-US">
                          <a:effectLst/>
                        </a:rPr>
                        <a:t>(y</a:t>
                      </a:r>
                      <a:r>
                        <a:rPr lang="en-US" baseline="-25000">
                          <a:effectLst/>
                        </a:rPr>
                        <a:t>i</a:t>
                      </a:r>
                      <a:r>
                        <a:rPr lang="en-US">
                          <a:effectLst/>
                        </a:rPr>
                        <a:t> - y)</a:t>
                      </a:r>
                      <a:r>
                        <a:rPr lang="en-US" baseline="30000">
                          <a:effectLst/>
                        </a:rPr>
                        <a:t>2</a:t>
                      </a:r>
                      <a:endParaRPr lang="en-US">
                        <a:effectLst/>
                      </a:endParaRPr>
                    </a:p>
                  </a:txBody>
                  <a:tcPr marL="47625" marR="47625" marT="47625" marB="47625" anchor="ctr"/>
                </a:tc>
              </a:tr>
              <a:tr h="370840">
                <a:tc>
                  <a:txBody>
                    <a:bodyPr/>
                    <a:lstStyle/>
                    <a:p>
                      <a:r>
                        <a:rPr lang="en-US" dirty="0"/>
                        <a:t>1</a:t>
                      </a:r>
                    </a:p>
                  </a:txBody>
                  <a:tcPr marL="47625" marR="47625" marT="47625" marB="47625" anchor="ctr"/>
                </a:tc>
                <a:tc>
                  <a:txBody>
                    <a:bodyPr/>
                    <a:lstStyle/>
                    <a:p>
                      <a:r>
                        <a:rPr lang="en-US" dirty="0"/>
                        <a:t>95</a:t>
                      </a:r>
                    </a:p>
                  </a:txBody>
                  <a:tcPr marL="47625" marR="47625" marT="47625" marB="47625" anchor="ctr"/>
                </a:tc>
                <a:tc>
                  <a:txBody>
                    <a:bodyPr/>
                    <a:lstStyle/>
                    <a:p>
                      <a:r>
                        <a:rPr lang="en-US"/>
                        <a:t>85</a:t>
                      </a:r>
                    </a:p>
                  </a:txBody>
                  <a:tcPr marL="47625" marR="47625" marT="47625" marB="47625" anchor="ctr"/>
                </a:tc>
                <a:tc>
                  <a:txBody>
                    <a:bodyPr/>
                    <a:lstStyle/>
                    <a:p>
                      <a:r>
                        <a:rPr lang="en-US"/>
                        <a:t>17</a:t>
                      </a:r>
                    </a:p>
                  </a:txBody>
                  <a:tcPr marL="47625" marR="47625" marT="47625" marB="47625" anchor="ctr"/>
                </a:tc>
                <a:tc>
                  <a:txBody>
                    <a:bodyPr/>
                    <a:lstStyle/>
                    <a:p>
                      <a:r>
                        <a:rPr lang="en-US"/>
                        <a:t>8</a:t>
                      </a:r>
                    </a:p>
                  </a:txBody>
                  <a:tcPr marL="47625" marR="47625" marT="47625" marB="47625" anchor="ctr"/>
                </a:tc>
                <a:tc>
                  <a:txBody>
                    <a:bodyPr/>
                    <a:lstStyle/>
                    <a:p>
                      <a:r>
                        <a:rPr lang="en-US"/>
                        <a:t>289</a:t>
                      </a:r>
                    </a:p>
                  </a:txBody>
                  <a:tcPr marL="47625" marR="47625" marT="47625" marB="47625" anchor="ctr"/>
                </a:tc>
                <a:tc>
                  <a:txBody>
                    <a:bodyPr/>
                    <a:lstStyle/>
                    <a:p>
                      <a:r>
                        <a:rPr lang="en-US"/>
                        <a:t>64</a:t>
                      </a:r>
                    </a:p>
                  </a:txBody>
                  <a:tcPr marL="47625" marR="47625" marT="47625" marB="47625" anchor="ctr"/>
                </a:tc>
              </a:tr>
              <a:tr h="370840">
                <a:tc>
                  <a:txBody>
                    <a:bodyPr/>
                    <a:lstStyle/>
                    <a:p>
                      <a:r>
                        <a:rPr lang="en-US" dirty="0"/>
                        <a:t>2</a:t>
                      </a:r>
                    </a:p>
                  </a:txBody>
                  <a:tcPr marL="47625" marR="47625" marT="47625" marB="47625" anchor="ctr"/>
                </a:tc>
                <a:tc>
                  <a:txBody>
                    <a:bodyPr/>
                    <a:lstStyle/>
                    <a:p>
                      <a:r>
                        <a:rPr lang="en-US" dirty="0"/>
                        <a:t>85</a:t>
                      </a:r>
                    </a:p>
                  </a:txBody>
                  <a:tcPr marL="47625" marR="47625" marT="47625" marB="47625" anchor="ctr"/>
                </a:tc>
                <a:tc>
                  <a:txBody>
                    <a:bodyPr/>
                    <a:lstStyle/>
                    <a:p>
                      <a:r>
                        <a:rPr lang="en-US" dirty="0"/>
                        <a:t>95</a:t>
                      </a:r>
                    </a:p>
                  </a:txBody>
                  <a:tcPr marL="47625" marR="47625" marT="47625" marB="47625" anchor="ctr"/>
                </a:tc>
                <a:tc>
                  <a:txBody>
                    <a:bodyPr/>
                    <a:lstStyle/>
                    <a:p>
                      <a:r>
                        <a:rPr lang="en-US"/>
                        <a:t>7</a:t>
                      </a:r>
                    </a:p>
                  </a:txBody>
                  <a:tcPr marL="47625" marR="47625" marT="47625" marB="47625" anchor="ctr"/>
                </a:tc>
                <a:tc>
                  <a:txBody>
                    <a:bodyPr/>
                    <a:lstStyle/>
                    <a:p>
                      <a:r>
                        <a:rPr lang="en-US"/>
                        <a:t>18</a:t>
                      </a:r>
                    </a:p>
                  </a:txBody>
                  <a:tcPr marL="47625" marR="47625" marT="47625" marB="47625" anchor="ctr"/>
                </a:tc>
                <a:tc>
                  <a:txBody>
                    <a:bodyPr/>
                    <a:lstStyle/>
                    <a:p>
                      <a:r>
                        <a:rPr lang="en-US"/>
                        <a:t>49</a:t>
                      </a:r>
                    </a:p>
                  </a:txBody>
                  <a:tcPr marL="47625" marR="47625" marT="47625" marB="47625" anchor="ctr"/>
                </a:tc>
                <a:tc>
                  <a:txBody>
                    <a:bodyPr/>
                    <a:lstStyle/>
                    <a:p>
                      <a:r>
                        <a:rPr lang="en-US"/>
                        <a:t>324</a:t>
                      </a:r>
                    </a:p>
                  </a:txBody>
                  <a:tcPr marL="47625" marR="47625" marT="47625" marB="47625" anchor="ctr"/>
                </a:tc>
              </a:tr>
              <a:tr h="370840">
                <a:tc>
                  <a:txBody>
                    <a:bodyPr/>
                    <a:lstStyle/>
                    <a:p>
                      <a:r>
                        <a:rPr lang="en-US" dirty="0"/>
                        <a:t>3</a:t>
                      </a:r>
                    </a:p>
                  </a:txBody>
                  <a:tcPr marL="47625" marR="47625" marT="47625" marB="47625" anchor="ctr"/>
                </a:tc>
                <a:tc>
                  <a:txBody>
                    <a:bodyPr/>
                    <a:lstStyle/>
                    <a:p>
                      <a:r>
                        <a:rPr lang="en-US" dirty="0"/>
                        <a:t>80</a:t>
                      </a:r>
                    </a:p>
                  </a:txBody>
                  <a:tcPr marL="47625" marR="47625" marT="47625" marB="47625" anchor="ctr"/>
                </a:tc>
                <a:tc>
                  <a:txBody>
                    <a:bodyPr/>
                    <a:lstStyle/>
                    <a:p>
                      <a:r>
                        <a:rPr lang="en-US"/>
                        <a:t>70</a:t>
                      </a:r>
                    </a:p>
                  </a:txBody>
                  <a:tcPr marL="47625" marR="47625" marT="47625" marB="47625" anchor="ctr"/>
                </a:tc>
                <a:tc>
                  <a:txBody>
                    <a:bodyPr/>
                    <a:lstStyle/>
                    <a:p>
                      <a:r>
                        <a:rPr lang="en-US"/>
                        <a:t>2</a:t>
                      </a:r>
                    </a:p>
                  </a:txBody>
                  <a:tcPr marL="47625" marR="47625" marT="47625" marB="47625" anchor="ctr"/>
                </a:tc>
                <a:tc>
                  <a:txBody>
                    <a:bodyPr/>
                    <a:lstStyle/>
                    <a:p>
                      <a:r>
                        <a:rPr lang="en-US"/>
                        <a:t>-7</a:t>
                      </a:r>
                    </a:p>
                  </a:txBody>
                  <a:tcPr marL="47625" marR="47625" marT="47625" marB="47625" anchor="ctr"/>
                </a:tc>
                <a:tc>
                  <a:txBody>
                    <a:bodyPr/>
                    <a:lstStyle/>
                    <a:p>
                      <a:r>
                        <a:rPr lang="en-US"/>
                        <a:t>4</a:t>
                      </a:r>
                    </a:p>
                  </a:txBody>
                  <a:tcPr marL="47625" marR="47625" marT="47625" marB="47625" anchor="ctr"/>
                </a:tc>
                <a:tc>
                  <a:txBody>
                    <a:bodyPr/>
                    <a:lstStyle/>
                    <a:p>
                      <a:r>
                        <a:rPr lang="en-US"/>
                        <a:t>49</a:t>
                      </a:r>
                    </a:p>
                  </a:txBody>
                  <a:tcPr marL="47625" marR="47625" marT="47625" marB="47625" anchor="ctr"/>
                </a:tc>
              </a:tr>
              <a:tr h="370840">
                <a:tc>
                  <a:txBody>
                    <a:bodyPr/>
                    <a:lstStyle/>
                    <a:p>
                      <a:r>
                        <a:rPr lang="en-US" dirty="0"/>
                        <a:t>4</a:t>
                      </a:r>
                    </a:p>
                  </a:txBody>
                  <a:tcPr marL="47625" marR="47625" marT="47625" marB="47625" anchor="ctr"/>
                </a:tc>
                <a:tc>
                  <a:txBody>
                    <a:bodyPr/>
                    <a:lstStyle/>
                    <a:p>
                      <a:r>
                        <a:rPr lang="en-US"/>
                        <a:t>70</a:t>
                      </a:r>
                    </a:p>
                  </a:txBody>
                  <a:tcPr marL="47625" marR="47625" marT="47625" marB="47625" anchor="ctr"/>
                </a:tc>
                <a:tc>
                  <a:txBody>
                    <a:bodyPr/>
                    <a:lstStyle/>
                    <a:p>
                      <a:r>
                        <a:rPr lang="en-US" dirty="0"/>
                        <a:t>65</a:t>
                      </a:r>
                    </a:p>
                  </a:txBody>
                  <a:tcPr marL="47625" marR="47625" marT="47625" marB="47625" anchor="ctr"/>
                </a:tc>
                <a:tc>
                  <a:txBody>
                    <a:bodyPr/>
                    <a:lstStyle/>
                    <a:p>
                      <a:r>
                        <a:rPr lang="en-US"/>
                        <a:t>-8</a:t>
                      </a:r>
                    </a:p>
                  </a:txBody>
                  <a:tcPr marL="47625" marR="47625" marT="47625" marB="47625" anchor="ctr"/>
                </a:tc>
                <a:tc>
                  <a:txBody>
                    <a:bodyPr/>
                    <a:lstStyle/>
                    <a:p>
                      <a:r>
                        <a:rPr lang="en-US"/>
                        <a:t>-12</a:t>
                      </a:r>
                    </a:p>
                  </a:txBody>
                  <a:tcPr marL="47625" marR="47625" marT="47625" marB="47625" anchor="ctr"/>
                </a:tc>
                <a:tc>
                  <a:txBody>
                    <a:bodyPr/>
                    <a:lstStyle/>
                    <a:p>
                      <a:r>
                        <a:rPr lang="en-US"/>
                        <a:t>64</a:t>
                      </a:r>
                    </a:p>
                  </a:txBody>
                  <a:tcPr marL="47625" marR="47625" marT="47625" marB="47625" anchor="ctr"/>
                </a:tc>
                <a:tc>
                  <a:txBody>
                    <a:bodyPr/>
                    <a:lstStyle/>
                    <a:p>
                      <a:r>
                        <a:rPr lang="en-US"/>
                        <a:t>144</a:t>
                      </a:r>
                    </a:p>
                  </a:txBody>
                  <a:tcPr marL="47625" marR="47625" marT="47625" marB="47625" anchor="ctr"/>
                </a:tc>
              </a:tr>
              <a:tr h="370840">
                <a:tc>
                  <a:txBody>
                    <a:bodyPr/>
                    <a:lstStyle/>
                    <a:p>
                      <a:r>
                        <a:rPr lang="en-US" dirty="0"/>
                        <a:t>5</a:t>
                      </a:r>
                    </a:p>
                  </a:txBody>
                  <a:tcPr marL="47625" marR="47625" marT="47625" marB="47625" anchor="ctr"/>
                </a:tc>
                <a:tc>
                  <a:txBody>
                    <a:bodyPr/>
                    <a:lstStyle/>
                    <a:p>
                      <a:r>
                        <a:rPr lang="en-US"/>
                        <a:t>60</a:t>
                      </a:r>
                    </a:p>
                  </a:txBody>
                  <a:tcPr marL="47625" marR="47625" marT="47625" marB="47625" anchor="ctr"/>
                </a:tc>
                <a:tc>
                  <a:txBody>
                    <a:bodyPr/>
                    <a:lstStyle/>
                    <a:p>
                      <a:r>
                        <a:rPr lang="en-US"/>
                        <a:t>70</a:t>
                      </a:r>
                    </a:p>
                  </a:txBody>
                  <a:tcPr marL="47625" marR="47625" marT="47625" marB="47625" anchor="ctr"/>
                </a:tc>
                <a:tc>
                  <a:txBody>
                    <a:bodyPr/>
                    <a:lstStyle/>
                    <a:p>
                      <a:r>
                        <a:rPr lang="en-US" dirty="0"/>
                        <a:t>-18</a:t>
                      </a:r>
                    </a:p>
                  </a:txBody>
                  <a:tcPr marL="47625" marR="47625" marT="47625" marB="47625" anchor="ctr"/>
                </a:tc>
                <a:tc>
                  <a:txBody>
                    <a:bodyPr/>
                    <a:lstStyle/>
                    <a:p>
                      <a:r>
                        <a:rPr lang="en-US"/>
                        <a:t>-7</a:t>
                      </a:r>
                    </a:p>
                  </a:txBody>
                  <a:tcPr marL="47625" marR="47625" marT="47625" marB="47625" anchor="ctr"/>
                </a:tc>
                <a:tc>
                  <a:txBody>
                    <a:bodyPr/>
                    <a:lstStyle/>
                    <a:p>
                      <a:r>
                        <a:rPr lang="en-US"/>
                        <a:t>324</a:t>
                      </a:r>
                    </a:p>
                  </a:txBody>
                  <a:tcPr marL="47625" marR="47625" marT="47625" marB="47625" anchor="ctr"/>
                </a:tc>
                <a:tc>
                  <a:txBody>
                    <a:bodyPr/>
                    <a:lstStyle/>
                    <a:p>
                      <a:r>
                        <a:rPr lang="en-US"/>
                        <a:t>49</a:t>
                      </a:r>
                    </a:p>
                  </a:txBody>
                  <a:tcPr marL="47625" marR="47625" marT="47625" marB="47625" anchor="ctr"/>
                </a:tc>
              </a:tr>
              <a:tr h="370840">
                <a:tc>
                  <a:txBody>
                    <a:bodyPr/>
                    <a:lstStyle/>
                    <a:p>
                      <a:r>
                        <a:rPr lang="en-US" dirty="0" smtClean="0"/>
                        <a:t>sum</a:t>
                      </a:r>
                      <a:endParaRPr lang="en-US" dirty="0"/>
                    </a:p>
                  </a:txBody>
                  <a:tcPr/>
                </a:tc>
                <a:tc>
                  <a:txBody>
                    <a:bodyPr/>
                    <a:lstStyle/>
                    <a:p>
                      <a:r>
                        <a:rPr lang="en-US" dirty="0"/>
                        <a:t>390</a:t>
                      </a:r>
                    </a:p>
                  </a:txBody>
                  <a:tcPr marL="47625" marR="47625" marT="47625" marB="47625" anchor="ctr"/>
                </a:tc>
                <a:tc>
                  <a:txBody>
                    <a:bodyPr/>
                    <a:lstStyle/>
                    <a:p>
                      <a:r>
                        <a:rPr lang="en-US"/>
                        <a:t>385</a:t>
                      </a:r>
                    </a:p>
                  </a:txBody>
                  <a:tcPr marL="47625" marR="47625" marT="47625" marB="47625" anchor="ctr"/>
                </a:tc>
                <a:tc>
                  <a:txBody>
                    <a:bodyPr/>
                    <a:lstStyle/>
                    <a:p>
                      <a:endParaRPr lang="en-US" dirty="0"/>
                    </a:p>
                  </a:txBody>
                  <a:tcPr marL="47625" marR="47625" marT="47625" marB="47625" anchor="ctr"/>
                </a:tc>
                <a:tc>
                  <a:txBody>
                    <a:bodyPr/>
                    <a:lstStyle/>
                    <a:p>
                      <a:endParaRPr lang="en-US" dirty="0"/>
                    </a:p>
                  </a:txBody>
                  <a:tcPr marL="47625" marR="47625" marT="47625" marB="47625" anchor="ctr"/>
                </a:tc>
                <a:tc>
                  <a:txBody>
                    <a:bodyPr/>
                    <a:lstStyle/>
                    <a:p>
                      <a:r>
                        <a:rPr lang="en-US"/>
                        <a:t>730</a:t>
                      </a:r>
                    </a:p>
                  </a:txBody>
                  <a:tcPr marL="47625" marR="47625" marT="47625" marB="47625" anchor="ctr"/>
                </a:tc>
                <a:tc>
                  <a:txBody>
                    <a:bodyPr/>
                    <a:lstStyle/>
                    <a:p>
                      <a:r>
                        <a:rPr lang="en-US"/>
                        <a:t>630</a:t>
                      </a:r>
                    </a:p>
                  </a:txBody>
                  <a:tcPr marL="47625" marR="47625" marT="47625" marB="47625" anchor="ctr"/>
                </a:tc>
              </a:tr>
              <a:tr h="370840">
                <a:tc>
                  <a:txBody>
                    <a:bodyPr/>
                    <a:lstStyle/>
                    <a:p>
                      <a:r>
                        <a:rPr lang="en-US" dirty="0" smtClean="0"/>
                        <a:t>mean</a:t>
                      </a:r>
                      <a:endParaRPr lang="en-US" dirty="0"/>
                    </a:p>
                  </a:txBody>
                  <a:tcPr/>
                </a:tc>
                <a:tc>
                  <a:txBody>
                    <a:bodyPr/>
                    <a:lstStyle/>
                    <a:p>
                      <a:r>
                        <a:rPr lang="en-US" dirty="0"/>
                        <a:t>78</a:t>
                      </a:r>
                    </a:p>
                  </a:txBody>
                  <a:tcPr marL="47625" marR="47625" marT="47625" marB="47625" anchor="ctr"/>
                </a:tc>
                <a:tc>
                  <a:txBody>
                    <a:bodyPr/>
                    <a:lstStyle/>
                    <a:p>
                      <a:r>
                        <a:rPr lang="en-US" dirty="0"/>
                        <a:t>77</a:t>
                      </a:r>
                    </a:p>
                  </a:txBody>
                  <a:tcPr marL="47625" marR="47625" marT="47625" marB="47625" anchor="ctr"/>
                </a:tc>
                <a:tc>
                  <a:txBody>
                    <a:bodyPr/>
                    <a:lstStyle/>
                    <a:p>
                      <a:endParaRPr lang="en-US"/>
                    </a:p>
                  </a:txBody>
                  <a:tcPr marL="47625" marR="47625" marT="47625" marB="47625" anchor="ctr"/>
                </a:tc>
                <a:tc>
                  <a:txBody>
                    <a:bodyPr/>
                    <a:lstStyle/>
                    <a:p>
                      <a:endParaRPr lang="en-US" dirty="0"/>
                    </a:p>
                  </a:txBody>
                  <a:tcPr marL="47625" marR="47625" marT="47625" marB="47625" anchor="ctr"/>
                </a:tc>
                <a:tc>
                  <a:txBody>
                    <a:bodyPr/>
                    <a:lstStyle/>
                    <a:p>
                      <a:endParaRPr lang="en-US" dirty="0"/>
                    </a:p>
                  </a:txBody>
                  <a:tcPr marL="47625" marR="47625" marT="47625" marB="47625" anchor="ctr"/>
                </a:tc>
                <a:tc>
                  <a:txBody>
                    <a:bodyPr/>
                    <a:lstStyle/>
                    <a:p>
                      <a:endParaRPr lang="en-US" dirty="0"/>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935163"/>
          <a:ext cx="8229600" cy="323977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r>
                        <a:rPr lang="en-US" dirty="0">
                          <a:effectLst/>
                        </a:rPr>
                        <a:t>Student</a:t>
                      </a:r>
                    </a:p>
                  </a:txBody>
                  <a:tcPr marL="47625" marR="47625" marT="47625" marB="47625" anchor="ctr"/>
                </a:tc>
                <a:tc>
                  <a:txBody>
                    <a:bodyPr/>
                    <a:lstStyle/>
                    <a:p>
                      <a:r>
                        <a:rPr lang="en-US">
                          <a:effectLst/>
                        </a:rPr>
                        <a:t>x</a:t>
                      </a:r>
                      <a:r>
                        <a:rPr lang="en-US" baseline="-25000">
                          <a:effectLst/>
                        </a:rPr>
                        <a:t>i</a:t>
                      </a:r>
                      <a:endParaRPr lang="en-US">
                        <a:effectLst/>
                      </a:endParaRPr>
                    </a:p>
                  </a:txBody>
                  <a:tcPr marL="47625" marR="47625" marT="47625" marB="47625" anchor="ctr"/>
                </a:tc>
                <a:tc>
                  <a:txBody>
                    <a:bodyPr/>
                    <a:lstStyle/>
                    <a:p>
                      <a:r>
                        <a:rPr lang="en-US" dirty="0" err="1">
                          <a:effectLst/>
                        </a:rPr>
                        <a:t>y</a:t>
                      </a:r>
                      <a:r>
                        <a:rPr lang="en-US" baseline="-25000" dirty="0" err="1">
                          <a:effectLst/>
                        </a:rPr>
                        <a:t>i</a:t>
                      </a:r>
                      <a:endParaRPr lang="en-US" dirty="0">
                        <a:effectLst/>
                      </a:endParaRPr>
                    </a:p>
                  </a:txBody>
                  <a:tcPr marL="47625" marR="47625" marT="47625" marB="47625" anchor="ctr"/>
                </a:tc>
                <a:tc>
                  <a:txBody>
                    <a:bodyPr/>
                    <a:lstStyle/>
                    <a:p>
                      <a:r>
                        <a:rPr lang="en-US">
                          <a:effectLst/>
                        </a:rPr>
                        <a:t>(x</a:t>
                      </a:r>
                      <a:r>
                        <a:rPr lang="en-US" baseline="-25000">
                          <a:effectLst/>
                        </a:rPr>
                        <a:t>i</a:t>
                      </a:r>
                      <a:r>
                        <a:rPr lang="en-US">
                          <a:effectLst/>
                        </a:rPr>
                        <a:t> - x)</a:t>
                      </a:r>
                    </a:p>
                  </a:txBody>
                  <a:tcPr marL="47625" marR="47625" marT="47625" marB="47625" anchor="ctr"/>
                </a:tc>
                <a:tc>
                  <a:txBody>
                    <a:bodyPr/>
                    <a:lstStyle/>
                    <a:p>
                      <a:r>
                        <a:rPr lang="en-US">
                          <a:effectLst/>
                        </a:rPr>
                        <a:t>(y</a:t>
                      </a:r>
                      <a:r>
                        <a:rPr lang="en-US" baseline="-25000">
                          <a:effectLst/>
                        </a:rPr>
                        <a:t>i</a:t>
                      </a:r>
                      <a:r>
                        <a:rPr lang="en-US">
                          <a:effectLst/>
                        </a:rPr>
                        <a:t> - y)</a:t>
                      </a:r>
                    </a:p>
                  </a:txBody>
                  <a:tcPr marL="47625" marR="47625" marT="47625" marB="47625" anchor="ctr"/>
                </a:tc>
                <a:tc>
                  <a:txBody>
                    <a:bodyPr/>
                    <a:lstStyle/>
                    <a:p>
                      <a:r>
                        <a:rPr lang="en-US">
                          <a:effectLst/>
                        </a:rPr>
                        <a:t>(x</a:t>
                      </a:r>
                      <a:r>
                        <a:rPr lang="en-US" baseline="-25000">
                          <a:effectLst/>
                        </a:rPr>
                        <a:t>i</a:t>
                      </a:r>
                      <a:r>
                        <a:rPr lang="en-US">
                          <a:effectLst/>
                        </a:rPr>
                        <a:t> - x)</a:t>
                      </a:r>
                      <a:r>
                        <a:rPr lang="en-US" baseline="30000">
                          <a:effectLst/>
                        </a:rPr>
                        <a:t>2</a:t>
                      </a:r>
                      <a:endParaRPr lang="en-US">
                        <a:effectLst/>
                      </a:endParaRPr>
                    </a:p>
                  </a:txBody>
                  <a:tcPr marL="47625" marR="47625" marT="47625" marB="47625" anchor="ctr"/>
                </a:tc>
                <a:tc>
                  <a:txBody>
                    <a:bodyPr/>
                    <a:lstStyle/>
                    <a:p>
                      <a:r>
                        <a:rPr lang="en-US">
                          <a:effectLst/>
                        </a:rPr>
                        <a:t>(y</a:t>
                      </a:r>
                      <a:r>
                        <a:rPr lang="en-US" baseline="-25000">
                          <a:effectLst/>
                        </a:rPr>
                        <a:t>i</a:t>
                      </a:r>
                      <a:r>
                        <a:rPr lang="en-US">
                          <a:effectLst/>
                        </a:rPr>
                        <a:t> - y)</a:t>
                      </a:r>
                      <a:r>
                        <a:rPr lang="en-US" baseline="30000">
                          <a:effectLst/>
                        </a:rPr>
                        <a:t>2</a:t>
                      </a:r>
                      <a:endParaRPr lang="en-US">
                        <a:effectLst/>
                      </a:endParaRPr>
                    </a:p>
                  </a:txBody>
                  <a:tcPr marL="47625" marR="47625" marT="47625" marB="47625" anchor="ctr"/>
                </a:tc>
                <a:tc>
                  <a:txBody>
                    <a:bodyPr/>
                    <a:lstStyle/>
                    <a:p>
                      <a:r>
                        <a:rPr lang="en-US" dirty="0">
                          <a:effectLst/>
                        </a:rPr>
                        <a:t>(x</a:t>
                      </a:r>
                      <a:r>
                        <a:rPr lang="en-US" baseline="-25000" dirty="0">
                          <a:effectLst/>
                        </a:rPr>
                        <a:t>i</a:t>
                      </a:r>
                      <a:r>
                        <a:rPr lang="en-US" dirty="0">
                          <a:effectLst/>
                        </a:rPr>
                        <a:t> - x)(</a:t>
                      </a:r>
                      <a:r>
                        <a:rPr lang="en-US" dirty="0" err="1">
                          <a:effectLst/>
                        </a:rPr>
                        <a:t>y</a:t>
                      </a:r>
                      <a:r>
                        <a:rPr lang="en-US" baseline="-25000" dirty="0" err="1">
                          <a:effectLst/>
                        </a:rPr>
                        <a:t>i</a:t>
                      </a:r>
                      <a:r>
                        <a:rPr lang="en-US" dirty="0">
                          <a:effectLst/>
                        </a:rPr>
                        <a:t> - y)</a:t>
                      </a:r>
                    </a:p>
                  </a:txBody>
                  <a:tcPr marL="47625" marR="47625" marT="47625" marB="47625" anchor="ctr"/>
                </a:tc>
              </a:tr>
              <a:tr h="370840">
                <a:tc>
                  <a:txBody>
                    <a:bodyPr/>
                    <a:lstStyle/>
                    <a:p>
                      <a:r>
                        <a:rPr lang="en-US" dirty="0"/>
                        <a:t>1</a:t>
                      </a:r>
                    </a:p>
                  </a:txBody>
                  <a:tcPr marL="47625" marR="47625" marT="47625" marB="47625" anchor="ctr"/>
                </a:tc>
                <a:tc>
                  <a:txBody>
                    <a:bodyPr/>
                    <a:lstStyle/>
                    <a:p>
                      <a:r>
                        <a:rPr lang="en-US" dirty="0"/>
                        <a:t>95</a:t>
                      </a:r>
                    </a:p>
                  </a:txBody>
                  <a:tcPr marL="47625" marR="47625" marT="47625" marB="47625" anchor="ctr"/>
                </a:tc>
                <a:tc>
                  <a:txBody>
                    <a:bodyPr/>
                    <a:lstStyle/>
                    <a:p>
                      <a:r>
                        <a:rPr lang="en-US"/>
                        <a:t>85</a:t>
                      </a:r>
                    </a:p>
                  </a:txBody>
                  <a:tcPr marL="47625" marR="47625" marT="47625" marB="47625" anchor="ctr"/>
                </a:tc>
                <a:tc>
                  <a:txBody>
                    <a:bodyPr/>
                    <a:lstStyle/>
                    <a:p>
                      <a:r>
                        <a:rPr lang="en-US"/>
                        <a:t>17</a:t>
                      </a:r>
                    </a:p>
                  </a:txBody>
                  <a:tcPr marL="47625" marR="47625" marT="47625" marB="47625" anchor="ctr"/>
                </a:tc>
                <a:tc>
                  <a:txBody>
                    <a:bodyPr/>
                    <a:lstStyle/>
                    <a:p>
                      <a:r>
                        <a:rPr lang="en-US"/>
                        <a:t>8</a:t>
                      </a:r>
                    </a:p>
                  </a:txBody>
                  <a:tcPr marL="47625" marR="47625" marT="47625" marB="47625" anchor="ctr"/>
                </a:tc>
                <a:tc>
                  <a:txBody>
                    <a:bodyPr/>
                    <a:lstStyle/>
                    <a:p>
                      <a:r>
                        <a:rPr lang="en-US"/>
                        <a:t>289</a:t>
                      </a:r>
                    </a:p>
                  </a:txBody>
                  <a:tcPr marL="47625" marR="47625" marT="47625" marB="47625" anchor="ctr"/>
                </a:tc>
                <a:tc>
                  <a:txBody>
                    <a:bodyPr/>
                    <a:lstStyle/>
                    <a:p>
                      <a:r>
                        <a:rPr lang="en-US"/>
                        <a:t>64</a:t>
                      </a:r>
                    </a:p>
                  </a:txBody>
                  <a:tcPr marL="47625" marR="47625" marT="47625" marB="47625" anchor="ctr"/>
                </a:tc>
                <a:tc>
                  <a:txBody>
                    <a:bodyPr/>
                    <a:lstStyle/>
                    <a:p>
                      <a:r>
                        <a:rPr lang="en-US" dirty="0"/>
                        <a:t>136</a:t>
                      </a:r>
                    </a:p>
                  </a:txBody>
                  <a:tcPr marL="47625" marR="47625" marT="47625" marB="47625" anchor="ctr"/>
                </a:tc>
              </a:tr>
              <a:tr h="370840">
                <a:tc>
                  <a:txBody>
                    <a:bodyPr/>
                    <a:lstStyle/>
                    <a:p>
                      <a:r>
                        <a:rPr lang="en-US" dirty="0"/>
                        <a:t>2</a:t>
                      </a:r>
                    </a:p>
                  </a:txBody>
                  <a:tcPr marL="47625" marR="47625" marT="47625" marB="47625" anchor="ctr"/>
                </a:tc>
                <a:tc>
                  <a:txBody>
                    <a:bodyPr/>
                    <a:lstStyle/>
                    <a:p>
                      <a:r>
                        <a:rPr lang="en-US" dirty="0"/>
                        <a:t>85</a:t>
                      </a:r>
                    </a:p>
                  </a:txBody>
                  <a:tcPr marL="47625" marR="47625" marT="47625" marB="47625" anchor="ctr"/>
                </a:tc>
                <a:tc>
                  <a:txBody>
                    <a:bodyPr/>
                    <a:lstStyle/>
                    <a:p>
                      <a:r>
                        <a:rPr lang="en-US" dirty="0"/>
                        <a:t>95</a:t>
                      </a:r>
                    </a:p>
                  </a:txBody>
                  <a:tcPr marL="47625" marR="47625" marT="47625" marB="47625" anchor="ctr"/>
                </a:tc>
                <a:tc>
                  <a:txBody>
                    <a:bodyPr/>
                    <a:lstStyle/>
                    <a:p>
                      <a:r>
                        <a:rPr lang="en-US"/>
                        <a:t>7</a:t>
                      </a:r>
                    </a:p>
                  </a:txBody>
                  <a:tcPr marL="47625" marR="47625" marT="47625" marB="47625" anchor="ctr"/>
                </a:tc>
                <a:tc>
                  <a:txBody>
                    <a:bodyPr/>
                    <a:lstStyle/>
                    <a:p>
                      <a:r>
                        <a:rPr lang="en-US"/>
                        <a:t>18</a:t>
                      </a:r>
                    </a:p>
                  </a:txBody>
                  <a:tcPr marL="47625" marR="47625" marT="47625" marB="47625" anchor="ctr"/>
                </a:tc>
                <a:tc>
                  <a:txBody>
                    <a:bodyPr/>
                    <a:lstStyle/>
                    <a:p>
                      <a:r>
                        <a:rPr lang="en-US"/>
                        <a:t>49</a:t>
                      </a:r>
                    </a:p>
                  </a:txBody>
                  <a:tcPr marL="47625" marR="47625" marT="47625" marB="47625" anchor="ctr"/>
                </a:tc>
                <a:tc>
                  <a:txBody>
                    <a:bodyPr/>
                    <a:lstStyle/>
                    <a:p>
                      <a:r>
                        <a:rPr lang="en-US"/>
                        <a:t>324</a:t>
                      </a:r>
                    </a:p>
                  </a:txBody>
                  <a:tcPr marL="47625" marR="47625" marT="47625" marB="47625" anchor="ctr"/>
                </a:tc>
                <a:tc>
                  <a:txBody>
                    <a:bodyPr/>
                    <a:lstStyle/>
                    <a:p>
                      <a:r>
                        <a:rPr lang="en-US"/>
                        <a:t>126</a:t>
                      </a:r>
                    </a:p>
                  </a:txBody>
                  <a:tcPr marL="47625" marR="47625" marT="47625" marB="47625" anchor="ctr"/>
                </a:tc>
              </a:tr>
              <a:tr h="370840">
                <a:tc>
                  <a:txBody>
                    <a:bodyPr/>
                    <a:lstStyle/>
                    <a:p>
                      <a:r>
                        <a:rPr lang="en-US" dirty="0"/>
                        <a:t>3</a:t>
                      </a:r>
                    </a:p>
                  </a:txBody>
                  <a:tcPr marL="47625" marR="47625" marT="47625" marB="47625" anchor="ctr"/>
                </a:tc>
                <a:tc>
                  <a:txBody>
                    <a:bodyPr/>
                    <a:lstStyle/>
                    <a:p>
                      <a:r>
                        <a:rPr lang="en-US" dirty="0"/>
                        <a:t>80</a:t>
                      </a:r>
                    </a:p>
                  </a:txBody>
                  <a:tcPr marL="47625" marR="47625" marT="47625" marB="47625" anchor="ctr"/>
                </a:tc>
                <a:tc>
                  <a:txBody>
                    <a:bodyPr/>
                    <a:lstStyle/>
                    <a:p>
                      <a:r>
                        <a:rPr lang="en-US"/>
                        <a:t>70</a:t>
                      </a:r>
                    </a:p>
                  </a:txBody>
                  <a:tcPr marL="47625" marR="47625" marT="47625" marB="47625" anchor="ctr"/>
                </a:tc>
                <a:tc>
                  <a:txBody>
                    <a:bodyPr/>
                    <a:lstStyle/>
                    <a:p>
                      <a:r>
                        <a:rPr lang="en-US"/>
                        <a:t>2</a:t>
                      </a:r>
                    </a:p>
                  </a:txBody>
                  <a:tcPr marL="47625" marR="47625" marT="47625" marB="47625" anchor="ctr"/>
                </a:tc>
                <a:tc>
                  <a:txBody>
                    <a:bodyPr/>
                    <a:lstStyle/>
                    <a:p>
                      <a:r>
                        <a:rPr lang="en-US"/>
                        <a:t>-7</a:t>
                      </a:r>
                    </a:p>
                  </a:txBody>
                  <a:tcPr marL="47625" marR="47625" marT="47625" marB="47625" anchor="ctr"/>
                </a:tc>
                <a:tc>
                  <a:txBody>
                    <a:bodyPr/>
                    <a:lstStyle/>
                    <a:p>
                      <a:r>
                        <a:rPr lang="en-US"/>
                        <a:t>4</a:t>
                      </a:r>
                    </a:p>
                  </a:txBody>
                  <a:tcPr marL="47625" marR="47625" marT="47625" marB="47625" anchor="ctr"/>
                </a:tc>
                <a:tc>
                  <a:txBody>
                    <a:bodyPr/>
                    <a:lstStyle/>
                    <a:p>
                      <a:r>
                        <a:rPr lang="en-US"/>
                        <a:t>49</a:t>
                      </a:r>
                    </a:p>
                  </a:txBody>
                  <a:tcPr marL="47625" marR="47625" marT="47625" marB="47625" anchor="ctr"/>
                </a:tc>
                <a:tc>
                  <a:txBody>
                    <a:bodyPr/>
                    <a:lstStyle/>
                    <a:p>
                      <a:r>
                        <a:rPr lang="en-US" dirty="0"/>
                        <a:t>-14</a:t>
                      </a:r>
                    </a:p>
                  </a:txBody>
                  <a:tcPr marL="47625" marR="47625" marT="47625" marB="47625" anchor="ctr"/>
                </a:tc>
              </a:tr>
              <a:tr h="370840">
                <a:tc>
                  <a:txBody>
                    <a:bodyPr/>
                    <a:lstStyle/>
                    <a:p>
                      <a:r>
                        <a:rPr lang="en-US" dirty="0"/>
                        <a:t>4</a:t>
                      </a:r>
                    </a:p>
                  </a:txBody>
                  <a:tcPr marL="47625" marR="47625" marT="47625" marB="47625" anchor="ctr"/>
                </a:tc>
                <a:tc>
                  <a:txBody>
                    <a:bodyPr/>
                    <a:lstStyle/>
                    <a:p>
                      <a:r>
                        <a:rPr lang="en-US"/>
                        <a:t>70</a:t>
                      </a:r>
                    </a:p>
                  </a:txBody>
                  <a:tcPr marL="47625" marR="47625" marT="47625" marB="47625" anchor="ctr"/>
                </a:tc>
                <a:tc>
                  <a:txBody>
                    <a:bodyPr/>
                    <a:lstStyle/>
                    <a:p>
                      <a:r>
                        <a:rPr lang="en-US" dirty="0"/>
                        <a:t>65</a:t>
                      </a:r>
                    </a:p>
                  </a:txBody>
                  <a:tcPr marL="47625" marR="47625" marT="47625" marB="47625" anchor="ctr"/>
                </a:tc>
                <a:tc>
                  <a:txBody>
                    <a:bodyPr/>
                    <a:lstStyle/>
                    <a:p>
                      <a:r>
                        <a:rPr lang="en-US"/>
                        <a:t>-8</a:t>
                      </a:r>
                    </a:p>
                  </a:txBody>
                  <a:tcPr marL="47625" marR="47625" marT="47625" marB="47625" anchor="ctr"/>
                </a:tc>
                <a:tc>
                  <a:txBody>
                    <a:bodyPr/>
                    <a:lstStyle/>
                    <a:p>
                      <a:r>
                        <a:rPr lang="en-US"/>
                        <a:t>-12</a:t>
                      </a:r>
                    </a:p>
                  </a:txBody>
                  <a:tcPr marL="47625" marR="47625" marT="47625" marB="47625" anchor="ctr"/>
                </a:tc>
                <a:tc>
                  <a:txBody>
                    <a:bodyPr/>
                    <a:lstStyle/>
                    <a:p>
                      <a:r>
                        <a:rPr lang="en-US"/>
                        <a:t>64</a:t>
                      </a:r>
                    </a:p>
                  </a:txBody>
                  <a:tcPr marL="47625" marR="47625" marT="47625" marB="47625" anchor="ctr"/>
                </a:tc>
                <a:tc>
                  <a:txBody>
                    <a:bodyPr/>
                    <a:lstStyle/>
                    <a:p>
                      <a:r>
                        <a:rPr lang="en-US"/>
                        <a:t>144</a:t>
                      </a:r>
                    </a:p>
                  </a:txBody>
                  <a:tcPr marL="47625" marR="47625" marT="47625" marB="47625" anchor="ctr"/>
                </a:tc>
                <a:tc>
                  <a:txBody>
                    <a:bodyPr/>
                    <a:lstStyle/>
                    <a:p>
                      <a:r>
                        <a:rPr lang="en-US" dirty="0"/>
                        <a:t>96</a:t>
                      </a:r>
                    </a:p>
                  </a:txBody>
                  <a:tcPr marL="47625" marR="47625" marT="47625" marB="47625" anchor="ctr"/>
                </a:tc>
              </a:tr>
              <a:tr h="370840">
                <a:tc>
                  <a:txBody>
                    <a:bodyPr/>
                    <a:lstStyle/>
                    <a:p>
                      <a:r>
                        <a:rPr lang="en-US" dirty="0"/>
                        <a:t>5</a:t>
                      </a:r>
                    </a:p>
                  </a:txBody>
                  <a:tcPr marL="47625" marR="47625" marT="47625" marB="47625" anchor="ctr"/>
                </a:tc>
                <a:tc>
                  <a:txBody>
                    <a:bodyPr/>
                    <a:lstStyle/>
                    <a:p>
                      <a:r>
                        <a:rPr lang="en-US"/>
                        <a:t>60</a:t>
                      </a:r>
                    </a:p>
                  </a:txBody>
                  <a:tcPr marL="47625" marR="47625" marT="47625" marB="47625" anchor="ctr"/>
                </a:tc>
                <a:tc>
                  <a:txBody>
                    <a:bodyPr/>
                    <a:lstStyle/>
                    <a:p>
                      <a:r>
                        <a:rPr lang="en-US"/>
                        <a:t>70</a:t>
                      </a:r>
                    </a:p>
                  </a:txBody>
                  <a:tcPr marL="47625" marR="47625" marT="47625" marB="47625" anchor="ctr"/>
                </a:tc>
                <a:tc>
                  <a:txBody>
                    <a:bodyPr/>
                    <a:lstStyle/>
                    <a:p>
                      <a:r>
                        <a:rPr lang="en-US" dirty="0"/>
                        <a:t>-18</a:t>
                      </a:r>
                    </a:p>
                  </a:txBody>
                  <a:tcPr marL="47625" marR="47625" marT="47625" marB="47625" anchor="ctr"/>
                </a:tc>
                <a:tc>
                  <a:txBody>
                    <a:bodyPr/>
                    <a:lstStyle/>
                    <a:p>
                      <a:r>
                        <a:rPr lang="en-US"/>
                        <a:t>-7</a:t>
                      </a:r>
                    </a:p>
                  </a:txBody>
                  <a:tcPr marL="47625" marR="47625" marT="47625" marB="47625" anchor="ctr"/>
                </a:tc>
                <a:tc>
                  <a:txBody>
                    <a:bodyPr/>
                    <a:lstStyle/>
                    <a:p>
                      <a:r>
                        <a:rPr lang="en-US"/>
                        <a:t>324</a:t>
                      </a:r>
                    </a:p>
                  </a:txBody>
                  <a:tcPr marL="47625" marR="47625" marT="47625" marB="47625" anchor="ctr"/>
                </a:tc>
                <a:tc>
                  <a:txBody>
                    <a:bodyPr/>
                    <a:lstStyle/>
                    <a:p>
                      <a:r>
                        <a:rPr lang="en-US"/>
                        <a:t>49</a:t>
                      </a:r>
                    </a:p>
                  </a:txBody>
                  <a:tcPr marL="47625" marR="47625" marT="47625" marB="47625" anchor="ctr"/>
                </a:tc>
                <a:tc>
                  <a:txBody>
                    <a:bodyPr/>
                    <a:lstStyle/>
                    <a:p>
                      <a:r>
                        <a:rPr lang="en-US" dirty="0"/>
                        <a:t>126</a:t>
                      </a:r>
                    </a:p>
                  </a:txBody>
                  <a:tcPr marL="47625" marR="47625" marT="47625" marB="47625" anchor="ctr"/>
                </a:tc>
              </a:tr>
              <a:tr h="370840">
                <a:tc>
                  <a:txBody>
                    <a:bodyPr/>
                    <a:lstStyle/>
                    <a:p>
                      <a:r>
                        <a:rPr lang="en-US" dirty="0" smtClean="0"/>
                        <a:t>sum</a:t>
                      </a:r>
                      <a:endParaRPr lang="en-US" dirty="0"/>
                    </a:p>
                  </a:txBody>
                  <a:tcPr/>
                </a:tc>
                <a:tc>
                  <a:txBody>
                    <a:bodyPr/>
                    <a:lstStyle/>
                    <a:p>
                      <a:r>
                        <a:rPr lang="en-US" dirty="0"/>
                        <a:t>390</a:t>
                      </a:r>
                    </a:p>
                  </a:txBody>
                  <a:tcPr marL="47625" marR="47625" marT="47625" marB="47625" anchor="ctr"/>
                </a:tc>
                <a:tc>
                  <a:txBody>
                    <a:bodyPr/>
                    <a:lstStyle/>
                    <a:p>
                      <a:r>
                        <a:rPr lang="en-US"/>
                        <a:t>385</a:t>
                      </a:r>
                    </a:p>
                  </a:txBody>
                  <a:tcPr marL="47625" marR="47625" marT="47625" marB="47625" anchor="ctr"/>
                </a:tc>
                <a:tc>
                  <a:txBody>
                    <a:bodyPr/>
                    <a:lstStyle/>
                    <a:p>
                      <a:endParaRPr lang="en-US" dirty="0"/>
                    </a:p>
                  </a:txBody>
                  <a:tcPr marL="47625" marR="47625" marT="47625" marB="47625" anchor="ctr"/>
                </a:tc>
                <a:tc>
                  <a:txBody>
                    <a:bodyPr/>
                    <a:lstStyle/>
                    <a:p>
                      <a:endParaRPr lang="en-US" dirty="0"/>
                    </a:p>
                  </a:txBody>
                  <a:tcPr marL="47625" marR="47625" marT="47625" marB="47625" anchor="ctr"/>
                </a:tc>
                <a:tc>
                  <a:txBody>
                    <a:bodyPr/>
                    <a:lstStyle/>
                    <a:p>
                      <a:r>
                        <a:rPr lang="en-US"/>
                        <a:t>730</a:t>
                      </a:r>
                    </a:p>
                  </a:txBody>
                  <a:tcPr marL="47625" marR="47625" marT="47625" marB="47625" anchor="ctr"/>
                </a:tc>
                <a:tc>
                  <a:txBody>
                    <a:bodyPr/>
                    <a:lstStyle/>
                    <a:p>
                      <a:r>
                        <a:rPr lang="en-US"/>
                        <a:t>630</a:t>
                      </a:r>
                    </a:p>
                  </a:txBody>
                  <a:tcPr marL="47625" marR="47625" marT="47625" marB="47625" anchor="ctr"/>
                </a:tc>
                <a:tc>
                  <a:txBody>
                    <a:bodyPr/>
                    <a:lstStyle/>
                    <a:p>
                      <a:r>
                        <a:rPr lang="en-US" dirty="0"/>
                        <a:t>470</a:t>
                      </a:r>
                    </a:p>
                  </a:txBody>
                  <a:tcPr marL="47625" marR="47625" marT="47625" marB="47625" anchor="ctr"/>
                </a:tc>
              </a:tr>
              <a:tr h="370840">
                <a:tc>
                  <a:txBody>
                    <a:bodyPr/>
                    <a:lstStyle/>
                    <a:p>
                      <a:r>
                        <a:rPr lang="en-US" dirty="0" smtClean="0"/>
                        <a:t>mean</a:t>
                      </a:r>
                      <a:endParaRPr lang="en-US" dirty="0"/>
                    </a:p>
                  </a:txBody>
                  <a:tcPr/>
                </a:tc>
                <a:tc>
                  <a:txBody>
                    <a:bodyPr/>
                    <a:lstStyle/>
                    <a:p>
                      <a:r>
                        <a:rPr lang="en-US" dirty="0"/>
                        <a:t>78</a:t>
                      </a:r>
                    </a:p>
                  </a:txBody>
                  <a:tcPr marL="47625" marR="47625" marT="47625" marB="47625" anchor="ctr"/>
                </a:tc>
                <a:tc>
                  <a:txBody>
                    <a:bodyPr/>
                    <a:lstStyle/>
                    <a:p>
                      <a:r>
                        <a:rPr lang="en-US" dirty="0"/>
                        <a:t>77</a:t>
                      </a:r>
                    </a:p>
                  </a:txBody>
                  <a:tcPr marL="47625" marR="47625" marT="47625" marB="47625" anchor="ctr"/>
                </a:tc>
                <a:tc>
                  <a:txBody>
                    <a:bodyPr/>
                    <a:lstStyle/>
                    <a:p>
                      <a:endParaRPr lang="en-US"/>
                    </a:p>
                  </a:txBody>
                  <a:tcPr marL="47625" marR="47625" marT="47625" marB="47625" anchor="ctr"/>
                </a:tc>
                <a:tc>
                  <a:txBody>
                    <a:bodyPr/>
                    <a:lstStyle/>
                    <a:p>
                      <a:endParaRPr lang="en-US" dirty="0"/>
                    </a:p>
                  </a:txBody>
                  <a:tcPr marL="47625" marR="47625" marT="47625" marB="47625" anchor="ctr"/>
                </a:tc>
                <a:tc>
                  <a:txBody>
                    <a:bodyPr/>
                    <a:lstStyle/>
                    <a:p>
                      <a:endParaRPr lang="en-US" dirty="0"/>
                    </a:p>
                  </a:txBody>
                  <a:tcPr marL="47625" marR="47625" marT="47625" marB="47625" anchor="ctr"/>
                </a:tc>
                <a:tc>
                  <a:txBody>
                    <a:bodyPr/>
                    <a:lstStyle/>
                    <a:p>
                      <a:endParaRPr lang="en-US" dirty="0"/>
                    </a:p>
                  </a:txBody>
                  <a:tcPr marL="47625" marR="47625" marT="47625" marB="47625" anchor="ctr"/>
                </a:tc>
                <a:tc>
                  <a:txBody>
                    <a:bodyPr/>
                    <a:lstStyle/>
                    <a:p>
                      <a:endParaRPr lang="en-US" dirty="0"/>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regression equation is a linear equation of the form: ŷ = b</a:t>
            </a:r>
            <a:r>
              <a:rPr lang="en-US" baseline="-25000" dirty="0" smtClean="0"/>
              <a:t>0</a:t>
            </a:r>
            <a:r>
              <a:rPr lang="en-US" dirty="0" smtClean="0"/>
              <a:t> + b</a:t>
            </a:r>
            <a:r>
              <a:rPr lang="en-US" baseline="-25000" dirty="0" smtClean="0"/>
              <a:t>1</a:t>
            </a:r>
            <a:r>
              <a:rPr lang="en-US" dirty="0" smtClean="0"/>
              <a:t>x . To conduct a regression analysis, we need to solve for b</a:t>
            </a:r>
            <a:r>
              <a:rPr lang="en-US" baseline="-25000" dirty="0" smtClean="0"/>
              <a:t>0</a:t>
            </a:r>
            <a:r>
              <a:rPr lang="en-US" dirty="0" smtClean="0"/>
              <a:t> and b</a:t>
            </a:r>
            <a:r>
              <a:rPr lang="en-US" baseline="-25000" dirty="0" smtClean="0"/>
              <a:t>1</a:t>
            </a:r>
            <a:r>
              <a:rPr lang="en-US" dirty="0" smtClean="0"/>
              <a:t>. Computations are shown below.</a:t>
            </a:r>
          </a:p>
          <a:p>
            <a:r>
              <a:rPr lang="en-US" dirty="0" smtClean="0"/>
              <a:t>b</a:t>
            </a:r>
            <a:r>
              <a:rPr lang="en-US" baseline="-25000" dirty="0" smtClean="0"/>
              <a:t>1</a:t>
            </a:r>
            <a:r>
              <a:rPr lang="en-US" dirty="0" smtClean="0"/>
              <a:t> = Σ [ (x</a:t>
            </a:r>
            <a:r>
              <a:rPr lang="en-US" baseline="-25000" dirty="0" smtClean="0"/>
              <a:t>i</a:t>
            </a:r>
            <a:r>
              <a:rPr lang="en-US" dirty="0" smtClean="0"/>
              <a:t> - x)(</a:t>
            </a:r>
            <a:r>
              <a:rPr lang="en-US" dirty="0" err="1" smtClean="0"/>
              <a:t>y</a:t>
            </a:r>
            <a:r>
              <a:rPr lang="en-US" baseline="-25000" dirty="0" err="1" smtClean="0"/>
              <a:t>i</a:t>
            </a:r>
            <a:r>
              <a:rPr lang="en-US" dirty="0" smtClean="0"/>
              <a:t> - y) ] / Σ [ (x</a:t>
            </a:r>
            <a:r>
              <a:rPr lang="en-US" baseline="-25000" dirty="0" smtClean="0"/>
              <a:t>i</a:t>
            </a:r>
            <a:r>
              <a:rPr lang="en-US" dirty="0" smtClean="0"/>
              <a:t> - x)</a:t>
            </a:r>
            <a:r>
              <a:rPr lang="en-US" baseline="30000" dirty="0" smtClean="0"/>
              <a:t>2</a:t>
            </a:r>
            <a:r>
              <a:rPr lang="en-US" dirty="0" smtClean="0"/>
              <a:t>] </a:t>
            </a:r>
            <a:br>
              <a:rPr lang="en-US" dirty="0" smtClean="0"/>
            </a:br>
            <a:r>
              <a:rPr lang="en-US" dirty="0" smtClean="0"/>
              <a:t>b</a:t>
            </a:r>
            <a:r>
              <a:rPr lang="en-US" baseline="-25000" dirty="0" smtClean="0"/>
              <a:t>1</a:t>
            </a:r>
            <a:r>
              <a:rPr lang="en-US" dirty="0" smtClean="0"/>
              <a:t> = 470/730 = 0.644 </a:t>
            </a:r>
          </a:p>
          <a:p>
            <a:r>
              <a:rPr lang="en-US" dirty="0" smtClean="0"/>
              <a:t>b</a:t>
            </a:r>
            <a:r>
              <a:rPr lang="en-US" baseline="-25000" dirty="0" smtClean="0"/>
              <a:t>0</a:t>
            </a:r>
            <a:r>
              <a:rPr lang="en-US" dirty="0" smtClean="0"/>
              <a:t> = y - b</a:t>
            </a:r>
            <a:r>
              <a:rPr lang="en-US" baseline="-25000" dirty="0" smtClean="0"/>
              <a:t>1</a:t>
            </a:r>
            <a:r>
              <a:rPr lang="en-US" dirty="0" smtClean="0"/>
              <a:t> * x </a:t>
            </a:r>
            <a:br>
              <a:rPr lang="en-US" dirty="0" smtClean="0"/>
            </a:br>
            <a:r>
              <a:rPr lang="en-US" dirty="0" smtClean="0"/>
              <a:t>b</a:t>
            </a:r>
            <a:r>
              <a:rPr lang="en-US" baseline="-25000" dirty="0" smtClean="0"/>
              <a:t>0</a:t>
            </a:r>
            <a:r>
              <a:rPr lang="en-US" dirty="0" smtClean="0"/>
              <a:t> = 77 - (0.644)(78) = 26.768</a:t>
            </a:r>
          </a:p>
          <a:p>
            <a:r>
              <a:rPr lang="en-US" dirty="0" smtClean="0"/>
              <a:t>Therefore, the regression equation is: ŷ = 26.768 + 0.644x .</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Once you have the regression equation, using it is a snap. Choose a value for the independent variable (</a:t>
            </a:r>
            <a:r>
              <a:rPr lang="en-US" i="1" dirty="0" smtClean="0"/>
              <a:t>x</a:t>
            </a:r>
            <a:r>
              <a:rPr lang="en-US" dirty="0" smtClean="0"/>
              <a:t>), perform the computation, and you have an estimated value (ŷ) for the dependent variable.</a:t>
            </a:r>
          </a:p>
          <a:p>
            <a:r>
              <a:rPr lang="en-US" dirty="0" smtClean="0"/>
              <a:t>In our example, the independent variable is the student's score on the aptitude test. The dependent variable is the student's statistics grade. If a student made an 80 on the aptitude test, the estimated statistics grade would be:</a:t>
            </a:r>
          </a:p>
          <a:p>
            <a:r>
              <a:rPr lang="en-US" dirty="0" smtClean="0"/>
              <a:t>ŷ = 26.768 + 0.644x = 26.768 + 0.644 * 80 = 26.768 + 51.52 = 78.288</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05000"/>
            <a:ext cx="8229600" cy="4389120"/>
          </a:xfrm>
        </p:spPr>
        <p:txBody>
          <a:bodyPr>
            <a:normAutofit fontScale="70000" lnSpcReduction="20000"/>
          </a:bodyPr>
          <a:lstStyle/>
          <a:p>
            <a:pPr fontAlgn="t"/>
            <a:r>
              <a:rPr lang="en-US" dirty="0" smtClean="0"/>
              <a:t>How to Find the Coefficient of Determination</a:t>
            </a:r>
          </a:p>
          <a:p>
            <a:r>
              <a:rPr lang="en-US" dirty="0" smtClean="0"/>
              <a:t>Whenever you use a regression equation, you should ask how well the equation fits the data. One way to assess fit is to check the </a:t>
            </a:r>
            <a:r>
              <a:rPr lang="en-US" dirty="0" smtClean="0">
                <a:hlinkClick r:id="rId2"/>
              </a:rPr>
              <a:t>coefficient of determination</a:t>
            </a:r>
            <a:r>
              <a:rPr lang="en-US" dirty="0" smtClean="0"/>
              <a:t>, which can be computed from the following formula.</a:t>
            </a:r>
          </a:p>
          <a:p>
            <a:r>
              <a:rPr lang="en-US" dirty="0" smtClean="0"/>
              <a:t>R</a:t>
            </a:r>
            <a:r>
              <a:rPr lang="en-US" baseline="30000" dirty="0" smtClean="0"/>
              <a:t>2</a:t>
            </a:r>
            <a:r>
              <a:rPr lang="en-US" dirty="0" smtClean="0"/>
              <a:t> = { ( 1 / N ) * Σ [ (x</a:t>
            </a:r>
            <a:r>
              <a:rPr lang="en-US" baseline="-25000" dirty="0" smtClean="0"/>
              <a:t>i</a:t>
            </a:r>
            <a:r>
              <a:rPr lang="en-US" dirty="0" smtClean="0"/>
              <a:t> - x) * (</a:t>
            </a:r>
            <a:r>
              <a:rPr lang="en-US" dirty="0" err="1" smtClean="0"/>
              <a:t>y</a:t>
            </a:r>
            <a:r>
              <a:rPr lang="en-US" baseline="-25000" dirty="0" err="1" smtClean="0"/>
              <a:t>i</a:t>
            </a:r>
            <a:r>
              <a:rPr lang="en-US" dirty="0" smtClean="0"/>
              <a:t> - y) ] / (</a:t>
            </a:r>
            <a:r>
              <a:rPr lang="en-US" dirty="0" err="1" smtClean="0"/>
              <a:t>σ</a:t>
            </a:r>
            <a:r>
              <a:rPr lang="en-US" baseline="-25000" dirty="0" err="1" smtClean="0"/>
              <a:t>x</a:t>
            </a:r>
            <a:r>
              <a:rPr lang="en-US" dirty="0" smtClean="0"/>
              <a:t> * </a:t>
            </a:r>
            <a:r>
              <a:rPr lang="en-US" dirty="0" err="1" smtClean="0"/>
              <a:t>σ</a:t>
            </a:r>
            <a:r>
              <a:rPr lang="en-US" baseline="-25000" dirty="0" err="1" smtClean="0"/>
              <a:t>y</a:t>
            </a:r>
            <a:r>
              <a:rPr lang="en-US" dirty="0" smtClean="0"/>
              <a:t> ) }</a:t>
            </a:r>
            <a:r>
              <a:rPr lang="en-US" baseline="30000" dirty="0" smtClean="0"/>
              <a:t>2</a:t>
            </a:r>
            <a:endParaRPr lang="en-US" dirty="0" smtClean="0"/>
          </a:p>
          <a:p>
            <a:r>
              <a:rPr lang="en-US" dirty="0" smtClean="0"/>
              <a:t>where N is the number of observations used to fit the model, Σ is the summation symbol, x</a:t>
            </a:r>
            <a:r>
              <a:rPr lang="en-US" baseline="-25000" dirty="0" smtClean="0"/>
              <a:t>i</a:t>
            </a:r>
            <a:r>
              <a:rPr lang="en-US" dirty="0" smtClean="0"/>
              <a:t> is the x value for observation </a:t>
            </a:r>
            <a:r>
              <a:rPr lang="en-US" dirty="0" err="1" smtClean="0"/>
              <a:t>i</a:t>
            </a:r>
            <a:r>
              <a:rPr lang="en-US" dirty="0" smtClean="0"/>
              <a:t>, x is the mean x value, </a:t>
            </a:r>
            <a:r>
              <a:rPr lang="en-US" dirty="0" err="1" smtClean="0"/>
              <a:t>y</a:t>
            </a:r>
            <a:r>
              <a:rPr lang="en-US" baseline="-25000" dirty="0" err="1" smtClean="0"/>
              <a:t>i</a:t>
            </a:r>
            <a:r>
              <a:rPr lang="en-US" dirty="0" smtClean="0"/>
              <a:t> is the y value for observation </a:t>
            </a:r>
            <a:r>
              <a:rPr lang="en-US" dirty="0" err="1" smtClean="0"/>
              <a:t>i</a:t>
            </a:r>
            <a:r>
              <a:rPr lang="en-US" dirty="0" smtClean="0"/>
              <a:t>, y is the mean y value, </a:t>
            </a:r>
            <a:r>
              <a:rPr lang="en-US" dirty="0" err="1" smtClean="0"/>
              <a:t>σ</a:t>
            </a:r>
            <a:r>
              <a:rPr lang="en-US" baseline="-25000" dirty="0" err="1" smtClean="0"/>
              <a:t>x</a:t>
            </a:r>
            <a:r>
              <a:rPr lang="en-US" dirty="0" smtClean="0"/>
              <a:t> is the standard deviation of x, and </a:t>
            </a:r>
            <a:r>
              <a:rPr lang="en-US" dirty="0" err="1" smtClean="0"/>
              <a:t>σ</a:t>
            </a:r>
            <a:r>
              <a:rPr lang="en-US" baseline="-25000" dirty="0" err="1" smtClean="0"/>
              <a:t>y</a:t>
            </a:r>
            <a:r>
              <a:rPr lang="en-US" dirty="0" smtClean="0"/>
              <a:t> is the standard deviation of y. Computations for the sample problem of this lesson are shown below.</a:t>
            </a:r>
          </a:p>
          <a:p>
            <a:r>
              <a:rPr lang="en-US" dirty="0" err="1" smtClean="0"/>
              <a:t>σ</a:t>
            </a:r>
            <a:r>
              <a:rPr lang="en-US" baseline="-25000" dirty="0" err="1" smtClean="0"/>
              <a:t>x</a:t>
            </a:r>
            <a:r>
              <a:rPr lang="en-US" dirty="0" smtClean="0"/>
              <a:t> = </a:t>
            </a:r>
            <a:r>
              <a:rPr lang="en-US" dirty="0" err="1" smtClean="0"/>
              <a:t>sqrt</a:t>
            </a:r>
            <a:r>
              <a:rPr lang="en-US" dirty="0" smtClean="0"/>
              <a:t> [ Σ ( x</a:t>
            </a:r>
            <a:r>
              <a:rPr lang="en-US" baseline="-25000" dirty="0" smtClean="0"/>
              <a:t>i</a:t>
            </a:r>
            <a:r>
              <a:rPr lang="en-US" dirty="0" smtClean="0"/>
              <a:t> - x )</a:t>
            </a:r>
            <a:r>
              <a:rPr lang="en-US" baseline="30000" dirty="0" smtClean="0"/>
              <a:t>2</a:t>
            </a:r>
            <a:r>
              <a:rPr lang="en-US" dirty="0" smtClean="0"/>
              <a:t> / N ] </a:t>
            </a:r>
            <a:br>
              <a:rPr lang="en-US" dirty="0" smtClean="0"/>
            </a:br>
            <a:r>
              <a:rPr lang="en-US" dirty="0" err="1" smtClean="0"/>
              <a:t>σ</a:t>
            </a:r>
            <a:r>
              <a:rPr lang="en-US" baseline="-25000" dirty="0" err="1" smtClean="0"/>
              <a:t>x</a:t>
            </a:r>
            <a:r>
              <a:rPr lang="en-US" dirty="0" smtClean="0"/>
              <a:t> = </a:t>
            </a:r>
            <a:r>
              <a:rPr lang="en-US" dirty="0" err="1" smtClean="0"/>
              <a:t>sqrt</a:t>
            </a:r>
            <a:r>
              <a:rPr lang="en-US" dirty="0" smtClean="0"/>
              <a:t>( 730/5 ) = </a:t>
            </a:r>
            <a:r>
              <a:rPr lang="en-US" dirty="0" err="1" smtClean="0"/>
              <a:t>sqrt</a:t>
            </a:r>
            <a:r>
              <a:rPr lang="en-US" dirty="0" smtClean="0"/>
              <a:t>(146) = 12.083</a:t>
            </a:r>
          </a:p>
          <a:p>
            <a:r>
              <a:rPr lang="en-US" dirty="0" smtClean="0"/>
              <a:t> </a:t>
            </a:r>
            <a:r>
              <a:rPr lang="en-US" dirty="0" err="1" smtClean="0"/>
              <a:t>σ</a:t>
            </a:r>
            <a:r>
              <a:rPr lang="en-US" baseline="-25000" dirty="0" err="1" smtClean="0"/>
              <a:t>y</a:t>
            </a:r>
            <a:r>
              <a:rPr lang="en-US" dirty="0" smtClean="0"/>
              <a:t> = </a:t>
            </a:r>
            <a:r>
              <a:rPr lang="en-US" dirty="0" err="1" smtClean="0"/>
              <a:t>sqrt</a:t>
            </a:r>
            <a:r>
              <a:rPr lang="en-US" dirty="0" smtClean="0"/>
              <a:t> [ Σ ( </a:t>
            </a:r>
            <a:r>
              <a:rPr lang="en-US" dirty="0" err="1" smtClean="0"/>
              <a:t>y</a:t>
            </a:r>
            <a:r>
              <a:rPr lang="en-US" baseline="-25000" dirty="0" err="1" smtClean="0"/>
              <a:t>i</a:t>
            </a:r>
            <a:r>
              <a:rPr lang="en-US" dirty="0" smtClean="0"/>
              <a:t> - y )</a:t>
            </a:r>
            <a:r>
              <a:rPr lang="en-US" baseline="30000" dirty="0" smtClean="0"/>
              <a:t>2</a:t>
            </a:r>
            <a:r>
              <a:rPr lang="en-US" dirty="0" smtClean="0"/>
              <a:t> / N ] </a:t>
            </a:r>
            <a:br>
              <a:rPr lang="en-US" dirty="0" smtClean="0"/>
            </a:br>
            <a:r>
              <a:rPr lang="en-US" dirty="0" err="1" smtClean="0"/>
              <a:t>σ</a:t>
            </a:r>
            <a:r>
              <a:rPr lang="en-US" baseline="-25000" dirty="0" err="1" smtClean="0"/>
              <a:t>y</a:t>
            </a:r>
            <a:r>
              <a:rPr lang="en-US" dirty="0" smtClean="0"/>
              <a:t> = </a:t>
            </a:r>
            <a:r>
              <a:rPr lang="en-US" dirty="0" err="1" smtClean="0"/>
              <a:t>sqrt</a:t>
            </a:r>
            <a:r>
              <a:rPr lang="en-US" dirty="0" smtClean="0"/>
              <a:t>( 630/5 ) = </a:t>
            </a:r>
            <a:r>
              <a:rPr lang="en-US" dirty="0" err="1" smtClean="0"/>
              <a:t>sqrt</a:t>
            </a:r>
            <a:r>
              <a:rPr lang="en-US" dirty="0" smtClean="0"/>
              <a:t>(126) = 11.225</a:t>
            </a:r>
          </a:p>
          <a:p>
            <a:r>
              <a:rPr lang="en-US" dirty="0" smtClean="0"/>
              <a:t>R</a:t>
            </a:r>
            <a:r>
              <a:rPr lang="en-US" baseline="30000" dirty="0" smtClean="0"/>
              <a:t>2</a:t>
            </a:r>
            <a:r>
              <a:rPr lang="en-US" dirty="0" smtClean="0"/>
              <a:t> = { ( 1 / N ) * Σ [ (x</a:t>
            </a:r>
            <a:r>
              <a:rPr lang="en-US" baseline="-25000" dirty="0" smtClean="0"/>
              <a:t>i</a:t>
            </a:r>
            <a:r>
              <a:rPr lang="en-US" dirty="0" smtClean="0"/>
              <a:t> - x) * (</a:t>
            </a:r>
            <a:r>
              <a:rPr lang="en-US" dirty="0" err="1" smtClean="0"/>
              <a:t>y</a:t>
            </a:r>
            <a:r>
              <a:rPr lang="en-US" baseline="-25000" dirty="0" err="1" smtClean="0"/>
              <a:t>i</a:t>
            </a:r>
            <a:r>
              <a:rPr lang="en-US" dirty="0" smtClean="0"/>
              <a:t> - y) ] / (</a:t>
            </a:r>
            <a:r>
              <a:rPr lang="en-US" dirty="0" err="1" smtClean="0"/>
              <a:t>σ</a:t>
            </a:r>
            <a:r>
              <a:rPr lang="en-US" baseline="-25000" dirty="0" err="1" smtClean="0"/>
              <a:t>x</a:t>
            </a:r>
            <a:r>
              <a:rPr lang="en-US" dirty="0" smtClean="0"/>
              <a:t> * </a:t>
            </a:r>
            <a:r>
              <a:rPr lang="en-US" dirty="0" err="1" smtClean="0"/>
              <a:t>σ</a:t>
            </a:r>
            <a:r>
              <a:rPr lang="en-US" baseline="-25000" dirty="0" err="1" smtClean="0"/>
              <a:t>y</a:t>
            </a:r>
            <a:r>
              <a:rPr lang="en-US" dirty="0" smtClean="0"/>
              <a:t> ) }</a:t>
            </a:r>
            <a:r>
              <a:rPr lang="en-US" baseline="30000" dirty="0" smtClean="0"/>
              <a:t>2</a:t>
            </a:r>
            <a:r>
              <a:rPr lang="en-US" dirty="0" smtClean="0"/>
              <a:t> </a:t>
            </a:r>
            <a:br>
              <a:rPr lang="en-US" dirty="0" smtClean="0"/>
            </a:br>
            <a:r>
              <a:rPr lang="en-US" dirty="0" smtClean="0"/>
              <a:t>R</a:t>
            </a:r>
            <a:r>
              <a:rPr lang="en-US" baseline="30000" dirty="0" smtClean="0"/>
              <a:t>2</a:t>
            </a:r>
            <a:r>
              <a:rPr lang="en-US" dirty="0" smtClean="0"/>
              <a:t> = [ ( 1/5 ) * 470 / ( 12.083 * 11.225 ) ]</a:t>
            </a:r>
            <a:r>
              <a:rPr lang="en-US" baseline="30000" dirty="0" smtClean="0"/>
              <a:t>2</a:t>
            </a:r>
            <a:r>
              <a:rPr lang="en-US" dirty="0" smtClean="0"/>
              <a:t> = ( 94 / 135.632 )</a:t>
            </a:r>
            <a:r>
              <a:rPr lang="en-US" baseline="30000" dirty="0" smtClean="0"/>
              <a:t>2</a:t>
            </a:r>
            <a:r>
              <a:rPr lang="en-US" dirty="0" smtClean="0"/>
              <a:t> = ( 0.693 )</a:t>
            </a:r>
            <a:r>
              <a:rPr lang="en-US" baseline="30000" dirty="0" smtClean="0"/>
              <a:t>2</a:t>
            </a:r>
            <a:r>
              <a:rPr lang="en-US" dirty="0" smtClean="0"/>
              <a:t> = 0.48</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coefficient of determination equal to 0.48 indicates that about 48% of the variation in statistics grades (the </a:t>
            </a:r>
            <a:r>
              <a:rPr lang="en-US" dirty="0" smtClean="0">
                <a:hlinkClick r:id="rId2"/>
              </a:rPr>
              <a:t>dependent variable</a:t>
            </a:r>
            <a:r>
              <a:rPr lang="en-US" dirty="0" smtClean="0"/>
              <a:t>) can be explained by the relationship to math aptitude scores (</a:t>
            </a:r>
            <a:r>
              <a:rPr lang="en-US" dirty="0" err="1" smtClean="0"/>
              <a:t>the</a:t>
            </a:r>
            <a:r>
              <a:rPr lang="en-US" dirty="0" err="1" smtClean="0">
                <a:hlinkClick r:id="rId3"/>
              </a:rPr>
              <a:t>independent</a:t>
            </a:r>
            <a:r>
              <a:rPr lang="en-US" dirty="0" smtClean="0">
                <a:hlinkClick r:id="rId3"/>
              </a:rPr>
              <a:t> variable</a:t>
            </a:r>
            <a:r>
              <a:rPr lang="en-US" dirty="0" smtClean="0"/>
              <a:t>). This would be considered a good fit to the data, in the sense that it would substantially improve an educator's ability to predict student performance in statistics class.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t"/>
            <a:r>
              <a:rPr lang="en-US" b="1" dirty="0" smtClean="0"/>
              <a:t>Residuals</a:t>
            </a:r>
          </a:p>
          <a:p>
            <a:r>
              <a:rPr lang="en-US" dirty="0" smtClean="0"/>
              <a:t>The difference between the observed value of the dependent variable (</a:t>
            </a:r>
            <a:r>
              <a:rPr lang="en-US" i="1" dirty="0" smtClean="0"/>
              <a:t>y</a:t>
            </a:r>
            <a:r>
              <a:rPr lang="en-US" dirty="0" smtClean="0"/>
              <a:t>) and the predicted value (</a:t>
            </a:r>
            <a:r>
              <a:rPr lang="en-US" i="1" dirty="0" smtClean="0"/>
              <a:t>ŷ</a:t>
            </a:r>
            <a:r>
              <a:rPr lang="en-US" dirty="0" smtClean="0"/>
              <a:t>) is called the </a:t>
            </a:r>
            <a:r>
              <a:rPr lang="en-US" b="1" dirty="0" smtClean="0"/>
              <a:t>residual</a:t>
            </a:r>
            <a:r>
              <a:rPr lang="en-US" dirty="0" smtClean="0"/>
              <a:t> (</a:t>
            </a:r>
            <a:r>
              <a:rPr lang="en-US" i="1" dirty="0" smtClean="0"/>
              <a:t>e</a:t>
            </a:r>
            <a:r>
              <a:rPr lang="en-US" dirty="0" smtClean="0"/>
              <a:t>). Each data point has one residual.</a:t>
            </a:r>
          </a:p>
          <a:p>
            <a:r>
              <a:rPr lang="en-US" dirty="0" smtClean="0"/>
              <a:t>Residual = Observed value - Predicted value </a:t>
            </a:r>
            <a:br>
              <a:rPr lang="en-US" dirty="0" smtClean="0"/>
            </a:br>
            <a:r>
              <a:rPr lang="en-US" i="1" dirty="0" smtClean="0"/>
              <a:t>e</a:t>
            </a:r>
            <a:r>
              <a:rPr lang="en-US" dirty="0" smtClean="0"/>
              <a:t> = </a:t>
            </a:r>
            <a:r>
              <a:rPr lang="en-US" i="1" dirty="0" smtClean="0"/>
              <a:t>y</a:t>
            </a:r>
            <a:r>
              <a:rPr lang="en-US" dirty="0" smtClean="0"/>
              <a:t> - </a:t>
            </a:r>
            <a:r>
              <a:rPr lang="en-US" i="1" dirty="0" smtClean="0"/>
              <a:t>ŷ</a:t>
            </a:r>
            <a:endParaRPr lang="en-US" dirty="0" smtClean="0"/>
          </a:p>
          <a:p>
            <a:r>
              <a:rPr lang="en-US" dirty="0" smtClean="0"/>
              <a:t>Both the sum and the mean of the residuals are equal to zero. That is, Σ </a:t>
            </a:r>
            <a:r>
              <a:rPr lang="en-US" i="1" dirty="0" smtClean="0"/>
              <a:t>e</a:t>
            </a:r>
            <a:r>
              <a:rPr lang="en-US" dirty="0" smtClean="0"/>
              <a:t> = 0 and e = 0.</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latin typeface="Times New Roman" pitchFamily="18" charset="0"/>
                <a:cs typeface="Times New Roman" pitchFamily="18" charset="0"/>
              </a:rPr>
              <a:t>Relational Operators in R</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These operators are used to compare two values. To understand their functions better, look at the table below:</a:t>
            </a:r>
          </a:p>
          <a:p>
            <a:pPr>
              <a:buNone/>
            </a:pPr>
            <a:r>
              <a:rPr lang="en-US" sz="2000" dirty="0" smtClean="0">
                <a:latin typeface="Times New Roman" pitchFamily="18" charset="0"/>
                <a:cs typeface="Times New Roman" pitchFamily="18" charset="0"/>
              </a:rPr>
              <a:t>Relational Operators</a:t>
            </a:r>
          </a:p>
          <a:p>
            <a:pPr>
              <a:buNone/>
            </a:pPr>
            <a:r>
              <a:rPr lang="en-US" sz="2000" b="1" dirty="0" smtClean="0">
                <a:latin typeface="Times New Roman" pitchFamily="18" charset="0"/>
                <a:cs typeface="Times New Roman" pitchFamily="18" charset="0"/>
              </a:rPr>
              <a:t>Relational Operators in R	</a:t>
            </a:r>
          </a:p>
          <a:p>
            <a:pPr>
              <a:buNone/>
            </a:pPr>
            <a:r>
              <a:rPr lang="en-US" sz="2000" b="1" dirty="0" smtClean="0">
                <a:latin typeface="Times New Roman" pitchFamily="18" charset="0"/>
                <a:cs typeface="Times New Roman" pitchFamily="18" charset="0"/>
              </a:rPr>
              <a:t>Operator	Description	</a:t>
            </a:r>
          </a:p>
          <a:p>
            <a:pPr>
              <a:buNone/>
            </a:pPr>
            <a:r>
              <a:rPr lang="en-US" sz="2000" dirty="0" smtClean="0">
                <a:latin typeface="Times New Roman" pitchFamily="18" charset="0"/>
                <a:cs typeface="Times New Roman" pitchFamily="18" charset="0"/>
              </a:rPr>
              <a:t>&lt;			Less than	</a:t>
            </a:r>
          </a:p>
          <a:p>
            <a:pPr>
              <a:buNone/>
            </a:pPr>
            <a:r>
              <a:rPr lang="en-US" sz="2000" dirty="0" smtClean="0">
                <a:latin typeface="Times New Roman" pitchFamily="18" charset="0"/>
                <a:cs typeface="Times New Roman" pitchFamily="18" charset="0"/>
              </a:rPr>
              <a:t>&gt;			Greater than	</a:t>
            </a:r>
          </a:p>
          <a:p>
            <a:pPr>
              <a:buNone/>
            </a:pPr>
            <a:r>
              <a:rPr lang="en-US" sz="2000" dirty="0" smtClean="0">
                <a:latin typeface="Times New Roman" pitchFamily="18" charset="0"/>
                <a:cs typeface="Times New Roman" pitchFamily="18" charset="0"/>
              </a:rPr>
              <a:t>&lt;=		Less than or equal to	</a:t>
            </a:r>
          </a:p>
          <a:p>
            <a:pPr>
              <a:buNone/>
            </a:pPr>
            <a:r>
              <a:rPr lang="en-US" sz="2000" dirty="0" smtClean="0">
                <a:latin typeface="Times New Roman" pitchFamily="18" charset="0"/>
                <a:cs typeface="Times New Roman" pitchFamily="18" charset="0"/>
              </a:rPr>
              <a:t>&gt;=		Greater than or equal to	</a:t>
            </a:r>
          </a:p>
          <a:p>
            <a:pPr>
              <a:buNone/>
            </a:pPr>
            <a:r>
              <a:rPr lang="en-US" sz="2000" dirty="0" smtClean="0">
                <a:latin typeface="Times New Roman" pitchFamily="18" charset="0"/>
                <a:cs typeface="Times New Roman" pitchFamily="18" charset="0"/>
              </a:rPr>
              <a:t>==		Equal to	</a:t>
            </a:r>
          </a:p>
          <a:p>
            <a:pPr>
              <a:buNone/>
            </a:pPr>
            <a:r>
              <a:rPr lang="en-US" sz="2000" dirty="0" smtClean="0">
                <a:latin typeface="Times New Roman" pitchFamily="18" charset="0"/>
                <a:cs typeface="Times New Roman" pitchFamily="18" charset="0"/>
              </a:rPr>
              <a:t>!=			Not equal to	</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t"/>
            <a:r>
              <a:rPr lang="en-US" b="1" dirty="0" smtClean="0"/>
              <a:t>Residual Plots</a:t>
            </a:r>
          </a:p>
          <a:p>
            <a:r>
              <a:rPr lang="en-US" dirty="0" smtClean="0"/>
              <a:t>A </a:t>
            </a:r>
            <a:r>
              <a:rPr lang="en-US" b="1" dirty="0" smtClean="0"/>
              <a:t>residual plot</a:t>
            </a:r>
            <a:r>
              <a:rPr lang="en-US" dirty="0" smtClean="0"/>
              <a:t> is a graph that shows the residuals on the vertical axis and the independent variable on the horizontal axis. If the points in a residual plot are randomly dispersed around the horizontal axis, a linear regression model is appropriate for the data; otherwise, a non-linear model is more appropriate.</a:t>
            </a:r>
          </a:p>
          <a:p>
            <a:r>
              <a:rPr lang="en-US" dirty="0" smtClean="0"/>
              <a:t>Below, the table shows inputs and outputs from a simple linear regression analysis.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935163"/>
          <a:ext cx="8229600" cy="148336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a:effectLst/>
                        </a:rPr>
                        <a:t>x</a:t>
                      </a:r>
                    </a:p>
                  </a:txBody>
                  <a:tcPr marL="95250" marR="95250" marT="47625" marB="47625" anchor="ctr"/>
                </a:tc>
                <a:tc>
                  <a:txBody>
                    <a:bodyPr/>
                    <a:lstStyle/>
                    <a:p>
                      <a:r>
                        <a:rPr lang="en-US"/>
                        <a:t>60</a:t>
                      </a:r>
                    </a:p>
                  </a:txBody>
                  <a:tcPr anchor="ctr"/>
                </a:tc>
                <a:tc>
                  <a:txBody>
                    <a:bodyPr/>
                    <a:lstStyle/>
                    <a:p>
                      <a:r>
                        <a:rPr lang="en-US" dirty="0"/>
                        <a:t>70</a:t>
                      </a:r>
                    </a:p>
                  </a:txBody>
                  <a:tcPr anchor="ctr"/>
                </a:tc>
                <a:tc>
                  <a:txBody>
                    <a:bodyPr/>
                    <a:lstStyle/>
                    <a:p>
                      <a:r>
                        <a:rPr lang="en-US"/>
                        <a:t>80</a:t>
                      </a:r>
                    </a:p>
                  </a:txBody>
                  <a:tcPr anchor="ctr"/>
                </a:tc>
                <a:tc>
                  <a:txBody>
                    <a:bodyPr/>
                    <a:lstStyle/>
                    <a:p>
                      <a:r>
                        <a:rPr lang="en-US"/>
                        <a:t>85</a:t>
                      </a:r>
                    </a:p>
                  </a:txBody>
                  <a:tcPr anchor="ctr"/>
                </a:tc>
                <a:tc>
                  <a:txBody>
                    <a:bodyPr/>
                    <a:lstStyle/>
                    <a:p>
                      <a:r>
                        <a:rPr lang="en-US"/>
                        <a:t>95</a:t>
                      </a:r>
                    </a:p>
                  </a:txBody>
                  <a:tcPr anchor="ctr"/>
                </a:tc>
              </a:tr>
              <a:tr h="370840">
                <a:tc>
                  <a:txBody>
                    <a:bodyPr/>
                    <a:lstStyle/>
                    <a:p>
                      <a:r>
                        <a:rPr lang="en-US">
                          <a:effectLst/>
                        </a:rPr>
                        <a:t>y</a:t>
                      </a:r>
                    </a:p>
                  </a:txBody>
                  <a:tcPr marL="95250" marR="95250" marT="47625" marB="47625" anchor="ctr"/>
                </a:tc>
                <a:tc>
                  <a:txBody>
                    <a:bodyPr/>
                    <a:lstStyle/>
                    <a:p>
                      <a:r>
                        <a:rPr lang="en-US"/>
                        <a:t>70</a:t>
                      </a:r>
                    </a:p>
                  </a:txBody>
                  <a:tcPr anchor="ctr"/>
                </a:tc>
                <a:tc>
                  <a:txBody>
                    <a:bodyPr/>
                    <a:lstStyle/>
                    <a:p>
                      <a:r>
                        <a:rPr lang="en-US" dirty="0"/>
                        <a:t>65</a:t>
                      </a:r>
                    </a:p>
                  </a:txBody>
                  <a:tcPr anchor="ctr"/>
                </a:tc>
                <a:tc>
                  <a:txBody>
                    <a:bodyPr/>
                    <a:lstStyle/>
                    <a:p>
                      <a:r>
                        <a:rPr lang="en-US"/>
                        <a:t>70</a:t>
                      </a:r>
                    </a:p>
                  </a:txBody>
                  <a:tcPr anchor="ctr"/>
                </a:tc>
                <a:tc>
                  <a:txBody>
                    <a:bodyPr/>
                    <a:lstStyle/>
                    <a:p>
                      <a:r>
                        <a:rPr lang="en-US"/>
                        <a:t>95</a:t>
                      </a:r>
                    </a:p>
                  </a:txBody>
                  <a:tcPr anchor="ctr"/>
                </a:tc>
                <a:tc>
                  <a:txBody>
                    <a:bodyPr/>
                    <a:lstStyle/>
                    <a:p>
                      <a:r>
                        <a:rPr lang="en-US"/>
                        <a:t>85</a:t>
                      </a:r>
                    </a:p>
                  </a:txBody>
                  <a:tcPr anchor="ctr"/>
                </a:tc>
              </a:tr>
              <a:tr h="370840">
                <a:tc>
                  <a:txBody>
                    <a:bodyPr/>
                    <a:lstStyle/>
                    <a:p>
                      <a:r>
                        <a:rPr lang="cy-GB">
                          <a:effectLst/>
                        </a:rPr>
                        <a:t>ŷ</a:t>
                      </a:r>
                    </a:p>
                  </a:txBody>
                  <a:tcPr marL="95250" marR="95250" marT="47625" marB="47625" anchor="ctr"/>
                </a:tc>
                <a:tc>
                  <a:txBody>
                    <a:bodyPr/>
                    <a:lstStyle/>
                    <a:p>
                      <a:r>
                        <a:rPr lang="en-US" dirty="0"/>
                        <a:t>65.411</a:t>
                      </a:r>
                    </a:p>
                  </a:txBody>
                  <a:tcPr anchor="ctr"/>
                </a:tc>
                <a:tc>
                  <a:txBody>
                    <a:bodyPr/>
                    <a:lstStyle/>
                    <a:p>
                      <a:r>
                        <a:rPr lang="en-US" dirty="0"/>
                        <a:t>71.849</a:t>
                      </a:r>
                    </a:p>
                  </a:txBody>
                  <a:tcPr anchor="ctr"/>
                </a:tc>
                <a:tc>
                  <a:txBody>
                    <a:bodyPr/>
                    <a:lstStyle/>
                    <a:p>
                      <a:r>
                        <a:rPr lang="en-US"/>
                        <a:t>78.288</a:t>
                      </a:r>
                    </a:p>
                  </a:txBody>
                  <a:tcPr anchor="ctr"/>
                </a:tc>
                <a:tc>
                  <a:txBody>
                    <a:bodyPr/>
                    <a:lstStyle/>
                    <a:p>
                      <a:r>
                        <a:rPr lang="en-US"/>
                        <a:t>81.507</a:t>
                      </a:r>
                    </a:p>
                  </a:txBody>
                  <a:tcPr anchor="ctr"/>
                </a:tc>
                <a:tc>
                  <a:txBody>
                    <a:bodyPr/>
                    <a:lstStyle/>
                    <a:p>
                      <a:r>
                        <a:rPr lang="en-US"/>
                        <a:t>87.945</a:t>
                      </a:r>
                    </a:p>
                  </a:txBody>
                  <a:tcPr anchor="ctr"/>
                </a:tc>
              </a:tr>
              <a:tr h="370840">
                <a:tc>
                  <a:txBody>
                    <a:bodyPr/>
                    <a:lstStyle/>
                    <a:p>
                      <a:r>
                        <a:rPr lang="en-US">
                          <a:effectLst/>
                        </a:rPr>
                        <a:t>e</a:t>
                      </a:r>
                    </a:p>
                  </a:txBody>
                  <a:tcPr marL="95250" marR="95250" marT="47625" marB="47625" anchor="ctr"/>
                </a:tc>
                <a:tc>
                  <a:txBody>
                    <a:bodyPr/>
                    <a:lstStyle/>
                    <a:p>
                      <a:r>
                        <a:rPr lang="en-US" dirty="0"/>
                        <a:t>4.589</a:t>
                      </a:r>
                    </a:p>
                  </a:txBody>
                  <a:tcPr marL="47625" marR="95250" marT="47625" marB="47625" anchor="ctr"/>
                </a:tc>
                <a:tc>
                  <a:txBody>
                    <a:bodyPr/>
                    <a:lstStyle/>
                    <a:p>
                      <a:r>
                        <a:rPr lang="en-US"/>
                        <a:t>-6.849</a:t>
                      </a:r>
                    </a:p>
                  </a:txBody>
                  <a:tcPr marL="47625" marR="95250" marT="47625" marB="47625" anchor="ctr"/>
                </a:tc>
                <a:tc>
                  <a:txBody>
                    <a:bodyPr/>
                    <a:lstStyle/>
                    <a:p>
                      <a:r>
                        <a:rPr lang="en-US"/>
                        <a:t>-8.288</a:t>
                      </a:r>
                    </a:p>
                  </a:txBody>
                  <a:tcPr marL="47625" marR="95250" marT="47625" marB="47625" anchor="ctr"/>
                </a:tc>
                <a:tc>
                  <a:txBody>
                    <a:bodyPr/>
                    <a:lstStyle/>
                    <a:p>
                      <a:r>
                        <a:rPr lang="en-US"/>
                        <a:t>13.493</a:t>
                      </a:r>
                    </a:p>
                  </a:txBody>
                  <a:tcPr marL="47625" marR="95250" marT="47625" marB="47625" anchor="ctr"/>
                </a:tc>
                <a:tc>
                  <a:txBody>
                    <a:bodyPr/>
                    <a:lstStyle/>
                    <a:p>
                      <a:r>
                        <a:rPr lang="en-US" dirty="0"/>
                        <a:t>-2.945</a:t>
                      </a:r>
                    </a:p>
                  </a:txBody>
                  <a:tcPr marL="47625" marR="95250" marT="47625" marB="47625" anchor="ct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And the chart below displays the residual (e) and independent variable (X) as a residual plot.</a:t>
            </a:r>
          </a:p>
          <a:p>
            <a:r>
              <a:rPr lang="en-US" dirty="0" smtClean="0"/>
              <a:t>The residual plot shows a fairly random pattern - the first residual is positive, the next two are negative, the fourth is positive, and the last residual is negative. This random pattern indicates that a linear model provides a decent fit to the data.</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p15.gif"/>
          <p:cNvPicPr>
            <a:picLocks noGrp="1" noChangeAspect="1"/>
          </p:cNvPicPr>
          <p:nvPr>
            <p:ph idx="1"/>
          </p:nvPr>
        </p:nvPicPr>
        <p:blipFill>
          <a:blip r:embed="rId2"/>
          <a:stretch>
            <a:fillRect/>
          </a:stretch>
        </p:blipFill>
        <p:spPr>
          <a:xfrm>
            <a:off x="1535874" y="2743200"/>
            <a:ext cx="5201746" cy="2438400"/>
          </a:xfr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puneet\Desktop\lm_summary.png"/>
          <p:cNvPicPr>
            <a:picLocks noGrp="1" noChangeAspect="1" noChangeArrowheads="1"/>
          </p:cNvPicPr>
          <p:nvPr>
            <p:ph idx="1"/>
          </p:nvPr>
        </p:nvPicPr>
        <p:blipFill>
          <a:blip r:embed="rId2"/>
          <a:srcRect/>
          <a:stretch>
            <a:fillRect/>
          </a:stretch>
        </p:blipFill>
        <p:spPr bwMode="auto">
          <a:xfrm>
            <a:off x="1493110" y="1935163"/>
            <a:ext cx="6157779" cy="4389437"/>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562600"/>
          </a:xfrm>
        </p:spPr>
        <p:txBody>
          <a:bodyPr>
            <a:normAutofit fontScale="62500" lnSpcReduction="20000"/>
          </a:bodyPr>
          <a:lstStyle/>
          <a:p>
            <a:pPr>
              <a:buNone/>
            </a:pPr>
            <a:r>
              <a:rPr lang="en-US" b="1" dirty="0" smtClean="0"/>
              <a:t> </a:t>
            </a:r>
            <a:r>
              <a:rPr lang="en-US" b="1" dirty="0" smtClean="0"/>
              <a:t>    </a:t>
            </a:r>
            <a:r>
              <a:rPr lang="en-US" b="1" dirty="0" smtClean="0"/>
              <a:t>1 Residuals</a:t>
            </a:r>
          </a:p>
          <a:p>
            <a:pPr>
              <a:buNone/>
            </a:pPr>
            <a:r>
              <a:rPr lang="en-US" b="1" dirty="0" smtClean="0"/>
              <a:t>	</a:t>
            </a:r>
            <a:r>
              <a:rPr lang="en-US" dirty="0" smtClean="0"/>
              <a:t>The </a:t>
            </a:r>
            <a:r>
              <a:rPr lang="en-US" dirty="0" smtClean="0"/>
              <a:t>residuals are the difference between the actual values of the variable you're predicting and predicted values from your regression--y - ŷ. For most regressions you want your residuals to look like a normal distribution when plotted. If our residuals are normally distributed, this indicates the mean of the difference between our predictions and the actual values is close to 0 (good) and that when we miss, we're missing both short and long of the actual value, and the likelihood of a miss being far from the actual value gets smaller as the distance from the actual value gets larger.</a:t>
            </a:r>
            <a:br>
              <a:rPr lang="en-US" dirty="0" smtClean="0"/>
            </a:br>
            <a:r>
              <a:rPr lang="en-US" dirty="0" smtClean="0"/>
              <a:t/>
            </a:r>
            <a:br>
              <a:rPr lang="en-US" dirty="0" smtClean="0"/>
            </a:br>
            <a:r>
              <a:rPr lang="en-US" b="1" dirty="0" smtClean="0"/>
              <a:t>2 Significance Stars</a:t>
            </a:r>
          </a:p>
          <a:p>
            <a:pPr>
              <a:buNone/>
            </a:pPr>
            <a:r>
              <a:rPr lang="en-US" b="1" dirty="0" smtClean="0"/>
              <a:t>	</a:t>
            </a:r>
            <a:r>
              <a:rPr lang="en-US" dirty="0" smtClean="0"/>
              <a:t>The </a:t>
            </a:r>
            <a:r>
              <a:rPr lang="en-US" dirty="0" smtClean="0"/>
              <a:t>stars are shorthand for significance levels, with the number of asterisks displayed according to the p-value computed. *** for high significance and * for low significance. In this case, *** indicates that it's unlikely that no relationship exists b/w heights of parents and heights of their children.</a:t>
            </a:r>
          </a:p>
          <a:p>
            <a:r>
              <a:rPr lang="en-US" b="1" dirty="0" smtClean="0"/>
              <a:t>3 Estimated </a:t>
            </a:r>
            <a:r>
              <a:rPr lang="en-US" b="1" dirty="0" err="1" smtClean="0"/>
              <a:t>Coeffecient</a:t>
            </a:r>
            <a:endParaRPr lang="en-US" b="1" dirty="0" smtClean="0"/>
          </a:p>
          <a:p>
            <a:r>
              <a:rPr lang="en-US" dirty="0" smtClean="0"/>
              <a:t>The </a:t>
            </a:r>
            <a:r>
              <a:rPr lang="en-US" dirty="0" smtClean="0"/>
              <a:t>estimated coefficient is the value of slope calculated by the regression. It might seem a little confusing that the Intercept also has a value, but just think of it as a slope that is always multiplied by 1. This number will obviously vary based on the magnitude of the variable you're inputting into the regression, but it's always good to spot check this number to make sure it seems reasonable.</a:t>
            </a:r>
          </a:p>
          <a:p>
            <a:r>
              <a:rPr lang="en-US" b="1" dirty="0" smtClean="0"/>
              <a:t>4 Standard </a:t>
            </a:r>
            <a:r>
              <a:rPr lang="en-US" b="1" dirty="0" smtClean="0"/>
              <a:t>Error of the Coefficient </a:t>
            </a:r>
            <a:r>
              <a:rPr lang="en-US" b="1" dirty="0" smtClean="0"/>
              <a:t>Estimate</a:t>
            </a:r>
          </a:p>
          <a:p>
            <a:r>
              <a:rPr lang="en-US" dirty="0" smtClean="0"/>
              <a:t>Measure </a:t>
            </a:r>
            <a:r>
              <a:rPr lang="en-US" dirty="0" smtClean="0"/>
              <a:t>of the variability in the estimate for the coefficient. Lower means better but this number is relative to the value of the coefficient. As a rule of thumb, you'd like this value to be at least an order of magnitude less than the coefficient estimate.</a:t>
            </a:r>
            <a:br>
              <a:rPr lang="en-US" dirty="0" smtClean="0"/>
            </a:b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
            </a:r>
            <a:br>
              <a:rPr lang="en-US" dirty="0" smtClean="0"/>
            </a:br>
            <a:r>
              <a:rPr lang="en-US" dirty="0" smtClean="0"/>
              <a:t>In our example, the std error or the parent variable is 0.04 which is 16x less than the estimate of the coefficient (or 1.6 orders of magnitude greater).</a:t>
            </a:r>
          </a:p>
          <a:p>
            <a:r>
              <a:rPr lang="en-US" b="1" dirty="0" smtClean="0"/>
              <a:t>5 t-value </a:t>
            </a:r>
            <a:r>
              <a:rPr lang="en-US" b="1" dirty="0" smtClean="0"/>
              <a:t>of the Coefficient </a:t>
            </a:r>
            <a:r>
              <a:rPr lang="en-US" b="1" dirty="0" smtClean="0"/>
              <a:t>Estimate</a:t>
            </a:r>
          </a:p>
          <a:p>
            <a:r>
              <a:rPr lang="en-US" dirty="0" smtClean="0"/>
              <a:t>Score </a:t>
            </a:r>
            <a:r>
              <a:rPr lang="en-US" dirty="0" smtClean="0"/>
              <a:t>that measures whether or not the coefficient for this variable is meaningful for the model. You probably won't use this value itself, but know that it is used to calculate the p-value and the significance levels.</a:t>
            </a:r>
          </a:p>
          <a:p>
            <a:r>
              <a:rPr lang="en-US" b="1" dirty="0" smtClean="0"/>
              <a:t>6 Variable p-value</a:t>
            </a:r>
          </a:p>
          <a:p>
            <a:r>
              <a:rPr lang="en-US" dirty="0" smtClean="0"/>
              <a:t>Probability </a:t>
            </a:r>
            <a:r>
              <a:rPr lang="en-US" dirty="0" smtClean="0"/>
              <a:t>the variable is </a:t>
            </a:r>
            <a:r>
              <a:rPr lang="en-US" i="1" dirty="0" smtClean="0"/>
              <a:t>NOT</a:t>
            </a:r>
            <a:r>
              <a:rPr lang="en-US" dirty="0" smtClean="0"/>
              <a:t> relevant. You want this number to be as small as possible. If the number is </a:t>
            </a:r>
            <a:r>
              <a:rPr lang="en-US" i="1" dirty="0" smtClean="0"/>
              <a:t>really</a:t>
            </a:r>
            <a:r>
              <a:rPr lang="en-US" dirty="0" smtClean="0"/>
              <a:t> small, R will display it in scientific notation. In or example 2e-16 means that the odds that parent is meaningless is about </a:t>
            </a:r>
            <a:r>
              <a:rPr lang="en-US" baseline="30000" dirty="0" smtClean="0"/>
              <a:t>1</a:t>
            </a:r>
            <a:r>
              <a:rPr lang="en-US" dirty="0" smtClean="0"/>
              <a:t>⁄</a:t>
            </a:r>
            <a:r>
              <a:rPr lang="en-US" baseline="-25000" dirty="0" smtClean="0"/>
              <a:t>5000000000000000</a:t>
            </a:r>
          </a:p>
          <a:p>
            <a:endParaRPr lang="en-US" baseline="-25000" dirty="0" smtClean="0"/>
          </a:p>
          <a:p>
            <a:r>
              <a:rPr lang="en-US" b="1" dirty="0" smtClean="0"/>
              <a:t>7 Significance Legend </a:t>
            </a:r>
          </a:p>
          <a:p>
            <a:r>
              <a:rPr lang="en-US" dirty="0" smtClean="0"/>
              <a:t>The </a:t>
            </a:r>
            <a:r>
              <a:rPr lang="en-US" dirty="0" smtClean="0"/>
              <a:t>more punctuation there is next to your variables, the better.</a:t>
            </a:r>
            <a:br>
              <a:rPr lang="en-US" dirty="0" smtClean="0"/>
            </a:br>
            <a:r>
              <a:rPr lang="en-US" dirty="0" smtClean="0"/>
              <a:t>Blank=bad</a:t>
            </a:r>
            <a:r>
              <a:rPr lang="en-US" dirty="0" smtClean="0"/>
              <a:t>, Dots=pretty good, Stars=good, More Stars=very good</a:t>
            </a:r>
          </a:p>
          <a:p>
            <a:endParaRPr lang="en-US" b="1" dirty="0" smtClean="0"/>
          </a:p>
          <a:p>
            <a:r>
              <a:rPr lang="en-US" b="1" dirty="0" smtClean="0"/>
              <a:t>8 Residual </a:t>
            </a:r>
            <a:r>
              <a:rPr lang="en-US" b="1" dirty="0" smtClean="0"/>
              <a:t>Std Error / Degrees of </a:t>
            </a:r>
            <a:r>
              <a:rPr lang="en-US" b="1" dirty="0" smtClean="0"/>
              <a:t>Freedom</a:t>
            </a:r>
          </a:p>
          <a:p>
            <a:r>
              <a:rPr lang="en-US" dirty="0" smtClean="0"/>
              <a:t>The </a:t>
            </a:r>
            <a:r>
              <a:rPr lang="en-US" dirty="0" smtClean="0"/>
              <a:t>Residual Std Error is just the standard deviation of your residuals. You'd like this number to be proportional to the </a:t>
            </a:r>
            <a:r>
              <a:rPr lang="en-US" dirty="0" err="1" smtClean="0"/>
              <a:t>quantiles</a:t>
            </a:r>
            <a:r>
              <a:rPr lang="en-US" dirty="0" smtClean="0"/>
              <a:t> of the residuals in #1. For a normal distribution, the 1st and 3rd </a:t>
            </a:r>
            <a:r>
              <a:rPr lang="en-US" dirty="0" err="1" smtClean="0"/>
              <a:t>quantiles</a:t>
            </a:r>
            <a:r>
              <a:rPr lang="en-US" dirty="0" smtClean="0"/>
              <a:t> should be 1.5 +/- the std error. </a:t>
            </a:r>
            <a:br>
              <a:rPr lang="en-US" dirty="0" smtClean="0"/>
            </a:br>
            <a:r>
              <a:rPr lang="en-US" dirty="0" smtClean="0"/>
              <a:t/>
            </a:r>
            <a:br>
              <a:rPr lang="en-US" dirty="0" smtClean="0"/>
            </a:br>
            <a:r>
              <a:rPr lang="en-US" dirty="0" smtClean="0"/>
              <a:t>The Degrees of Freedom is the difference between the number of observations included in your training sample and the number of variables used in your model (intercept counts as a variable).</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9 R-squared</a:t>
            </a:r>
          </a:p>
          <a:p>
            <a:r>
              <a:rPr lang="en-US" dirty="0" smtClean="0"/>
              <a:t>Metric for evaluating the goodness of fit of your model. Higher is better with 1 being the best. Corresponds with the amount of variability in what you're predicting that is explained by the model. In this instance, ~21% of the cause for a child's height is due to the height their parent. </a:t>
            </a:r>
            <a:br>
              <a:rPr lang="en-US" dirty="0" smtClean="0"/>
            </a:br>
            <a:endParaRPr lang="en-US" dirty="0" smtClean="0"/>
          </a:p>
          <a:p>
            <a:r>
              <a:rPr lang="en-US" dirty="0" smtClean="0"/>
              <a:t>.</a:t>
            </a:r>
            <a:r>
              <a:rPr lang="en-US" b="1" dirty="0" smtClean="0"/>
              <a:t>10F-statistic &amp; resulting </a:t>
            </a:r>
            <a:r>
              <a:rPr lang="en-US" b="1" dirty="0" smtClean="0"/>
              <a:t>p-value</a:t>
            </a:r>
          </a:p>
          <a:p>
            <a:r>
              <a:rPr lang="en-US" dirty="0" smtClean="0"/>
              <a:t>Performs </a:t>
            </a:r>
            <a:r>
              <a:rPr lang="en-US" dirty="0" smtClean="0"/>
              <a:t>an </a:t>
            </a:r>
            <a:r>
              <a:rPr lang="en-US" dirty="0" smtClean="0">
                <a:hlinkClick r:id="rId2"/>
              </a:rPr>
              <a:t>F-test</a:t>
            </a:r>
            <a:r>
              <a:rPr lang="en-US" dirty="0" smtClean="0"/>
              <a:t> on the model. This takes the parameters of our model (in our case we only have 1) and compares it to a model that has fewer parameters. In theory the model with more parameters should fit better. If the model with more parameters (your model) doesn't perform better than the model with fewer parameters, the F-test will have a high p-value (probability </a:t>
            </a:r>
            <a:r>
              <a:rPr lang="en-US" i="1" dirty="0" smtClean="0"/>
              <a:t>NOT</a:t>
            </a:r>
            <a:r>
              <a:rPr lang="en-US" dirty="0" smtClean="0"/>
              <a:t> significant boost). If the model with more parameters is better than the model with fewer parameters, you will have a lower p-value.</a:t>
            </a:r>
            <a:br>
              <a:rPr lang="en-US" dirty="0" smtClean="0"/>
            </a:br>
            <a:r>
              <a:rPr lang="en-US" dirty="0" smtClean="0"/>
              <a:t/>
            </a:r>
            <a:br>
              <a:rPr lang="en-US" dirty="0" smtClean="0"/>
            </a:br>
            <a:r>
              <a:rPr lang="en-US" dirty="0" smtClean="0"/>
              <a:t>The DF, or degrees of freedom, pertains to how many variables are in the model. In our case there is one variable so there is one degree of freedom.</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Logical Operators</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These operators are used to perform Boolean operations such as “AND” and “OR.” To understand their functions better, look at the table below:</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Operator	Description	</a:t>
            </a:r>
          </a:p>
          <a:p>
            <a:r>
              <a:rPr lang="en-US" sz="2000" dirty="0" smtClean="0">
                <a:latin typeface="Times New Roman" pitchFamily="18" charset="0"/>
                <a:cs typeface="Times New Roman" pitchFamily="18" charset="0"/>
              </a:rPr>
              <a:t>!		Logical NOT	</a:t>
            </a:r>
          </a:p>
          <a:p>
            <a:r>
              <a:rPr lang="en-US" sz="2000" dirty="0" smtClean="0">
                <a:latin typeface="Times New Roman" pitchFamily="18" charset="0"/>
                <a:cs typeface="Times New Roman" pitchFamily="18" charset="0"/>
              </a:rPr>
              <a:t>&amp;		Element-wise logical AND	</a:t>
            </a:r>
          </a:p>
          <a:p>
            <a:r>
              <a:rPr lang="en-US" sz="2000" dirty="0" smtClean="0">
                <a:latin typeface="Times New Roman" pitchFamily="18" charset="0"/>
                <a:cs typeface="Times New Roman" pitchFamily="18" charset="0"/>
              </a:rPr>
              <a:t>&amp;&amp;		Logical AND	</a:t>
            </a:r>
          </a:p>
          <a:p>
            <a:r>
              <a:rPr lang="en-US" sz="2000" dirty="0" smtClean="0">
                <a:latin typeface="Times New Roman" pitchFamily="18" charset="0"/>
                <a:cs typeface="Times New Roman" pitchFamily="18" charset="0"/>
              </a:rPr>
              <a:t>|		Element-wise logical OR	</a:t>
            </a:r>
          </a:p>
          <a:p>
            <a:r>
              <a:rPr lang="en-US" sz="2000" dirty="0" smtClean="0">
                <a:latin typeface="Times New Roman" pitchFamily="18" charset="0"/>
                <a:cs typeface="Times New Roman" pitchFamily="18" charset="0"/>
              </a:rPr>
              <a:t>||		Logical OR	</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Operators</a:t>
            </a:r>
            <a:br>
              <a:rPr lang="en-US" dirty="0" smtClean="0"/>
            </a:br>
            <a:endParaRPr lang="en-US" dirty="0"/>
          </a:p>
        </p:txBody>
      </p:sp>
      <p:sp>
        <p:nvSpPr>
          <p:cNvPr id="3" name="Content Placeholder 2"/>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These operators are used to assign values to variables. Variables are assigned using “&lt;-”, although “=” also works.</a:t>
            </a:r>
          </a:p>
          <a:p>
            <a:r>
              <a:rPr lang="en-US" sz="2000" b="1" dirty="0" smtClean="0">
                <a:latin typeface="Times New Roman" pitchFamily="18" charset="0"/>
                <a:cs typeface="Times New Roman" pitchFamily="18" charset="0"/>
              </a:rPr>
              <a:t>Examples:</a:t>
            </a:r>
          </a:p>
          <a:p>
            <a:pPr>
              <a:buNone/>
            </a:pPr>
            <a:r>
              <a:rPr lang="en-US" sz="2000" dirty="0" smtClean="0">
                <a:latin typeface="Times New Roman" pitchFamily="18" charset="0"/>
                <a:cs typeface="Times New Roman" pitchFamily="18" charset="0"/>
              </a:rPr>
              <a:t>	age &lt;-18 (left assignment )</a:t>
            </a:r>
          </a:p>
          <a:p>
            <a:pPr>
              <a:buNone/>
            </a:pPr>
            <a:r>
              <a:rPr lang="en-US" sz="2000" dirty="0" smtClean="0">
                <a:latin typeface="Times New Roman" pitchFamily="18" charset="0"/>
                <a:cs typeface="Times New Roman" pitchFamily="18" charset="0"/>
              </a:rPr>
              <a:t>	18 -&gt; age (right assignment)</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Statements in R (contd.)</a:t>
            </a:r>
            <a:br>
              <a:rPr lang="en-US" dirty="0" smtClean="0"/>
            </a:br>
            <a:endParaRPr lang="en-US" dirty="0"/>
          </a:p>
        </p:txBody>
      </p:sp>
      <p:sp>
        <p:nvSpPr>
          <p:cNvPr id="3" name="Content Placeholder 2"/>
          <p:cNvSpPr>
            <a:spLocks noGrp="1"/>
          </p:cNvSpPr>
          <p:nvPr>
            <p:ph idx="1"/>
          </p:nvPr>
        </p:nvSpPr>
        <p:spPr/>
        <p:txBody>
          <a:bodyPr>
            <a:noAutofit/>
          </a:bodyPr>
          <a:lstStyle/>
          <a:p>
            <a:r>
              <a:rPr lang="en-US" sz="2000" dirty="0" smtClean="0">
                <a:latin typeface="Times New Roman" pitchFamily="18" charset="0"/>
                <a:cs typeface="Times New Roman" pitchFamily="18" charset="0"/>
              </a:rPr>
              <a:t>In if...else statements, when the test expression is True, the code in the “if” block executes; otherwise, the code in the “else” block executes.</a:t>
            </a:r>
          </a:p>
          <a:p>
            <a:r>
              <a:rPr lang="en-US" sz="2000" dirty="0" smtClean="0">
                <a:latin typeface="Times New Roman" pitchFamily="18" charset="0"/>
                <a:cs typeface="Times New Roman" pitchFamily="18" charset="0"/>
              </a:rPr>
              <a:t>If…else</a:t>
            </a:r>
          </a:p>
          <a:p>
            <a:r>
              <a:rPr lang="en-US" sz="2000" b="1" dirty="0" smtClean="0">
                <a:latin typeface="Times New Roman" pitchFamily="18" charset="0"/>
                <a:cs typeface="Times New Roman" pitchFamily="18" charset="0"/>
              </a:rPr>
              <a:t>Example:</a:t>
            </a:r>
          </a:p>
          <a:p>
            <a:r>
              <a:rPr lang="en-US" sz="2000" i="1" dirty="0" smtClean="0">
                <a:latin typeface="Times New Roman" pitchFamily="18" charset="0"/>
                <a:cs typeface="Times New Roman" pitchFamily="18" charset="0"/>
              </a:rPr>
              <a:t>age &lt;-20</a:t>
            </a:r>
          </a:p>
          <a:p>
            <a:r>
              <a:rPr lang="en-US" sz="2000" i="1" dirty="0" smtClean="0">
                <a:latin typeface="Times New Roman" pitchFamily="18" charset="0"/>
                <a:cs typeface="Times New Roman" pitchFamily="18" charset="0"/>
              </a:rPr>
              <a:t>if(age &gt; 18){</a:t>
            </a:r>
          </a:p>
          <a:p>
            <a:r>
              <a:rPr lang="en-US" sz="2000" i="1" dirty="0" smtClean="0">
                <a:latin typeface="Times New Roman" pitchFamily="18" charset="0"/>
                <a:cs typeface="Times New Roman" pitchFamily="18" charset="0"/>
              </a:rPr>
              <a:t>print("Major")</a:t>
            </a:r>
          </a:p>
          <a:p>
            <a:r>
              <a:rPr lang="en-US" sz="2000" i="1" dirty="0" smtClean="0">
                <a:latin typeface="Times New Roman" pitchFamily="18" charset="0"/>
                <a:cs typeface="Times New Roman" pitchFamily="18" charset="0"/>
              </a:rPr>
              <a:t>} else {</a:t>
            </a:r>
          </a:p>
          <a:p>
            <a:r>
              <a:rPr lang="en-US" sz="2000" i="1" dirty="0" smtClean="0">
                <a:latin typeface="Times New Roman" pitchFamily="18" charset="0"/>
                <a:cs typeface="Times New Roman" pitchFamily="18" charset="0"/>
              </a:rPr>
              <a:t>print(“Minor”)</a:t>
            </a:r>
          </a:p>
          <a:p>
            <a:r>
              <a:rPr lang="en-US" sz="2000" i="1" dirty="0" smtClean="0">
                <a:latin typeface="Times New Roman" pitchFamily="18" charset="0"/>
                <a:cs typeface="Times New Roman" pitchFamily="18" charset="0"/>
              </a:rPr>
              <a:t>}</a:t>
            </a:r>
          </a:p>
          <a:p>
            <a:r>
              <a:rPr lang="en-US" sz="2000" i="1"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Conditional Statements in R (contd.)</a:t>
            </a:r>
            <a:endParaRPr lang="en-US" dirty="0"/>
          </a:p>
        </p:txBody>
      </p:sp>
      <p:sp>
        <p:nvSpPr>
          <p:cNvPr id="3" name="Content Placeholder 2"/>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Example:</a:t>
            </a:r>
          </a:p>
          <a:p>
            <a:r>
              <a:rPr lang="en-US" sz="2000" i="1" dirty="0" smtClean="0">
                <a:latin typeface="Times New Roman" pitchFamily="18" charset="0"/>
                <a:cs typeface="Times New Roman" pitchFamily="18" charset="0"/>
              </a:rPr>
              <a:t>x &lt;-0</a:t>
            </a:r>
          </a:p>
          <a:p>
            <a:r>
              <a:rPr lang="en-US" sz="2000" i="1" dirty="0" smtClean="0">
                <a:latin typeface="Times New Roman" pitchFamily="18" charset="0"/>
                <a:cs typeface="Times New Roman" pitchFamily="18" charset="0"/>
              </a:rPr>
              <a:t>if (x &lt; 0) {</a:t>
            </a:r>
          </a:p>
          <a:p>
            <a:r>
              <a:rPr lang="en-US" sz="2000" i="1" dirty="0" smtClean="0">
                <a:latin typeface="Times New Roman" pitchFamily="18" charset="0"/>
                <a:cs typeface="Times New Roman" pitchFamily="18" charset="0"/>
              </a:rPr>
              <a:t>print("Negative number")</a:t>
            </a:r>
          </a:p>
          <a:p>
            <a:r>
              <a:rPr lang="en-US" sz="2000" i="1" dirty="0" smtClean="0">
                <a:latin typeface="Times New Roman" pitchFamily="18" charset="0"/>
                <a:cs typeface="Times New Roman" pitchFamily="18" charset="0"/>
              </a:rPr>
              <a:t>} else if (x &gt; 0) {</a:t>
            </a:r>
          </a:p>
          <a:p>
            <a:r>
              <a:rPr lang="en-US" sz="2000" i="1" dirty="0" smtClean="0">
                <a:latin typeface="Times New Roman" pitchFamily="18" charset="0"/>
                <a:cs typeface="Times New Roman" pitchFamily="18" charset="0"/>
              </a:rPr>
              <a:t>print("Positive number")</a:t>
            </a:r>
          </a:p>
          <a:p>
            <a:r>
              <a:rPr lang="en-US" sz="2000" i="1" dirty="0" smtClean="0">
                <a:latin typeface="Times New Roman" pitchFamily="18" charset="0"/>
                <a:cs typeface="Times New Roman" pitchFamily="18" charset="0"/>
              </a:rPr>
              <a:t>} else</a:t>
            </a:r>
          </a:p>
          <a:p>
            <a:r>
              <a:rPr lang="en-US" sz="2000" i="1" dirty="0" smtClean="0">
                <a:latin typeface="Times New Roman" pitchFamily="18" charset="0"/>
                <a:cs typeface="Times New Roman" pitchFamily="18" charset="0"/>
              </a:rPr>
              <a:t>print("Zero")</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TotalTime>
  <Words>1699</Words>
  <Application>Microsoft Office PowerPoint</Application>
  <PresentationFormat>On-screen Show (4:3)</PresentationFormat>
  <Paragraphs>402</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Flow</vt:lpstr>
      <vt:lpstr>Introduction to R</vt:lpstr>
      <vt:lpstr> Objectives</vt:lpstr>
      <vt:lpstr> Operators in R</vt:lpstr>
      <vt:lpstr>Arithmetic Operators in R  </vt:lpstr>
      <vt:lpstr>Relational Operators in R</vt:lpstr>
      <vt:lpstr> Logical Operators</vt:lpstr>
      <vt:lpstr>Assignment Operators </vt:lpstr>
      <vt:lpstr>Conditional Statements in R (contd.) </vt:lpstr>
      <vt:lpstr> Conditional Statements in R (contd.)</vt:lpstr>
      <vt:lpstr>Ifelse() Function  </vt:lpstr>
      <vt:lpstr>Switch Function </vt:lpstr>
      <vt:lpstr>Slide 12</vt:lpstr>
      <vt:lpstr>Slide 13</vt:lpstr>
      <vt:lpstr>Slide 14</vt:lpstr>
      <vt:lpstr>Slide 15</vt:lpstr>
      <vt:lpstr>Slide 16</vt:lpstr>
      <vt:lpstr>Scan()</vt:lpstr>
      <vt:lpstr>Source() </vt:lpstr>
      <vt:lpstr>Slide 19</vt:lpstr>
      <vt:lpstr>Slide 20</vt:lpstr>
      <vt:lpstr>SLR</vt:lpstr>
      <vt:lpstr>Slide 22</vt:lpstr>
      <vt:lpstr>Slide 23</vt:lpstr>
      <vt:lpstr>Slide 24</vt:lpstr>
      <vt:lpstr>Slide 25</vt:lpstr>
      <vt:lpstr>Slide 26</vt:lpstr>
      <vt:lpstr>Slide 27</vt:lpstr>
      <vt:lpstr>Slide 28</vt:lpstr>
      <vt:lpstr>Slide 29</vt:lpstr>
      <vt:lpstr>Correlation</vt:lpstr>
      <vt:lpstr>Slide 31</vt:lpstr>
      <vt:lpstr>Slide 32</vt:lpstr>
      <vt:lpstr>Slide 33</vt:lpstr>
      <vt:lpstr>Slide 34</vt:lpstr>
      <vt:lpstr>Slide 35</vt:lpstr>
      <vt:lpstr>Slide 36</vt:lpstr>
      <vt:lpstr>Slide 37</vt:lpstr>
      <vt:lpstr>Slide 38</vt:lpstr>
      <vt:lpstr>Slide 39</vt:lpstr>
      <vt:lpstr>Problem Statement </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puneet</dc:creator>
  <cp:lastModifiedBy>puneet</cp:lastModifiedBy>
  <cp:revision>68</cp:revision>
  <dcterms:created xsi:type="dcterms:W3CDTF">2006-08-16T00:00:00Z</dcterms:created>
  <dcterms:modified xsi:type="dcterms:W3CDTF">2017-06-29T06:28:49Z</dcterms:modified>
</cp:coreProperties>
</file>