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2" r:id="rId11"/>
    <p:sldId id="275" r:id="rId12"/>
    <p:sldId id="263" r:id="rId13"/>
    <p:sldId id="265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0D8E-4E6C-4A8F-8D2C-CA5AEF25DD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EB08-0A6F-4F12-B7A9-AA708B6E07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0D8E-4E6C-4A8F-8D2C-CA5AEF25DD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EB08-0A6F-4F12-B7A9-AA708B6E07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0D8E-4E6C-4A8F-8D2C-CA5AEF25DD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EB08-0A6F-4F12-B7A9-AA708B6E07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0D8E-4E6C-4A8F-8D2C-CA5AEF25DD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EB08-0A6F-4F12-B7A9-AA708B6E07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0D8E-4E6C-4A8F-8D2C-CA5AEF25DD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EB08-0A6F-4F12-B7A9-AA708B6E07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0D8E-4E6C-4A8F-8D2C-CA5AEF25DD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EB08-0A6F-4F12-B7A9-AA708B6E07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0D8E-4E6C-4A8F-8D2C-CA5AEF25DD2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EB08-0A6F-4F12-B7A9-AA708B6E07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0D8E-4E6C-4A8F-8D2C-CA5AEF25DD2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EB08-0A6F-4F12-B7A9-AA708B6E07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0D8E-4E6C-4A8F-8D2C-CA5AEF25DD2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EB08-0A6F-4F12-B7A9-AA708B6E07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0D8E-4E6C-4A8F-8D2C-CA5AEF25DD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EB08-0A6F-4F12-B7A9-AA708B6E07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0D8E-4E6C-4A8F-8D2C-CA5AEF25DD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EB08-0A6F-4F12-B7A9-AA708B6E07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E0D8E-4E6C-4A8F-8D2C-CA5AEF25DD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8EB08-0A6F-4F12-B7A9-AA708B6E079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82880"/>
            <a:ext cx="11071274" cy="3327083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Data Science with R</a:t>
            </a:r>
            <a:endParaRPr lang="en-US" sz="96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9600" dirty="0">
                <a:solidFill>
                  <a:srgbClr val="0070C0"/>
                </a:solidFill>
              </a:rPr>
              <a:t>Import/Export Data in R</a:t>
            </a:r>
            <a:endParaRPr lang="en-US" sz="9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Reading Excel Files in R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19" y="1589650"/>
            <a:ext cx="11760590" cy="51065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>
                <a:latin typeface="+mj-lt"/>
              </a:rPr>
              <a:t>#Loading an Excel workbook</a:t>
            </a:r>
            <a:endParaRPr lang="en-US" sz="3200" b="1" dirty="0">
              <a:latin typeface="+mj-lt"/>
            </a:endParaRPr>
          </a:p>
          <a:p>
            <a:pPr marL="0" indent="0" algn="just">
              <a:buNone/>
            </a:pPr>
            <a:r>
              <a:rPr lang="en-US" sz="4000" b="1" dirty="0">
                <a:solidFill>
                  <a:srgbClr val="0000FF"/>
                </a:solidFill>
                <a:latin typeface="+mj-lt"/>
              </a:rPr>
              <a:t>edata1&lt;-</a:t>
            </a:r>
            <a:r>
              <a:rPr lang="en-US" sz="4000" b="1" dirty="0" err="1">
                <a:solidFill>
                  <a:srgbClr val="0000FF"/>
                </a:solidFill>
                <a:latin typeface="+mj-lt"/>
              </a:rPr>
              <a:t>loadWorkbook</a:t>
            </a:r>
            <a:r>
              <a:rPr lang="en-US" sz="4000" b="1" dirty="0">
                <a:solidFill>
                  <a:srgbClr val="0000FF"/>
                </a:solidFill>
                <a:latin typeface="+mj-lt"/>
              </a:rPr>
              <a:t>("Data Science with R.xlsx")</a:t>
            </a:r>
            <a:endParaRPr lang="en-US" sz="4000" b="1" dirty="0">
              <a:solidFill>
                <a:srgbClr val="0000FF"/>
              </a:solidFill>
              <a:latin typeface="+mj-lt"/>
            </a:endParaRPr>
          </a:p>
          <a:p>
            <a:pPr marL="0" indent="0" algn="just">
              <a:buNone/>
            </a:pPr>
            <a:endParaRPr lang="en-US" sz="3200" b="1" dirty="0">
              <a:latin typeface="+mj-lt"/>
            </a:endParaRPr>
          </a:p>
          <a:p>
            <a:pPr marL="0" indent="0" algn="just">
              <a:buNone/>
            </a:pPr>
            <a:r>
              <a:rPr lang="en-US" sz="3200" b="1" dirty="0">
                <a:latin typeface="+mj-lt"/>
              </a:rPr>
              <a:t>#reading worksheets of an Excel workbook</a:t>
            </a:r>
            <a:endParaRPr lang="en-US" sz="3200" b="1" dirty="0">
              <a:latin typeface="+mj-lt"/>
            </a:endParaRPr>
          </a:p>
          <a:p>
            <a:pPr marL="0" indent="0" algn="just">
              <a:buNone/>
            </a:pPr>
            <a:r>
              <a:rPr lang="en-US" sz="3600" b="1" dirty="0">
                <a:solidFill>
                  <a:srgbClr val="0000FF"/>
                </a:solidFill>
                <a:latin typeface="+mj-lt"/>
              </a:rPr>
              <a:t>data = </a:t>
            </a:r>
            <a:r>
              <a:rPr lang="en-US" sz="3600" b="1" dirty="0" err="1">
                <a:solidFill>
                  <a:srgbClr val="0000FF"/>
                </a:solidFill>
                <a:latin typeface="+mj-lt"/>
              </a:rPr>
              <a:t>readWorksheet</a:t>
            </a:r>
            <a:r>
              <a:rPr lang="en-US" sz="3600" b="1" dirty="0">
                <a:solidFill>
                  <a:srgbClr val="0000FF"/>
                </a:solidFill>
                <a:latin typeface="+mj-lt"/>
              </a:rPr>
              <a:t>(</a:t>
            </a:r>
            <a:r>
              <a:rPr lang="en-US" sz="3600" dirty="0">
                <a:solidFill>
                  <a:srgbClr val="0000FF"/>
                </a:solidFill>
              </a:rPr>
              <a:t>edata1</a:t>
            </a:r>
            <a:r>
              <a:rPr lang="en-US" sz="3600" b="1" dirty="0">
                <a:solidFill>
                  <a:srgbClr val="0000FF"/>
                </a:solidFill>
                <a:latin typeface="+mj-lt"/>
              </a:rPr>
              <a:t>, sheet = “sheet1", </a:t>
            </a:r>
            <a:r>
              <a:rPr lang="en-US" sz="3600" b="1" dirty="0" err="1">
                <a:solidFill>
                  <a:srgbClr val="0000FF"/>
                </a:solidFill>
                <a:latin typeface="+mj-lt"/>
              </a:rPr>
              <a:t>startRow</a:t>
            </a:r>
            <a:r>
              <a:rPr lang="en-US" sz="3600" b="1" dirty="0">
                <a:solidFill>
                  <a:srgbClr val="0000FF"/>
                </a:solidFill>
                <a:latin typeface="+mj-lt"/>
              </a:rPr>
              <a:t> = 0, </a:t>
            </a:r>
            <a:r>
              <a:rPr lang="en-US" sz="3600" b="1" dirty="0" err="1">
                <a:solidFill>
                  <a:srgbClr val="0000FF"/>
                </a:solidFill>
                <a:latin typeface="+mj-lt"/>
              </a:rPr>
              <a:t>endRow</a:t>
            </a:r>
            <a:r>
              <a:rPr lang="en-US" sz="3600" b="1" dirty="0">
                <a:solidFill>
                  <a:srgbClr val="0000FF"/>
                </a:solidFill>
                <a:latin typeface="+mj-lt"/>
              </a:rPr>
              <a:t> = 10, </a:t>
            </a:r>
            <a:r>
              <a:rPr lang="en-US" sz="3600" b="1" dirty="0" err="1">
                <a:solidFill>
                  <a:srgbClr val="0000FF"/>
                </a:solidFill>
                <a:latin typeface="+mj-lt"/>
              </a:rPr>
              <a:t>startCol</a:t>
            </a:r>
            <a:r>
              <a:rPr lang="en-US" sz="3600" b="1" dirty="0">
                <a:solidFill>
                  <a:srgbClr val="0000FF"/>
                </a:solidFill>
                <a:latin typeface="+mj-lt"/>
              </a:rPr>
              <a:t> = 0, </a:t>
            </a:r>
            <a:r>
              <a:rPr lang="en-US" sz="3600" b="1" dirty="0" err="1">
                <a:solidFill>
                  <a:srgbClr val="0000FF"/>
                </a:solidFill>
                <a:latin typeface="+mj-lt"/>
              </a:rPr>
              <a:t>endCol</a:t>
            </a:r>
            <a:r>
              <a:rPr lang="en-US" sz="3600" b="1" dirty="0">
                <a:solidFill>
                  <a:srgbClr val="0000FF"/>
                </a:solidFill>
                <a:latin typeface="+mj-lt"/>
              </a:rPr>
              <a:t> = 0)</a:t>
            </a:r>
            <a:endParaRPr lang="en-US" sz="5400" b="1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Reading XML Files in R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19" y="1589650"/>
            <a:ext cx="11760590" cy="51065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>
                <a:latin typeface="+mj-lt"/>
              </a:rPr>
              <a:t>XML is a file format which shares both the file format and the data on the World Wide Web, intranets, and elsewhere using standard ASCII text. It stands for Extensible Markup Language (XML).</a:t>
            </a:r>
            <a:endParaRPr lang="en-US" sz="3200" b="1" dirty="0">
              <a:latin typeface="+mj-lt"/>
            </a:endParaRPr>
          </a:p>
          <a:p>
            <a:pPr marL="0" indent="0" algn="just">
              <a:buNone/>
            </a:pPr>
            <a:r>
              <a:rPr lang="en-US" sz="3200" b="1" dirty="0">
                <a:latin typeface="+mj-lt"/>
              </a:rPr>
              <a:t>To Read XML install “XML” Package using the following command:</a:t>
            </a:r>
            <a:endParaRPr lang="en-US" sz="3200" b="1" dirty="0">
              <a:latin typeface="+mj-lt"/>
            </a:endParaRPr>
          </a:p>
          <a:p>
            <a:pPr marL="914400" lvl="2" indent="0" algn="just">
              <a:buNone/>
            </a:pPr>
            <a:r>
              <a:rPr lang="en-US" sz="4400" b="1" dirty="0" err="1">
                <a:solidFill>
                  <a:srgbClr val="0000FF"/>
                </a:solidFill>
                <a:latin typeface="+mj-lt"/>
              </a:rPr>
              <a:t>install.packages</a:t>
            </a:r>
            <a:r>
              <a:rPr lang="en-US" sz="4400" b="1" dirty="0">
                <a:solidFill>
                  <a:srgbClr val="0000FF"/>
                </a:solidFill>
                <a:latin typeface="+mj-lt"/>
              </a:rPr>
              <a:t>("XML")</a:t>
            </a:r>
            <a:endParaRPr lang="en-US" sz="4400" b="1" dirty="0">
              <a:solidFill>
                <a:srgbClr val="0000FF"/>
              </a:solidFill>
              <a:latin typeface="+mj-lt"/>
            </a:endParaRPr>
          </a:p>
          <a:p>
            <a:pPr marL="0" indent="0" algn="just">
              <a:buNone/>
            </a:pPr>
            <a:r>
              <a:rPr lang="en-US" sz="3200" b="1" dirty="0">
                <a:latin typeface="+mj-lt"/>
              </a:rPr>
              <a:t>Load the Package using the following command:</a:t>
            </a:r>
            <a:endParaRPr lang="en-US" sz="3200" b="1" dirty="0">
              <a:latin typeface="+mj-lt"/>
            </a:endParaRPr>
          </a:p>
          <a:p>
            <a:pPr marL="914400" lvl="2" indent="0" algn="just">
              <a:buNone/>
            </a:pPr>
            <a:r>
              <a:rPr lang="en-US" sz="3600" b="1" dirty="0">
                <a:solidFill>
                  <a:srgbClr val="0000FF"/>
                </a:solidFill>
                <a:latin typeface="+mj-lt"/>
              </a:rPr>
              <a:t>library(XML) and also library(methods)</a:t>
            </a:r>
            <a:endParaRPr lang="en-US" sz="3600" b="1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Reading XML Files in R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19" y="1589650"/>
            <a:ext cx="11760590" cy="51065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>
                <a:latin typeface="+mj-lt"/>
              </a:rPr>
              <a:t>To Read XML File use “</a:t>
            </a:r>
            <a:r>
              <a:rPr lang="en-US" sz="4000" b="1" dirty="0" err="1">
                <a:solidFill>
                  <a:srgbClr val="0000FF"/>
                </a:solidFill>
                <a:latin typeface="+mj-lt"/>
              </a:rPr>
              <a:t>xmlParse</a:t>
            </a:r>
            <a:r>
              <a:rPr lang="en-US" sz="4000" b="1" dirty="0">
                <a:solidFill>
                  <a:srgbClr val="0000FF"/>
                </a:solidFill>
                <a:latin typeface="+mj-lt"/>
              </a:rPr>
              <a:t>()</a:t>
            </a:r>
            <a:r>
              <a:rPr lang="en-US" sz="3200" b="1" dirty="0">
                <a:latin typeface="+mj-lt"/>
              </a:rPr>
              <a:t>” function</a:t>
            </a:r>
            <a:endParaRPr lang="en-US" sz="3200" b="1" dirty="0">
              <a:latin typeface="+mj-lt"/>
            </a:endParaRPr>
          </a:p>
          <a:p>
            <a:pPr marL="914400" lvl="2" indent="0" algn="just">
              <a:buNone/>
            </a:pPr>
            <a:r>
              <a:rPr lang="en-US" sz="3600" b="1" dirty="0">
                <a:solidFill>
                  <a:srgbClr val="0000FF"/>
                </a:solidFill>
                <a:latin typeface="+mj-lt"/>
              </a:rPr>
              <a:t>result &lt;- </a:t>
            </a:r>
            <a:r>
              <a:rPr lang="en-US" sz="3600" b="1" dirty="0" err="1">
                <a:solidFill>
                  <a:srgbClr val="0000FF"/>
                </a:solidFill>
                <a:latin typeface="+mj-lt"/>
              </a:rPr>
              <a:t>xmlParse</a:t>
            </a:r>
            <a:r>
              <a:rPr lang="en-US" sz="3600" b="1" dirty="0">
                <a:solidFill>
                  <a:srgbClr val="0000FF"/>
                </a:solidFill>
                <a:latin typeface="+mj-lt"/>
              </a:rPr>
              <a:t>(file = “sample.xml")</a:t>
            </a:r>
            <a:endParaRPr lang="en-US" sz="3600" b="1" dirty="0">
              <a:solidFill>
                <a:srgbClr val="0000FF"/>
              </a:solidFill>
              <a:latin typeface="+mj-lt"/>
            </a:endParaRPr>
          </a:p>
          <a:p>
            <a:pPr algn="just"/>
            <a:r>
              <a:rPr lang="en-US" sz="4000" b="1" dirty="0">
                <a:latin typeface="+mj-lt"/>
              </a:rPr>
              <a:t>Getting Number of Nodes in XML: use </a:t>
            </a:r>
            <a:r>
              <a:rPr lang="en-US" sz="4400" b="1" dirty="0" err="1">
                <a:solidFill>
                  <a:srgbClr val="C00000"/>
                </a:solidFill>
                <a:latin typeface="+mj-lt"/>
              </a:rPr>
              <a:t>xmlSize</a:t>
            </a:r>
            <a:r>
              <a:rPr lang="en-US" sz="4400" b="1" dirty="0">
                <a:solidFill>
                  <a:srgbClr val="C00000"/>
                </a:solidFill>
                <a:latin typeface="+mj-lt"/>
              </a:rPr>
              <a:t>()</a:t>
            </a:r>
            <a:endParaRPr lang="en-US" sz="4400" b="1" dirty="0">
              <a:solidFill>
                <a:srgbClr val="C00000"/>
              </a:solidFill>
              <a:latin typeface="+mj-lt"/>
            </a:endParaRPr>
          </a:p>
          <a:p>
            <a:pPr algn="just"/>
            <a:r>
              <a:rPr lang="en-US" sz="4000" b="1" dirty="0">
                <a:latin typeface="+mj-lt"/>
              </a:rPr>
              <a:t>Extracting Root Node : use </a:t>
            </a:r>
            <a:r>
              <a:rPr lang="en-US" sz="4400" b="1" dirty="0" err="1">
                <a:solidFill>
                  <a:srgbClr val="C00000"/>
                </a:solidFill>
                <a:latin typeface="+mj-lt"/>
              </a:rPr>
              <a:t>xmlRoot</a:t>
            </a:r>
            <a:r>
              <a:rPr lang="en-US" sz="4400" b="1" dirty="0">
                <a:solidFill>
                  <a:srgbClr val="C00000"/>
                </a:solidFill>
                <a:latin typeface="+mj-lt"/>
              </a:rPr>
              <a:t>()</a:t>
            </a:r>
            <a:endParaRPr lang="en-US" sz="4400" b="1" dirty="0">
              <a:solidFill>
                <a:srgbClr val="C00000"/>
              </a:solidFill>
              <a:latin typeface="+mj-lt"/>
            </a:endParaRPr>
          </a:p>
          <a:p>
            <a:pPr algn="just"/>
            <a:endParaRPr lang="en-US" sz="4000" b="1" dirty="0">
              <a:solidFill>
                <a:srgbClr val="C00000"/>
              </a:solidFill>
              <a:latin typeface="+mj-lt"/>
            </a:endParaRPr>
          </a:p>
          <a:p>
            <a:pPr marL="0" indent="0" algn="just">
              <a:buNone/>
            </a:pPr>
            <a:endParaRPr lang="en-US" sz="4400" b="1" dirty="0">
              <a:solidFill>
                <a:srgbClr val="0000FF"/>
              </a:solidFill>
              <a:latin typeface="+mj-lt"/>
            </a:endParaRPr>
          </a:p>
          <a:p>
            <a:pPr marL="0" indent="0" algn="just">
              <a:buNone/>
            </a:pPr>
            <a:endParaRPr lang="en-US" sz="4400" b="1" dirty="0">
              <a:solidFill>
                <a:srgbClr val="0000FF"/>
              </a:solidFill>
              <a:latin typeface="+mj-lt"/>
            </a:endParaRPr>
          </a:p>
          <a:p>
            <a:pPr marL="0" indent="0" algn="just">
              <a:buNone/>
            </a:pPr>
            <a:endParaRPr lang="en-US" sz="3600" b="1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Reading JSON Files in R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19" y="1589650"/>
            <a:ext cx="11760590" cy="51065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>
                <a:latin typeface="+mj-lt"/>
              </a:rPr>
              <a:t>JSON file stores data as text in human-readable format. </a:t>
            </a:r>
            <a:r>
              <a:rPr lang="en-US" sz="3200" b="1" dirty="0" err="1">
                <a:latin typeface="+mj-lt"/>
              </a:rPr>
              <a:t>Json</a:t>
            </a:r>
            <a:r>
              <a:rPr lang="en-US" sz="3200" b="1" dirty="0">
                <a:latin typeface="+mj-lt"/>
              </a:rPr>
              <a:t> stands for JavaScript Object Notation. R can read JSON files using the </a:t>
            </a:r>
            <a:r>
              <a:rPr lang="en-US" sz="4400" b="1" dirty="0" err="1">
                <a:solidFill>
                  <a:srgbClr val="0000FF"/>
                </a:solidFill>
                <a:latin typeface="+mj-lt"/>
              </a:rPr>
              <a:t>rjson</a:t>
            </a:r>
            <a:r>
              <a:rPr lang="en-US" sz="3200" b="1" dirty="0">
                <a:latin typeface="+mj-lt"/>
              </a:rPr>
              <a:t> package.</a:t>
            </a:r>
            <a:endParaRPr lang="en-US" sz="3200" b="1" dirty="0">
              <a:latin typeface="+mj-lt"/>
            </a:endParaRPr>
          </a:p>
          <a:p>
            <a:pPr marL="0" indent="0" algn="just">
              <a:buNone/>
            </a:pPr>
            <a:r>
              <a:rPr lang="en-US" sz="3200" b="1" dirty="0">
                <a:latin typeface="+mj-lt"/>
              </a:rPr>
              <a:t>The JSON file is read by R using the function </a:t>
            </a:r>
            <a:r>
              <a:rPr lang="en-US" sz="4400" b="1" dirty="0" err="1">
                <a:solidFill>
                  <a:srgbClr val="0000FF"/>
                </a:solidFill>
                <a:latin typeface="+mj-lt"/>
              </a:rPr>
              <a:t>fromJSON</a:t>
            </a:r>
            <a:r>
              <a:rPr lang="en-US" sz="4400" b="1" dirty="0">
                <a:solidFill>
                  <a:srgbClr val="0000FF"/>
                </a:solidFill>
                <a:latin typeface="+mj-lt"/>
              </a:rPr>
              <a:t>()</a:t>
            </a:r>
            <a:r>
              <a:rPr lang="en-US" sz="3200" b="1" dirty="0">
                <a:latin typeface="+mj-lt"/>
              </a:rPr>
              <a:t>. It is stored as a list in R.</a:t>
            </a:r>
            <a:endParaRPr lang="en-US" sz="3200" b="1" dirty="0">
              <a:latin typeface="+mj-lt"/>
            </a:endParaRPr>
          </a:p>
          <a:p>
            <a:pPr marL="0" indent="0" algn="just">
              <a:buNone/>
            </a:pPr>
            <a:r>
              <a:rPr lang="en-US" sz="3200" b="1" dirty="0">
                <a:latin typeface="+mj-lt"/>
              </a:rPr>
              <a:t>You can convert the extracted data above to a R data frame for further analysis using the </a:t>
            </a:r>
            <a:r>
              <a:rPr lang="en-US" sz="4400" b="1" dirty="0" err="1">
                <a:solidFill>
                  <a:srgbClr val="0000FF"/>
                </a:solidFill>
                <a:latin typeface="+mj-lt"/>
              </a:rPr>
              <a:t>as.data.frame</a:t>
            </a:r>
            <a:r>
              <a:rPr lang="en-US" sz="4400" b="1" dirty="0">
                <a:solidFill>
                  <a:srgbClr val="0000FF"/>
                </a:solidFill>
                <a:latin typeface="+mj-lt"/>
              </a:rPr>
              <a:t>()</a:t>
            </a:r>
            <a:r>
              <a:rPr lang="en-US" sz="3200" b="1" dirty="0">
                <a:latin typeface="+mj-lt"/>
              </a:rPr>
              <a:t> function.</a:t>
            </a:r>
            <a:endParaRPr lang="en-US" sz="32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Reading JSON Files in R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19" y="1589650"/>
            <a:ext cx="11760590" cy="51065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800" b="1" dirty="0">
                <a:solidFill>
                  <a:srgbClr val="0000FF"/>
                </a:solidFill>
                <a:latin typeface="+mj-lt"/>
              </a:rPr>
              <a:t>result &lt;- </a:t>
            </a:r>
            <a:r>
              <a:rPr lang="en-US" sz="4800" b="1" dirty="0" err="1">
                <a:solidFill>
                  <a:srgbClr val="0000FF"/>
                </a:solidFill>
                <a:latin typeface="+mj-lt"/>
              </a:rPr>
              <a:t>fromJSON</a:t>
            </a:r>
            <a:r>
              <a:rPr lang="en-US" sz="4800" b="1" dirty="0">
                <a:solidFill>
                  <a:srgbClr val="0000FF"/>
                </a:solidFill>
                <a:latin typeface="+mj-lt"/>
              </a:rPr>
              <a:t>(file = "</a:t>
            </a:r>
            <a:r>
              <a:rPr lang="en-US" sz="4800" b="1" dirty="0" err="1">
                <a:solidFill>
                  <a:srgbClr val="0000FF"/>
                </a:solidFill>
                <a:latin typeface="+mj-lt"/>
              </a:rPr>
              <a:t>input.json</a:t>
            </a:r>
            <a:r>
              <a:rPr lang="en-US" sz="4800" b="1" dirty="0">
                <a:solidFill>
                  <a:srgbClr val="0000FF"/>
                </a:solidFill>
                <a:latin typeface="+mj-lt"/>
              </a:rPr>
              <a:t>")</a:t>
            </a:r>
            <a:endParaRPr lang="en-US" sz="4800" b="1" dirty="0">
              <a:solidFill>
                <a:srgbClr val="0000FF"/>
              </a:solidFill>
              <a:latin typeface="+mj-lt"/>
            </a:endParaRPr>
          </a:p>
          <a:p>
            <a:pPr marL="0" indent="0" algn="just">
              <a:buNone/>
            </a:pPr>
            <a:endParaRPr lang="en-US" sz="4000" b="1" dirty="0">
              <a:latin typeface="+mj-lt"/>
            </a:endParaRPr>
          </a:p>
          <a:p>
            <a:pPr marL="0" indent="0" algn="just">
              <a:buNone/>
            </a:pPr>
            <a:r>
              <a:rPr lang="en-US" sz="4000" b="1" dirty="0">
                <a:latin typeface="+mj-lt"/>
              </a:rPr>
              <a:t># Convert JSON file to a data frame.</a:t>
            </a:r>
            <a:endParaRPr lang="en-US" sz="4000" b="1" dirty="0">
              <a:latin typeface="+mj-lt"/>
            </a:endParaRPr>
          </a:p>
          <a:p>
            <a:pPr marL="0" indent="0" algn="just">
              <a:buNone/>
            </a:pPr>
            <a:r>
              <a:rPr lang="en-US" sz="4800" b="1" dirty="0" err="1">
                <a:solidFill>
                  <a:srgbClr val="0000FF"/>
                </a:solidFill>
                <a:latin typeface="+mj-lt"/>
              </a:rPr>
              <a:t>json_data_frame</a:t>
            </a:r>
            <a:r>
              <a:rPr lang="en-US" sz="4800" b="1" dirty="0">
                <a:solidFill>
                  <a:srgbClr val="0000FF"/>
                </a:solidFill>
                <a:latin typeface="+mj-lt"/>
              </a:rPr>
              <a:t> &lt;- </a:t>
            </a:r>
            <a:r>
              <a:rPr lang="en-US" sz="4800" b="1" dirty="0" err="1">
                <a:solidFill>
                  <a:srgbClr val="0000FF"/>
                </a:solidFill>
                <a:latin typeface="+mj-lt"/>
              </a:rPr>
              <a:t>as.data.frame</a:t>
            </a:r>
            <a:r>
              <a:rPr lang="en-US" sz="4800" b="1" dirty="0">
                <a:solidFill>
                  <a:srgbClr val="0000FF"/>
                </a:solidFill>
                <a:latin typeface="+mj-lt"/>
              </a:rPr>
              <a:t>(result)</a:t>
            </a:r>
            <a:endParaRPr lang="en-US" sz="4800" b="1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4.bp.blogspot.com/-U-6E4pCaXz0/U6avkh7rN_I/AAAAAAAADEc/P6yJr5SSTOM/s1600/data1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716" y="267287"/>
            <a:ext cx="6513284" cy="612534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9266"/>
            <a:ext cx="5593081" cy="162232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Basic Data Exploration in 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+mj-lt"/>
              </a:rPr>
              <a:t>Exploring Data is very important before building a predictive model. It gives an idea about the structure of the dataset like number of continuous or categorical variables and number of observations (rows).</a:t>
            </a:r>
            <a:endParaRPr lang="en-US" b="1" dirty="0">
              <a:latin typeface="+mj-lt"/>
            </a:endParaRPr>
          </a:p>
          <a:p>
            <a:pPr marL="0" indent="0" algn="just">
              <a:buNone/>
            </a:pPr>
            <a:r>
              <a:rPr lang="en-US" b="1" dirty="0">
                <a:latin typeface="+mj-lt"/>
              </a:rPr>
              <a:t>Use the following </a:t>
            </a:r>
            <a:r>
              <a:rPr lang="en-US" b="1" dirty="0" err="1">
                <a:latin typeface="+mj-lt"/>
              </a:rPr>
              <a:t>DataSet</a:t>
            </a:r>
            <a:r>
              <a:rPr lang="en-US" b="1" dirty="0">
                <a:latin typeface="+mj-lt"/>
              </a:rPr>
              <a:t> for Practice:</a:t>
            </a:r>
            <a:endParaRPr lang="en-US" b="1" dirty="0">
              <a:latin typeface="+mj-lt"/>
            </a:endParaRPr>
          </a:p>
          <a:p>
            <a:pPr marL="0" indent="0" algn="just">
              <a:buNone/>
            </a:pPr>
            <a:endParaRPr lang="en-US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Data Exploration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Import Data in R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Calculating Basic Descriptive statistics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Lists name of variables in a dataset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Calculate number of rows in a dataset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Calculate number of columns in a dataset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List structure of a dataset 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See first 6 rows of dataset 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Last 6 rows of dataset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Number of missing values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Data Manipulation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Sample Data or use any existing Data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Subsetting</a:t>
            </a:r>
            <a:r>
              <a:rPr lang="en-US" dirty="0"/>
              <a:t> Data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Sorting of Data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Aggregate Data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Frequency for a vector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Downloading Files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sz="4000" dirty="0" err="1">
                <a:solidFill>
                  <a:srgbClr val="0000FF"/>
                </a:solidFill>
              </a:rPr>
              <a:t>download.file</a:t>
            </a:r>
            <a:r>
              <a:rPr lang="en-US" sz="4000" dirty="0">
                <a:solidFill>
                  <a:srgbClr val="0000FF"/>
                </a:solidFill>
              </a:rPr>
              <a:t>() </a:t>
            </a:r>
            <a:r>
              <a:rPr lang="en-US" dirty="0"/>
              <a:t>method as shown below:</a:t>
            </a:r>
            <a:endParaRPr lang="en-US" dirty="0"/>
          </a:p>
          <a:p>
            <a:pPr marL="914400" lvl="2" indent="0">
              <a:buNone/>
            </a:pPr>
            <a:r>
              <a:rPr lang="fr-FR" sz="3600" dirty="0" err="1">
                <a:solidFill>
                  <a:srgbClr val="C00000"/>
                </a:solidFill>
              </a:rPr>
              <a:t>fileurl</a:t>
            </a:r>
            <a:r>
              <a:rPr lang="fr-FR" sz="3600" dirty="0">
                <a:solidFill>
                  <a:srgbClr val="C00000"/>
                </a:solidFill>
              </a:rPr>
              <a:t>&lt;-"http://samplecsvs.s3.amazonaws.com/Sacramentorealestatetransactions.csv"</a:t>
            </a:r>
            <a:endParaRPr lang="fr-FR" sz="3600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r>
              <a:rPr lang="fr-FR" sz="3600" dirty="0" err="1">
                <a:solidFill>
                  <a:srgbClr val="C00000"/>
                </a:solidFill>
              </a:rPr>
              <a:t>download.file</a:t>
            </a:r>
            <a:r>
              <a:rPr lang="fr-FR" sz="3600" dirty="0">
                <a:solidFill>
                  <a:srgbClr val="C00000"/>
                </a:solidFill>
              </a:rPr>
              <a:t>(</a:t>
            </a:r>
            <a:r>
              <a:rPr lang="fr-FR" sz="3600" dirty="0" err="1">
                <a:solidFill>
                  <a:srgbClr val="C00000"/>
                </a:solidFill>
              </a:rPr>
              <a:t>fileurl</a:t>
            </a:r>
            <a:r>
              <a:rPr lang="fr-FR" sz="3600" dirty="0">
                <a:solidFill>
                  <a:srgbClr val="C00000"/>
                </a:solidFill>
              </a:rPr>
              <a:t>, </a:t>
            </a:r>
            <a:r>
              <a:rPr lang="fr-FR" sz="3600" dirty="0" err="1">
                <a:solidFill>
                  <a:srgbClr val="C00000"/>
                </a:solidFill>
              </a:rPr>
              <a:t>destfile</a:t>
            </a:r>
            <a:r>
              <a:rPr lang="fr-FR" sz="3600" dirty="0">
                <a:solidFill>
                  <a:srgbClr val="C00000"/>
                </a:solidFill>
              </a:rPr>
              <a:t> = "sample1.csv")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Reading CSV Files in R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19" y="1589650"/>
            <a:ext cx="11760590" cy="510657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600" dirty="0">
                <a:latin typeface="+mj-lt"/>
              </a:rPr>
              <a:t>The csv file is a text file in which the values in the columns are separated by a comma.</a:t>
            </a:r>
            <a:endParaRPr lang="en-US" sz="3600" dirty="0">
              <a:latin typeface="+mj-lt"/>
            </a:endParaRPr>
          </a:p>
          <a:p>
            <a:pPr algn="just"/>
            <a:r>
              <a:rPr lang="en-US" sz="3600" dirty="0">
                <a:latin typeface="+mj-lt"/>
              </a:rPr>
              <a:t>Create a CSV File as shown below and save in the Current Workspace Directory.</a:t>
            </a:r>
            <a:endParaRPr lang="en-US" sz="3600" dirty="0">
              <a:latin typeface="+mj-lt"/>
            </a:endParaRPr>
          </a:p>
          <a:p>
            <a:pPr marL="914400" lvl="2" indent="0" algn="just">
              <a:buNone/>
            </a:pPr>
            <a:r>
              <a:rPr lang="en-US" sz="3600" b="1" dirty="0" err="1">
                <a:latin typeface="+mj-lt"/>
              </a:rPr>
              <a:t>id,name,salary,start_date,dept</a:t>
            </a:r>
            <a:endParaRPr lang="en-US" sz="3600" b="1" dirty="0">
              <a:latin typeface="+mj-lt"/>
            </a:endParaRPr>
          </a:p>
          <a:p>
            <a:pPr marL="914400" lvl="2" indent="0" algn="just">
              <a:buNone/>
            </a:pPr>
            <a:r>
              <a:rPr lang="en-US" sz="3600" dirty="0">
                <a:latin typeface="+mj-lt"/>
              </a:rPr>
              <a:t>1,Rick,623.3,2012-01-01,IT</a:t>
            </a:r>
            <a:endParaRPr lang="en-US" sz="3600" dirty="0">
              <a:latin typeface="+mj-lt"/>
            </a:endParaRPr>
          </a:p>
          <a:p>
            <a:pPr marL="914400" lvl="2" indent="0" algn="just">
              <a:buNone/>
            </a:pPr>
            <a:r>
              <a:rPr lang="en-US" sz="3600" dirty="0">
                <a:latin typeface="+mj-lt"/>
              </a:rPr>
              <a:t>2,Dan,515.2,2013-09-23,Operations</a:t>
            </a:r>
            <a:endParaRPr lang="en-US" sz="3600" dirty="0">
              <a:latin typeface="+mj-lt"/>
            </a:endParaRPr>
          </a:p>
          <a:p>
            <a:pPr marL="914400" lvl="2" indent="0" algn="just">
              <a:buNone/>
            </a:pPr>
            <a:r>
              <a:rPr lang="en-US" sz="3600" dirty="0">
                <a:latin typeface="+mj-lt"/>
              </a:rPr>
              <a:t>3,Michelle,611,2014-11-15,IT</a:t>
            </a:r>
            <a:endParaRPr lang="en-US" sz="3600" dirty="0">
              <a:latin typeface="+mj-lt"/>
            </a:endParaRPr>
          </a:p>
          <a:p>
            <a:pPr marL="914400" lvl="2" indent="0" algn="just">
              <a:buNone/>
            </a:pPr>
            <a:r>
              <a:rPr lang="en-US" sz="3600" dirty="0">
                <a:latin typeface="+mj-lt"/>
              </a:rPr>
              <a:t>4,Ryan,729,2014-05-11,HR</a:t>
            </a:r>
            <a:endParaRPr lang="en-US" sz="3600" dirty="0">
              <a:latin typeface="+mj-lt"/>
            </a:endParaRPr>
          </a:p>
          <a:p>
            <a:pPr marL="914400" lvl="2" indent="0" algn="just">
              <a:buNone/>
            </a:pPr>
            <a:r>
              <a:rPr lang="en-US" sz="3600" dirty="0">
                <a:latin typeface="+mj-lt"/>
              </a:rPr>
              <a:t> ,Gary,843.25,2015-03-27,Finance</a:t>
            </a:r>
            <a:endParaRPr lang="en-US" sz="3600" dirty="0">
              <a:latin typeface="+mj-lt"/>
            </a:endParaRPr>
          </a:p>
          <a:p>
            <a:pPr marL="914400" lvl="2" indent="0" algn="just">
              <a:buNone/>
            </a:pPr>
            <a:r>
              <a:rPr lang="en-US" sz="3600" dirty="0">
                <a:latin typeface="+mj-lt"/>
              </a:rPr>
              <a:t>6,Nina,578,2013-05-21,IT</a:t>
            </a:r>
            <a:endParaRPr lang="en-US" sz="3600" dirty="0">
              <a:latin typeface="+mj-lt"/>
            </a:endParaRPr>
          </a:p>
          <a:p>
            <a:pPr marL="914400" lvl="2" indent="0" algn="just">
              <a:buNone/>
            </a:pPr>
            <a:r>
              <a:rPr lang="en-US" sz="3600" dirty="0">
                <a:latin typeface="+mj-lt"/>
              </a:rPr>
              <a:t>7,Simon,632.8,2013-07-30,Operations</a:t>
            </a:r>
            <a:endParaRPr lang="en-US" sz="3600" dirty="0">
              <a:latin typeface="+mj-lt"/>
            </a:endParaRPr>
          </a:p>
          <a:p>
            <a:pPr marL="914400" lvl="2" indent="0" algn="just">
              <a:buNone/>
            </a:pPr>
            <a:r>
              <a:rPr lang="en-US" sz="3600" dirty="0">
                <a:latin typeface="+mj-lt"/>
              </a:rPr>
              <a:t>8,Guru,722.5,2014-06-17,Finance</a:t>
            </a:r>
            <a:endParaRPr lang="en-US" sz="360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Reading CSV Files in R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19" y="1589650"/>
            <a:ext cx="11760590" cy="51065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>
                <a:latin typeface="+mj-lt"/>
              </a:rPr>
              <a:t>Use read.csv() function to read a CSV File.</a:t>
            </a:r>
            <a:endParaRPr lang="en-US" sz="3600" dirty="0">
              <a:latin typeface="+mj-lt"/>
            </a:endParaRPr>
          </a:p>
          <a:p>
            <a:pPr marL="457200" lvl="1" indent="0" algn="just">
              <a:buNone/>
            </a:pPr>
            <a:r>
              <a:rPr lang="en-US" sz="4400" dirty="0">
                <a:solidFill>
                  <a:srgbClr val="0000FF"/>
                </a:solidFill>
                <a:latin typeface="+mj-lt"/>
              </a:rPr>
              <a:t>data&lt;-read.csv("input.csv")</a:t>
            </a:r>
            <a:endParaRPr lang="en-US" sz="4400" dirty="0">
              <a:solidFill>
                <a:srgbClr val="0000FF"/>
              </a:solidFill>
              <a:latin typeface="+mj-lt"/>
            </a:endParaRPr>
          </a:p>
          <a:p>
            <a:pPr marL="0" indent="0" algn="just">
              <a:buNone/>
            </a:pPr>
            <a:r>
              <a:rPr lang="en-US" sz="3600" dirty="0">
                <a:latin typeface="+mj-lt"/>
              </a:rPr>
              <a:t>It creates a Data Frame. To check use the following command:</a:t>
            </a:r>
            <a:endParaRPr lang="en-US" sz="3600" dirty="0">
              <a:latin typeface="+mj-lt"/>
            </a:endParaRPr>
          </a:p>
          <a:p>
            <a:pPr marL="457200" lvl="1" indent="0" algn="just">
              <a:buNone/>
            </a:pPr>
            <a:r>
              <a:rPr lang="en-US" sz="4000" dirty="0">
                <a:solidFill>
                  <a:srgbClr val="0000FF"/>
                </a:solidFill>
                <a:latin typeface="+mj-lt"/>
              </a:rPr>
              <a:t>print(</a:t>
            </a:r>
            <a:r>
              <a:rPr lang="en-US" sz="4000" dirty="0" err="1">
                <a:solidFill>
                  <a:srgbClr val="0000FF"/>
                </a:solidFill>
                <a:latin typeface="+mj-lt"/>
              </a:rPr>
              <a:t>is.data.frame</a:t>
            </a:r>
            <a:r>
              <a:rPr lang="en-US" sz="4000" dirty="0">
                <a:solidFill>
                  <a:srgbClr val="0000FF"/>
                </a:solidFill>
                <a:latin typeface="+mj-lt"/>
              </a:rPr>
              <a:t>(data))</a:t>
            </a:r>
            <a:endParaRPr lang="en-US" sz="4000" dirty="0">
              <a:solidFill>
                <a:srgbClr val="0000FF"/>
              </a:solidFill>
              <a:latin typeface="+mj-lt"/>
            </a:endParaRPr>
          </a:p>
          <a:p>
            <a:pPr marL="0" indent="0" algn="just">
              <a:buNone/>
            </a:pPr>
            <a:r>
              <a:rPr lang="en-US" sz="3600" dirty="0">
                <a:latin typeface="+mj-lt"/>
              </a:rPr>
              <a:t>To Fetch No. of Rows and No. Columns use the following commands:</a:t>
            </a:r>
            <a:endParaRPr lang="en-US" sz="3600" dirty="0">
              <a:latin typeface="+mj-lt"/>
            </a:endParaRPr>
          </a:p>
          <a:p>
            <a:pPr marL="457200" lvl="1" indent="0" algn="just">
              <a:buNone/>
            </a:pPr>
            <a:r>
              <a:rPr lang="en-US" sz="4000" dirty="0">
                <a:solidFill>
                  <a:srgbClr val="0000FF"/>
                </a:solidFill>
                <a:latin typeface="+mj-lt"/>
              </a:rPr>
              <a:t>print(</a:t>
            </a:r>
            <a:r>
              <a:rPr lang="en-US" sz="4000" dirty="0" err="1">
                <a:solidFill>
                  <a:srgbClr val="0000FF"/>
                </a:solidFill>
                <a:latin typeface="+mj-lt"/>
              </a:rPr>
              <a:t>ncol</a:t>
            </a:r>
            <a:r>
              <a:rPr lang="en-US" sz="4000" dirty="0">
                <a:solidFill>
                  <a:srgbClr val="0000FF"/>
                </a:solidFill>
                <a:latin typeface="+mj-lt"/>
              </a:rPr>
              <a:t>(data))</a:t>
            </a:r>
            <a:endParaRPr lang="en-US" sz="4000" dirty="0">
              <a:solidFill>
                <a:srgbClr val="0000FF"/>
              </a:solidFill>
              <a:latin typeface="+mj-lt"/>
            </a:endParaRPr>
          </a:p>
          <a:p>
            <a:pPr marL="457200" lvl="1" indent="0" algn="just">
              <a:buNone/>
            </a:pPr>
            <a:r>
              <a:rPr lang="en-US" sz="4000" dirty="0">
                <a:solidFill>
                  <a:srgbClr val="0000FF"/>
                </a:solidFill>
                <a:latin typeface="+mj-lt"/>
              </a:rPr>
              <a:t>print(</a:t>
            </a:r>
            <a:r>
              <a:rPr lang="en-US" sz="4000" dirty="0" err="1">
                <a:solidFill>
                  <a:srgbClr val="0000FF"/>
                </a:solidFill>
                <a:latin typeface="+mj-lt"/>
              </a:rPr>
              <a:t>nrow</a:t>
            </a:r>
            <a:r>
              <a:rPr lang="en-US" sz="4000" dirty="0">
                <a:solidFill>
                  <a:srgbClr val="0000FF"/>
                </a:solidFill>
                <a:latin typeface="+mj-lt"/>
              </a:rPr>
              <a:t>(data))</a:t>
            </a:r>
            <a:endParaRPr lang="en-US" sz="4000" dirty="0">
              <a:solidFill>
                <a:srgbClr val="0000FF"/>
              </a:solidFill>
              <a:latin typeface="+mj-lt"/>
            </a:endParaRPr>
          </a:p>
          <a:p>
            <a:pPr marL="0" indent="0" algn="just">
              <a:buNone/>
            </a:pPr>
            <a:endParaRPr lang="en-US" sz="4800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Reading CSV Files in R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19" y="1589650"/>
            <a:ext cx="11760590" cy="51065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800" b="1" dirty="0">
                <a:solidFill>
                  <a:srgbClr val="0000FF"/>
                </a:solidFill>
                <a:latin typeface="+mj-lt"/>
              </a:rPr>
              <a:t>Practice Questions:</a:t>
            </a:r>
            <a:endParaRPr lang="en-US" sz="4800" b="1" dirty="0">
              <a:solidFill>
                <a:srgbClr val="0000FF"/>
              </a:solidFill>
              <a:latin typeface="+mj-lt"/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en-US" sz="4000" dirty="0"/>
              <a:t>Find Maximum Salary</a:t>
            </a:r>
            <a:endParaRPr lang="en-US" sz="40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4000" dirty="0"/>
              <a:t>Get the details of the person with max salary</a:t>
            </a:r>
            <a:endParaRPr lang="en-US" sz="40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4000" dirty="0"/>
              <a:t>Get all the people working in IT department</a:t>
            </a:r>
            <a:endParaRPr lang="en-US" sz="40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4000" dirty="0"/>
              <a:t>Get the persons in IT department whose salary is greater than 600</a:t>
            </a:r>
            <a:endParaRPr lang="en-US" sz="40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4000" dirty="0"/>
              <a:t>Get the people who joined on or after 2014</a:t>
            </a:r>
            <a:endParaRPr lang="en-US" sz="4000" dirty="0"/>
          </a:p>
          <a:p>
            <a:pPr algn="just"/>
            <a:endParaRPr lang="en-US" sz="4800" b="1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Writing Data into CSV Files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19" y="1589650"/>
            <a:ext cx="11760590" cy="510657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100" b="1" dirty="0">
                <a:latin typeface="+mj-lt"/>
              </a:rPr>
              <a:t>R can create csv file form existing data frame. The </a:t>
            </a:r>
            <a:r>
              <a:rPr lang="en-US" sz="4400" b="1" dirty="0">
                <a:solidFill>
                  <a:srgbClr val="0000FF"/>
                </a:solidFill>
                <a:latin typeface="+mj-lt"/>
              </a:rPr>
              <a:t>write.csv()</a:t>
            </a:r>
            <a:r>
              <a:rPr lang="en-US" sz="3100" b="1" dirty="0">
                <a:latin typeface="+mj-lt"/>
              </a:rPr>
              <a:t> function is used to create the csv file.</a:t>
            </a:r>
            <a:endParaRPr lang="en-US" sz="3100" b="1" dirty="0">
              <a:latin typeface="+mj-lt"/>
            </a:endParaRPr>
          </a:p>
          <a:p>
            <a:pPr marL="914400" lvl="2" indent="0" algn="just">
              <a:buNone/>
            </a:pPr>
            <a:r>
              <a:rPr lang="en-US" sz="3900" b="1" dirty="0">
                <a:solidFill>
                  <a:srgbClr val="0000FF"/>
                </a:solidFill>
                <a:latin typeface="+mj-lt"/>
              </a:rPr>
              <a:t># Create a data frame.</a:t>
            </a:r>
            <a:endParaRPr lang="en-US" sz="3900" b="1" dirty="0">
              <a:solidFill>
                <a:srgbClr val="0000FF"/>
              </a:solidFill>
              <a:latin typeface="+mj-lt"/>
            </a:endParaRPr>
          </a:p>
          <a:p>
            <a:pPr marL="914400" lvl="2" indent="0" algn="just">
              <a:buNone/>
            </a:pPr>
            <a:r>
              <a:rPr lang="en-US" sz="3900" b="1" dirty="0">
                <a:solidFill>
                  <a:srgbClr val="0000FF"/>
                </a:solidFill>
                <a:latin typeface="+mj-lt"/>
              </a:rPr>
              <a:t>data &lt;- read.csv("input.csv")</a:t>
            </a:r>
            <a:endParaRPr lang="en-US" sz="3900" b="1" dirty="0">
              <a:solidFill>
                <a:srgbClr val="0000FF"/>
              </a:solidFill>
              <a:latin typeface="+mj-lt"/>
            </a:endParaRPr>
          </a:p>
          <a:p>
            <a:pPr marL="914400" lvl="2" indent="0" algn="just">
              <a:buNone/>
            </a:pPr>
            <a:r>
              <a:rPr lang="en-US" sz="3900" b="1" dirty="0" err="1">
                <a:solidFill>
                  <a:srgbClr val="0000FF"/>
                </a:solidFill>
                <a:latin typeface="+mj-lt"/>
              </a:rPr>
              <a:t>retval</a:t>
            </a:r>
            <a:r>
              <a:rPr lang="en-US" sz="3900" b="1" dirty="0">
                <a:solidFill>
                  <a:srgbClr val="0000FF"/>
                </a:solidFill>
                <a:latin typeface="+mj-lt"/>
              </a:rPr>
              <a:t> &lt;- subset(data, </a:t>
            </a:r>
            <a:r>
              <a:rPr lang="en-US" sz="3900" b="1" dirty="0" err="1">
                <a:solidFill>
                  <a:srgbClr val="0000FF"/>
                </a:solidFill>
                <a:latin typeface="+mj-lt"/>
              </a:rPr>
              <a:t>as.Date</a:t>
            </a:r>
            <a:r>
              <a:rPr lang="en-US" sz="3900" b="1" dirty="0">
                <a:solidFill>
                  <a:srgbClr val="0000FF"/>
                </a:solidFill>
                <a:latin typeface="+mj-lt"/>
              </a:rPr>
              <a:t>(</a:t>
            </a:r>
            <a:r>
              <a:rPr lang="en-US" sz="3900" b="1" dirty="0" err="1">
                <a:solidFill>
                  <a:srgbClr val="0000FF"/>
                </a:solidFill>
                <a:latin typeface="+mj-lt"/>
              </a:rPr>
              <a:t>start_date</a:t>
            </a:r>
            <a:r>
              <a:rPr lang="en-US" sz="3900" b="1" dirty="0">
                <a:solidFill>
                  <a:srgbClr val="0000FF"/>
                </a:solidFill>
                <a:latin typeface="+mj-lt"/>
              </a:rPr>
              <a:t>) &gt; </a:t>
            </a:r>
            <a:r>
              <a:rPr lang="en-US" sz="3900" b="1" dirty="0" err="1">
                <a:solidFill>
                  <a:srgbClr val="0000FF"/>
                </a:solidFill>
                <a:latin typeface="+mj-lt"/>
              </a:rPr>
              <a:t>as.Date</a:t>
            </a:r>
            <a:r>
              <a:rPr lang="en-US" sz="3900" b="1" dirty="0">
                <a:solidFill>
                  <a:srgbClr val="0000FF"/>
                </a:solidFill>
                <a:latin typeface="+mj-lt"/>
              </a:rPr>
              <a:t>("2014-01-01"))</a:t>
            </a:r>
            <a:endParaRPr lang="en-US" sz="3900" b="1" dirty="0">
              <a:solidFill>
                <a:srgbClr val="0000FF"/>
              </a:solidFill>
              <a:latin typeface="+mj-lt"/>
            </a:endParaRPr>
          </a:p>
          <a:p>
            <a:pPr marL="914400" lvl="2" indent="0" algn="just">
              <a:buNone/>
            </a:pPr>
            <a:r>
              <a:rPr lang="en-US" sz="3900" b="1" dirty="0">
                <a:solidFill>
                  <a:srgbClr val="0000FF"/>
                </a:solidFill>
                <a:latin typeface="+mj-lt"/>
              </a:rPr>
              <a:t># Write filtered data into a new file.</a:t>
            </a:r>
            <a:endParaRPr lang="en-US" sz="3900" b="1" dirty="0">
              <a:solidFill>
                <a:srgbClr val="0000FF"/>
              </a:solidFill>
              <a:latin typeface="+mj-lt"/>
            </a:endParaRPr>
          </a:p>
          <a:p>
            <a:pPr marL="914400" lvl="2" indent="0" algn="just">
              <a:buNone/>
            </a:pPr>
            <a:r>
              <a:rPr lang="en-US" sz="3900" b="1" dirty="0">
                <a:solidFill>
                  <a:srgbClr val="0000FF"/>
                </a:solidFill>
                <a:latin typeface="+mj-lt"/>
              </a:rPr>
              <a:t>write.csv(</a:t>
            </a:r>
            <a:r>
              <a:rPr lang="en-US" sz="3900" b="1" dirty="0" err="1">
                <a:solidFill>
                  <a:srgbClr val="0000FF"/>
                </a:solidFill>
                <a:latin typeface="+mj-lt"/>
              </a:rPr>
              <a:t>retval</a:t>
            </a:r>
            <a:r>
              <a:rPr lang="en-US" sz="3900" b="1" dirty="0">
                <a:solidFill>
                  <a:srgbClr val="0000FF"/>
                </a:solidFill>
                <a:latin typeface="+mj-lt"/>
              </a:rPr>
              <a:t>,"output.csv")</a:t>
            </a:r>
            <a:endParaRPr lang="en-US" sz="3900" b="1" dirty="0">
              <a:solidFill>
                <a:srgbClr val="0000FF"/>
              </a:solidFill>
              <a:latin typeface="+mj-lt"/>
            </a:endParaRPr>
          </a:p>
          <a:p>
            <a:pPr marL="914400" lvl="2" indent="0" algn="just">
              <a:buNone/>
            </a:pPr>
            <a:r>
              <a:rPr lang="en-US" sz="3900" b="1" dirty="0" err="1">
                <a:solidFill>
                  <a:srgbClr val="0000FF"/>
                </a:solidFill>
                <a:latin typeface="+mj-lt"/>
              </a:rPr>
              <a:t>newdata</a:t>
            </a:r>
            <a:r>
              <a:rPr lang="en-US" sz="3900" b="1" dirty="0">
                <a:solidFill>
                  <a:srgbClr val="0000FF"/>
                </a:solidFill>
                <a:latin typeface="+mj-lt"/>
              </a:rPr>
              <a:t> &lt;- read.csv("output.csv")</a:t>
            </a:r>
            <a:endParaRPr lang="en-US" sz="3900" b="1" dirty="0">
              <a:solidFill>
                <a:srgbClr val="0000FF"/>
              </a:solidFill>
              <a:latin typeface="+mj-lt"/>
            </a:endParaRPr>
          </a:p>
          <a:p>
            <a:pPr marL="914400" lvl="2" indent="0" algn="just">
              <a:buNone/>
            </a:pPr>
            <a:r>
              <a:rPr lang="en-US" sz="3900" b="1" dirty="0">
                <a:solidFill>
                  <a:srgbClr val="0000FF"/>
                </a:solidFill>
                <a:latin typeface="+mj-lt"/>
              </a:rPr>
              <a:t>print(</a:t>
            </a:r>
            <a:r>
              <a:rPr lang="en-US" sz="3900" b="1" dirty="0" err="1">
                <a:solidFill>
                  <a:srgbClr val="0000FF"/>
                </a:solidFill>
                <a:latin typeface="+mj-lt"/>
              </a:rPr>
              <a:t>newdata</a:t>
            </a:r>
            <a:r>
              <a:rPr lang="en-US" sz="3900" b="1" dirty="0">
                <a:solidFill>
                  <a:srgbClr val="0000FF"/>
                </a:solidFill>
                <a:latin typeface="+mj-lt"/>
              </a:rPr>
              <a:t>)</a:t>
            </a:r>
            <a:endParaRPr lang="en-US" sz="3900" b="1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Writing Data into CSV Files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19" y="1589650"/>
            <a:ext cx="11760590" cy="51065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100" b="1" dirty="0">
                <a:latin typeface="+mj-lt"/>
              </a:rPr>
              <a:t>Practice Question:</a:t>
            </a:r>
            <a:endParaRPr lang="en-US" sz="3100" b="1" dirty="0">
              <a:latin typeface="+mj-lt"/>
            </a:endParaRPr>
          </a:p>
          <a:p>
            <a:pPr marL="0" indent="0" algn="just">
              <a:buNone/>
            </a:pPr>
            <a:r>
              <a:rPr lang="en-US" sz="3100" b="1" dirty="0">
                <a:solidFill>
                  <a:srgbClr val="0000FF"/>
                </a:solidFill>
                <a:latin typeface="+mj-lt"/>
              </a:rPr>
              <a:t>Create New CSV Files for Each of the Department.</a:t>
            </a:r>
            <a:endParaRPr lang="en-US" sz="3900" b="1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Reading Tabular Data Files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19" y="1589650"/>
            <a:ext cx="11760590" cy="510657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100" b="1" dirty="0">
                <a:latin typeface="+mj-lt"/>
              </a:rPr>
              <a:t>If you have a .txt or a tab-delimited text file, you can easily import it with the basic R function </a:t>
            </a:r>
            <a:r>
              <a:rPr lang="en-US" sz="3600" b="1" dirty="0" err="1">
                <a:solidFill>
                  <a:srgbClr val="0000FF"/>
                </a:solidFill>
                <a:latin typeface="+mj-lt"/>
              </a:rPr>
              <a:t>read.table</a:t>
            </a:r>
            <a:r>
              <a:rPr lang="en-US" sz="3600" b="1" dirty="0">
                <a:solidFill>
                  <a:srgbClr val="0000FF"/>
                </a:solidFill>
                <a:latin typeface="+mj-lt"/>
              </a:rPr>
              <a:t>() </a:t>
            </a:r>
            <a:r>
              <a:rPr lang="en-US" sz="3100" b="1" dirty="0">
                <a:latin typeface="+mj-lt"/>
              </a:rPr>
              <a:t>which returns a </a:t>
            </a:r>
            <a:r>
              <a:rPr lang="en-US" sz="3100" b="1" dirty="0" err="1">
                <a:latin typeface="+mj-lt"/>
              </a:rPr>
              <a:t>dataframe</a:t>
            </a:r>
            <a:r>
              <a:rPr lang="en-US" sz="3100" b="1" dirty="0">
                <a:latin typeface="+mj-lt"/>
              </a:rPr>
              <a:t>.</a:t>
            </a:r>
            <a:endParaRPr lang="en-US" sz="3100" b="1" dirty="0">
              <a:latin typeface="+mj-lt"/>
            </a:endParaRPr>
          </a:p>
          <a:p>
            <a:pPr marL="0" indent="0" algn="just">
              <a:buNone/>
            </a:pPr>
            <a:r>
              <a:rPr lang="en-US" sz="3100" b="1" dirty="0">
                <a:latin typeface="+mj-lt"/>
              </a:rPr>
              <a:t>Example: Create a .txt file of the following data.</a:t>
            </a:r>
            <a:endParaRPr lang="en-US" sz="3100" b="1" dirty="0">
              <a:latin typeface="+mj-lt"/>
            </a:endParaRPr>
          </a:p>
          <a:p>
            <a:pPr marL="914400" lvl="2" indent="0" algn="just">
              <a:buNone/>
            </a:pPr>
            <a:r>
              <a:rPr lang="en-US" sz="3600" b="1" dirty="0">
                <a:solidFill>
                  <a:srgbClr val="C00000"/>
                </a:solidFill>
                <a:latin typeface="+mj-lt"/>
              </a:rPr>
              <a:t>Fisher R.A. 1890 1962</a:t>
            </a:r>
            <a:endParaRPr lang="en-US" sz="3600" b="1" dirty="0">
              <a:solidFill>
                <a:srgbClr val="C00000"/>
              </a:solidFill>
              <a:latin typeface="+mj-lt"/>
            </a:endParaRPr>
          </a:p>
          <a:p>
            <a:pPr marL="914400" lvl="2" indent="0" algn="just">
              <a:buNone/>
            </a:pPr>
            <a:r>
              <a:rPr lang="en-US" sz="3600" b="1" dirty="0">
                <a:solidFill>
                  <a:srgbClr val="C00000"/>
                </a:solidFill>
                <a:latin typeface="+mj-lt"/>
              </a:rPr>
              <a:t>Pearson Karl 1857 1936</a:t>
            </a:r>
            <a:endParaRPr lang="en-US" sz="3600" b="1" dirty="0">
              <a:solidFill>
                <a:srgbClr val="C00000"/>
              </a:solidFill>
              <a:latin typeface="+mj-lt"/>
            </a:endParaRPr>
          </a:p>
          <a:p>
            <a:pPr marL="914400" lvl="2" indent="0" algn="just">
              <a:buNone/>
            </a:pPr>
            <a:r>
              <a:rPr lang="en-US" sz="3600" b="1" dirty="0">
                <a:solidFill>
                  <a:srgbClr val="C00000"/>
                </a:solidFill>
                <a:latin typeface="+mj-lt"/>
              </a:rPr>
              <a:t>Cox Gertrude 1900 1978</a:t>
            </a:r>
            <a:endParaRPr lang="en-US" sz="3600" b="1" dirty="0">
              <a:solidFill>
                <a:srgbClr val="C00000"/>
              </a:solidFill>
              <a:latin typeface="+mj-lt"/>
            </a:endParaRPr>
          </a:p>
          <a:p>
            <a:pPr marL="914400" lvl="2" indent="0" algn="just">
              <a:buNone/>
            </a:pPr>
            <a:r>
              <a:rPr lang="en-US" sz="3600" b="1" dirty="0">
                <a:solidFill>
                  <a:srgbClr val="C00000"/>
                </a:solidFill>
                <a:latin typeface="+mj-lt"/>
              </a:rPr>
              <a:t>Yates Frank 1902 1994</a:t>
            </a:r>
            <a:endParaRPr lang="en-US" sz="3600" b="1" dirty="0">
              <a:solidFill>
                <a:srgbClr val="C00000"/>
              </a:solidFill>
              <a:latin typeface="+mj-lt"/>
            </a:endParaRPr>
          </a:p>
          <a:p>
            <a:pPr marL="914400" lvl="2" indent="0" algn="just">
              <a:buNone/>
            </a:pPr>
            <a:r>
              <a:rPr lang="en-US" sz="3600" b="1" dirty="0">
                <a:solidFill>
                  <a:srgbClr val="C00000"/>
                </a:solidFill>
                <a:latin typeface="+mj-lt"/>
              </a:rPr>
              <a:t>Smith </a:t>
            </a:r>
            <a:r>
              <a:rPr lang="en-US" sz="3600" b="1" dirty="0" err="1">
                <a:solidFill>
                  <a:srgbClr val="C00000"/>
                </a:solidFill>
                <a:latin typeface="+mj-lt"/>
              </a:rPr>
              <a:t>Kirstine</a:t>
            </a:r>
            <a:r>
              <a:rPr lang="en-US" sz="3600" b="1" dirty="0">
                <a:solidFill>
                  <a:srgbClr val="C00000"/>
                </a:solidFill>
                <a:latin typeface="+mj-lt"/>
              </a:rPr>
              <a:t> 1878 1939</a:t>
            </a:r>
            <a:endParaRPr lang="en-US" sz="3600" b="1" dirty="0">
              <a:solidFill>
                <a:srgbClr val="C00000"/>
              </a:solidFill>
              <a:latin typeface="+mj-lt"/>
            </a:endParaRPr>
          </a:p>
          <a:p>
            <a:pPr marL="0" indent="0" algn="just">
              <a:buNone/>
            </a:pPr>
            <a:r>
              <a:rPr lang="en-US" sz="4300" b="1" dirty="0">
                <a:solidFill>
                  <a:srgbClr val="0000FF"/>
                </a:solidFill>
                <a:latin typeface="+mj-lt"/>
              </a:rPr>
              <a:t>df1 &lt;- </a:t>
            </a:r>
            <a:r>
              <a:rPr lang="en-US" sz="4300" b="1" dirty="0" err="1">
                <a:solidFill>
                  <a:srgbClr val="0000FF"/>
                </a:solidFill>
                <a:latin typeface="+mj-lt"/>
              </a:rPr>
              <a:t>read.table</a:t>
            </a:r>
            <a:r>
              <a:rPr lang="en-US" sz="4300" b="1" dirty="0">
                <a:solidFill>
                  <a:srgbClr val="0000FF"/>
                </a:solidFill>
                <a:latin typeface="+mj-lt"/>
              </a:rPr>
              <a:t>("input.txt")</a:t>
            </a:r>
            <a:endParaRPr lang="en-US" sz="4300" b="1" dirty="0">
              <a:solidFill>
                <a:srgbClr val="0000FF"/>
              </a:solidFill>
              <a:latin typeface="+mj-lt"/>
            </a:endParaRPr>
          </a:p>
          <a:p>
            <a:pPr marL="0" indent="0" algn="just">
              <a:buNone/>
            </a:pPr>
            <a:r>
              <a:rPr lang="en-US" sz="4300" b="1" dirty="0">
                <a:solidFill>
                  <a:srgbClr val="0000FF"/>
                </a:solidFill>
                <a:latin typeface="+mj-lt"/>
              </a:rPr>
              <a:t>print(df1)</a:t>
            </a:r>
            <a:endParaRPr lang="en-US" sz="4300" b="1" dirty="0">
              <a:solidFill>
                <a:srgbClr val="0000FF"/>
              </a:solidFill>
              <a:latin typeface="+mj-lt"/>
            </a:endParaRPr>
          </a:p>
          <a:p>
            <a:pPr marL="0" indent="0" algn="just">
              <a:buNone/>
            </a:pPr>
            <a:endParaRPr lang="en-US" sz="31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Reading Tabular Data Files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19" y="1589650"/>
            <a:ext cx="11760590" cy="51065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100" b="1" dirty="0">
                <a:latin typeface="+mj-lt"/>
              </a:rPr>
              <a:t>If your file uses a separator other than white space, specify it using the </a:t>
            </a:r>
            <a:r>
              <a:rPr lang="en-US" sz="3100" b="1" dirty="0" err="1">
                <a:latin typeface="+mj-lt"/>
              </a:rPr>
              <a:t>sep</a:t>
            </a:r>
            <a:r>
              <a:rPr lang="en-US" sz="3100" b="1" dirty="0">
                <a:latin typeface="+mj-lt"/>
              </a:rPr>
              <a:t> parameter. If our file used colon (:) as the field separator, we would read it this way:</a:t>
            </a:r>
            <a:endParaRPr lang="en-US" sz="3100" b="1" dirty="0">
              <a:latin typeface="+mj-lt"/>
            </a:endParaRPr>
          </a:p>
          <a:p>
            <a:pPr marL="0" indent="0" algn="just">
              <a:buNone/>
            </a:pPr>
            <a:r>
              <a:rPr lang="en-US" sz="3100" b="1" dirty="0" err="1">
                <a:latin typeface="+mj-lt"/>
              </a:rPr>
              <a:t>Eg</a:t>
            </a:r>
            <a:r>
              <a:rPr lang="en-US" sz="3100" b="1" dirty="0">
                <a:latin typeface="+mj-lt"/>
              </a:rPr>
              <a:t>: </a:t>
            </a:r>
            <a:endParaRPr lang="en-US" sz="3100" b="1" dirty="0">
              <a:latin typeface="+mj-lt"/>
            </a:endParaRPr>
          </a:p>
          <a:p>
            <a:pPr marL="914400" lvl="2" indent="0" algn="just">
              <a:buNone/>
            </a:pPr>
            <a:r>
              <a:rPr lang="en-US" sz="4000" b="1" dirty="0" err="1">
                <a:solidFill>
                  <a:srgbClr val="C00000"/>
                </a:solidFill>
                <a:latin typeface="+mj-lt"/>
              </a:rPr>
              <a:t>achin:IT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  <a:p>
            <a:pPr marL="914400" lvl="2" indent="0" algn="just">
              <a:buNone/>
            </a:pPr>
            <a:r>
              <a:rPr lang="en-US" sz="4000" b="1" dirty="0" err="1">
                <a:solidFill>
                  <a:srgbClr val="C00000"/>
                </a:solidFill>
                <a:latin typeface="+mj-lt"/>
              </a:rPr>
              <a:t>Arun:IT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  <a:p>
            <a:pPr marL="914400" lvl="2" indent="0" algn="just">
              <a:buNone/>
            </a:pPr>
            <a:r>
              <a:rPr lang="en-US" sz="4000" b="1" dirty="0" err="1">
                <a:solidFill>
                  <a:srgbClr val="C00000"/>
                </a:solidFill>
                <a:latin typeface="+mj-lt"/>
              </a:rPr>
              <a:t>Harsh:CSE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  <a:p>
            <a:pPr marL="0" indent="0" algn="just">
              <a:buNone/>
            </a:pPr>
            <a:r>
              <a:rPr lang="en-US" sz="3600" b="1" dirty="0">
                <a:solidFill>
                  <a:srgbClr val="0000FF"/>
                </a:solidFill>
                <a:latin typeface="+mj-lt"/>
              </a:rPr>
              <a:t>df2&lt;-</a:t>
            </a:r>
            <a:r>
              <a:rPr lang="en-US" sz="3600" b="1" dirty="0" err="1">
                <a:solidFill>
                  <a:srgbClr val="0000FF"/>
                </a:solidFill>
                <a:latin typeface="+mj-lt"/>
              </a:rPr>
              <a:t>read.table</a:t>
            </a:r>
            <a:r>
              <a:rPr lang="en-US" sz="3600" b="1" dirty="0">
                <a:solidFill>
                  <a:srgbClr val="0000FF"/>
                </a:solidFill>
                <a:latin typeface="+mj-lt"/>
              </a:rPr>
              <a:t>("input1.txt", </a:t>
            </a:r>
            <a:r>
              <a:rPr lang="en-US" sz="3600" b="1" dirty="0" err="1">
                <a:solidFill>
                  <a:srgbClr val="0000FF"/>
                </a:solidFill>
                <a:latin typeface="+mj-lt"/>
              </a:rPr>
              <a:t>sep</a:t>
            </a:r>
            <a:r>
              <a:rPr lang="en-US" sz="3600" b="1" dirty="0">
                <a:solidFill>
                  <a:srgbClr val="0000FF"/>
                </a:solidFill>
                <a:latin typeface="+mj-lt"/>
              </a:rPr>
              <a:t> = ":")</a:t>
            </a:r>
            <a:endParaRPr lang="en-US" sz="3600" b="1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Reading Excel Files in R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19" y="1589650"/>
            <a:ext cx="11760590" cy="51065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>
                <a:latin typeface="+mj-lt"/>
              </a:rPr>
              <a:t>Microsoft Excel is the most widely used spreadsheet program which stores data in the .</a:t>
            </a:r>
            <a:r>
              <a:rPr lang="en-US" sz="3200" b="1" dirty="0" err="1">
                <a:latin typeface="+mj-lt"/>
              </a:rPr>
              <a:t>xls</a:t>
            </a:r>
            <a:r>
              <a:rPr lang="en-US" sz="3200" b="1" dirty="0">
                <a:latin typeface="+mj-lt"/>
              </a:rPr>
              <a:t> or .</a:t>
            </a:r>
            <a:r>
              <a:rPr lang="en-US" sz="3200" b="1" dirty="0" err="1">
                <a:latin typeface="+mj-lt"/>
              </a:rPr>
              <a:t>xlsx</a:t>
            </a:r>
            <a:r>
              <a:rPr lang="en-US" sz="3200" b="1" dirty="0">
                <a:latin typeface="+mj-lt"/>
              </a:rPr>
              <a:t> format. R can read directly from these files using some excel specific packages. One Such Package to Read Excel files is </a:t>
            </a:r>
            <a:r>
              <a:rPr lang="en-US" sz="4000" b="1" dirty="0" err="1">
                <a:solidFill>
                  <a:srgbClr val="0000FF"/>
                </a:solidFill>
                <a:latin typeface="+mj-lt"/>
              </a:rPr>
              <a:t>XLConnect</a:t>
            </a:r>
            <a:r>
              <a:rPr lang="en-US" sz="3200" b="1" dirty="0">
                <a:latin typeface="+mj-lt"/>
              </a:rPr>
              <a:t>.</a:t>
            </a:r>
            <a:endParaRPr lang="en-US" sz="3200" b="1" dirty="0">
              <a:latin typeface="+mj-lt"/>
            </a:endParaRPr>
          </a:p>
          <a:p>
            <a:pPr algn="just"/>
            <a:r>
              <a:rPr lang="en-US" sz="4000" b="1" dirty="0">
                <a:latin typeface="+mj-lt"/>
              </a:rPr>
              <a:t>First Install the package using following command.</a:t>
            </a:r>
            <a:endParaRPr lang="en-US" sz="4000" b="1" dirty="0">
              <a:latin typeface="+mj-lt"/>
            </a:endParaRPr>
          </a:p>
          <a:p>
            <a:pPr marL="1371600" lvl="3" indent="0" algn="just">
              <a:buNone/>
            </a:pPr>
            <a:r>
              <a:rPr lang="en-US" sz="4800" b="1" dirty="0" err="1">
                <a:solidFill>
                  <a:srgbClr val="0000FF"/>
                </a:solidFill>
                <a:latin typeface="+mj-lt"/>
              </a:rPr>
              <a:t>install.packages</a:t>
            </a:r>
            <a:r>
              <a:rPr lang="en-US" sz="4800" b="1" dirty="0">
                <a:solidFill>
                  <a:srgbClr val="0000FF"/>
                </a:solidFill>
                <a:latin typeface="+mj-lt"/>
              </a:rPr>
              <a:t>("</a:t>
            </a:r>
            <a:r>
              <a:rPr lang="en-US" sz="4800" b="1" dirty="0">
                <a:solidFill>
                  <a:srgbClr val="0000FF"/>
                </a:solidFill>
              </a:rPr>
              <a:t> </a:t>
            </a:r>
            <a:r>
              <a:rPr lang="en-US" sz="4800" b="1" dirty="0" err="1">
                <a:solidFill>
                  <a:srgbClr val="0000FF"/>
                </a:solidFill>
              </a:rPr>
              <a:t>XLConnect</a:t>
            </a:r>
            <a:r>
              <a:rPr lang="en-US" sz="4800" b="1" dirty="0">
                <a:solidFill>
                  <a:srgbClr val="0000FF"/>
                </a:solidFill>
              </a:rPr>
              <a:t> </a:t>
            </a:r>
            <a:r>
              <a:rPr lang="en-US" sz="4800" b="1" dirty="0">
                <a:solidFill>
                  <a:srgbClr val="0000FF"/>
                </a:solidFill>
                <a:latin typeface="+mj-lt"/>
              </a:rPr>
              <a:t>")</a:t>
            </a:r>
            <a:endParaRPr lang="en-US" sz="4800" b="1" dirty="0">
              <a:solidFill>
                <a:srgbClr val="0000FF"/>
              </a:solidFill>
              <a:latin typeface="+mj-lt"/>
            </a:endParaRPr>
          </a:p>
          <a:p>
            <a:pPr algn="just"/>
            <a:r>
              <a:rPr lang="en-US" sz="4000" b="1" dirty="0">
                <a:latin typeface="+mj-lt"/>
              </a:rPr>
              <a:t>Load the Package using following command.</a:t>
            </a:r>
            <a:endParaRPr lang="en-US" sz="4000" b="1" dirty="0">
              <a:latin typeface="+mj-lt"/>
            </a:endParaRPr>
          </a:p>
          <a:p>
            <a:pPr marL="1371600" lvl="3" indent="0" algn="just">
              <a:buNone/>
            </a:pPr>
            <a:r>
              <a:rPr lang="en-US" sz="4800" b="1" dirty="0">
                <a:solidFill>
                  <a:srgbClr val="0000FF"/>
                </a:solidFill>
                <a:latin typeface="+mj-lt"/>
              </a:rPr>
              <a:t>library("</a:t>
            </a:r>
            <a:r>
              <a:rPr lang="en-US" sz="4800" b="1" dirty="0">
                <a:solidFill>
                  <a:srgbClr val="0000FF"/>
                </a:solidFill>
              </a:rPr>
              <a:t> </a:t>
            </a:r>
            <a:r>
              <a:rPr lang="en-US" sz="4800" b="1" dirty="0" err="1">
                <a:solidFill>
                  <a:srgbClr val="0000FF"/>
                </a:solidFill>
              </a:rPr>
              <a:t>XLConnect</a:t>
            </a:r>
            <a:r>
              <a:rPr lang="en-US" sz="4800" b="1" dirty="0">
                <a:solidFill>
                  <a:srgbClr val="0000FF"/>
                </a:solidFill>
              </a:rPr>
              <a:t> </a:t>
            </a:r>
            <a:r>
              <a:rPr lang="en-US" sz="4800" b="1" dirty="0">
                <a:solidFill>
                  <a:srgbClr val="0000FF"/>
                </a:solidFill>
                <a:latin typeface="+mj-lt"/>
              </a:rPr>
              <a:t>")</a:t>
            </a:r>
            <a:endParaRPr lang="en-US" sz="4800" b="1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4723</Words>
  <Application>WPS Presentation</Application>
  <PresentationFormat>Widescreen</PresentationFormat>
  <Paragraphs>158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Microsoft YaHei</vt:lpstr>
      <vt:lpstr>Office Theme</vt:lpstr>
      <vt:lpstr>Data Science with R</vt:lpstr>
      <vt:lpstr>Reading CSV Files in R</vt:lpstr>
      <vt:lpstr>Reading CSV Files in R</vt:lpstr>
      <vt:lpstr>Reading CSV Files in R</vt:lpstr>
      <vt:lpstr>Writing Data into CSV Files</vt:lpstr>
      <vt:lpstr>Writing Data into CSV Files</vt:lpstr>
      <vt:lpstr>Reading Tabular Data Files</vt:lpstr>
      <vt:lpstr>Reading Tabular Data Files</vt:lpstr>
      <vt:lpstr>Reading Excel Files in R</vt:lpstr>
      <vt:lpstr>Reading Excel Files in R</vt:lpstr>
      <vt:lpstr>Reading XML Files in R</vt:lpstr>
      <vt:lpstr>Reading XML Files in R</vt:lpstr>
      <vt:lpstr>Reading JSON Files in R</vt:lpstr>
      <vt:lpstr>Reading JSON Files in R</vt:lpstr>
      <vt:lpstr>Basic Data Exploration in R</vt:lpstr>
      <vt:lpstr>Basic Data Exploration in R</vt:lpstr>
      <vt:lpstr>Basic Data Manipulation in R</vt:lpstr>
      <vt:lpstr>Downloading Files in 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R</dc:title>
  <dc:creator>AJ</dc:creator>
  <cp:lastModifiedBy>hp</cp:lastModifiedBy>
  <cp:revision>102</cp:revision>
  <dcterms:created xsi:type="dcterms:W3CDTF">2017-06-13T04:37:00Z</dcterms:created>
  <dcterms:modified xsi:type="dcterms:W3CDTF">2017-06-25T18:04:35Z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