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7B8B-76F1-4540-9AE7-7706EA4106A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020D-5A57-47A3-B362-90261D1EE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3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7B8B-76F1-4540-9AE7-7706EA4106A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020D-5A57-47A3-B362-90261D1EE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2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7B8B-76F1-4540-9AE7-7706EA4106A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020D-5A57-47A3-B362-90261D1EE3F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6294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7B8B-76F1-4540-9AE7-7706EA4106A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020D-5A57-47A3-B362-90261D1EE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52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7B8B-76F1-4540-9AE7-7706EA4106A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020D-5A57-47A3-B362-90261D1EE3F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060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7B8B-76F1-4540-9AE7-7706EA4106A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020D-5A57-47A3-B362-90261D1EE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3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7B8B-76F1-4540-9AE7-7706EA4106A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020D-5A57-47A3-B362-90261D1EE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3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7B8B-76F1-4540-9AE7-7706EA4106A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020D-5A57-47A3-B362-90261D1EE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1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7B8B-76F1-4540-9AE7-7706EA4106A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020D-5A57-47A3-B362-90261D1EE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5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7B8B-76F1-4540-9AE7-7706EA4106A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020D-5A57-47A3-B362-90261D1EE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6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7B8B-76F1-4540-9AE7-7706EA4106A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020D-5A57-47A3-B362-90261D1EE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6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7B8B-76F1-4540-9AE7-7706EA4106A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020D-5A57-47A3-B362-90261D1EE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5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7B8B-76F1-4540-9AE7-7706EA4106A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020D-5A57-47A3-B362-90261D1EE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1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7B8B-76F1-4540-9AE7-7706EA4106A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020D-5A57-47A3-B362-90261D1EE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6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7B8B-76F1-4540-9AE7-7706EA4106A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020D-5A57-47A3-B362-90261D1EE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9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7B8B-76F1-4540-9AE7-7706EA4106A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020D-5A57-47A3-B362-90261D1EE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8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77B8B-76F1-4540-9AE7-7706EA4106A0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23020D-5A57-47A3-B362-90261D1EE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1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327" y="206062"/>
            <a:ext cx="8933645" cy="940158"/>
          </a:xfrm>
        </p:spPr>
        <p:txBody>
          <a:bodyPr/>
          <a:lstStyle/>
          <a:p>
            <a:r>
              <a:rPr lang="en-US" dirty="0" smtClean="0"/>
              <a:t>Types of Data Structure in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6" y="1687132"/>
            <a:ext cx="11784169" cy="465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5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7076"/>
          </a:xfrm>
        </p:spPr>
        <p:txBody>
          <a:bodyPr/>
          <a:lstStyle/>
          <a:p>
            <a:r>
              <a:rPr lang="en-US" dirty="0" smtClean="0"/>
              <a:t>Accessing </a:t>
            </a:r>
            <a:r>
              <a:rPr lang="en-US" dirty="0"/>
              <a:t>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7887"/>
            <a:ext cx="8596668" cy="4753475"/>
          </a:xfrm>
        </p:spPr>
        <p:txBody>
          <a:bodyPr/>
          <a:lstStyle/>
          <a:p>
            <a:r>
              <a:rPr lang="en-US" dirty="0" smtClean="0"/>
              <a:t>These </a:t>
            </a:r>
            <a:r>
              <a:rPr lang="en-US" dirty="0"/>
              <a:t>can be accessed in the same way as matrix elements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Examples: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i="1" dirty="0"/>
              <a:t>foo[1,,]# returns all elements in the first dimension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i="1" dirty="0"/>
              <a:t>foo[2,,]# returns all elements in the second dimension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i="1" dirty="0"/>
              <a:t>foo[2,1,]# returns only the first row element in the second dimension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3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803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71977"/>
            <a:ext cx="8596668" cy="4869385"/>
          </a:xfrm>
        </p:spPr>
        <p:txBody>
          <a:bodyPr/>
          <a:lstStyle/>
          <a:p>
            <a:r>
              <a:rPr lang="en-US" dirty="0" smtClean="0"/>
              <a:t>These </a:t>
            </a:r>
            <a:r>
              <a:rPr lang="en-US" dirty="0"/>
              <a:t>are the most commonly used data structures in R. </a:t>
            </a:r>
          </a:p>
          <a:p>
            <a:r>
              <a:rPr lang="en-US" dirty="0"/>
              <a:t>A data frame is similar to a general matrix, but its columns can contain different modes of data, such as a number and character.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b="1" dirty="0"/>
              <a:t>Examples: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i="1" dirty="0"/>
              <a:t>name &lt;-c( “</a:t>
            </a:r>
            <a:r>
              <a:rPr lang="en-US" i="1" dirty="0" err="1"/>
              <a:t>joe</a:t>
            </a:r>
            <a:r>
              <a:rPr lang="en-US" i="1" dirty="0"/>
              <a:t>” , “</a:t>
            </a:r>
            <a:r>
              <a:rPr lang="en-US" i="1" dirty="0" err="1"/>
              <a:t>jhon</a:t>
            </a:r>
            <a:r>
              <a:rPr lang="en-US" i="1" dirty="0"/>
              <a:t>” , “Nancy” 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•</a:t>
            </a:r>
            <a:r>
              <a:rPr lang="en-US" i="1" dirty="0" smtClean="0"/>
              <a:t>sex </a:t>
            </a:r>
            <a:r>
              <a:rPr lang="en-US" i="1" dirty="0"/>
              <a:t>&lt;-c(“M”, “M”, “F”)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i="1" dirty="0"/>
              <a:t>age &lt;-c(27,26,26)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i="1" dirty="0"/>
              <a:t>foo &lt;-</a:t>
            </a:r>
            <a:r>
              <a:rPr lang="en-US" i="1" dirty="0" err="1"/>
              <a:t>data.frame</a:t>
            </a:r>
            <a:r>
              <a:rPr lang="en-US" i="1" dirty="0"/>
              <a:t>(</a:t>
            </a:r>
            <a:r>
              <a:rPr lang="en-US" i="1" dirty="0" err="1"/>
              <a:t>name,sex,age</a:t>
            </a:r>
            <a:r>
              <a:rPr lang="en-US" i="1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7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9397"/>
            <a:ext cx="8596668" cy="927279"/>
          </a:xfrm>
        </p:spPr>
        <p:txBody>
          <a:bodyPr>
            <a:normAutofit/>
          </a:bodyPr>
          <a:lstStyle/>
          <a:p>
            <a:r>
              <a:rPr lang="en-US" dirty="0" smtClean="0"/>
              <a:t>Elements </a:t>
            </a:r>
            <a:r>
              <a:rPr lang="en-US" dirty="0"/>
              <a:t>of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4856"/>
            <a:ext cx="8596668" cy="4856507"/>
          </a:xfrm>
        </p:spPr>
        <p:txBody>
          <a:bodyPr/>
          <a:lstStyle/>
          <a:p>
            <a:r>
              <a:rPr lang="en-US" dirty="0" smtClean="0"/>
              <a:t>These </a:t>
            </a:r>
            <a:r>
              <a:rPr lang="en-US" dirty="0"/>
              <a:t>can be accessed by column names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Examples: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i="1" dirty="0" err="1"/>
              <a:t>foo$name</a:t>
            </a:r>
            <a:r>
              <a:rPr lang="en-US" i="1" dirty="0"/>
              <a:t># returns the name vector in the data frame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•</a:t>
            </a:r>
            <a:r>
              <a:rPr lang="en-US" i="1" dirty="0" err="1" smtClean="0"/>
              <a:t>foo$age</a:t>
            </a:r>
            <a:r>
              <a:rPr lang="en-US" i="1" dirty="0"/>
              <a:t># returns the age vector in the data frame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i="1" dirty="0" err="1"/>
              <a:t>foo$age</a:t>
            </a:r>
            <a:r>
              <a:rPr lang="en-US" i="1" dirty="0"/>
              <a:t>[2]# returns the second element of the age vector in the data frame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23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71977"/>
            <a:ext cx="8596668" cy="4869385"/>
          </a:xfrm>
        </p:spPr>
        <p:txBody>
          <a:bodyPr/>
          <a:lstStyle/>
          <a:p>
            <a:r>
              <a:rPr lang="en-US" dirty="0" smtClean="0"/>
              <a:t>These </a:t>
            </a:r>
            <a:r>
              <a:rPr lang="en-US" dirty="0"/>
              <a:t>are the categorical variables in 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Examples: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i="1" dirty="0"/>
              <a:t>gender &lt;-c(“Male", “Female“, “Female”, “Male”)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i="1" dirty="0"/>
              <a:t>status &lt;-c(“Poor”, “Improved” “Excellent”, “Poor” , “Excellent”)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i="1" dirty="0" err="1"/>
              <a:t>factor_gender</a:t>
            </a:r>
            <a:r>
              <a:rPr lang="en-US" i="1" dirty="0"/>
              <a:t> &lt;-factor(gender) # </a:t>
            </a:r>
            <a:r>
              <a:rPr lang="en-US" i="1" dirty="0" err="1"/>
              <a:t>factor_genter</a:t>
            </a:r>
            <a:r>
              <a:rPr lang="en-US" i="1" dirty="0"/>
              <a:t> has two levels, Male and Female.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i="1" dirty="0" err="1"/>
              <a:t>factor_status</a:t>
            </a:r>
            <a:r>
              <a:rPr lang="en-US" i="1" dirty="0"/>
              <a:t> &lt;-factor(status) # </a:t>
            </a:r>
            <a:r>
              <a:rPr lang="en-US" i="1" dirty="0" err="1"/>
              <a:t>factor_status</a:t>
            </a:r>
            <a:r>
              <a:rPr lang="en-US" i="1" dirty="0"/>
              <a:t> has three levels, Poor, Improved, and Excellent.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6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924"/>
          </a:xfrm>
        </p:spPr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4857"/>
            <a:ext cx="8596668" cy="4856506"/>
          </a:xfrm>
        </p:spPr>
        <p:txBody>
          <a:bodyPr/>
          <a:lstStyle/>
          <a:p>
            <a:r>
              <a:rPr lang="en-US" dirty="0" smtClean="0"/>
              <a:t>These </a:t>
            </a:r>
            <a:r>
              <a:rPr lang="en-US" dirty="0"/>
              <a:t>are the most complex data structures. A list may contain a combination of vectors, matrices, data frames, and even other lists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i="1" dirty="0" err="1"/>
              <a:t>vec</a:t>
            </a:r>
            <a:r>
              <a:rPr lang="en-US" i="1" dirty="0"/>
              <a:t> &lt;-c(1,2,3,4)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mat &lt;-matrix(vec,2,2)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foo &lt;-list(</a:t>
            </a:r>
            <a:r>
              <a:rPr lang="en-US" i="1" dirty="0" err="1"/>
              <a:t>vec</a:t>
            </a:r>
            <a:r>
              <a:rPr lang="en-US" i="1" dirty="0"/>
              <a:t>, mat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5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0310"/>
            <a:ext cx="10515600" cy="5146653"/>
          </a:xfrm>
        </p:spPr>
        <p:txBody>
          <a:bodyPr/>
          <a:lstStyle/>
          <a:p>
            <a:r>
              <a:rPr lang="en-US" dirty="0" smtClean="0"/>
              <a:t>These </a:t>
            </a:r>
            <a:r>
              <a:rPr lang="en-US" dirty="0"/>
              <a:t>are one-dimensional arrays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Examples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buNone/>
            </a:pPr>
            <a:r>
              <a:rPr lang="pt-BR" i="1" dirty="0" smtClean="0"/>
              <a:t>a </a:t>
            </a:r>
            <a:r>
              <a:rPr lang="pt-BR" i="1" dirty="0"/>
              <a:t>&lt;-c(1, 2, 5, 3, 6, -2, 4)</a:t>
            </a:r>
            <a:endParaRPr lang="pt-BR" dirty="0"/>
          </a:p>
          <a:p>
            <a:pPr marL="0" indent="0">
              <a:buNone/>
            </a:pPr>
            <a:r>
              <a:rPr lang="en-US" i="1" dirty="0" smtClean="0"/>
              <a:t>b </a:t>
            </a:r>
            <a:r>
              <a:rPr lang="en-US" i="1" dirty="0"/>
              <a:t>&lt;-c("one", "two", "three")</a:t>
            </a:r>
            <a:endParaRPr lang="en-US" dirty="0"/>
          </a:p>
          <a:p>
            <a:pPr marL="0" indent="0">
              <a:buNone/>
            </a:pPr>
            <a:r>
              <a:rPr lang="da-DK" i="1" dirty="0" smtClean="0"/>
              <a:t>c </a:t>
            </a:r>
            <a:r>
              <a:rPr lang="da-DK" i="1" dirty="0"/>
              <a:t>&lt;-c(TRUE, TRUE, TRUE, FALSE, TRUE, FALSE)</a:t>
            </a:r>
            <a:endParaRPr lang="da-DK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Where,</a:t>
            </a:r>
          </a:p>
          <a:p>
            <a:pPr marL="0" indent="0">
              <a:buNone/>
            </a:pPr>
            <a:r>
              <a:rPr lang="en-US" dirty="0"/>
              <a:t>•a is a numeric vector.</a:t>
            </a:r>
          </a:p>
          <a:p>
            <a:pPr marL="0" indent="0">
              <a:buNone/>
            </a:pPr>
            <a:r>
              <a:rPr lang="en-US" dirty="0"/>
              <a:t>•b is a character vector.</a:t>
            </a:r>
          </a:p>
          <a:p>
            <a:pPr marL="0" indent="0">
              <a:buNone/>
            </a:pPr>
            <a:r>
              <a:rPr lang="en-US" dirty="0"/>
              <a:t>•c is a logical vector.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3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Scalars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434"/>
            <a:ext cx="10515600" cy="4734529"/>
          </a:xfrm>
        </p:spPr>
        <p:txBody>
          <a:bodyPr/>
          <a:lstStyle/>
          <a:p>
            <a:r>
              <a:rPr lang="en-US" dirty="0" smtClean="0"/>
              <a:t>These </a:t>
            </a:r>
            <a:r>
              <a:rPr lang="en-US" dirty="0"/>
              <a:t>are one-element vectors used to hold constants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n-US" b="1" dirty="0"/>
              <a:t>:</a:t>
            </a:r>
            <a:endParaRPr lang="en-US" dirty="0"/>
          </a:p>
          <a:p>
            <a:r>
              <a:rPr lang="en-US" i="1" dirty="0"/>
              <a:t>f &lt;-3</a:t>
            </a:r>
            <a:endParaRPr lang="en-US" dirty="0"/>
          </a:p>
          <a:p>
            <a:r>
              <a:rPr lang="en-US" i="1" dirty="0"/>
              <a:t>g &lt;-"US" </a:t>
            </a:r>
            <a:endParaRPr lang="en-US" dirty="0"/>
          </a:p>
          <a:p>
            <a:r>
              <a:rPr lang="en-US" i="1" dirty="0"/>
              <a:t>h &lt;-</a:t>
            </a:r>
            <a:r>
              <a:rPr lang="en-US" i="1" dirty="0" smtClean="0"/>
              <a:t>TRUE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>
            <a:normAutofit/>
          </a:bodyPr>
          <a:lstStyle/>
          <a:p>
            <a:r>
              <a:rPr lang="en-US" dirty="0" smtClean="0"/>
              <a:t>Colon </a:t>
            </a:r>
            <a:r>
              <a:rPr lang="en-US" dirty="0"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704"/>
            <a:ext cx="10515600" cy="5082259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helps create a vector with a shortcut notation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n-US" b="1" dirty="0"/>
              <a:t>:</a:t>
            </a:r>
            <a:endParaRPr lang="en-US" dirty="0"/>
          </a:p>
          <a:p>
            <a:r>
              <a:rPr lang="en-US" i="1" dirty="0"/>
              <a:t>a &lt;-c(1:5) </a:t>
            </a:r>
            <a:endParaRPr lang="en-US" dirty="0"/>
          </a:p>
          <a:p>
            <a:r>
              <a:rPr lang="en-US" dirty="0"/>
              <a:t>This is equivalent to: </a:t>
            </a:r>
          </a:p>
          <a:p>
            <a:r>
              <a:rPr lang="pt-BR" i="1" dirty="0"/>
              <a:t>a &lt;-c(1,2, </a:t>
            </a:r>
            <a:r>
              <a:rPr lang="pt-BR" i="1" dirty="0" smtClean="0"/>
              <a:t>3</a:t>
            </a:r>
            <a:r>
              <a:rPr lang="pt-BR" i="1" dirty="0"/>
              <a:t>, 4,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8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7578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Accessing </a:t>
            </a:r>
            <a:r>
              <a:rPr lang="en-US" b="1" dirty="0"/>
              <a:t>Vector </a:t>
            </a:r>
            <a:r>
              <a:rPr lang="en-US" b="1" dirty="0" smtClean="0"/>
              <a:t>Elements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vector of positions within brackets is used to refer to the various elements of a vector.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1665027"/>
            <a:ext cx="9735379" cy="428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6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100"/>
            <a:ext cx="10515600" cy="5017863"/>
          </a:xfrm>
        </p:spPr>
        <p:txBody>
          <a:bodyPr/>
          <a:lstStyle/>
          <a:p>
            <a:r>
              <a:rPr lang="en-US" dirty="0" smtClean="0"/>
              <a:t>These </a:t>
            </a:r>
            <a:r>
              <a:rPr lang="en-US" dirty="0"/>
              <a:t>are two-dimensional data structures.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Example:</a:t>
            </a:r>
            <a:endParaRPr lang="en-US" dirty="0"/>
          </a:p>
          <a:p>
            <a:r>
              <a:rPr lang="en-US" i="1" dirty="0"/>
              <a:t>vector &lt;-c(1,2,3,4) </a:t>
            </a:r>
            <a:endParaRPr lang="en-US" dirty="0"/>
          </a:p>
          <a:p>
            <a:r>
              <a:rPr lang="en-US" i="1" dirty="0"/>
              <a:t>foo &lt;-matrix(vector, </a:t>
            </a:r>
            <a:r>
              <a:rPr lang="en-US" i="1" dirty="0" err="1"/>
              <a:t>nrow</a:t>
            </a:r>
            <a:r>
              <a:rPr lang="en-US" i="1" dirty="0"/>
              <a:t>=2, </a:t>
            </a:r>
            <a:r>
              <a:rPr lang="en-US" i="1" dirty="0" err="1"/>
              <a:t>ncol</a:t>
            </a:r>
            <a:r>
              <a:rPr lang="en-US" i="1" dirty="0"/>
              <a:t>=2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Note: Elements </a:t>
            </a:r>
            <a:r>
              <a:rPr lang="en-US" dirty="0">
                <a:solidFill>
                  <a:srgbClr val="FF0000"/>
                </a:solidFill>
              </a:rPr>
              <a:t>in a matrix must be of the same type, whether a number, character, or </a:t>
            </a:r>
            <a:r>
              <a:rPr lang="en-US" dirty="0" smtClean="0">
                <a:solidFill>
                  <a:srgbClr val="FF0000"/>
                </a:solidFill>
              </a:rPr>
              <a:t>Boolean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97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Matrices </a:t>
            </a:r>
            <a:r>
              <a:rPr lang="en-US" dirty="0" err="1"/>
              <a:t>byrow</a:t>
            </a:r>
            <a:r>
              <a:rPr lang="en-US" dirty="0"/>
              <a:t> is an optional parameter used by matrices.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1679"/>
            <a:ext cx="8596668" cy="4199683"/>
          </a:xfrm>
        </p:spPr>
        <p:txBody>
          <a:bodyPr/>
          <a:lstStyle/>
          <a:p>
            <a:endParaRPr lang="en-US" dirty="0"/>
          </a:p>
          <a:p>
            <a:r>
              <a:rPr lang="en-US" b="1" dirty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i="1" dirty="0"/>
              <a:t>foo &lt;-matrix(vector, </a:t>
            </a:r>
            <a:r>
              <a:rPr lang="en-US" i="1" dirty="0" err="1"/>
              <a:t>nrow</a:t>
            </a:r>
            <a:r>
              <a:rPr lang="en-US" i="1" dirty="0"/>
              <a:t>=2, </a:t>
            </a:r>
            <a:r>
              <a:rPr lang="en-US" i="1" dirty="0" err="1"/>
              <a:t>ncol</a:t>
            </a:r>
            <a:r>
              <a:rPr lang="en-US" i="1" dirty="0"/>
              <a:t>=2, </a:t>
            </a:r>
            <a:r>
              <a:rPr lang="en-US" i="1" dirty="0" err="1"/>
              <a:t>byrow</a:t>
            </a:r>
            <a:r>
              <a:rPr lang="en-US" i="1" dirty="0"/>
              <a:t> = TRUE)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i="1" dirty="0"/>
              <a:t>foo &lt;-matrix(vector, </a:t>
            </a:r>
            <a:r>
              <a:rPr lang="en-US" i="1" dirty="0" err="1"/>
              <a:t>nrow</a:t>
            </a:r>
            <a:r>
              <a:rPr lang="en-US" i="1" dirty="0"/>
              <a:t>=2, </a:t>
            </a:r>
            <a:r>
              <a:rPr lang="en-US" i="1" dirty="0" err="1"/>
              <a:t>ncol</a:t>
            </a:r>
            <a:r>
              <a:rPr lang="en-US" i="1" dirty="0"/>
              <a:t>=2, </a:t>
            </a:r>
            <a:r>
              <a:rPr lang="en-US" i="1" dirty="0" err="1"/>
              <a:t>byrow</a:t>
            </a:r>
            <a:r>
              <a:rPr lang="en-US" i="1" dirty="0"/>
              <a:t> = FALSE)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6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045"/>
          </a:xfrm>
        </p:spPr>
        <p:txBody>
          <a:bodyPr>
            <a:normAutofit/>
          </a:bodyPr>
          <a:lstStyle/>
          <a:p>
            <a:r>
              <a:rPr lang="en-US" dirty="0" smtClean="0"/>
              <a:t>Accessing </a:t>
            </a:r>
            <a:r>
              <a:rPr lang="en-US" dirty="0"/>
              <a:t>Matrix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555"/>
            <a:ext cx="8596668" cy="4611807"/>
          </a:xfrm>
        </p:spPr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access a matrix elements by using subscripts or brackets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Examples: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i="1" dirty="0"/>
              <a:t>mat &lt;-matrix(c(1:4), </a:t>
            </a:r>
            <a:r>
              <a:rPr lang="en-US" i="1" dirty="0" err="1"/>
              <a:t>nrow</a:t>
            </a:r>
            <a:r>
              <a:rPr lang="en-US" i="1" dirty="0"/>
              <a:t>=2,ncol = 2)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i="1" dirty="0"/>
              <a:t>mat[1,]# returns the first row in the matrix.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i="1" dirty="0"/>
              <a:t>mat[2,]# returns the second row in the matrix.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i="1" dirty="0"/>
              <a:t>mat[,1]# returns the first column in the matrix.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i="1" dirty="0"/>
              <a:t>mat[,2]# returns the second column in the matrix.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i="1" dirty="0"/>
              <a:t>mat[1,2]# returns the element in the first row of the second column.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5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5004"/>
            <a:ext cx="8596668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97735"/>
            <a:ext cx="8596668" cy="4843627"/>
          </a:xfrm>
        </p:spPr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matrices</a:t>
            </a:r>
            <a:r>
              <a:rPr lang="en-US" dirty="0" smtClean="0"/>
              <a:t>; these </a:t>
            </a:r>
            <a:r>
              <a:rPr lang="en-US" dirty="0"/>
              <a:t>can have more than two dimensions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Examples: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i="1" dirty="0"/>
              <a:t>a &lt;-matrix(c(1,1,1,1) , 2, 2)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i="1" dirty="0"/>
              <a:t>b &lt;-matrix(c(2,2,2,2) , 2, 2)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i="1" dirty="0"/>
              <a:t>foo &lt;-array(c(</a:t>
            </a:r>
            <a:r>
              <a:rPr lang="en-US" i="1" dirty="0" err="1"/>
              <a:t>a,b</a:t>
            </a:r>
            <a:r>
              <a:rPr lang="en-US" i="1" dirty="0"/>
              <a:t>), c(2,2,2))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3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</TotalTime>
  <Words>656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Wingdings 3</vt:lpstr>
      <vt:lpstr>Facet</vt:lpstr>
      <vt:lpstr>Types of Data Structure in R</vt:lpstr>
      <vt:lpstr>Vectors</vt:lpstr>
      <vt:lpstr> Scalars</vt:lpstr>
      <vt:lpstr>Colon Operator</vt:lpstr>
      <vt:lpstr>Accessing Vector Elements A numeric vector of positions within brackets is used to refer to the various elements of a vector.</vt:lpstr>
      <vt:lpstr>Matrices</vt:lpstr>
      <vt:lpstr>Matrices byrow is an optional parameter used by matrices.</vt:lpstr>
      <vt:lpstr>Accessing Matrix Elements</vt:lpstr>
      <vt:lpstr>Arrays</vt:lpstr>
      <vt:lpstr>Accessing Array Elements</vt:lpstr>
      <vt:lpstr>Data Frames</vt:lpstr>
      <vt:lpstr>Elements of Data Frames</vt:lpstr>
      <vt:lpstr>Factors</vt:lpstr>
      <vt:lpstr>Lists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Data Structure in R</dc:title>
  <dc:creator>arun</dc:creator>
  <cp:lastModifiedBy>arun</cp:lastModifiedBy>
  <cp:revision>11</cp:revision>
  <dcterms:created xsi:type="dcterms:W3CDTF">2017-06-13T04:11:17Z</dcterms:created>
  <dcterms:modified xsi:type="dcterms:W3CDTF">2017-06-13T15:49:14Z</dcterms:modified>
</cp:coreProperties>
</file>