
<file path=[Content_Types].xml><?xml version="1.0" encoding="utf-8"?>
<Types xmlns="http://schemas.openxmlformats.org/package/2006/content-types"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2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3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23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" name="Google Shape;14;p1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0" name="Google Shape;20;p16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" name="Google Shape;21;p1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4" name="Google Shape;24;p1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18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1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19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1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2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9" name="Google Shape;39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21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21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drive.google.com/file/d/11XYROW2NyYQMqZbgQyYQe8g30PXzuI4S/view?usp=drive_link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hyperlink" Target="https://docs.google.com/document/d/1djFX6doUdUk3ZENs9kgFIlPQ6EXx0A0-eRiCgb_N95U/edit?usp=drive_lin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317500" y="287050"/>
            <a:ext cx="8210100" cy="27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GB" sz="20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NATIONAL ENGINEERING COLLEGE, </a:t>
            </a:r>
            <a:br>
              <a:rPr lang="en-GB" sz="20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GB" sz="14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K.R.NAGAR, KOVILPATTI - 628 503</a:t>
            </a:r>
            <a:br>
              <a:rPr lang="en-GB" sz="20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sz="20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imes New Roman" panose="02020603050405020304"/>
              <a:buNone/>
            </a:pPr>
            <a:r>
              <a:rPr lang="en-GB" sz="20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23CS24C -OBJECT ORIENTED PROGRAMMING USING C++</a:t>
            </a:r>
            <a:br>
              <a:rPr lang="en-GB" sz="20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GB" sz="17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EXPERIENTIAL  LEARNING LAB</a:t>
            </a:r>
            <a:endParaRPr sz="17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imes New Roman" panose="02020603050405020304"/>
              <a:buNone/>
            </a:pPr>
            <a:endParaRPr sz="281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imes New Roman" panose="02020603050405020304"/>
              <a:buNone/>
            </a:pPr>
            <a:endParaRPr sz="28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196300" y="330575"/>
            <a:ext cx="839350" cy="6959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/>
          <p:nvPr/>
        </p:nvSpPr>
        <p:spPr>
          <a:xfrm>
            <a:off x="1926925" y="2106888"/>
            <a:ext cx="6263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GB" sz="20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  TOUR MANAGEMENT SYSTEM</a:t>
            </a:r>
            <a:endParaRPr sz="2000" b="0" i="0" u="none" strike="noStrike" cap="none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5775340" y="3356635"/>
            <a:ext cx="3368700" cy="149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altLang="en-GB" sz="1200" b="1" i="0" u="none" strike="noStrike" cap="none">
                <a:solidFill>
                  <a:srgbClr val="262626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SUBMITTED BY:</a:t>
            </a:r>
            <a:endParaRPr lang="en-US" altLang="en-GB" sz="1200" b="1" i="0" u="none" strike="noStrike" cap="none">
              <a:solidFill>
                <a:srgbClr val="262626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GB" sz="1200" b="1">
                <a:solidFill>
                  <a:srgbClr val="262626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Maha Manisha M </a:t>
            </a:r>
            <a:r>
              <a:rPr lang="en-GB" sz="1200" b="1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(2312025)</a:t>
            </a:r>
            <a:endParaRPr sz="1200" b="1" i="0" u="none" strike="noStrike" cap="none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GB" sz="1200" b="1">
                <a:solidFill>
                  <a:srgbClr val="262626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TEAM MEMBERS:</a:t>
            </a:r>
            <a:endParaRPr sz="1200" b="1" i="0" u="none" strike="noStrike" cap="none">
              <a:solidFill>
                <a:srgbClr val="262626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GB" sz="1200" b="1">
                <a:solidFill>
                  <a:srgbClr val="262626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Anusuyadevi N </a:t>
            </a:r>
            <a:r>
              <a:rPr lang="en-GB" sz="1200" b="1">
                <a:solidFill>
                  <a:srgbClr val="FF0000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(</a:t>
            </a:r>
            <a:r>
              <a:rPr lang="en-GB" sz="1200" b="1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2312005)</a:t>
            </a:r>
            <a:endParaRPr sz="1200" b="1" i="0" u="none" strike="noStrike" cap="none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GB" sz="1200" b="1">
                <a:solidFill>
                  <a:srgbClr val="262626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Dharshini K </a:t>
            </a:r>
            <a:r>
              <a:rPr lang="en-GB" sz="1200" b="1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(2312012)</a:t>
            </a:r>
            <a:endParaRPr lang="en-US" altLang="en-GB" sz="1200" b="1" i="0" u="none" strike="noStrike" cap="none">
              <a:solidFill>
                <a:srgbClr val="262626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GB" sz="1200" b="1" i="0" u="none" strike="noStrike" cap="none">
                <a:solidFill>
                  <a:srgbClr val="262626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                                                                                                                                                                                         </a:t>
            </a:r>
            <a:endParaRPr sz="1400" b="0" i="0" u="none" strike="noStrike" cap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7788100" y="3842950"/>
            <a:ext cx="1378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"/>
          <p:cNvSpPr txBox="1"/>
          <p:nvPr/>
        </p:nvSpPr>
        <p:spPr>
          <a:xfrm>
            <a:off x="1296200" y="265350"/>
            <a:ext cx="62634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 panose="02040502050405020303"/>
              <a:buNone/>
            </a:pPr>
            <a:r>
              <a:rPr lang="en-GB" sz="3800" b="1" i="0" u="none" strike="noStrike" cap="none">
                <a:solidFill>
                  <a:srgbClr val="99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Demo</a:t>
            </a:r>
            <a:endParaRPr sz="1800" b="0" i="0" u="none" strike="noStrike" cap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4" name="Google Shape;124;p10"/>
          <p:cNvSpPr txBox="1"/>
          <p:nvPr/>
        </p:nvSpPr>
        <p:spPr>
          <a:xfrm>
            <a:off x="1187450" y="1668100"/>
            <a:ext cx="6263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GB" sz="1800" b="0" i="0" u="sng" strike="noStrike" cap="none">
                <a:solidFill>
                  <a:schemeClr val="hlink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hlinkClick r:id="rId1"/>
              </a:rPr>
              <a:t>https://drive.google.com/file/d/11XYROW2NyYQMqZbgQyYQe8g30PXzuI4S/view?usp=drive_link</a:t>
            </a:r>
            <a:endParaRPr sz="1800" b="0" i="0" u="none" strike="noStrike" cap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"/>
          <p:cNvSpPr txBox="1"/>
          <p:nvPr/>
        </p:nvSpPr>
        <p:spPr>
          <a:xfrm>
            <a:off x="1111325" y="1624600"/>
            <a:ext cx="62634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 panose="020B0604020202020204"/>
              <a:buNone/>
            </a:pPr>
            <a:r>
              <a:rPr lang="en-GB" sz="5400" b="1" i="0" u="none" strike="noStrike" cap="none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Thank You</a:t>
            </a:r>
            <a:endParaRPr sz="1800" b="0" i="0" u="none" strike="noStrike" cap="none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30" name="Google Shape;130;p11" title="Smile GIF (Provided by Tenor)"/>
          <p:cNvPicPr preferRelativeResize="0"/>
          <p:nvPr/>
        </p:nvPicPr>
        <p:blipFill rotWithShape="1">
          <a:blip r:embed="rId1"/>
          <a:srcRect l="-2092" t="-3390"/>
          <a:stretch>
            <a:fillRect/>
          </a:stretch>
        </p:blipFill>
        <p:spPr>
          <a:xfrm>
            <a:off x="2916450" y="2701150"/>
            <a:ext cx="2599850" cy="169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990"/>
              <a:buFont typeface="Georgia" panose="02040502050405020303"/>
              <a:buNone/>
            </a:pPr>
            <a:r>
              <a:rPr lang="en-GB" sz="3290" b="1">
                <a:solidFill>
                  <a:srgbClr val="99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 Statement</a:t>
            </a:r>
            <a:endParaRPr sz="3020"/>
          </a:p>
        </p:txBody>
      </p:sp>
      <p:sp>
        <p:nvSpPr>
          <p:cNvPr id="64" name="Google Shape;64;p2"/>
          <p:cNvSpPr txBox="1"/>
          <p:nvPr>
            <p:ph type="body" idx="1"/>
          </p:nvPr>
        </p:nvSpPr>
        <p:spPr>
          <a:xfrm>
            <a:off x="311700" y="13155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350" marR="5715" lvl="0" indent="-6350" algn="l" rtl="0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 panose="020B0604020202020204"/>
              <a:buNone/>
            </a:pPr>
            <a:r>
              <a:rPr lang="en-GB" sz="225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• To create a tour management application using C++ that have features to book tour, update tour or cancel tour.</a:t>
            </a:r>
            <a:endParaRPr sz="225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350" marR="5715" lvl="0" indent="-6350" algn="l" rtl="0">
              <a:lnSpc>
                <a:spcPct val="92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 panose="020B0604020202020204"/>
              <a:buNone/>
            </a:pPr>
            <a:endParaRPr sz="225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350" marR="5715" lvl="0" indent="-6350" algn="l" rtl="0">
              <a:lnSpc>
                <a:spcPct val="92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 panose="020B0604020202020204"/>
              <a:buNone/>
            </a:pPr>
            <a:r>
              <a:rPr lang="en-GB" sz="225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• To save the tour details of both customer and reservation details in a Separate files.</a:t>
            </a:r>
            <a:endParaRPr sz="225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350" marR="5715" lvl="0" indent="-6350" algn="l" rtl="0">
              <a:lnSpc>
                <a:spcPct val="92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 panose="020B0604020202020204"/>
              <a:buNone/>
            </a:pPr>
            <a:endParaRPr sz="225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6350" marR="5715" lvl="0" indent="-6350" algn="l" rtl="0">
              <a:lnSpc>
                <a:spcPct val="92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 panose="020B0604020202020204"/>
              <a:buNone/>
            </a:pPr>
            <a:r>
              <a:rPr lang="en-GB" sz="225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• To create an error free application that is capable to handle real life scenario.</a:t>
            </a:r>
            <a:endParaRPr sz="225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95000"/>
              </a:lnSpc>
              <a:spcBef>
                <a:spcPts val="15"/>
              </a:spcBef>
              <a:spcAft>
                <a:spcPts val="1200"/>
              </a:spcAft>
              <a:buSzPts val="935"/>
              <a:buNone/>
            </a:pPr>
            <a:endParaRPr sz="153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990"/>
              <a:buFont typeface="Georgia" panose="02040502050405020303"/>
              <a:buNone/>
            </a:pPr>
            <a:r>
              <a:rPr lang="en-GB" sz="3290" b="1">
                <a:solidFill>
                  <a:srgbClr val="99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Objective</a:t>
            </a:r>
            <a:endParaRPr sz="3020"/>
          </a:p>
        </p:txBody>
      </p:sp>
      <p:sp>
        <p:nvSpPr>
          <p:cNvPr id="70" name="Google Shape;70;p3"/>
          <p:cNvSpPr txBox="1"/>
          <p:nvPr/>
        </p:nvSpPr>
        <p:spPr>
          <a:xfrm>
            <a:off x="361025" y="1254875"/>
            <a:ext cx="8046900" cy="41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300" b="0" i="0" u="none" strike="noStrike" cap="none">
                <a:solidFill>
                  <a:schemeClr val="dk1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1.</a:t>
            </a:r>
            <a:r>
              <a:rPr lang="en-GB" sz="1300" b="1" i="0" u="none" strike="noStrike" cap="none">
                <a:solidFill>
                  <a:schemeClr val="dk1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Easy Booking Process:</a:t>
            </a:r>
            <a:r>
              <a:rPr lang="en-GB" sz="1300" b="0" i="0" u="none" strike="noStrike" cap="none">
                <a:solidFill>
                  <a:schemeClr val="dk1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 Simplify the process of creating, updating, and canceling tour booking s to ensure accuracy and user-friendliness</a:t>
            </a:r>
            <a:endParaRPr sz="1300" b="0" i="0" u="none" strike="noStrike" cap="none">
              <a:solidFill>
                <a:schemeClr val="dk1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300" b="0" i="0" u="none" strike="noStrike" cap="none">
              <a:solidFill>
                <a:schemeClr val="dk1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300" b="0" i="0" u="none" strike="noStrike" cap="none">
                <a:solidFill>
                  <a:schemeClr val="dk1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2.</a:t>
            </a:r>
            <a:r>
              <a:rPr lang="en-GB" sz="1300" b="1" i="0" u="none" strike="noStrike" cap="none">
                <a:solidFill>
                  <a:schemeClr val="dk1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Customer Information Management</a:t>
            </a:r>
            <a:r>
              <a:rPr lang="en-GB" sz="1300" b="0" i="0" u="none" strike="noStrike" cap="none">
                <a:solidFill>
                  <a:schemeClr val="dk1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: Maintain detailed and organized records of customers, including their personal information and booking history.</a:t>
            </a:r>
            <a:endParaRPr sz="1300" b="0" i="0" u="none" strike="noStrike" cap="none">
              <a:solidFill>
                <a:schemeClr val="dk1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300" b="0" i="0" u="none" strike="noStrike" cap="none">
              <a:solidFill>
                <a:schemeClr val="dk1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300" b="0" i="0" u="none" strike="noStrike" cap="none">
                <a:solidFill>
                  <a:schemeClr val="dk1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3.</a:t>
            </a:r>
            <a:r>
              <a:rPr lang="en-GB" sz="1300" b="1" i="0" u="none" strike="noStrike" cap="none">
                <a:solidFill>
                  <a:schemeClr val="dk1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Secure Data Handling: </a:t>
            </a:r>
            <a:r>
              <a:rPr lang="en-GB" sz="1300" b="0" i="0" u="none" strike="noStrike" cap="none">
                <a:solidFill>
                  <a:schemeClr val="dk1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Implement robust file handling with encryption to securely store and retrieve tour, customer, and booking information.</a:t>
            </a:r>
            <a:endParaRPr sz="1300" b="0" i="0" u="none" strike="noStrike" cap="none">
              <a:solidFill>
                <a:schemeClr val="dk1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300" b="0" i="0" u="none" strike="noStrike" cap="none">
              <a:solidFill>
                <a:schemeClr val="dk1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300" b="0" i="0" u="none" strike="noStrike" cap="none">
                <a:solidFill>
                  <a:schemeClr val="dk1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4.</a:t>
            </a:r>
            <a:r>
              <a:rPr lang="en-GB" sz="1300" b="1" i="0" u="none" strike="noStrike" cap="none">
                <a:solidFill>
                  <a:schemeClr val="dk1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Comprehensive Tour Management:</a:t>
            </a:r>
            <a:r>
              <a:rPr lang="en-GB" sz="1300" b="0" i="0" u="none" strike="noStrike" cap="none">
                <a:solidFill>
                  <a:schemeClr val="dk1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 Allow for the addition, updating, and removal of tour packages with all necessary details.</a:t>
            </a:r>
            <a:endParaRPr sz="1300" b="0" i="0" u="none" strike="noStrike" cap="none">
              <a:solidFill>
                <a:schemeClr val="dk1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300" b="0" i="0" u="none" strike="noStrike" cap="none">
              <a:solidFill>
                <a:schemeClr val="dk1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300" b="0" i="0" u="none" strike="noStrike" cap="none">
                <a:solidFill>
                  <a:schemeClr val="dk1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5.</a:t>
            </a:r>
            <a:r>
              <a:rPr lang="en-GB" sz="1300" b="1" i="0" u="none" strike="noStrike" cap="none">
                <a:solidFill>
                  <a:schemeClr val="dk1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User-Friendly Interface</a:t>
            </a:r>
            <a:r>
              <a:rPr lang="en-GB" sz="1300" b="0" i="0" u="none" strike="noStrike" cap="none">
                <a:solidFill>
                  <a:schemeClr val="dk1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: Develop an intuitive user interface for easy navigation and interaction with the system.</a:t>
            </a:r>
            <a:endParaRPr sz="1300" b="0" i="0" u="none" strike="noStrike" cap="none">
              <a:solidFill>
                <a:schemeClr val="dk1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300" b="0" i="0" u="none" strike="noStrike" cap="none">
              <a:solidFill>
                <a:schemeClr val="dk1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2200" b="0" i="0" u="none" strike="noStrike" cap="none">
              <a:solidFill>
                <a:schemeClr val="dk1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endParaRPr sz="1100" b="0" i="0" u="none" strike="noStrike" cap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>
            <p:ph type="title"/>
          </p:nvPr>
        </p:nvSpPr>
        <p:spPr>
          <a:xfrm>
            <a:off x="311700" y="238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ct val="97000"/>
              <a:buFont typeface="Georgia" panose="02040502050405020303"/>
              <a:buNone/>
            </a:pPr>
            <a:r>
              <a:rPr lang="en-GB" sz="3400" b="1">
                <a:solidFill>
                  <a:srgbClr val="99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Usecase Diagram</a:t>
            </a:r>
            <a:endParaRPr lang="en-GB" sz="3400" b="1">
              <a:solidFill>
                <a:srgbClr val="99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6" name="Google Shape;76;p4"/>
          <p:cNvSpPr txBox="1"/>
          <p:nvPr/>
        </p:nvSpPr>
        <p:spPr>
          <a:xfrm>
            <a:off x="1404950" y="1450625"/>
            <a:ext cx="6263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7" name="Google Shape;77;p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916613" y="1239975"/>
            <a:ext cx="3457575" cy="333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/>
          <p:nvPr>
            <p:ph type="title"/>
          </p:nvPr>
        </p:nvSpPr>
        <p:spPr>
          <a:xfrm>
            <a:off x="311700" y="303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182880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ct val="100000"/>
              <a:buFont typeface="Georgia" panose="02040502050405020303"/>
              <a:buNone/>
            </a:pPr>
            <a:r>
              <a:rPr lang="en-GB" sz="3300" b="1">
                <a:solidFill>
                  <a:srgbClr val="99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Class Diagram</a:t>
            </a:r>
            <a:endParaRPr lang="en-GB" sz="3300" b="1">
              <a:solidFill>
                <a:srgbClr val="99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2187900" y="1776850"/>
            <a:ext cx="6263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84" name="Google Shape;84;p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011900" y="1124400"/>
            <a:ext cx="4134200" cy="395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/>
          <p:nvPr/>
        </p:nvSpPr>
        <p:spPr>
          <a:xfrm>
            <a:off x="817750" y="167475"/>
            <a:ext cx="72531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 panose="02040502050405020303"/>
              <a:buNone/>
            </a:pPr>
            <a:r>
              <a:rPr lang="en-GB" sz="3000" b="1" i="0" u="none" strike="noStrike" cap="none">
                <a:solidFill>
                  <a:srgbClr val="99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Object Oriented Concept Ideation</a:t>
            </a:r>
            <a:endParaRPr sz="3000" b="1" i="0" u="none" strike="noStrike" cap="none">
              <a:solidFill>
                <a:srgbClr val="99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90" name="Google Shape;90;p6"/>
          <p:cNvCxnSpPr>
            <a:stCxn id="89" idx="2"/>
          </p:cNvCxnSpPr>
          <p:nvPr/>
        </p:nvCxnSpPr>
        <p:spPr>
          <a:xfrm flipH="1">
            <a:off x="4428100" y="1090875"/>
            <a:ext cx="16200" cy="1871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1" name="Google Shape;91;p6"/>
          <p:cNvSpPr txBox="1"/>
          <p:nvPr/>
        </p:nvSpPr>
        <p:spPr>
          <a:xfrm>
            <a:off x="0" y="1037400"/>
            <a:ext cx="27315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 b="1" i="0" u="none" strike="noStrike" cap="none">
                <a:solidFill>
                  <a:srgbClr val="0D0D0D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1.</a:t>
            </a:r>
            <a:r>
              <a:rPr lang="en-GB" sz="2000" b="1" i="0" u="none" strike="noStrike" cap="none">
                <a:solidFill>
                  <a:srgbClr val="0D0D0D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Classes Used:</a:t>
            </a:r>
            <a:endParaRPr sz="2000" b="1" i="0" u="none" strike="noStrike" cap="none">
              <a:solidFill>
                <a:srgbClr val="0D0D0D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2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948225" y="1602850"/>
            <a:ext cx="6263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698125" y="1504975"/>
            <a:ext cx="30123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Customer-Base Class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InternationalPackage-Derived class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IndianPackage-Derived Class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Tour-Another class created to get the details from the passanger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4656325" y="1090875"/>
            <a:ext cx="4175700" cy="244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2.</a:t>
            </a:r>
            <a:r>
              <a:rPr lang="en-GB" sz="2000" b="1" i="0" u="none" strike="noStrike" cap="none">
                <a:solidFill>
                  <a:schemeClr val="dk1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Inheritance:</a:t>
            </a:r>
            <a:endParaRPr sz="2000" b="1" i="0" u="none" strike="noStrike" cap="none">
              <a:solidFill>
                <a:schemeClr val="dk1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GB" sz="1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 </a:t>
            </a:r>
            <a:endParaRPr sz="13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 </a:t>
            </a:r>
            <a:r>
              <a:rPr lang="en-GB" sz="13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InternationalPackage</a:t>
            </a:r>
            <a:r>
              <a:rPr lang="en-GB" sz="1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and </a:t>
            </a:r>
            <a:r>
              <a:rPr lang="en-GB" sz="13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IndiaPackage</a:t>
            </a:r>
            <a:r>
              <a:rPr lang="en-GB" sz="1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classes inherit from the </a:t>
            </a:r>
            <a:r>
              <a:rPr lang="en-GB" sz="13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Package class</a:t>
            </a:r>
            <a:r>
              <a:rPr lang="en-GB" sz="1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using the public keyword.</a:t>
            </a:r>
            <a:endParaRPr sz="13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3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This allows them to use the interface defined by Package while providing their own implementations of the virtual functions.</a:t>
            </a:r>
            <a:endParaRPr sz="13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800" b="0" i="0" u="none" strike="noStrike" cap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95" name="Google Shape;95;p6"/>
          <p:cNvCxnSpPr/>
          <p:nvPr/>
        </p:nvCxnSpPr>
        <p:spPr>
          <a:xfrm>
            <a:off x="34800" y="2986050"/>
            <a:ext cx="9058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6" name="Google Shape;96;p6"/>
          <p:cNvSpPr txBox="1"/>
          <p:nvPr/>
        </p:nvSpPr>
        <p:spPr>
          <a:xfrm>
            <a:off x="100025" y="3073050"/>
            <a:ext cx="8862600" cy="23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3.</a:t>
            </a:r>
            <a:r>
              <a:rPr lang="en-GB" sz="2000" b="1" i="0" u="none" strike="noStrike" cap="none">
                <a:solidFill>
                  <a:schemeClr val="dk1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Polymorphism:</a:t>
            </a:r>
            <a:endParaRPr sz="2000" b="1" i="0" u="none" strike="noStrike" cap="none">
              <a:solidFill>
                <a:schemeClr val="dk1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endParaRPr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 Package class defines two pure virtual functions</a:t>
            </a:r>
            <a:r>
              <a:rPr lang="en-GB" sz="14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(displayPackages() and selectPackage()) 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making it an abstract class.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 InternationalPackage and IndiaPackage classes override these virtual functions, allowing for dynamic binding. This is demonstrated by the use of a pointer to the base class Package* package which points to objects of derived classes </a:t>
            </a:r>
            <a:r>
              <a:rPr lang="en-GB" sz="14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(new InternationalPackage() or new IndiaPackage())</a:t>
            </a:r>
            <a:r>
              <a:rPr lang="en-GB"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sz="1400" b="0" i="0" u="none" strike="noStrike" cap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400" b="0" i="0" u="none" strike="noStrike" cap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7"/>
          <p:cNvCxnSpPr/>
          <p:nvPr/>
        </p:nvCxnSpPr>
        <p:spPr>
          <a:xfrm>
            <a:off x="4232250" y="36975"/>
            <a:ext cx="0" cy="5034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2" name="Google Shape;102;p7"/>
          <p:cNvSpPr txBox="1"/>
          <p:nvPr/>
        </p:nvSpPr>
        <p:spPr>
          <a:xfrm>
            <a:off x="89175" y="91350"/>
            <a:ext cx="4143000" cy="26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4.</a:t>
            </a:r>
            <a:r>
              <a:rPr lang="en-GB" sz="2000" b="1" i="0" u="none" strike="noStrike" cap="none">
                <a:solidFill>
                  <a:schemeClr val="dk1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Constructors and Destructors:</a:t>
            </a:r>
            <a:endParaRPr sz="2000" b="1" i="0" u="none" strike="noStrike" cap="none">
              <a:solidFill>
                <a:schemeClr val="dk1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 </a:t>
            </a:r>
            <a:r>
              <a:rPr lang="en-GB" sz="14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Customer class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has a parameterized constructor to initialize the data members.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 </a:t>
            </a:r>
            <a:r>
              <a:rPr lang="en-GB" sz="14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Tour class 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has a destructor that deletes the dynamically allocated package object to prevent memory leaks </a:t>
            </a:r>
            <a:r>
              <a:rPr lang="en-GB" sz="14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(~Tour() { delete package; })</a:t>
            </a:r>
            <a:endParaRPr sz="1400" b="0" i="0" u="none" strike="noStrike" cap="none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3" name="Google Shape;103;p7"/>
          <p:cNvSpPr txBox="1"/>
          <p:nvPr/>
        </p:nvSpPr>
        <p:spPr>
          <a:xfrm>
            <a:off x="4384475" y="134850"/>
            <a:ext cx="4599600" cy="22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0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5.</a:t>
            </a:r>
            <a:r>
              <a:rPr lang="en-GB" sz="2000" b="1" i="0" u="none" strike="noStrike" cap="none">
                <a:solidFill>
                  <a:schemeClr val="dk1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Abstraction:</a:t>
            </a:r>
            <a:endParaRPr sz="2000" b="1" i="0" u="none" strike="noStrike" cap="none">
              <a:solidFill>
                <a:schemeClr val="dk1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 </a:t>
            </a:r>
            <a:r>
              <a:rPr lang="en-GB" sz="14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Package class 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abstracts the concept of a package with </a:t>
            </a:r>
            <a:r>
              <a:rPr lang="en-GB" sz="14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virtual functions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, hiding the specific details of each type of package.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The user interacts with the </a:t>
            </a:r>
            <a:r>
              <a:rPr lang="en-GB" sz="14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Tour class,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which abstracts the process of selecting a tour package, inputting </a:t>
            </a:r>
            <a:r>
              <a:rPr lang="en-GB" sz="14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customer details, and generating a receipt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04" name="Google Shape;104;p7"/>
          <p:cNvCxnSpPr/>
          <p:nvPr/>
        </p:nvCxnSpPr>
        <p:spPr>
          <a:xfrm rot="10800000" flipH="1">
            <a:off x="23925" y="2527100"/>
            <a:ext cx="9080100" cy="32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" name="Google Shape;105;p7"/>
          <p:cNvSpPr txBox="1"/>
          <p:nvPr/>
        </p:nvSpPr>
        <p:spPr>
          <a:xfrm>
            <a:off x="23925" y="2527100"/>
            <a:ext cx="3990900" cy="3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5.</a:t>
            </a:r>
            <a:r>
              <a:rPr lang="en-GB" sz="1800" b="1" i="0" u="none" strike="noStrike" cap="none">
                <a:solidFill>
                  <a:schemeClr val="dk1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Encapsulation:</a:t>
            </a:r>
            <a:endParaRPr sz="1800" b="1" i="0" u="none" strike="noStrike" cap="none">
              <a:solidFill>
                <a:schemeClr val="dk1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Data members like </a:t>
            </a:r>
            <a:r>
              <a:rPr lang="en-GB" sz="14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name, gender, age, type, place, amount, departuredate, package, and customers 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are encapsulated within their respective classes.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Functions like</a:t>
            </a:r>
            <a:r>
              <a:rPr lang="en-GB" sz="14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inputDetails(), selectTourPackage(), generateReceipt(), saveReceiptToFile(), and readReceiptFromFile() 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provide controlled access to these data members.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800" b="0" i="0" u="none" strike="noStrike" cap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6" name="Google Shape;106;p7"/>
          <p:cNvSpPr txBox="1"/>
          <p:nvPr/>
        </p:nvSpPr>
        <p:spPr>
          <a:xfrm>
            <a:off x="4384475" y="2571750"/>
            <a:ext cx="35559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GB" sz="1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6.File :</a:t>
            </a:r>
            <a:endParaRPr sz="18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Used in </a:t>
            </a:r>
            <a:r>
              <a:rPr lang="en-GB" sz="14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saveReceiptToFile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and </a:t>
            </a:r>
            <a:r>
              <a:rPr lang="en-GB" sz="14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readReceiptFromFile</a:t>
            </a:r>
            <a:r>
              <a:rPr lang="en-GB" sz="1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to handle persistent storage of tour receipts.</a:t>
            </a:r>
            <a:endParaRPr sz="1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"/>
          <p:cNvSpPr txBox="1"/>
          <p:nvPr/>
        </p:nvSpPr>
        <p:spPr>
          <a:xfrm>
            <a:off x="197900" y="210950"/>
            <a:ext cx="1859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GB" sz="18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7</a:t>
            </a:r>
            <a:r>
              <a:rPr lang="en-GB" sz="1800" b="1" i="0" u="none" strike="noStrike" cap="none">
                <a:solidFill>
                  <a:schemeClr val="dk1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rPr>
              <a:t>.Templates:</a:t>
            </a:r>
            <a:endParaRPr sz="1800" b="1" i="0" u="none" strike="noStrike" cap="none">
              <a:solidFill>
                <a:schemeClr val="dk1"/>
              </a:solidFill>
              <a:latin typeface="Georgia" panose="02040502050405020303"/>
              <a:ea typeface="Georgia" panose="02040502050405020303"/>
              <a:cs typeface="Georgia" panose="02040502050405020303"/>
              <a:sym typeface="Georgia" panose="02040502050405020303"/>
            </a:endParaRPr>
          </a:p>
        </p:txBody>
      </p:sp>
      <p:sp>
        <p:nvSpPr>
          <p:cNvPr id="112" name="Google Shape;112;p8"/>
          <p:cNvSpPr txBox="1"/>
          <p:nvPr/>
        </p:nvSpPr>
        <p:spPr>
          <a:xfrm>
            <a:off x="524125" y="993900"/>
            <a:ext cx="7111500" cy="26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GB" sz="1300" b="1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Dynamic Storage of Customer Objects:</a:t>
            </a:r>
            <a:endParaRPr sz="1300" b="1" i="0" u="none" strike="noStrike" cap="none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300" b="0" i="0" u="none" strike="noStrike" cap="none">
                <a:solidFill>
                  <a:srgbClr val="0D0D0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Flexibility: The vector dynamically grows as new Customer objects are added, eliminating the need to know the number of customers beforehand.</a:t>
            </a:r>
            <a:endParaRPr sz="1300" b="0" i="0" u="none" strike="noStrike" cap="none">
              <a:solidFill>
                <a:srgbClr val="0D0D0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300" b="0" i="0" u="none" strike="noStrike" cap="none">
                <a:solidFill>
                  <a:srgbClr val="0D0D0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Ease of Use: Methods like push_back allow for easy addition of new customers, and size helps in determining the number of customers stored.</a:t>
            </a:r>
            <a:endParaRPr sz="1300" b="0" i="0" u="none" strike="noStrike" cap="none">
              <a:solidFill>
                <a:srgbClr val="0D0D0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300" b="0" i="0" u="none" strike="noStrike" cap="none">
              <a:solidFill>
                <a:srgbClr val="0D0D0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 panose="020B0604020202020204"/>
              <a:buNone/>
            </a:pPr>
            <a:r>
              <a:rPr lang="en-GB" sz="1300" b="1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Efficient Management and Retrieval:</a:t>
            </a:r>
            <a:endParaRPr sz="1300" b="1" i="0" u="none" strike="noStrike" cap="none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300" b="0" i="0" u="none" strike="noStrike" cap="none">
                <a:solidFill>
                  <a:srgbClr val="0D0D0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Memory Management: vector automatically handles memory allocation and deallocation, reducing the risk of memory errors.</a:t>
            </a:r>
            <a:endParaRPr sz="1300" b="0" i="0" u="none" strike="noStrike" cap="none">
              <a:solidFill>
                <a:srgbClr val="0D0D0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300" b="0" i="0" u="none" strike="noStrike" cap="none">
                <a:solidFill>
                  <a:srgbClr val="0D0D0D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Iteration: Provides convenient iteration over customer data using loops, making it straightforward to process and print customer details.</a:t>
            </a:r>
            <a:endParaRPr sz="1300" b="0" i="0" u="none" strike="noStrike" cap="none">
              <a:solidFill>
                <a:srgbClr val="0D0D0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D0D0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 txBox="1"/>
          <p:nvPr/>
        </p:nvSpPr>
        <p:spPr>
          <a:xfrm>
            <a:off x="502375" y="265325"/>
            <a:ext cx="75249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A9798"/>
              </a:buClr>
              <a:buSzPts val="3300"/>
              <a:buFont typeface="Georgia" panose="02040502050405020303"/>
              <a:buNone/>
            </a:pPr>
            <a:r>
              <a:rPr lang="en-GB" sz="3500" b="0" i="0" u="none" strike="noStrike" cap="none">
                <a:solidFill>
                  <a:srgbClr val="99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Implementation</a:t>
            </a:r>
            <a:endParaRPr sz="1800" b="0" i="0" u="none" strike="noStrike" cap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8" name="Google Shape;118;p9"/>
          <p:cNvSpPr txBox="1"/>
          <p:nvPr/>
        </p:nvSpPr>
        <p:spPr>
          <a:xfrm>
            <a:off x="641100" y="1555950"/>
            <a:ext cx="78618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GB" sz="1800" b="0" i="0" u="sng" strike="noStrike" cap="none">
                <a:solidFill>
                  <a:schemeClr val="hlink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  <a:hlinkClick r:id="rId1"/>
              </a:rPr>
              <a:t>https://docs.google.com/document/d/1djFX6doUdUk3ZENs9kgFIlPQ6EXx0A0-eRiCgb_N95U/edit?usp=drive_link</a:t>
            </a:r>
            <a:endParaRPr sz="1800" b="0" i="0" u="none" strike="noStrike" cap="none">
              <a:solidFill>
                <a:schemeClr val="dk2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4113</Words>
  <Application>WPS Presentation</Application>
  <PresentationFormat/>
  <Paragraphs>112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Arial</vt:lpstr>
      <vt:lpstr>SimSun</vt:lpstr>
      <vt:lpstr>Wingdings</vt:lpstr>
      <vt:lpstr>Arial</vt:lpstr>
      <vt:lpstr>Times New Roman</vt:lpstr>
      <vt:lpstr>Georgia</vt:lpstr>
      <vt:lpstr>Microsoft YaHei</vt:lpstr>
      <vt:lpstr>Arial Unicode MS</vt:lpstr>
      <vt:lpstr>Simple Light</vt:lpstr>
      <vt:lpstr>PowerPoint 演示文稿</vt:lpstr>
      <vt:lpstr>Problem Statement</vt:lpstr>
      <vt:lpstr>Objective</vt:lpstr>
      <vt:lpstr>Usecase Diagram</vt:lpstr>
      <vt:lpstr>Class Diagram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MAHH MANISHA M</cp:lastModifiedBy>
  <cp:revision>1</cp:revision>
  <dcterms:created xsi:type="dcterms:W3CDTF">2025-03-24T15:10:07Z</dcterms:created>
  <dcterms:modified xsi:type="dcterms:W3CDTF">2025-03-24T15:10:07Z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8004DF708BF2466FA166E564B1540121_13</vt:lpwstr>
  </property>
  <property fmtid="{D5CDD505-2E9C-101B-9397-08002B2CF9AE}" pid="3" name="KSOProductBuildVer">
    <vt:lpwstr>1033-12.2.0.20326</vt:lpwstr>
  </property>
</Properties>
</file>