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7" r:id="rId14"/>
    <p:sldId id="27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236"/>
    <a:srgbClr val="0072C3"/>
    <a:srgbClr val="007D79"/>
    <a:srgbClr val="D02670"/>
    <a:srgbClr val="231F20"/>
    <a:srgbClr val="33B1FF"/>
    <a:srgbClr val="262626"/>
    <a:srgbClr val="525252"/>
    <a:srgbClr val="BE9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D991D-A2FC-F381-346A-1450504F32C2}" v="198" dt="2025-02-18T20:36:12.52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44"/>
        <p:guide pos="28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Purple 40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Magenta</a:t>
            </a:r>
            <a:r>
              <a:rPr lang="en-US" b="1" i="0">
                <a:solidFill>
                  <a:srgbClr val="FFFFFF"/>
                </a:solidFill>
                <a:effectLst/>
              </a:rPr>
              <a:t> 40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Teal</a:t>
            </a:r>
            <a:r>
              <a:rPr lang="en-US" b="1" i="0">
                <a:solidFill>
                  <a:srgbClr val="FFFFFF"/>
                </a:solidFill>
                <a:effectLst/>
              </a:rPr>
              <a:t> 40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Cyan</a:t>
            </a:r>
            <a:r>
              <a:rPr lang="en-US" b="1" i="0">
                <a:solidFill>
                  <a:srgbClr val="FFFFFF"/>
                </a:solidFill>
                <a:effectLst/>
              </a:rPr>
              <a:t> 40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Purple 60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Magenta</a:t>
            </a:r>
            <a:r>
              <a:rPr lang="en-US" b="1" i="0">
                <a:solidFill>
                  <a:srgbClr val="FFFFFF"/>
                </a:solidFill>
                <a:effectLst/>
              </a:rPr>
              <a:t> 60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Teal</a:t>
            </a:r>
            <a:r>
              <a:rPr lang="en-US" b="1" i="0">
                <a:solidFill>
                  <a:srgbClr val="FFFFFF"/>
                </a:solidFill>
                <a:effectLst/>
              </a:rPr>
              <a:t> 60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Cyan</a:t>
            </a:r>
            <a:r>
              <a:rPr lang="en-US" b="1" i="0">
                <a:solidFill>
                  <a:srgbClr val="FFFFFF"/>
                </a:solidFill>
                <a:effectLst/>
              </a:rPr>
              <a:t> 60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</a:rPr>
              <a:t>Purple 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Magenta</a:t>
            </a:r>
            <a:r>
              <a:rPr lang="en-US" b="1" i="0">
                <a:solidFill>
                  <a:srgbClr val="FFFFFF"/>
                </a:solidFill>
                <a:effectLst/>
              </a:rPr>
              <a:t> 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Teal</a:t>
            </a:r>
            <a:r>
              <a:rPr lang="en-US" b="1" i="0">
                <a:solidFill>
                  <a:srgbClr val="FFFFFF"/>
                </a:solidFill>
                <a:effectLst/>
              </a:rPr>
              <a:t> 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FFFF"/>
                </a:solidFill>
              </a:rPr>
              <a:t>Cyan</a:t>
            </a:r>
            <a:r>
              <a:rPr lang="en-US" b="1" i="0">
                <a:solidFill>
                  <a:srgbClr val="FFFFFF"/>
                </a:solidFill>
                <a:effectLst/>
              </a:rPr>
              <a:t> 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5" Type="http://schemas.openxmlformats.org/officeDocument/2006/relationships/image" Target="../media/image9.jpeg"/><Relationship Id="rId10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894" y="2135290"/>
            <a:ext cx="6631806" cy="1308087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/>
              </a:rPr>
              <a:t>Exploring the Developer Landscape: Stack Overflow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574" y="3731013"/>
            <a:ext cx="6631806" cy="53705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IBM Plex Sans"/>
              </a:rPr>
              <a:t>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D2A69-5422-F148-D2FB-324F4E4F1CA5}"/>
              </a:ext>
            </a:extLst>
          </p:cNvPr>
          <p:cNvSpPr txBox="1"/>
          <p:nvPr/>
        </p:nvSpPr>
        <p:spPr>
          <a:xfrm>
            <a:off x="593593" y="4378775"/>
            <a:ext cx="377952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/>
                <a:cs typeface="Times New Roman"/>
              </a:rPr>
              <a:t>Anna Manina</a:t>
            </a:r>
          </a:p>
          <a:p>
            <a:r>
              <a:rPr lang="en-US" sz="2400" b="1" i="1" dirty="0">
                <a:solidFill>
                  <a:srgbClr val="002060"/>
                </a:solidFill>
                <a:latin typeface="Times New Roman"/>
                <a:cs typeface="Times New Roman"/>
              </a:rPr>
              <a:t>02/04/2025</a:t>
            </a:r>
          </a:p>
        </p:txBody>
      </p:sp>
      <p:pic>
        <p:nvPicPr>
          <p:cNvPr id="7" name="Picture 6" descr="A calculator pen and pie chart on paper&#10;&#10;AI-generated content may be incorrect.">
            <a:extLst>
              <a:ext uri="{FF2B5EF4-FFF2-40B4-BE49-F238E27FC236}">
                <a16:creationId xmlns:a16="http://schemas.microsoft.com/office/drawing/2014/main" id="{A7EE7969-8E15-612D-158C-26759F3D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73" y="1601638"/>
            <a:ext cx="4784653" cy="36547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4C4F2093-D277-D8AE-9880-C53AE871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12" y="221412"/>
            <a:ext cx="10497042" cy="64151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a graph&#10;&#10;AI-generated content may be incorrect.">
            <a:extLst>
              <a:ext uri="{FF2B5EF4-FFF2-40B4-BE49-F238E27FC236}">
                <a16:creationId xmlns:a16="http://schemas.microsoft.com/office/drawing/2014/main" id="{A1884529-A4C7-6A81-5160-36DA5F6179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03" t="-76" r="-129" b="-4494"/>
          <a:stretch/>
        </p:blipFill>
        <p:spPr>
          <a:xfrm>
            <a:off x="662540" y="173396"/>
            <a:ext cx="10795174" cy="666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4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graph&#10;&#10;AI-generated content may be incorrect.">
            <a:extLst>
              <a:ext uri="{FF2B5EF4-FFF2-40B4-BE49-F238E27FC236}">
                <a16:creationId xmlns:a16="http://schemas.microsoft.com/office/drawing/2014/main" id="{F104DEF4-AF5A-7ECE-4866-9A6D25FFBB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2256" y="117895"/>
            <a:ext cx="10536245" cy="642955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DISCUSSION: Demographics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14691" y="1998153"/>
            <a:ext cx="5239109" cy="4854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Age Distribution: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the majority of developers are between 25-34 years old, followed by younger professionals under 24.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Gender Distribution: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the industry remains male-dominated.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Education Background: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most developers hold a Bachelor’s degree, but alternative learning paths like bootcamps, online courses, and self-teaching are gaining traction.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Geographic Distribution: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the highest number of respondents come from the United States, India, and Germany, reflecting strong tech hubs.</a:t>
            </a:r>
            <a:endParaRPr lang="en-US">
              <a:solidFill>
                <a:srgbClr val="002060"/>
              </a:solidFill>
              <a:latin typeface="Times New Roman"/>
              <a:cs typeface="Times New Roman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graph with lines and arrows&#10;&#10;AI-generated content may be incorrect.">
            <a:extLst>
              <a:ext uri="{FF2B5EF4-FFF2-40B4-BE49-F238E27FC236}">
                <a16:creationId xmlns:a16="http://schemas.microsoft.com/office/drawing/2014/main" id="{7617501C-ADAE-1595-A9CA-5B811709C8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6003" y="2223368"/>
            <a:ext cx="3498370" cy="358445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Findings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Python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JavaScript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remain dominant, reinforcing their importance in web development, data science, and AI.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future of databases is cloud-first, scalable, and increasingly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NoSQL-driven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. 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Cloud-based platforms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(AWS, Docker, Kubernetes) are widely preferred, signaling a shift toward cloud computing.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developer workforce is becoming younger, more global, and more self-taught, but gender diversity remains a challenge.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Implications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Shifting technology trends require continuous learning.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Cloud and scalable technologies are the future.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Diversity and inclusion efforts need strengthening.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Hiring strategies need to adapt to changing trends: Demand for cloud, AI, and full-stack development skills will shape future hiring trends.</a:t>
            </a:r>
            <a:endParaRPr lang="en-US" sz="2000" b="1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472405" y="1868757"/>
            <a:ext cx="7240828" cy="4811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Technology trends are shifting, with modern languages (Rust, Go, TypeScript), cloud platforms, and NoSQL databases becoming more dominant.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tech industry is evolving rapidly, with new technologies, and self-taught developers.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workforce is becoming global, with emerging tech hubs growing and remote work expanding opportunities worldwide.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Companies, educators, and developers must adapt to these shifts by embracing continuous learning, cloud adoption, and inclusive hiring practices.</a:t>
            </a:r>
          </a:p>
        </p:txBody>
      </p:sp>
      <p:pic>
        <p:nvPicPr>
          <p:cNvPr id="4" name="Content Placeholder 3" descr="A hand holding a piece of puzzle&#10;&#10;AI-generated content may be incorrect.">
            <a:extLst>
              <a:ext uri="{FF2B5EF4-FFF2-40B4-BE49-F238E27FC236}">
                <a16:creationId xmlns:a16="http://schemas.microsoft.com/office/drawing/2014/main" id="{5C11DA3F-0C72-E569-1A5E-F33EB7A4A4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77330" y="2166041"/>
            <a:ext cx="3602964" cy="344032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APPENDIX 1: Developer Role Distribution</a:t>
            </a:r>
          </a:p>
        </p:txBody>
      </p:sp>
      <p:pic>
        <p:nvPicPr>
          <p:cNvPr id="2" name="Picture 1" descr="A bar graph with text&#10;&#10;AI-generated content may be incorrect.">
            <a:extLst>
              <a:ext uri="{FF2B5EF4-FFF2-40B4-BE49-F238E27FC236}">
                <a16:creationId xmlns:a16="http://schemas.microsoft.com/office/drawing/2014/main" id="{6111E3EE-7294-1196-CEC3-552072E3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8" y="1695092"/>
            <a:ext cx="12177621" cy="46467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9086-4442-D8CA-5C69-7D1FC6E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APPENDIX 2: Programming Languages by Age</a:t>
            </a:r>
          </a:p>
        </p:txBody>
      </p:sp>
      <p:pic>
        <p:nvPicPr>
          <p:cNvPr id="10" name="Picture 9" descr="A graph with blue dots and white lines&#10;&#10;AI-generated content may be incorrect.">
            <a:extLst>
              <a:ext uri="{FF2B5EF4-FFF2-40B4-BE49-F238E27FC236}">
                <a16:creationId xmlns:a16="http://schemas.microsoft.com/office/drawing/2014/main" id="{B6283C34-4C1E-DE20-87B0-6D6609D4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" y="1498774"/>
            <a:ext cx="12177622" cy="48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22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0BDD-AF2A-3957-2A89-BC2DA8C4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  <a:cs typeface="Times New Roman"/>
              </a:rPr>
              <a:t>APPENDIX 3: Age vs Work Experience</a:t>
            </a:r>
            <a:endParaRPr lang="en-US"/>
          </a:p>
        </p:txBody>
      </p:sp>
      <p:pic>
        <p:nvPicPr>
          <p:cNvPr id="5" name="Picture 4" descr="A graph of a scatter plot&#10;&#10;AI-generated content may be incorrect.">
            <a:extLst>
              <a:ext uri="{FF2B5EF4-FFF2-40B4-BE49-F238E27FC236}">
                <a16:creationId xmlns:a16="http://schemas.microsoft.com/office/drawing/2014/main" id="{65E390D1-A78F-AE18-B406-0CA3E0C6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3" y="1523933"/>
            <a:ext cx="11688792" cy="484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Sans SemiBold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/>
              </a:rPr>
              <a:t>JOB POSTINGS</a:t>
            </a:r>
          </a:p>
        </p:txBody>
      </p:sp>
      <p:pic>
        <p:nvPicPr>
          <p:cNvPr id="2" name="Picture 1" descr="A graph of a bar graph&#10;&#10;AI-generated content may be incorrect.">
            <a:extLst>
              <a:ext uri="{FF2B5EF4-FFF2-40B4-BE49-F238E27FC236}">
                <a16:creationId xmlns:a16="http://schemas.microsoft.com/office/drawing/2014/main" id="{058D4A01-CF53-617D-7493-0D276E86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53" y="1553557"/>
            <a:ext cx="8583281" cy="49154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272842" y="2026908"/>
            <a:ext cx="5181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Executive Summary</a:t>
            </a:r>
          </a:p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Introduction</a:t>
            </a:r>
          </a:p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Methodology</a:t>
            </a:r>
          </a:p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Results</a:t>
            </a:r>
          </a:p>
          <a:p>
            <a:pPr lvl="1"/>
            <a:r>
              <a:rPr lang="en-US" sz="1800" dirty="0">
                <a:solidFill>
                  <a:srgbClr val="011236"/>
                </a:solidFill>
                <a:latin typeface="Times New Roman"/>
                <a:cs typeface="Times New Roman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rgbClr val="011236"/>
                </a:solidFill>
                <a:latin typeface="Times New Roman"/>
                <a:cs typeface="Times New Roman"/>
              </a:rPr>
              <a:t>Dashboard</a:t>
            </a:r>
          </a:p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Discussion</a:t>
            </a:r>
          </a:p>
          <a:p>
            <a:pPr lvl="1"/>
            <a:r>
              <a:rPr lang="en-US" sz="1800" dirty="0">
                <a:solidFill>
                  <a:srgbClr val="011236"/>
                </a:solidFill>
                <a:latin typeface="Times New Roman"/>
                <a:cs typeface="Times New Roman"/>
              </a:rPr>
              <a:t>Findings &amp; Implications</a:t>
            </a:r>
          </a:p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Conclusion</a:t>
            </a:r>
          </a:p>
          <a:p>
            <a:r>
              <a:rPr lang="en-US" sz="2200" dirty="0">
                <a:solidFill>
                  <a:srgbClr val="011236"/>
                </a:solidFill>
                <a:latin typeface="Times New Roman"/>
                <a:cs typeface="Times New Roman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 descr="A graphic with a magnifying glass and graph&#10;&#10;AI-generated content may be incorrect.">
            <a:extLst>
              <a:ext uri="{FF2B5EF4-FFF2-40B4-BE49-F238E27FC236}">
                <a16:creationId xmlns:a16="http://schemas.microsoft.com/office/drawing/2014/main" id="{87BB9856-E8DE-6354-2819-268A84C87B4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366" y="2250507"/>
            <a:ext cx="3531078" cy="3521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POPULAR LANGUAGES</a:t>
            </a:r>
          </a:p>
        </p:txBody>
      </p:sp>
      <p:pic>
        <p:nvPicPr>
          <p:cNvPr id="2" name="Picture 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C464289-226E-D2E7-71A5-DD309298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29" y="1497347"/>
            <a:ext cx="9201508" cy="48840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5018320" y="1854379"/>
            <a:ext cx="6536763" cy="5946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Python, JavaScript, and TypeScript are the top desired languages.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PostgreSQL and MySQL remain the most sought-after databases.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React.js and Node.js dominate frontend and backend choices.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Majority of developers are aged 25-34; most hold a Bachelor's degree, but many rely on self-teaching and online courses.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industry remains male-dominated, though diversity is increasing.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U.S., India, and Germany have the highest number of respondents, with emerging tech hubs in Latin America and Southeast Asia.</a:t>
            </a:r>
          </a:p>
        </p:txBody>
      </p:sp>
      <p:pic>
        <p:nvPicPr>
          <p:cNvPr id="4" name="Picture 3" descr="A pie chart with a percentage symbol&#10;&#10;AI-generated content may be incorrect.">
            <a:extLst>
              <a:ext uri="{FF2B5EF4-FFF2-40B4-BE49-F238E27FC236}">
                <a16:creationId xmlns:a16="http://schemas.microsoft.com/office/drawing/2014/main" id="{1B8C43F0-945E-075A-83E6-144512DF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92" y="2389338"/>
            <a:ext cx="3325482" cy="33732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5147716" y="1696229"/>
            <a:ext cx="6522386" cy="4983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Overview: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This project analyzes the Stack Overflow Developer Survey to uncover key trends in programming languages, databases, platforms, and developer demographics.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Objective: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Identify the most desired technologies and career preferences among developers.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Data Scope: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dataset includes responses from developers worldwide, covering programming languages, education levels, and work preferences.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Target Audience: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Aspiring &amp; Professional Developers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Hiring Managers &amp; Tech Recruiters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Tech Companies &amp; Startups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Educators &amp; Bootcamp Instructors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Data Analysts &amp; Industry Researchers.</a:t>
            </a:r>
            <a:br>
              <a:rPr lang="en-US" sz="2000" dirty="0">
                <a:latin typeface="Times New Roman"/>
              </a:rPr>
            </a:br>
            <a:endParaRPr lang="en-US" sz="20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 magnifying glass with a graph&#10;&#10;AI-generated content may be incorrect.">
            <a:extLst>
              <a:ext uri="{FF2B5EF4-FFF2-40B4-BE49-F238E27FC236}">
                <a16:creationId xmlns:a16="http://schemas.microsoft.com/office/drawing/2014/main" id="{609E9265-7969-057E-2F3C-E1A48071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44" y="2274318"/>
            <a:ext cx="3602607" cy="3416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5737188" y="1940644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Data Sources: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ea typeface="Microsoft YaHei"/>
                <a:cs typeface="Times New Roman"/>
              </a:rPr>
              <a:t>Stack Overflow Developer Survey</a:t>
            </a:r>
            <a:endParaRPr lang="en-US" sz="20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Job postings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Training portals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Collection Methods: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Web scraping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API access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Dataset imports (.csv, Excel, databases)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ea typeface="Source Sans Pro"/>
                <a:cs typeface="Times New Roman"/>
              </a:rPr>
              <a:t>Key Wrangling Steps:</a:t>
            </a:r>
            <a:endParaRPr lang="en-US" sz="20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Finding  and removing duplicates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Finding and imputing missing values</a:t>
            </a:r>
          </a:p>
          <a:p>
            <a:pPr lvl="1"/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Normalizing data</a:t>
            </a:r>
          </a:p>
          <a:p>
            <a:pPr lvl="1"/>
            <a:endParaRPr lang="en-US" sz="1800" dirty="0">
              <a:latin typeface="IBM Plex Sans"/>
            </a:endParaRPr>
          </a:p>
        </p:txBody>
      </p:sp>
      <p:pic>
        <p:nvPicPr>
          <p:cNvPr id="5" name="Picture 4" descr="A computer with arrows and a speech bubble&#10;&#10;AI-generated content may be incorrect.">
            <a:extLst>
              <a:ext uri="{FF2B5EF4-FFF2-40B4-BE49-F238E27FC236}">
                <a16:creationId xmlns:a16="http://schemas.microsoft.com/office/drawing/2014/main" id="{81BFEAE1-63AD-9301-D931-CC95DDB2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04" y="2365345"/>
            <a:ext cx="3536292" cy="35075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7257" y="1825625"/>
            <a:ext cx="17581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Next Year</a:t>
            </a:r>
          </a:p>
        </p:txBody>
      </p:sp>
      <p:pic>
        <p:nvPicPr>
          <p:cNvPr id="2" name="Picture 1" descr="A graph of different languages used&#10;&#10;AI-generated content may be incorrect.">
            <a:extLst>
              <a:ext uri="{FF2B5EF4-FFF2-40B4-BE49-F238E27FC236}">
                <a16:creationId xmlns:a16="http://schemas.microsoft.com/office/drawing/2014/main" id="{AF1A650A-CC8E-B528-38C1-70CDEA90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1" y="2499953"/>
            <a:ext cx="5255462" cy="3267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D04DFA-CBA6-3DCD-657A-2E68EAC27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38" y="2499324"/>
            <a:ext cx="5226708" cy="3268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0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Findings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most commonly used languages include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HTML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JavaScript, SQL,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Python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Legacy languages like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Java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C++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remain widely used, especially in enterprise settings.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PHP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Ruby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show a decline in usage.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C++, JavaScript, TypeScript, SQL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Python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are among the most desired languages for future work.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Rust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Go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are gaining popularity among developers.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Implications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Developers should focus on learning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Python, TypeScript, Go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, 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Rus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t, as these languages are in high demand.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Companies should prioritize hiring developers with expertise in emerging languages like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Rust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Go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Companies may phase out legacy languages, leading to shifts in required skills for developers.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Programming courses should incorporate high-demand languages like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SQL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Python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TypeScript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, 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Rust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581210"/>
            <a:ext cx="22286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1210"/>
            <a:ext cx="17581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Next Year</a:t>
            </a:r>
          </a:p>
        </p:txBody>
      </p:sp>
      <p:pic>
        <p:nvPicPr>
          <p:cNvPr id="8" name="Picture 7" descr="A graph of blue bars with black text&#10;&#10;AI-generated content may be incorrect.">
            <a:extLst>
              <a:ext uri="{FF2B5EF4-FFF2-40B4-BE49-F238E27FC236}">
                <a16:creationId xmlns:a16="http://schemas.microsoft.com/office/drawing/2014/main" id="{38BD980A-6E04-1EF7-3494-7704BBAB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46" y="2327246"/>
            <a:ext cx="5169379" cy="3799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71391D-A517-85F5-2445-92EB2C02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5" y="2327605"/>
            <a:ext cx="5341907" cy="37986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85" y="379502"/>
            <a:ext cx="12094029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Findings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PostgreSQL, MySQL,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SQLite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continue to dominate due to their reliability and open-source nature.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Microsoft SQL Server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Oracle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remain widely used, especially in enterprise environments.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PostgreSQL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leads as the most desired database, showing continuous growth in popularity.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Redis and Cassandra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are seeing increased interest due to their performance in distributed and real-time applications.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Implications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Learning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PostgreSQL, MongoDB,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cloud databases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 will provide competitive career advantages.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Businesses should invest in scalable, cloud-based, 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NoSQL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solutions to improve flexibility.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Database courses should incorporate both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relational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and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 NoSQL </a:t>
            </a:r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technologies to meet industry demands.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/>
                <a:cs typeface="Times New Roman"/>
              </a:rPr>
              <a:t>The shift toward distributed and cloud-native databases is shaping the future of data management.</a:t>
            </a:r>
          </a:p>
          <a:p>
            <a:endParaRPr lang="en-US" sz="2000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f80a141d-92ca-4d3d-9308-f7e7b1d44c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SLIDE_TEMPLATE_skill_network</vt:lpstr>
      <vt:lpstr>Exploring the Developer Landscape: Stack Overflow Survey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PowerPoint Presentation</vt:lpstr>
      <vt:lpstr>PowerPoint Presentation</vt:lpstr>
      <vt:lpstr>PowerPoint Presentation</vt:lpstr>
      <vt:lpstr>DISCUSSION: Demographics</vt:lpstr>
      <vt:lpstr>OVERALL FINDINGS &amp; IMPLICATIONS</vt:lpstr>
      <vt:lpstr>CONCLUSION</vt:lpstr>
      <vt:lpstr>APPENDIX 1: Developer Role Distribution</vt:lpstr>
      <vt:lpstr>APPENDIX 2: Programming Languages by Age</vt:lpstr>
      <vt:lpstr>APPENDIX 3: Age vs Work Experience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Developer Landscape: Stack Overflow Survey</dc:title>
  <dc:creator>Tori Sleeper</dc:creator>
  <cp:revision>638</cp:revision>
  <dcterms:created xsi:type="dcterms:W3CDTF">2024-10-30T05:40:03Z</dcterms:created>
  <dcterms:modified xsi:type="dcterms:W3CDTF">2025-02-18T20:39:47Z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