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E3E04E-3B63-41D2-BB89-6E82B3E16B46}" type="datetimeFigureOut">
              <a:rPr lang="en-US" smtClean="0"/>
              <a:t>10/21/2019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CDBD881-D5C9-4D36-B184-BEE5A814140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E3E04E-3B63-41D2-BB89-6E82B3E16B46}" type="datetimeFigureOut">
              <a:rPr lang="en-US" smtClean="0"/>
              <a:t>10/21/2019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DBD881-D5C9-4D36-B184-BEE5A814140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E3E04E-3B63-41D2-BB89-6E82B3E16B46}" type="datetimeFigureOut">
              <a:rPr lang="en-US" smtClean="0"/>
              <a:t>10/21/2019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DBD881-D5C9-4D36-B184-BEE5A814140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E3E04E-3B63-41D2-BB89-6E82B3E16B46}" type="datetimeFigureOut">
              <a:rPr lang="en-US" smtClean="0"/>
              <a:t>10/21/2019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DBD881-D5C9-4D36-B184-BEE5A814140B}"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E3E04E-3B63-41D2-BB89-6E82B3E16B46}" type="datetimeFigureOut">
              <a:rPr lang="en-US" smtClean="0"/>
              <a:t>10/21/2019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DBD881-D5C9-4D36-B184-BEE5A814140B}"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E3E04E-3B63-41D2-BB89-6E82B3E16B46}" type="datetimeFigureOut">
              <a:rPr lang="en-US" smtClean="0"/>
              <a:t>10/21/2019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DBD881-D5C9-4D36-B184-BEE5A814140B}"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E3E04E-3B63-41D2-BB89-6E82B3E16B46}" type="datetimeFigureOut">
              <a:rPr lang="en-US" smtClean="0"/>
              <a:t>10/21/2019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CDBD881-D5C9-4D36-B184-BEE5A814140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E3E04E-3B63-41D2-BB89-6E82B3E16B46}" type="datetimeFigureOut">
              <a:rPr lang="en-US" smtClean="0"/>
              <a:t>10/21/2019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CDBD881-D5C9-4D36-B184-BEE5A814140B}"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E3E04E-3B63-41D2-BB89-6E82B3E16B46}" type="datetimeFigureOut">
              <a:rPr lang="en-US" smtClean="0"/>
              <a:t>10/21/2019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CDBD881-D5C9-4D36-B184-BEE5A814140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8E3E04E-3B63-41D2-BB89-6E82B3E16B46}" type="datetimeFigureOut">
              <a:rPr lang="en-US" smtClean="0"/>
              <a:t>10/21/2019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DBD881-D5C9-4D36-B184-BEE5A814140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E3E04E-3B63-41D2-BB89-6E82B3E16B46}" type="datetimeFigureOut">
              <a:rPr lang="en-US" smtClean="0"/>
              <a:t>10/21/2019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CDBD881-D5C9-4D36-B184-BEE5A814140B}"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8E3E04E-3B63-41D2-BB89-6E82B3E16B46}" type="datetimeFigureOut">
              <a:rPr lang="en-US" smtClean="0"/>
              <a:t>10/21/2019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CDBD881-D5C9-4D36-B184-BEE5A814140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Epileptic Seizure Recognition</a:t>
            </a:r>
            <a:endParaRPr lang="en-IN" dirty="0"/>
          </a:p>
        </p:txBody>
      </p:sp>
      <p:sp>
        <p:nvSpPr>
          <p:cNvPr id="3" name="Subtitle 2"/>
          <p:cNvSpPr>
            <a:spLocks noGrp="1"/>
          </p:cNvSpPr>
          <p:nvPr>
            <p:ph type="subTitle" idx="1"/>
          </p:nvPr>
        </p:nvSpPr>
        <p:spPr/>
        <p:txBody>
          <a:bodyPr/>
          <a:lstStyle/>
          <a:p>
            <a:pPr algn="r"/>
            <a:r>
              <a:rPr lang="en-IN" dirty="0" smtClean="0"/>
              <a:t>- </a:t>
            </a:r>
            <a:r>
              <a:rPr lang="en-IN" dirty="0" err="1" smtClean="0"/>
              <a:t>Anuthi</a:t>
            </a:r>
            <a:r>
              <a:rPr lang="en-IN" dirty="0" smtClean="0"/>
              <a:t> </a:t>
            </a:r>
            <a:r>
              <a:rPr lang="en-IN" dirty="0" err="1" smtClean="0"/>
              <a:t>Bhansali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smtClean="0"/>
              <a:t>Epilepsy is the second most common brain disorder after migraine. Automatic detection of epileptic seizures can considerably improve the patients’ quality of life. Current Electroencephalogram (EEG)-based seizure detection systems is a must to deal with some of the challenges faced in real-life situations. </a:t>
            </a:r>
          </a:p>
          <a:p>
            <a:r>
              <a:rPr lang="en-IN" dirty="0"/>
              <a:t>Seizures can happen unexpectedly and can result in injuries such as falling, biting of the tongue, or losing control of one’s urine or stool. Hence, these are some of the reasons why seizure detection is of utmost importance for patients under medical supervision that are suspected to be seizure prone. This project will use binary classification methods to predict whether an individual is having a seizure or not.</a:t>
            </a:r>
          </a:p>
        </p:txBody>
      </p:sp>
      <p:sp>
        <p:nvSpPr>
          <p:cNvPr id="2" name="Title 1"/>
          <p:cNvSpPr>
            <a:spLocks noGrp="1"/>
          </p:cNvSpPr>
          <p:nvPr>
            <p:ph type="title"/>
          </p:nvPr>
        </p:nvSpPr>
        <p:spPr/>
        <p:txBody>
          <a:bodyPr/>
          <a:lstStyle/>
          <a:p>
            <a:r>
              <a:rPr lang="en-IN" dirty="0" smtClean="0"/>
              <a:t>Problem Statement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There are many cases where the epileptic seizure goes undetected like </a:t>
            </a:r>
            <a:r>
              <a:rPr lang="en-IN" dirty="0"/>
              <a:t>not responding or staring blankly for a brief </a:t>
            </a:r>
            <a:r>
              <a:rPr lang="en-IN" dirty="0" smtClean="0"/>
              <a:t>period which may result in serious consequences.</a:t>
            </a:r>
          </a:p>
          <a:p>
            <a:r>
              <a:rPr lang="en-IN" dirty="0" smtClean="0"/>
              <a:t>There are many cases where patients suffer from these attack during operations or during delivery of a baby, detection of a seizure is necessary in these situations so that the required measures can be taken and bad consequences can be avoided.</a:t>
            </a:r>
            <a:endParaRPr lang="en-IN" dirty="0"/>
          </a:p>
        </p:txBody>
      </p:sp>
      <p:sp>
        <p:nvSpPr>
          <p:cNvPr id="2" name="Title 1"/>
          <p:cNvSpPr>
            <a:spLocks noGrp="1"/>
          </p:cNvSpPr>
          <p:nvPr>
            <p:ph type="title"/>
          </p:nvPr>
        </p:nvSpPr>
        <p:spPr/>
        <p:txBody>
          <a:bodyPr>
            <a:normAutofit fontScale="90000"/>
          </a:bodyPr>
          <a:lstStyle/>
          <a:p>
            <a:r>
              <a:rPr lang="en-IN" dirty="0" smtClean="0"/>
              <a:t>Market </a:t>
            </a:r>
            <a:r>
              <a:rPr lang="en-IN" dirty="0"/>
              <a:t>n</a:t>
            </a:r>
            <a:r>
              <a:rPr lang="en-IN" dirty="0" smtClean="0"/>
              <a:t>eed to </a:t>
            </a:r>
            <a:r>
              <a:rPr lang="en-IN" dirty="0"/>
              <a:t>s</a:t>
            </a:r>
            <a:r>
              <a:rPr lang="en-IN" dirty="0" smtClean="0"/>
              <a:t>olve this problem</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The </a:t>
            </a:r>
            <a:r>
              <a:rPr lang="en-IN" dirty="0"/>
              <a:t>dataset includes 4097 electroencephalograms (EEG) readings per patient over 23.5 seconds, with 500 patients in total. </a:t>
            </a:r>
            <a:endParaRPr lang="en-IN" dirty="0" smtClean="0"/>
          </a:p>
          <a:p>
            <a:r>
              <a:rPr lang="en-IN" dirty="0" smtClean="0"/>
              <a:t>The </a:t>
            </a:r>
            <a:r>
              <a:rPr lang="en-IN" dirty="0"/>
              <a:t>4097 data points were then divided equally into 23 chunks per patient; each chunk is translated into one row in the dataset. </a:t>
            </a:r>
            <a:endParaRPr lang="en-IN" dirty="0" smtClean="0"/>
          </a:p>
          <a:p>
            <a:r>
              <a:rPr lang="en-IN" dirty="0" smtClean="0"/>
              <a:t>Each </a:t>
            </a:r>
            <a:r>
              <a:rPr lang="en-IN" dirty="0"/>
              <a:t>row contains 178 readings that are turned into columns; in other words, there are 178 columns that make up one second of EEG readings. </a:t>
            </a:r>
            <a:endParaRPr lang="en-IN" dirty="0" smtClean="0"/>
          </a:p>
          <a:p>
            <a:r>
              <a:rPr lang="en-IN" dirty="0" smtClean="0"/>
              <a:t>All </a:t>
            </a:r>
            <a:r>
              <a:rPr lang="en-IN" dirty="0"/>
              <a:t>in all, there are 11,500 rows and 180 columns with the first being patient ID and the last column containing the status of the patient, whether the patient is having a seizure or not.</a:t>
            </a:r>
          </a:p>
        </p:txBody>
      </p:sp>
      <p:sp>
        <p:nvSpPr>
          <p:cNvPr id="2" name="Title 1"/>
          <p:cNvSpPr>
            <a:spLocks noGrp="1"/>
          </p:cNvSpPr>
          <p:nvPr>
            <p:ph type="title"/>
          </p:nvPr>
        </p:nvSpPr>
        <p:spPr/>
        <p:txBody>
          <a:bodyPr/>
          <a:lstStyle/>
          <a:p>
            <a:r>
              <a:rPr lang="en-IN" dirty="0" smtClean="0"/>
              <a:t>Dataset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IN" dirty="0" smtClean="0"/>
              <a:t>	The dataset is trained and validated on many algorithms and the results of them are compared. The algorithms used are-</a:t>
            </a:r>
          </a:p>
          <a:p>
            <a:pPr>
              <a:buFont typeface="Wingdings" pitchFamily="2" charset="2"/>
              <a:buChar char="Ø"/>
            </a:pPr>
            <a:r>
              <a:rPr lang="en-IN" dirty="0"/>
              <a:t>A</a:t>
            </a:r>
            <a:r>
              <a:rPr lang="en-IN" dirty="0" smtClean="0"/>
              <a:t>NN</a:t>
            </a:r>
          </a:p>
          <a:p>
            <a:pPr>
              <a:buFont typeface="Wingdings" pitchFamily="2" charset="2"/>
              <a:buChar char="Ø"/>
            </a:pPr>
            <a:r>
              <a:rPr lang="en-IN" dirty="0" smtClean="0"/>
              <a:t>Logistic regression</a:t>
            </a:r>
          </a:p>
          <a:p>
            <a:pPr>
              <a:buFont typeface="Wingdings" pitchFamily="2" charset="2"/>
              <a:buChar char="Ø"/>
            </a:pPr>
            <a:r>
              <a:rPr lang="en-IN" dirty="0" smtClean="0"/>
              <a:t>Naive </a:t>
            </a:r>
            <a:r>
              <a:rPr lang="en-IN" dirty="0" err="1" smtClean="0"/>
              <a:t>Bayes</a:t>
            </a:r>
            <a:endParaRPr lang="en-IN" dirty="0" smtClean="0"/>
          </a:p>
          <a:p>
            <a:pPr>
              <a:buFont typeface="Wingdings" pitchFamily="2" charset="2"/>
              <a:buChar char="Ø"/>
            </a:pPr>
            <a:r>
              <a:rPr lang="en-IN" dirty="0" smtClean="0"/>
              <a:t>Random Forest</a:t>
            </a:r>
          </a:p>
          <a:p>
            <a:pPr>
              <a:buFont typeface="Wingdings" pitchFamily="2" charset="2"/>
              <a:buChar char="Ø"/>
            </a:pPr>
            <a:r>
              <a:rPr lang="en-IN" dirty="0" smtClean="0"/>
              <a:t>Extremely Randomized Forest</a:t>
            </a:r>
          </a:p>
          <a:p>
            <a:pPr>
              <a:buFont typeface="Wingdings" pitchFamily="2" charset="2"/>
              <a:buChar char="Ø"/>
            </a:pPr>
            <a:r>
              <a:rPr lang="en-IN" dirty="0" smtClean="0"/>
              <a:t>Stochastic Gradient Descent</a:t>
            </a:r>
          </a:p>
          <a:p>
            <a:pPr>
              <a:buFont typeface="Wingdings" pitchFamily="2" charset="2"/>
              <a:buChar char="Ø"/>
            </a:pPr>
            <a:r>
              <a:rPr lang="en-IN" dirty="0" smtClean="0"/>
              <a:t>Gradient Boosting</a:t>
            </a:r>
          </a:p>
          <a:p>
            <a:pPr>
              <a:buFont typeface="Wingdings" pitchFamily="2" charset="2"/>
              <a:buChar char="Ø"/>
            </a:pPr>
            <a:r>
              <a:rPr lang="en-IN" dirty="0" smtClean="0"/>
              <a:t>Extreme Gradient Boosting</a:t>
            </a:r>
          </a:p>
          <a:p>
            <a:pPr>
              <a:buFont typeface="Wingdings" pitchFamily="2" charset="2"/>
              <a:buChar char="Ø"/>
            </a:pPr>
            <a:r>
              <a:rPr lang="en-IN" dirty="0"/>
              <a:t>K</a:t>
            </a:r>
            <a:r>
              <a:rPr lang="en-IN" dirty="0" smtClean="0"/>
              <a:t>NN</a:t>
            </a:r>
          </a:p>
          <a:p>
            <a:pPr>
              <a:buFont typeface="Wingdings" pitchFamily="2" charset="2"/>
              <a:buChar char="Ø"/>
            </a:pPr>
            <a:endParaRPr lang="en-IN" dirty="0" smtClean="0"/>
          </a:p>
          <a:p>
            <a:pPr>
              <a:buFont typeface="Wingdings" pitchFamily="2" charset="2"/>
              <a:buChar char="Ø"/>
            </a:pPr>
            <a:endParaRPr lang="en-IN" dirty="0" smtClean="0"/>
          </a:p>
        </p:txBody>
      </p:sp>
      <p:sp>
        <p:nvSpPr>
          <p:cNvPr id="2" name="Title 1"/>
          <p:cNvSpPr>
            <a:spLocks noGrp="1"/>
          </p:cNvSpPr>
          <p:nvPr>
            <p:ph type="title"/>
          </p:nvPr>
        </p:nvSpPr>
        <p:spPr/>
        <p:txBody>
          <a:bodyPr/>
          <a:lstStyle/>
          <a:p>
            <a:r>
              <a:rPr lang="en-IN" dirty="0" smtClean="0"/>
              <a:t>Algorithms used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28596" y="1571612"/>
            <a:ext cx="8429684" cy="414340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IN" dirty="0" smtClean="0"/>
              <a:t>Results</a:t>
            </a:r>
            <a:endParaRPr lang="en-IN" dirty="0"/>
          </a:p>
        </p:txBody>
      </p:sp>
      <p:sp>
        <p:nvSpPr>
          <p:cNvPr id="5" name="TextBox 4"/>
          <p:cNvSpPr txBox="1"/>
          <p:nvPr/>
        </p:nvSpPr>
        <p:spPr>
          <a:xfrm>
            <a:off x="714348" y="5857892"/>
            <a:ext cx="7572428" cy="646331"/>
          </a:xfrm>
          <a:prstGeom prst="rect">
            <a:avLst/>
          </a:prstGeom>
          <a:noFill/>
        </p:spPr>
        <p:txBody>
          <a:bodyPr wrap="square" rtlCol="0">
            <a:spAutoFit/>
          </a:bodyPr>
          <a:lstStyle/>
          <a:p>
            <a:pPr algn="ctr"/>
            <a:r>
              <a:rPr lang="en-IN" dirty="0"/>
              <a:t>The best performing model, with an AUC of 0.997, is the optimized </a:t>
            </a:r>
            <a:r>
              <a:rPr lang="en-IN" dirty="0" smtClean="0"/>
              <a:t>extra trees </a:t>
            </a:r>
            <a:r>
              <a:rPr lang="en-IN" dirty="0" smtClean="0"/>
              <a:t>classifier </a:t>
            </a:r>
            <a:r>
              <a:rPr lang="en-IN" dirty="0" smtClean="0"/>
              <a:t>and </a:t>
            </a:r>
            <a:r>
              <a:rPr lang="en-IN" dirty="0" err="1" smtClean="0"/>
              <a:t>Artifical</a:t>
            </a:r>
            <a:r>
              <a:rPr lang="en-IN" dirty="0" smtClean="0"/>
              <a:t> Neural Network.</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smtClean="0"/>
              <a:t>Create </a:t>
            </a:r>
            <a:r>
              <a:rPr lang="en-IN" dirty="0"/>
              <a:t>an Amazon S3 Bucket</a:t>
            </a:r>
          </a:p>
          <a:p>
            <a:r>
              <a:rPr lang="en-IN" dirty="0" smtClean="0"/>
              <a:t>Create </a:t>
            </a:r>
            <a:r>
              <a:rPr lang="en-IN" dirty="0"/>
              <a:t>an Amazon </a:t>
            </a:r>
            <a:r>
              <a:rPr lang="en-IN" dirty="0" err="1"/>
              <a:t>SageMaker</a:t>
            </a:r>
            <a:r>
              <a:rPr lang="en-IN" dirty="0"/>
              <a:t> Notebook Instance</a:t>
            </a:r>
          </a:p>
          <a:p>
            <a:r>
              <a:rPr lang="en-IN" dirty="0" smtClean="0"/>
              <a:t>Create </a:t>
            </a:r>
            <a:r>
              <a:rPr lang="en-IN" dirty="0"/>
              <a:t>a </a:t>
            </a:r>
            <a:r>
              <a:rPr lang="en-IN" dirty="0" err="1"/>
              <a:t>Jupyter</a:t>
            </a:r>
            <a:r>
              <a:rPr lang="en-IN" dirty="0"/>
              <a:t> Notebook</a:t>
            </a:r>
          </a:p>
          <a:p>
            <a:r>
              <a:rPr lang="en-IN" dirty="0" smtClean="0"/>
              <a:t>Download</a:t>
            </a:r>
            <a:r>
              <a:rPr lang="en-IN" dirty="0"/>
              <a:t>, Explore, and </a:t>
            </a:r>
            <a:r>
              <a:rPr lang="en-IN" dirty="0" smtClean="0"/>
              <a:t>Transform the </a:t>
            </a:r>
            <a:r>
              <a:rPr lang="en-IN" dirty="0"/>
              <a:t>Training Data</a:t>
            </a:r>
          </a:p>
          <a:p>
            <a:r>
              <a:rPr lang="en-IN" dirty="0" smtClean="0"/>
              <a:t>Train </a:t>
            </a:r>
            <a:r>
              <a:rPr lang="en-IN" dirty="0"/>
              <a:t>a Model</a:t>
            </a:r>
          </a:p>
          <a:p>
            <a:r>
              <a:rPr lang="en-IN" dirty="0" smtClean="0"/>
              <a:t>Deploy </a:t>
            </a:r>
            <a:r>
              <a:rPr lang="en-IN" dirty="0"/>
              <a:t>the Model to Amazon </a:t>
            </a:r>
            <a:r>
              <a:rPr lang="en-IN" dirty="0" err="1"/>
              <a:t>SageMaker</a:t>
            </a:r>
            <a:endParaRPr lang="en-IN" dirty="0"/>
          </a:p>
          <a:p>
            <a:r>
              <a:rPr lang="en-IN" dirty="0" smtClean="0"/>
              <a:t>Validate </a:t>
            </a:r>
            <a:r>
              <a:rPr lang="en-IN" dirty="0"/>
              <a:t>the Model</a:t>
            </a:r>
          </a:p>
          <a:p>
            <a:r>
              <a:rPr lang="en-IN" dirty="0" smtClean="0"/>
              <a:t>Clean </a:t>
            </a:r>
            <a:r>
              <a:rPr lang="en-IN" dirty="0"/>
              <a:t>Up</a:t>
            </a:r>
          </a:p>
          <a:p>
            <a:r>
              <a:rPr lang="en-IN" dirty="0" smtClean="0"/>
              <a:t>Integrating </a:t>
            </a:r>
            <a:r>
              <a:rPr lang="en-IN" dirty="0"/>
              <a:t>Amazon </a:t>
            </a:r>
            <a:r>
              <a:rPr lang="en-IN" dirty="0" err="1"/>
              <a:t>SageMaker</a:t>
            </a:r>
            <a:r>
              <a:rPr lang="en-IN" dirty="0"/>
              <a:t> Endpoints into Internet-facing Applications</a:t>
            </a:r>
          </a:p>
          <a:p>
            <a:endParaRPr lang="en-IN" dirty="0"/>
          </a:p>
        </p:txBody>
      </p:sp>
      <p:sp>
        <p:nvSpPr>
          <p:cNvPr id="2" name="Title 1"/>
          <p:cNvSpPr>
            <a:spLocks noGrp="1"/>
          </p:cNvSpPr>
          <p:nvPr>
            <p:ph type="title"/>
          </p:nvPr>
        </p:nvSpPr>
        <p:spPr/>
        <p:txBody>
          <a:bodyPr>
            <a:normAutofit fontScale="90000"/>
          </a:bodyPr>
          <a:lstStyle/>
          <a:p>
            <a:r>
              <a:rPr lang="en-IN" dirty="0" smtClean="0"/>
              <a:t>Leveraging ML Model on AWS </a:t>
            </a:r>
            <a:r>
              <a:rPr lang="en-IN" dirty="0" err="1" smtClean="0"/>
              <a:t>SageMaker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tretch>
            <a:fillRect/>
          </a:stretch>
        </p:blipFill>
        <p:spPr bwMode="auto">
          <a:xfrm>
            <a:off x="457200" y="2489607"/>
            <a:ext cx="8229600" cy="2509024"/>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928934"/>
            <a:ext cx="8229600" cy="1143000"/>
          </a:xfrm>
        </p:spPr>
        <p:txBody>
          <a:bodyPr/>
          <a:lstStyle/>
          <a:p>
            <a:r>
              <a:rPr lang="en-IN" dirty="0" smtClean="0"/>
              <a:t>Thank You</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TotalTime>
  <Words>399</Words>
  <Application>Microsoft Office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Epileptic Seizure Recognition</vt:lpstr>
      <vt:lpstr>Problem Statement</vt:lpstr>
      <vt:lpstr>Market need to solve this problem</vt:lpstr>
      <vt:lpstr>Dataset</vt:lpstr>
      <vt:lpstr>Algorithms used</vt:lpstr>
      <vt:lpstr>Results</vt:lpstr>
      <vt:lpstr>Leveraging ML Model on AWS SageMaker</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Epileptic Seizure Recognition</dc:title>
  <dc:creator>Laptop</dc:creator>
  <cp:lastModifiedBy>Laptop</cp:lastModifiedBy>
  <cp:revision>2</cp:revision>
  <dcterms:created xsi:type="dcterms:W3CDTF">2019-10-20T18:47:49Z</dcterms:created>
  <dcterms:modified xsi:type="dcterms:W3CDTF">2019-10-20T19:26:14Z</dcterms:modified>
</cp:coreProperties>
</file>