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58" r:id="rId7"/>
    <p:sldId id="259" r:id="rId8"/>
    <p:sldId id="270" r:id="rId9"/>
    <p:sldId id="271" r:id="rId10"/>
    <p:sldId id="261" r:id="rId11"/>
    <p:sldId id="274" r:id="rId12"/>
    <p:sldId id="275" r:id="rId13"/>
    <p:sldId id="282" r:id="rId14"/>
    <p:sldId id="272" r:id="rId15"/>
    <p:sldId id="277" r:id="rId16"/>
    <p:sldId id="264" r:id="rId17"/>
    <p:sldId id="279" r:id="rId18"/>
    <p:sldId id="268" r:id="rId19"/>
    <p:sldId id="280" r:id="rId20"/>
    <p:sldId id="281" r:id="rId21"/>
    <p:sldId id="262"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37D6F-BE63-4A13-B32D-1AC51DFC5A7B}" v="108" dt="2024-06-28T08:00:39.6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07FD6-B9DB-4993-84A6-56110DC128A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4CEFC4-7C6A-482E-B11D-5C48B916C28B}">
      <dgm:prSet/>
      <dgm:spPr/>
      <dgm:t>
        <a:bodyPr/>
        <a:lstStyle/>
        <a:p>
          <a:r>
            <a:rPr lang="en-US"/>
            <a:t>Pilot Program</a:t>
          </a:r>
        </a:p>
      </dgm:t>
    </dgm:pt>
    <dgm:pt modelId="{5B1C3B7B-DF2E-4F20-B9BB-DE6EBDCE3BD3}" type="parTrans" cxnId="{70E815A1-5676-4FF2-8120-3984F5CFD418}">
      <dgm:prSet/>
      <dgm:spPr/>
      <dgm:t>
        <a:bodyPr/>
        <a:lstStyle/>
        <a:p>
          <a:endParaRPr lang="en-US"/>
        </a:p>
      </dgm:t>
    </dgm:pt>
    <dgm:pt modelId="{20D5447C-A1C1-4CDE-89FD-7478352D5671}" type="sibTrans" cxnId="{70E815A1-5676-4FF2-8120-3984F5CFD418}">
      <dgm:prSet/>
      <dgm:spPr/>
      <dgm:t>
        <a:bodyPr/>
        <a:lstStyle/>
        <a:p>
          <a:endParaRPr lang="en-US"/>
        </a:p>
      </dgm:t>
    </dgm:pt>
    <dgm:pt modelId="{D295368C-F0C9-4866-BD97-C229052D3A1E}">
      <dgm:prSet/>
      <dgm:spPr/>
      <dgm:t>
        <a:bodyPr/>
        <a:lstStyle/>
        <a:p>
          <a:r>
            <a:rPr lang="en-US"/>
            <a:t>Internal Training and Onboarding</a:t>
          </a:r>
        </a:p>
      </dgm:t>
    </dgm:pt>
    <dgm:pt modelId="{B842C553-4DC0-4F02-9EFA-F92307D56D3D}" type="parTrans" cxnId="{0D9EC818-151D-44CE-9829-74129DAE0A82}">
      <dgm:prSet/>
      <dgm:spPr/>
      <dgm:t>
        <a:bodyPr/>
        <a:lstStyle/>
        <a:p>
          <a:endParaRPr lang="en-US"/>
        </a:p>
      </dgm:t>
    </dgm:pt>
    <dgm:pt modelId="{8F4403B3-F0D6-4313-BC9F-9D3876D606E6}" type="sibTrans" cxnId="{0D9EC818-151D-44CE-9829-74129DAE0A82}">
      <dgm:prSet/>
      <dgm:spPr/>
      <dgm:t>
        <a:bodyPr/>
        <a:lstStyle/>
        <a:p>
          <a:endParaRPr lang="en-US"/>
        </a:p>
      </dgm:t>
    </dgm:pt>
    <dgm:pt modelId="{89A51FAE-5255-4A7D-9796-ADA5A804AB23}">
      <dgm:prSet/>
      <dgm:spPr/>
      <dgm:t>
        <a:bodyPr/>
        <a:lstStyle/>
        <a:p>
          <a:r>
            <a:rPr lang="en-US"/>
            <a:t>Phased Rollout</a:t>
          </a:r>
        </a:p>
      </dgm:t>
    </dgm:pt>
    <dgm:pt modelId="{632E1B36-3336-4CE0-ACBD-D876E479972B}" type="parTrans" cxnId="{79AB45FF-A47B-42F6-9C64-E40DBCB89DAB}">
      <dgm:prSet/>
      <dgm:spPr/>
      <dgm:t>
        <a:bodyPr/>
        <a:lstStyle/>
        <a:p>
          <a:endParaRPr lang="en-US"/>
        </a:p>
      </dgm:t>
    </dgm:pt>
    <dgm:pt modelId="{9D69D4E8-662B-43A2-AD34-EF59E3A65E97}" type="sibTrans" cxnId="{79AB45FF-A47B-42F6-9C64-E40DBCB89DAB}">
      <dgm:prSet/>
      <dgm:spPr/>
      <dgm:t>
        <a:bodyPr/>
        <a:lstStyle/>
        <a:p>
          <a:endParaRPr lang="en-US"/>
        </a:p>
      </dgm:t>
    </dgm:pt>
    <dgm:pt modelId="{C7F26A6A-F8C7-4877-844A-F912CE047952}">
      <dgm:prSet/>
      <dgm:spPr/>
      <dgm:t>
        <a:bodyPr/>
        <a:lstStyle/>
        <a:p>
          <a:r>
            <a:rPr lang="en-US"/>
            <a:t>Stakeholder Engagement</a:t>
          </a:r>
        </a:p>
      </dgm:t>
    </dgm:pt>
    <dgm:pt modelId="{6854D9E9-D04A-43EA-AF34-0760B453CC56}" type="parTrans" cxnId="{A57D9BD8-707F-4574-BAEB-061C9B90A048}">
      <dgm:prSet/>
      <dgm:spPr/>
      <dgm:t>
        <a:bodyPr/>
        <a:lstStyle/>
        <a:p>
          <a:endParaRPr lang="en-US"/>
        </a:p>
      </dgm:t>
    </dgm:pt>
    <dgm:pt modelId="{A8D24ABF-4DE6-4BB5-966A-2829BBB4A82F}" type="sibTrans" cxnId="{A57D9BD8-707F-4574-BAEB-061C9B90A048}">
      <dgm:prSet/>
      <dgm:spPr/>
      <dgm:t>
        <a:bodyPr/>
        <a:lstStyle/>
        <a:p>
          <a:endParaRPr lang="en-US"/>
        </a:p>
      </dgm:t>
    </dgm:pt>
    <dgm:pt modelId="{9E91359E-74EB-4D6E-85A8-F67708F41DE2}">
      <dgm:prSet/>
      <dgm:spPr/>
      <dgm:t>
        <a:bodyPr/>
        <a:lstStyle/>
        <a:p>
          <a:r>
            <a:rPr lang="en-US"/>
            <a:t>Marketing and Communication</a:t>
          </a:r>
        </a:p>
      </dgm:t>
    </dgm:pt>
    <dgm:pt modelId="{071A4D02-A546-441C-B763-F61E496AC356}" type="parTrans" cxnId="{8FAC5AA9-690F-45A2-9E4F-3F0515AC7BFC}">
      <dgm:prSet/>
      <dgm:spPr/>
      <dgm:t>
        <a:bodyPr/>
        <a:lstStyle/>
        <a:p>
          <a:endParaRPr lang="en-US"/>
        </a:p>
      </dgm:t>
    </dgm:pt>
    <dgm:pt modelId="{C64CD9C8-5FC4-47A3-808F-45B58191B0AC}" type="sibTrans" cxnId="{8FAC5AA9-690F-45A2-9E4F-3F0515AC7BFC}">
      <dgm:prSet/>
      <dgm:spPr/>
      <dgm:t>
        <a:bodyPr/>
        <a:lstStyle/>
        <a:p>
          <a:endParaRPr lang="en-US"/>
        </a:p>
      </dgm:t>
    </dgm:pt>
    <dgm:pt modelId="{2B64F151-95E8-46F7-9FB0-6103C4A773D1}">
      <dgm:prSet/>
      <dgm:spPr/>
      <dgm:t>
        <a:bodyPr/>
        <a:lstStyle/>
        <a:p>
          <a:r>
            <a:rPr lang="en-US"/>
            <a:t>Continuous Improvements and deployements</a:t>
          </a:r>
        </a:p>
      </dgm:t>
    </dgm:pt>
    <dgm:pt modelId="{5E7D46FB-4CD3-4CA7-9D59-015759DFF197}" type="parTrans" cxnId="{72333EE0-8918-46F6-B753-E9B5FE289E72}">
      <dgm:prSet/>
      <dgm:spPr/>
      <dgm:t>
        <a:bodyPr/>
        <a:lstStyle/>
        <a:p>
          <a:endParaRPr lang="en-US"/>
        </a:p>
      </dgm:t>
    </dgm:pt>
    <dgm:pt modelId="{1DFD4891-7BDB-42C1-BCD4-03CD6213CDD1}" type="sibTrans" cxnId="{72333EE0-8918-46F6-B753-E9B5FE289E72}">
      <dgm:prSet/>
      <dgm:spPr/>
      <dgm:t>
        <a:bodyPr/>
        <a:lstStyle/>
        <a:p>
          <a:endParaRPr lang="en-US"/>
        </a:p>
      </dgm:t>
    </dgm:pt>
    <dgm:pt modelId="{CF946CB4-1E25-47B1-A307-97FF3025809D}" type="pres">
      <dgm:prSet presAssocID="{4BF07FD6-B9DB-4993-84A6-56110DC128AC}" presName="root" presStyleCnt="0">
        <dgm:presLayoutVars>
          <dgm:dir/>
          <dgm:resizeHandles val="exact"/>
        </dgm:presLayoutVars>
      </dgm:prSet>
      <dgm:spPr/>
    </dgm:pt>
    <dgm:pt modelId="{BC425868-C356-4087-BC54-B7389DD8A78B}" type="pres">
      <dgm:prSet presAssocID="{D04CEFC4-7C6A-482E-B11D-5C48B916C28B}" presName="compNode" presStyleCnt="0"/>
      <dgm:spPr/>
    </dgm:pt>
    <dgm:pt modelId="{76874354-EF72-4B45-ADAE-95D22C674235}" type="pres">
      <dgm:prSet presAssocID="{D04CEFC4-7C6A-482E-B11D-5C48B916C28B}" presName="bgRect" presStyleLbl="bgShp" presStyleIdx="0" presStyleCnt="6"/>
      <dgm:spPr/>
    </dgm:pt>
    <dgm:pt modelId="{DB5BC466-588C-43FD-BA3F-D0DA26AC4AB7}" type="pres">
      <dgm:prSet presAssocID="{D04CEFC4-7C6A-482E-B11D-5C48B916C28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A0C34B21-C302-4632-AC57-216AA7E4235D}" type="pres">
      <dgm:prSet presAssocID="{D04CEFC4-7C6A-482E-B11D-5C48B916C28B}" presName="spaceRect" presStyleCnt="0"/>
      <dgm:spPr/>
    </dgm:pt>
    <dgm:pt modelId="{96DDB8C6-4EAB-43C8-BEA3-2DBC1586E442}" type="pres">
      <dgm:prSet presAssocID="{D04CEFC4-7C6A-482E-B11D-5C48B916C28B}" presName="parTx" presStyleLbl="revTx" presStyleIdx="0" presStyleCnt="6">
        <dgm:presLayoutVars>
          <dgm:chMax val="0"/>
          <dgm:chPref val="0"/>
        </dgm:presLayoutVars>
      </dgm:prSet>
      <dgm:spPr/>
    </dgm:pt>
    <dgm:pt modelId="{359AE48B-5069-4BCD-9AC0-BA2852695725}" type="pres">
      <dgm:prSet presAssocID="{20D5447C-A1C1-4CDE-89FD-7478352D5671}" presName="sibTrans" presStyleCnt="0"/>
      <dgm:spPr/>
    </dgm:pt>
    <dgm:pt modelId="{2AC18FEA-BEF9-41AC-862D-D173964F9803}" type="pres">
      <dgm:prSet presAssocID="{D295368C-F0C9-4866-BD97-C229052D3A1E}" presName="compNode" presStyleCnt="0"/>
      <dgm:spPr/>
    </dgm:pt>
    <dgm:pt modelId="{CE691A7A-2189-4EE4-9AED-736086CD84B8}" type="pres">
      <dgm:prSet presAssocID="{D295368C-F0C9-4866-BD97-C229052D3A1E}" presName="bgRect" presStyleLbl="bgShp" presStyleIdx="1" presStyleCnt="6"/>
      <dgm:spPr/>
    </dgm:pt>
    <dgm:pt modelId="{CD0CE713-8A12-4AD5-AADB-3FAF9E00C846}" type="pres">
      <dgm:prSet presAssocID="{D295368C-F0C9-4866-BD97-C229052D3A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63CADB01-9C74-412E-8F3D-1E90B8CC9C41}" type="pres">
      <dgm:prSet presAssocID="{D295368C-F0C9-4866-BD97-C229052D3A1E}" presName="spaceRect" presStyleCnt="0"/>
      <dgm:spPr/>
    </dgm:pt>
    <dgm:pt modelId="{946FDC70-5866-468A-8FB7-6351BDF57C16}" type="pres">
      <dgm:prSet presAssocID="{D295368C-F0C9-4866-BD97-C229052D3A1E}" presName="parTx" presStyleLbl="revTx" presStyleIdx="1" presStyleCnt="6">
        <dgm:presLayoutVars>
          <dgm:chMax val="0"/>
          <dgm:chPref val="0"/>
        </dgm:presLayoutVars>
      </dgm:prSet>
      <dgm:spPr/>
    </dgm:pt>
    <dgm:pt modelId="{14F5AD89-0C58-40AF-86B9-0AACC1690B7A}" type="pres">
      <dgm:prSet presAssocID="{8F4403B3-F0D6-4313-BC9F-9D3876D606E6}" presName="sibTrans" presStyleCnt="0"/>
      <dgm:spPr/>
    </dgm:pt>
    <dgm:pt modelId="{3B1B9D12-1D51-4724-8920-9B64258FA2DA}" type="pres">
      <dgm:prSet presAssocID="{89A51FAE-5255-4A7D-9796-ADA5A804AB23}" presName="compNode" presStyleCnt="0"/>
      <dgm:spPr/>
    </dgm:pt>
    <dgm:pt modelId="{DFFBDEA4-B4EE-45C6-8ECA-F54A041859DF}" type="pres">
      <dgm:prSet presAssocID="{89A51FAE-5255-4A7D-9796-ADA5A804AB23}" presName="bgRect" presStyleLbl="bgShp" presStyleIdx="2" presStyleCnt="6"/>
      <dgm:spPr/>
    </dgm:pt>
    <dgm:pt modelId="{19D71DE5-F9C8-491C-BF8F-8F89C6098A24}" type="pres">
      <dgm:prSet presAssocID="{89A51FAE-5255-4A7D-9796-ADA5A804AB2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1258D01-721D-417A-B03E-B635DAB4BC15}" type="pres">
      <dgm:prSet presAssocID="{89A51FAE-5255-4A7D-9796-ADA5A804AB23}" presName="spaceRect" presStyleCnt="0"/>
      <dgm:spPr/>
    </dgm:pt>
    <dgm:pt modelId="{FA608B4C-CCDF-4882-8D28-BCBD20D03B10}" type="pres">
      <dgm:prSet presAssocID="{89A51FAE-5255-4A7D-9796-ADA5A804AB23}" presName="parTx" presStyleLbl="revTx" presStyleIdx="2" presStyleCnt="6">
        <dgm:presLayoutVars>
          <dgm:chMax val="0"/>
          <dgm:chPref val="0"/>
        </dgm:presLayoutVars>
      </dgm:prSet>
      <dgm:spPr/>
    </dgm:pt>
    <dgm:pt modelId="{558EECEE-5D6C-470D-913B-B77616B6C0ED}" type="pres">
      <dgm:prSet presAssocID="{9D69D4E8-662B-43A2-AD34-EF59E3A65E97}" presName="sibTrans" presStyleCnt="0"/>
      <dgm:spPr/>
    </dgm:pt>
    <dgm:pt modelId="{CFE55DFA-6CB0-40C9-8632-4A77132F8CEE}" type="pres">
      <dgm:prSet presAssocID="{C7F26A6A-F8C7-4877-844A-F912CE047952}" presName="compNode" presStyleCnt="0"/>
      <dgm:spPr/>
    </dgm:pt>
    <dgm:pt modelId="{8141F0DB-D824-4F2E-85EE-69A3C0717020}" type="pres">
      <dgm:prSet presAssocID="{C7F26A6A-F8C7-4877-844A-F912CE047952}" presName="bgRect" presStyleLbl="bgShp" presStyleIdx="3" presStyleCnt="6"/>
      <dgm:spPr/>
    </dgm:pt>
    <dgm:pt modelId="{A9BA8BDB-FE84-45D6-B9D7-9CBEEBDF2995}" type="pres">
      <dgm:prSet presAssocID="{C7F26A6A-F8C7-4877-844A-F912CE04795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76D4DDA6-C05D-40B0-B3DF-63AB6E0C872C}" type="pres">
      <dgm:prSet presAssocID="{C7F26A6A-F8C7-4877-844A-F912CE047952}" presName="spaceRect" presStyleCnt="0"/>
      <dgm:spPr/>
    </dgm:pt>
    <dgm:pt modelId="{AB0D0B1A-5E84-4938-9931-122FC64BC336}" type="pres">
      <dgm:prSet presAssocID="{C7F26A6A-F8C7-4877-844A-F912CE047952}" presName="parTx" presStyleLbl="revTx" presStyleIdx="3" presStyleCnt="6">
        <dgm:presLayoutVars>
          <dgm:chMax val="0"/>
          <dgm:chPref val="0"/>
        </dgm:presLayoutVars>
      </dgm:prSet>
      <dgm:spPr/>
    </dgm:pt>
    <dgm:pt modelId="{61D6697E-4BC0-46F1-9601-D64FB42960D2}" type="pres">
      <dgm:prSet presAssocID="{A8D24ABF-4DE6-4BB5-966A-2829BBB4A82F}" presName="sibTrans" presStyleCnt="0"/>
      <dgm:spPr/>
    </dgm:pt>
    <dgm:pt modelId="{05C86D4D-2B71-483E-B9C4-D41407C4CDB4}" type="pres">
      <dgm:prSet presAssocID="{9E91359E-74EB-4D6E-85A8-F67708F41DE2}" presName="compNode" presStyleCnt="0"/>
      <dgm:spPr/>
    </dgm:pt>
    <dgm:pt modelId="{51EC8506-B56C-4B2E-8813-F3D735D8CF67}" type="pres">
      <dgm:prSet presAssocID="{9E91359E-74EB-4D6E-85A8-F67708F41DE2}" presName="bgRect" presStyleLbl="bgShp" presStyleIdx="4" presStyleCnt="6"/>
      <dgm:spPr/>
    </dgm:pt>
    <dgm:pt modelId="{03ECECB0-C150-469A-9BB9-1D23E66105BD}" type="pres">
      <dgm:prSet presAssocID="{9E91359E-74EB-4D6E-85A8-F67708F41DE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mail"/>
        </a:ext>
      </dgm:extLst>
    </dgm:pt>
    <dgm:pt modelId="{1B54ED03-2126-49B8-9A60-0E269376F242}" type="pres">
      <dgm:prSet presAssocID="{9E91359E-74EB-4D6E-85A8-F67708F41DE2}" presName="spaceRect" presStyleCnt="0"/>
      <dgm:spPr/>
    </dgm:pt>
    <dgm:pt modelId="{EC04E8CA-11A7-4CD3-B514-5DA62563EF43}" type="pres">
      <dgm:prSet presAssocID="{9E91359E-74EB-4D6E-85A8-F67708F41DE2}" presName="parTx" presStyleLbl="revTx" presStyleIdx="4" presStyleCnt="6">
        <dgm:presLayoutVars>
          <dgm:chMax val="0"/>
          <dgm:chPref val="0"/>
        </dgm:presLayoutVars>
      </dgm:prSet>
      <dgm:spPr/>
    </dgm:pt>
    <dgm:pt modelId="{4D327338-7242-4336-B0F5-B1A14CD88A29}" type="pres">
      <dgm:prSet presAssocID="{C64CD9C8-5FC4-47A3-808F-45B58191B0AC}" presName="sibTrans" presStyleCnt="0"/>
      <dgm:spPr/>
    </dgm:pt>
    <dgm:pt modelId="{4A59A6C9-2BD8-4F84-A2AF-1EA8E98DE708}" type="pres">
      <dgm:prSet presAssocID="{2B64F151-95E8-46F7-9FB0-6103C4A773D1}" presName="compNode" presStyleCnt="0"/>
      <dgm:spPr/>
    </dgm:pt>
    <dgm:pt modelId="{968F4903-A82E-40F9-A8EB-88003FC96D85}" type="pres">
      <dgm:prSet presAssocID="{2B64F151-95E8-46F7-9FB0-6103C4A773D1}" presName="bgRect" presStyleLbl="bgShp" presStyleIdx="5" presStyleCnt="6"/>
      <dgm:spPr/>
    </dgm:pt>
    <dgm:pt modelId="{98E9346A-F08D-441F-93C2-C2F057CFF518}" type="pres">
      <dgm:prSet presAssocID="{2B64F151-95E8-46F7-9FB0-6103C4A773D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peat"/>
        </a:ext>
      </dgm:extLst>
    </dgm:pt>
    <dgm:pt modelId="{63C5A3E2-D895-4AFA-B9AA-B95DEBB18EF6}" type="pres">
      <dgm:prSet presAssocID="{2B64F151-95E8-46F7-9FB0-6103C4A773D1}" presName="spaceRect" presStyleCnt="0"/>
      <dgm:spPr/>
    </dgm:pt>
    <dgm:pt modelId="{0510D820-3A7A-428E-BDFB-DB073B09D3FE}" type="pres">
      <dgm:prSet presAssocID="{2B64F151-95E8-46F7-9FB0-6103C4A773D1}" presName="parTx" presStyleLbl="revTx" presStyleIdx="5" presStyleCnt="6">
        <dgm:presLayoutVars>
          <dgm:chMax val="0"/>
          <dgm:chPref val="0"/>
        </dgm:presLayoutVars>
      </dgm:prSet>
      <dgm:spPr/>
    </dgm:pt>
  </dgm:ptLst>
  <dgm:cxnLst>
    <dgm:cxn modelId="{0D9EC818-151D-44CE-9829-74129DAE0A82}" srcId="{4BF07FD6-B9DB-4993-84A6-56110DC128AC}" destId="{D295368C-F0C9-4866-BD97-C229052D3A1E}" srcOrd="1" destOrd="0" parTransId="{B842C553-4DC0-4F02-9EFA-F92307D56D3D}" sibTransId="{8F4403B3-F0D6-4313-BC9F-9D3876D606E6}"/>
    <dgm:cxn modelId="{D9AC7F44-E8EA-4408-858F-134704A7A066}" type="presOf" srcId="{4BF07FD6-B9DB-4993-84A6-56110DC128AC}" destId="{CF946CB4-1E25-47B1-A307-97FF3025809D}" srcOrd="0" destOrd="0" presId="urn:microsoft.com/office/officeart/2018/2/layout/IconVerticalSolidList"/>
    <dgm:cxn modelId="{750C6F47-5E4B-47A2-BD62-93EC911A80D7}" type="presOf" srcId="{2B64F151-95E8-46F7-9FB0-6103C4A773D1}" destId="{0510D820-3A7A-428E-BDFB-DB073B09D3FE}" srcOrd="0" destOrd="0" presId="urn:microsoft.com/office/officeart/2018/2/layout/IconVerticalSolidList"/>
    <dgm:cxn modelId="{13881B50-3174-4737-9CA8-0DCE6930FDEC}" type="presOf" srcId="{89A51FAE-5255-4A7D-9796-ADA5A804AB23}" destId="{FA608B4C-CCDF-4882-8D28-BCBD20D03B10}" srcOrd="0" destOrd="0" presId="urn:microsoft.com/office/officeart/2018/2/layout/IconVerticalSolidList"/>
    <dgm:cxn modelId="{CFCEF597-359E-4512-A9AF-BC481CD1EB4B}" type="presOf" srcId="{C7F26A6A-F8C7-4877-844A-F912CE047952}" destId="{AB0D0B1A-5E84-4938-9931-122FC64BC336}" srcOrd="0" destOrd="0" presId="urn:microsoft.com/office/officeart/2018/2/layout/IconVerticalSolidList"/>
    <dgm:cxn modelId="{70E815A1-5676-4FF2-8120-3984F5CFD418}" srcId="{4BF07FD6-B9DB-4993-84A6-56110DC128AC}" destId="{D04CEFC4-7C6A-482E-B11D-5C48B916C28B}" srcOrd="0" destOrd="0" parTransId="{5B1C3B7B-DF2E-4F20-B9BB-DE6EBDCE3BD3}" sibTransId="{20D5447C-A1C1-4CDE-89FD-7478352D5671}"/>
    <dgm:cxn modelId="{8FAC5AA9-690F-45A2-9E4F-3F0515AC7BFC}" srcId="{4BF07FD6-B9DB-4993-84A6-56110DC128AC}" destId="{9E91359E-74EB-4D6E-85A8-F67708F41DE2}" srcOrd="4" destOrd="0" parTransId="{071A4D02-A546-441C-B763-F61E496AC356}" sibTransId="{C64CD9C8-5FC4-47A3-808F-45B58191B0AC}"/>
    <dgm:cxn modelId="{102AA7B7-488F-405E-A422-2E744E8D4844}" type="presOf" srcId="{9E91359E-74EB-4D6E-85A8-F67708F41DE2}" destId="{EC04E8CA-11A7-4CD3-B514-5DA62563EF43}" srcOrd="0" destOrd="0" presId="urn:microsoft.com/office/officeart/2018/2/layout/IconVerticalSolidList"/>
    <dgm:cxn modelId="{79C5F2D0-D38F-49EA-A8AA-7D958E621ED1}" type="presOf" srcId="{D295368C-F0C9-4866-BD97-C229052D3A1E}" destId="{946FDC70-5866-468A-8FB7-6351BDF57C16}" srcOrd="0" destOrd="0" presId="urn:microsoft.com/office/officeart/2018/2/layout/IconVerticalSolidList"/>
    <dgm:cxn modelId="{A57D9BD8-707F-4574-BAEB-061C9B90A048}" srcId="{4BF07FD6-B9DB-4993-84A6-56110DC128AC}" destId="{C7F26A6A-F8C7-4877-844A-F912CE047952}" srcOrd="3" destOrd="0" parTransId="{6854D9E9-D04A-43EA-AF34-0760B453CC56}" sibTransId="{A8D24ABF-4DE6-4BB5-966A-2829BBB4A82F}"/>
    <dgm:cxn modelId="{72333EE0-8918-46F6-B753-E9B5FE289E72}" srcId="{4BF07FD6-B9DB-4993-84A6-56110DC128AC}" destId="{2B64F151-95E8-46F7-9FB0-6103C4A773D1}" srcOrd="5" destOrd="0" parTransId="{5E7D46FB-4CD3-4CA7-9D59-015759DFF197}" sibTransId="{1DFD4891-7BDB-42C1-BCD4-03CD6213CDD1}"/>
    <dgm:cxn modelId="{FB066FF3-2EB7-48BB-97A8-D7FDBCECAE5E}" type="presOf" srcId="{D04CEFC4-7C6A-482E-B11D-5C48B916C28B}" destId="{96DDB8C6-4EAB-43C8-BEA3-2DBC1586E442}" srcOrd="0" destOrd="0" presId="urn:microsoft.com/office/officeart/2018/2/layout/IconVerticalSolidList"/>
    <dgm:cxn modelId="{79AB45FF-A47B-42F6-9C64-E40DBCB89DAB}" srcId="{4BF07FD6-B9DB-4993-84A6-56110DC128AC}" destId="{89A51FAE-5255-4A7D-9796-ADA5A804AB23}" srcOrd="2" destOrd="0" parTransId="{632E1B36-3336-4CE0-ACBD-D876E479972B}" sibTransId="{9D69D4E8-662B-43A2-AD34-EF59E3A65E97}"/>
    <dgm:cxn modelId="{D10CB556-2681-41CC-AA61-B08172A26A9D}" type="presParOf" srcId="{CF946CB4-1E25-47B1-A307-97FF3025809D}" destId="{BC425868-C356-4087-BC54-B7389DD8A78B}" srcOrd="0" destOrd="0" presId="urn:microsoft.com/office/officeart/2018/2/layout/IconVerticalSolidList"/>
    <dgm:cxn modelId="{DE25E479-12F2-4B9C-A8A3-77FAEAEB9201}" type="presParOf" srcId="{BC425868-C356-4087-BC54-B7389DD8A78B}" destId="{76874354-EF72-4B45-ADAE-95D22C674235}" srcOrd="0" destOrd="0" presId="urn:microsoft.com/office/officeart/2018/2/layout/IconVerticalSolidList"/>
    <dgm:cxn modelId="{AF3142A1-C302-49FF-8E1C-678BA2507649}" type="presParOf" srcId="{BC425868-C356-4087-BC54-B7389DD8A78B}" destId="{DB5BC466-588C-43FD-BA3F-D0DA26AC4AB7}" srcOrd="1" destOrd="0" presId="urn:microsoft.com/office/officeart/2018/2/layout/IconVerticalSolidList"/>
    <dgm:cxn modelId="{C95EB757-F976-4319-8C43-2ACDD938DCDA}" type="presParOf" srcId="{BC425868-C356-4087-BC54-B7389DD8A78B}" destId="{A0C34B21-C302-4632-AC57-216AA7E4235D}" srcOrd="2" destOrd="0" presId="urn:microsoft.com/office/officeart/2018/2/layout/IconVerticalSolidList"/>
    <dgm:cxn modelId="{F32B9B61-A1B7-4AB3-A2A3-56ED0A6F008F}" type="presParOf" srcId="{BC425868-C356-4087-BC54-B7389DD8A78B}" destId="{96DDB8C6-4EAB-43C8-BEA3-2DBC1586E442}" srcOrd="3" destOrd="0" presId="urn:microsoft.com/office/officeart/2018/2/layout/IconVerticalSolidList"/>
    <dgm:cxn modelId="{A0B0E66A-17F0-4B7A-8951-331360CABFAC}" type="presParOf" srcId="{CF946CB4-1E25-47B1-A307-97FF3025809D}" destId="{359AE48B-5069-4BCD-9AC0-BA2852695725}" srcOrd="1" destOrd="0" presId="urn:microsoft.com/office/officeart/2018/2/layout/IconVerticalSolidList"/>
    <dgm:cxn modelId="{80D88D96-0784-47AC-BA90-A5351A6D8C0F}" type="presParOf" srcId="{CF946CB4-1E25-47B1-A307-97FF3025809D}" destId="{2AC18FEA-BEF9-41AC-862D-D173964F9803}" srcOrd="2" destOrd="0" presId="urn:microsoft.com/office/officeart/2018/2/layout/IconVerticalSolidList"/>
    <dgm:cxn modelId="{5182BFDF-4E32-4748-9B1F-B12DEED4582C}" type="presParOf" srcId="{2AC18FEA-BEF9-41AC-862D-D173964F9803}" destId="{CE691A7A-2189-4EE4-9AED-736086CD84B8}" srcOrd="0" destOrd="0" presId="urn:microsoft.com/office/officeart/2018/2/layout/IconVerticalSolidList"/>
    <dgm:cxn modelId="{1EE87DC0-6153-4A1F-B1B8-AD601950C19D}" type="presParOf" srcId="{2AC18FEA-BEF9-41AC-862D-D173964F9803}" destId="{CD0CE713-8A12-4AD5-AADB-3FAF9E00C846}" srcOrd="1" destOrd="0" presId="urn:microsoft.com/office/officeart/2018/2/layout/IconVerticalSolidList"/>
    <dgm:cxn modelId="{5C6A78F9-4AFC-484A-8093-CE342F19279C}" type="presParOf" srcId="{2AC18FEA-BEF9-41AC-862D-D173964F9803}" destId="{63CADB01-9C74-412E-8F3D-1E90B8CC9C41}" srcOrd="2" destOrd="0" presId="urn:microsoft.com/office/officeart/2018/2/layout/IconVerticalSolidList"/>
    <dgm:cxn modelId="{54DDCAFB-28E5-4E8D-8B00-34B75D99D070}" type="presParOf" srcId="{2AC18FEA-BEF9-41AC-862D-D173964F9803}" destId="{946FDC70-5866-468A-8FB7-6351BDF57C16}" srcOrd="3" destOrd="0" presId="urn:microsoft.com/office/officeart/2018/2/layout/IconVerticalSolidList"/>
    <dgm:cxn modelId="{059A65E3-67EC-4CA2-A36A-BBCBE756F9C9}" type="presParOf" srcId="{CF946CB4-1E25-47B1-A307-97FF3025809D}" destId="{14F5AD89-0C58-40AF-86B9-0AACC1690B7A}" srcOrd="3" destOrd="0" presId="urn:microsoft.com/office/officeart/2018/2/layout/IconVerticalSolidList"/>
    <dgm:cxn modelId="{1517ACC7-38A3-4C28-9425-A66125BBAD39}" type="presParOf" srcId="{CF946CB4-1E25-47B1-A307-97FF3025809D}" destId="{3B1B9D12-1D51-4724-8920-9B64258FA2DA}" srcOrd="4" destOrd="0" presId="urn:microsoft.com/office/officeart/2018/2/layout/IconVerticalSolidList"/>
    <dgm:cxn modelId="{3BFA8FB2-6791-4718-AC87-CA0497C99CC4}" type="presParOf" srcId="{3B1B9D12-1D51-4724-8920-9B64258FA2DA}" destId="{DFFBDEA4-B4EE-45C6-8ECA-F54A041859DF}" srcOrd="0" destOrd="0" presId="urn:microsoft.com/office/officeart/2018/2/layout/IconVerticalSolidList"/>
    <dgm:cxn modelId="{70859F22-37C0-4EC1-A8DE-D443B59B2C18}" type="presParOf" srcId="{3B1B9D12-1D51-4724-8920-9B64258FA2DA}" destId="{19D71DE5-F9C8-491C-BF8F-8F89C6098A24}" srcOrd="1" destOrd="0" presId="urn:microsoft.com/office/officeart/2018/2/layout/IconVerticalSolidList"/>
    <dgm:cxn modelId="{8BF3C96D-E333-4824-9A25-211E4FD76853}" type="presParOf" srcId="{3B1B9D12-1D51-4724-8920-9B64258FA2DA}" destId="{E1258D01-721D-417A-B03E-B635DAB4BC15}" srcOrd="2" destOrd="0" presId="urn:microsoft.com/office/officeart/2018/2/layout/IconVerticalSolidList"/>
    <dgm:cxn modelId="{4F816BBB-9E9E-48C6-91CB-6712756DFD50}" type="presParOf" srcId="{3B1B9D12-1D51-4724-8920-9B64258FA2DA}" destId="{FA608B4C-CCDF-4882-8D28-BCBD20D03B10}" srcOrd="3" destOrd="0" presId="urn:microsoft.com/office/officeart/2018/2/layout/IconVerticalSolidList"/>
    <dgm:cxn modelId="{6D6BFB55-6B7F-489F-96DE-B282BCF3E7DF}" type="presParOf" srcId="{CF946CB4-1E25-47B1-A307-97FF3025809D}" destId="{558EECEE-5D6C-470D-913B-B77616B6C0ED}" srcOrd="5" destOrd="0" presId="urn:microsoft.com/office/officeart/2018/2/layout/IconVerticalSolidList"/>
    <dgm:cxn modelId="{626BE49A-5174-4B4D-A4EA-E377CC9D19BF}" type="presParOf" srcId="{CF946CB4-1E25-47B1-A307-97FF3025809D}" destId="{CFE55DFA-6CB0-40C9-8632-4A77132F8CEE}" srcOrd="6" destOrd="0" presId="urn:microsoft.com/office/officeart/2018/2/layout/IconVerticalSolidList"/>
    <dgm:cxn modelId="{0CC1AA9D-029D-40FD-BEC8-469086D41CAC}" type="presParOf" srcId="{CFE55DFA-6CB0-40C9-8632-4A77132F8CEE}" destId="{8141F0DB-D824-4F2E-85EE-69A3C0717020}" srcOrd="0" destOrd="0" presId="urn:microsoft.com/office/officeart/2018/2/layout/IconVerticalSolidList"/>
    <dgm:cxn modelId="{88759003-F213-48A5-B364-5996C6BDCCDF}" type="presParOf" srcId="{CFE55DFA-6CB0-40C9-8632-4A77132F8CEE}" destId="{A9BA8BDB-FE84-45D6-B9D7-9CBEEBDF2995}" srcOrd="1" destOrd="0" presId="urn:microsoft.com/office/officeart/2018/2/layout/IconVerticalSolidList"/>
    <dgm:cxn modelId="{8C232EBE-3376-4695-B908-BCF0910E78A7}" type="presParOf" srcId="{CFE55DFA-6CB0-40C9-8632-4A77132F8CEE}" destId="{76D4DDA6-C05D-40B0-B3DF-63AB6E0C872C}" srcOrd="2" destOrd="0" presId="urn:microsoft.com/office/officeart/2018/2/layout/IconVerticalSolidList"/>
    <dgm:cxn modelId="{98CE4B0E-8F6D-4DB7-8498-80696800FE51}" type="presParOf" srcId="{CFE55DFA-6CB0-40C9-8632-4A77132F8CEE}" destId="{AB0D0B1A-5E84-4938-9931-122FC64BC336}" srcOrd="3" destOrd="0" presId="urn:microsoft.com/office/officeart/2018/2/layout/IconVerticalSolidList"/>
    <dgm:cxn modelId="{3B1F04D0-6719-45D3-93DA-1D5697DACE53}" type="presParOf" srcId="{CF946CB4-1E25-47B1-A307-97FF3025809D}" destId="{61D6697E-4BC0-46F1-9601-D64FB42960D2}" srcOrd="7" destOrd="0" presId="urn:microsoft.com/office/officeart/2018/2/layout/IconVerticalSolidList"/>
    <dgm:cxn modelId="{3787080D-B8F2-4DC1-9C9F-DB3C4DD4C767}" type="presParOf" srcId="{CF946CB4-1E25-47B1-A307-97FF3025809D}" destId="{05C86D4D-2B71-483E-B9C4-D41407C4CDB4}" srcOrd="8" destOrd="0" presId="urn:microsoft.com/office/officeart/2018/2/layout/IconVerticalSolidList"/>
    <dgm:cxn modelId="{51F0DB39-3BED-4FA4-97B3-44418960FB89}" type="presParOf" srcId="{05C86D4D-2B71-483E-B9C4-D41407C4CDB4}" destId="{51EC8506-B56C-4B2E-8813-F3D735D8CF67}" srcOrd="0" destOrd="0" presId="urn:microsoft.com/office/officeart/2018/2/layout/IconVerticalSolidList"/>
    <dgm:cxn modelId="{876726E2-4246-4BF5-B2CE-9AFFE26FA3C5}" type="presParOf" srcId="{05C86D4D-2B71-483E-B9C4-D41407C4CDB4}" destId="{03ECECB0-C150-469A-9BB9-1D23E66105BD}" srcOrd="1" destOrd="0" presId="urn:microsoft.com/office/officeart/2018/2/layout/IconVerticalSolidList"/>
    <dgm:cxn modelId="{2ACFE3C5-26BF-4FFC-B9F3-C43C122CA1CD}" type="presParOf" srcId="{05C86D4D-2B71-483E-B9C4-D41407C4CDB4}" destId="{1B54ED03-2126-49B8-9A60-0E269376F242}" srcOrd="2" destOrd="0" presId="urn:microsoft.com/office/officeart/2018/2/layout/IconVerticalSolidList"/>
    <dgm:cxn modelId="{1AE997FB-F0BE-4260-B861-5453B6929CA9}" type="presParOf" srcId="{05C86D4D-2B71-483E-B9C4-D41407C4CDB4}" destId="{EC04E8CA-11A7-4CD3-B514-5DA62563EF43}" srcOrd="3" destOrd="0" presId="urn:microsoft.com/office/officeart/2018/2/layout/IconVerticalSolidList"/>
    <dgm:cxn modelId="{F72F9BDB-1412-4444-97FA-DD36A7CF0411}" type="presParOf" srcId="{CF946CB4-1E25-47B1-A307-97FF3025809D}" destId="{4D327338-7242-4336-B0F5-B1A14CD88A29}" srcOrd="9" destOrd="0" presId="urn:microsoft.com/office/officeart/2018/2/layout/IconVerticalSolidList"/>
    <dgm:cxn modelId="{9835D416-99CA-44DB-BB77-74A4D47A6C36}" type="presParOf" srcId="{CF946CB4-1E25-47B1-A307-97FF3025809D}" destId="{4A59A6C9-2BD8-4F84-A2AF-1EA8E98DE708}" srcOrd="10" destOrd="0" presId="urn:microsoft.com/office/officeart/2018/2/layout/IconVerticalSolidList"/>
    <dgm:cxn modelId="{E7BBC245-DB1E-4F54-9523-90BC2B4396B5}" type="presParOf" srcId="{4A59A6C9-2BD8-4F84-A2AF-1EA8E98DE708}" destId="{968F4903-A82E-40F9-A8EB-88003FC96D85}" srcOrd="0" destOrd="0" presId="urn:microsoft.com/office/officeart/2018/2/layout/IconVerticalSolidList"/>
    <dgm:cxn modelId="{95F6D44A-A0D8-4A1C-BEAC-B4D9491E1400}" type="presParOf" srcId="{4A59A6C9-2BD8-4F84-A2AF-1EA8E98DE708}" destId="{98E9346A-F08D-441F-93C2-C2F057CFF518}" srcOrd="1" destOrd="0" presId="urn:microsoft.com/office/officeart/2018/2/layout/IconVerticalSolidList"/>
    <dgm:cxn modelId="{28FC2859-6B41-4A20-9F6F-FAEEF63262EB}" type="presParOf" srcId="{4A59A6C9-2BD8-4F84-A2AF-1EA8E98DE708}" destId="{63C5A3E2-D895-4AFA-B9AA-B95DEBB18EF6}" srcOrd="2" destOrd="0" presId="urn:microsoft.com/office/officeart/2018/2/layout/IconVerticalSolidList"/>
    <dgm:cxn modelId="{A2A8AFF1-61F5-4C1E-8C54-B21E9C225063}" type="presParOf" srcId="{4A59A6C9-2BD8-4F84-A2AF-1EA8E98DE708}" destId="{0510D820-3A7A-428E-BDFB-DB073B09D3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74354-EF72-4B45-ADAE-95D22C674235}">
      <dsp:nvSpPr>
        <dsp:cNvPr id="0" name=""/>
        <dsp:cNvSpPr/>
      </dsp:nvSpPr>
      <dsp:spPr>
        <a:xfrm>
          <a:off x="0" y="1780"/>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BC466-588C-43FD-BA3F-D0DA26AC4AB7}">
      <dsp:nvSpPr>
        <dsp:cNvPr id="0" name=""/>
        <dsp:cNvSpPr/>
      </dsp:nvSpPr>
      <dsp:spPr>
        <a:xfrm>
          <a:off x="229465" y="172457"/>
          <a:ext cx="417210" cy="417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DDB8C6-4EAB-43C8-BEA3-2DBC1586E442}">
      <dsp:nvSpPr>
        <dsp:cNvPr id="0" name=""/>
        <dsp:cNvSpPr/>
      </dsp:nvSpPr>
      <dsp:spPr>
        <a:xfrm>
          <a:off x="876141" y="1780"/>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Pilot Program</a:t>
          </a:r>
        </a:p>
      </dsp:txBody>
      <dsp:txXfrm>
        <a:off x="876141" y="1780"/>
        <a:ext cx="4984948" cy="758564"/>
      </dsp:txXfrm>
    </dsp:sp>
    <dsp:sp modelId="{CE691A7A-2189-4EE4-9AED-736086CD84B8}">
      <dsp:nvSpPr>
        <dsp:cNvPr id="0" name=""/>
        <dsp:cNvSpPr/>
      </dsp:nvSpPr>
      <dsp:spPr>
        <a:xfrm>
          <a:off x="0" y="949985"/>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0CE713-8A12-4AD5-AADB-3FAF9E00C846}">
      <dsp:nvSpPr>
        <dsp:cNvPr id="0" name=""/>
        <dsp:cNvSpPr/>
      </dsp:nvSpPr>
      <dsp:spPr>
        <a:xfrm>
          <a:off x="229465" y="1120662"/>
          <a:ext cx="417210" cy="417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6FDC70-5866-468A-8FB7-6351BDF57C16}">
      <dsp:nvSpPr>
        <dsp:cNvPr id="0" name=""/>
        <dsp:cNvSpPr/>
      </dsp:nvSpPr>
      <dsp:spPr>
        <a:xfrm>
          <a:off x="876141" y="949985"/>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Internal Training and Onboarding</a:t>
          </a:r>
        </a:p>
      </dsp:txBody>
      <dsp:txXfrm>
        <a:off x="876141" y="949985"/>
        <a:ext cx="4984948" cy="758564"/>
      </dsp:txXfrm>
    </dsp:sp>
    <dsp:sp modelId="{DFFBDEA4-B4EE-45C6-8ECA-F54A041859DF}">
      <dsp:nvSpPr>
        <dsp:cNvPr id="0" name=""/>
        <dsp:cNvSpPr/>
      </dsp:nvSpPr>
      <dsp:spPr>
        <a:xfrm>
          <a:off x="0" y="1898190"/>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D71DE5-F9C8-491C-BF8F-8F89C6098A24}">
      <dsp:nvSpPr>
        <dsp:cNvPr id="0" name=""/>
        <dsp:cNvSpPr/>
      </dsp:nvSpPr>
      <dsp:spPr>
        <a:xfrm>
          <a:off x="229465" y="2068867"/>
          <a:ext cx="417210" cy="417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608B4C-CCDF-4882-8D28-BCBD20D03B10}">
      <dsp:nvSpPr>
        <dsp:cNvPr id="0" name=""/>
        <dsp:cNvSpPr/>
      </dsp:nvSpPr>
      <dsp:spPr>
        <a:xfrm>
          <a:off x="876141" y="1898190"/>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Phased Rollout</a:t>
          </a:r>
        </a:p>
      </dsp:txBody>
      <dsp:txXfrm>
        <a:off x="876141" y="1898190"/>
        <a:ext cx="4984948" cy="758564"/>
      </dsp:txXfrm>
    </dsp:sp>
    <dsp:sp modelId="{8141F0DB-D824-4F2E-85EE-69A3C0717020}">
      <dsp:nvSpPr>
        <dsp:cNvPr id="0" name=""/>
        <dsp:cNvSpPr/>
      </dsp:nvSpPr>
      <dsp:spPr>
        <a:xfrm>
          <a:off x="0" y="2846395"/>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A8BDB-FE84-45D6-B9D7-9CBEEBDF2995}">
      <dsp:nvSpPr>
        <dsp:cNvPr id="0" name=""/>
        <dsp:cNvSpPr/>
      </dsp:nvSpPr>
      <dsp:spPr>
        <a:xfrm>
          <a:off x="229465" y="3017072"/>
          <a:ext cx="417210" cy="4172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0D0B1A-5E84-4938-9931-122FC64BC336}">
      <dsp:nvSpPr>
        <dsp:cNvPr id="0" name=""/>
        <dsp:cNvSpPr/>
      </dsp:nvSpPr>
      <dsp:spPr>
        <a:xfrm>
          <a:off x="876141" y="2846395"/>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Stakeholder Engagement</a:t>
          </a:r>
        </a:p>
      </dsp:txBody>
      <dsp:txXfrm>
        <a:off x="876141" y="2846395"/>
        <a:ext cx="4984948" cy="758564"/>
      </dsp:txXfrm>
    </dsp:sp>
    <dsp:sp modelId="{51EC8506-B56C-4B2E-8813-F3D735D8CF67}">
      <dsp:nvSpPr>
        <dsp:cNvPr id="0" name=""/>
        <dsp:cNvSpPr/>
      </dsp:nvSpPr>
      <dsp:spPr>
        <a:xfrm>
          <a:off x="0" y="3794600"/>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CECB0-C150-469A-9BB9-1D23E66105BD}">
      <dsp:nvSpPr>
        <dsp:cNvPr id="0" name=""/>
        <dsp:cNvSpPr/>
      </dsp:nvSpPr>
      <dsp:spPr>
        <a:xfrm>
          <a:off x="229465" y="3965277"/>
          <a:ext cx="417210" cy="4172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04E8CA-11A7-4CD3-B514-5DA62563EF43}">
      <dsp:nvSpPr>
        <dsp:cNvPr id="0" name=""/>
        <dsp:cNvSpPr/>
      </dsp:nvSpPr>
      <dsp:spPr>
        <a:xfrm>
          <a:off x="876141" y="3794600"/>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Marketing and Communication</a:t>
          </a:r>
        </a:p>
      </dsp:txBody>
      <dsp:txXfrm>
        <a:off x="876141" y="3794600"/>
        <a:ext cx="4984948" cy="758564"/>
      </dsp:txXfrm>
    </dsp:sp>
    <dsp:sp modelId="{968F4903-A82E-40F9-A8EB-88003FC96D85}">
      <dsp:nvSpPr>
        <dsp:cNvPr id="0" name=""/>
        <dsp:cNvSpPr/>
      </dsp:nvSpPr>
      <dsp:spPr>
        <a:xfrm>
          <a:off x="0" y="4742805"/>
          <a:ext cx="5861090" cy="758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9346A-F08D-441F-93C2-C2F057CFF518}">
      <dsp:nvSpPr>
        <dsp:cNvPr id="0" name=""/>
        <dsp:cNvSpPr/>
      </dsp:nvSpPr>
      <dsp:spPr>
        <a:xfrm>
          <a:off x="229465" y="4913482"/>
          <a:ext cx="417210" cy="4172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0D820-3A7A-428E-BDFB-DB073B09D3FE}">
      <dsp:nvSpPr>
        <dsp:cNvPr id="0" name=""/>
        <dsp:cNvSpPr/>
      </dsp:nvSpPr>
      <dsp:spPr>
        <a:xfrm>
          <a:off x="876141" y="4742805"/>
          <a:ext cx="4984948" cy="758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81" tIns="80281" rIns="80281" bIns="80281" numCol="1" spcCol="1270" anchor="ctr" anchorCtr="0">
          <a:noAutofit/>
        </a:bodyPr>
        <a:lstStyle/>
        <a:p>
          <a:pPr marL="0" lvl="0" indent="0" algn="l" defTabSz="844550">
            <a:lnSpc>
              <a:spcPct val="90000"/>
            </a:lnSpc>
            <a:spcBef>
              <a:spcPct val="0"/>
            </a:spcBef>
            <a:spcAft>
              <a:spcPct val="35000"/>
            </a:spcAft>
            <a:buNone/>
          </a:pPr>
          <a:r>
            <a:rPr lang="en-US" sz="1900" kern="1200"/>
            <a:t>Continuous Improvements and deployements</a:t>
          </a:r>
        </a:p>
      </dsp:txBody>
      <dsp:txXfrm>
        <a:off x="876141" y="4742805"/>
        <a:ext cx="4984948" cy="7585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82C81-96A5-4C3E-9C79-FF26B451D3E8}"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7696B-B057-4864-948D-30339E1F3603}" type="slidenum">
              <a:rPr lang="en-US" smtClean="0"/>
              <a:t>‹#›</a:t>
            </a:fld>
            <a:endParaRPr lang="en-US"/>
          </a:p>
        </p:txBody>
      </p:sp>
    </p:spTree>
    <p:extLst>
      <p:ext uri="{BB962C8B-B14F-4D97-AF65-F5344CB8AC3E}">
        <p14:creationId xmlns:p14="http://schemas.microsoft.com/office/powerpoint/2010/main" val="3881642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7696B-B057-4864-948D-30339E1F3603}" type="slidenum">
              <a:rPr lang="en-US" smtClean="0"/>
              <a:t>7</a:t>
            </a:fld>
            <a:endParaRPr lang="en-US"/>
          </a:p>
        </p:txBody>
      </p:sp>
    </p:spTree>
    <p:extLst>
      <p:ext uri="{BB962C8B-B14F-4D97-AF65-F5344CB8AC3E}">
        <p14:creationId xmlns:p14="http://schemas.microsoft.com/office/powerpoint/2010/main" val="183182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7696B-B057-4864-948D-30339E1F3603}" type="slidenum">
              <a:rPr lang="en-US" smtClean="0"/>
              <a:t>8</a:t>
            </a:fld>
            <a:endParaRPr lang="en-US"/>
          </a:p>
        </p:txBody>
      </p:sp>
    </p:spTree>
    <p:extLst>
      <p:ext uri="{BB962C8B-B14F-4D97-AF65-F5344CB8AC3E}">
        <p14:creationId xmlns:p14="http://schemas.microsoft.com/office/powerpoint/2010/main" val="11212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7696B-B057-4864-948D-30339E1F3603}" type="slidenum">
              <a:rPr lang="en-US" smtClean="0"/>
              <a:t>9</a:t>
            </a:fld>
            <a:endParaRPr lang="en-US"/>
          </a:p>
        </p:txBody>
      </p:sp>
    </p:spTree>
    <p:extLst>
      <p:ext uri="{BB962C8B-B14F-4D97-AF65-F5344CB8AC3E}">
        <p14:creationId xmlns:p14="http://schemas.microsoft.com/office/powerpoint/2010/main" val="172492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7696B-B057-4864-948D-30339E1F3603}" type="slidenum">
              <a:rPr lang="en-US" smtClean="0"/>
              <a:t>10</a:t>
            </a:fld>
            <a:endParaRPr lang="en-US"/>
          </a:p>
        </p:txBody>
      </p:sp>
    </p:spTree>
    <p:extLst>
      <p:ext uri="{BB962C8B-B14F-4D97-AF65-F5344CB8AC3E}">
        <p14:creationId xmlns:p14="http://schemas.microsoft.com/office/powerpoint/2010/main" val="143814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6/28/2024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6/28/2024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6/28/2024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6/28/2024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6/28/2024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6/28/2024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6/28/2024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6/28/2024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6/28/2024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6/28/2024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6/28/2024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6/28/2024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jpeg"/><Relationship Id="rId10" Type="http://schemas.openxmlformats.org/officeDocument/2006/relationships/image" Target="../media/image30.jpeg"/><Relationship Id="rId4" Type="http://schemas.openxmlformats.org/officeDocument/2006/relationships/image" Target="../media/image24.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svg"/><Relationship Id="rId3" Type="http://schemas.openxmlformats.org/officeDocument/2006/relationships/image" Target="../media/image35.svg"/><Relationship Id="rId7" Type="http://schemas.openxmlformats.org/officeDocument/2006/relationships/image" Target="../media/image39.sv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7.sv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sv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nuujj/risk-shield-a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2879834" y="1447885"/>
            <a:ext cx="6432331" cy="5760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200000"/>
              </a:lnSpc>
            </a:pPr>
            <a:r>
              <a:rPr lang="en-IN" sz="3200" b="1" dirty="0" err="1">
                <a:latin typeface="Segoe UI" panose="020B0502040204020203" pitchFamily="34" charset="0"/>
                <a:cs typeface="Segoe UI" panose="020B0502040204020203" pitchFamily="34" charset="0"/>
              </a:rPr>
              <a:t>RiskShield</a:t>
            </a:r>
            <a:r>
              <a:rPr lang="en-IN" sz="3200" b="1" dirty="0">
                <a:latin typeface="Segoe UI" panose="020B0502040204020203" pitchFamily="34" charset="0"/>
                <a:cs typeface="Segoe UI" panose="020B0502040204020203" pitchFamily="34" charset="0"/>
              </a:rPr>
              <a:t> AI</a:t>
            </a:r>
          </a:p>
          <a:p>
            <a:r>
              <a:rPr lang="en-IN" sz="2800" b="1" dirty="0">
                <a:solidFill>
                  <a:srgbClr val="FF6B11"/>
                </a:solidFill>
                <a:latin typeface="Segoe UI" panose="020B0502040204020203" pitchFamily="34" charset="0"/>
                <a:cs typeface="Segoe UI" panose="020B0502040204020203" pitchFamily="34" charset="0"/>
              </a:rPr>
              <a:t>Innovative Measures for Proactive Risk Management</a:t>
            </a:r>
          </a:p>
          <a:p>
            <a:br>
              <a:rPr lang="en" sz="3200" b="1" dirty="0">
                <a:latin typeface="Segoe UI" panose="020B0502040204020203" pitchFamily="34" charset="0"/>
                <a:cs typeface="Segoe UI" panose="020B0502040204020203" pitchFamily="34" charset="0"/>
              </a:rPr>
            </a:br>
            <a:r>
              <a:rPr lang="en" sz="3200" b="1" dirty="0">
                <a:latin typeface="Segoe UI" panose="020B0502040204020203" pitchFamily="34" charset="0"/>
                <a:cs typeface="Segoe UI" panose="020B0502040204020203" pitchFamily="34" charset="0"/>
              </a:rPr>
              <a:t>Bank of Baroda Hackathon 2024</a:t>
            </a:r>
            <a:endParaRPr lang="en-US" sz="32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1276679" y="5122115"/>
            <a:ext cx="55467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latin typeface="Segoe UI" panose="020B0502040204020203" pitchFamily="34" charset="0"/>
                <a:cs typeface="Segoe UI" panose="020B0502040204020203" pitchFamily="34" charset="0"/>
              </a:rPr>
              <a:t>BOB The Risk Manager</a:t>
            </a: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Anuj</a:t>
            </a: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27/06/2024</a:t>
            </a:r>
          </a:p>
        </p:txBody>
      </p:sp>
    </p:spTree>
    <p:extLst>
      <p:ext uri="{BB962C8B-B14F-4D97-AF65-F5344CB8AC3E}">
        <p14:creationId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65255"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Architecture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52843" y="2084556"/>
            <a:ext cx="2927273" cy="952500"/>
          </a:xfrm>
          <a:prstGeom prst="rect">
            <a:avLst/>
          </a:prstGeom>
          <a:noFill/>
          <a:ln>
            <a:noFill/>
          </a:ln>
        </p:spPr>
        <p:txBody>
          <a:bodyPr spcFirstLastPara="1" wrap="square" lIns="91425" tIns="91425" rIns="91425" bIns="91425" anchor="t" anchorCtr="0">
            <a:noAutofit/>
          </a:bodyPr>
          <a:lstStyle/>
          <a:p>
            <a:pPr algn="ctr"/>
            <a:r>
              <a:rPr lang="en-US" sz="1600" b="1" dirty="0"/>
              <a:t>Data Sources</a:t>
            </a:r>
          </a:p>
          <a:p>
            <a:pPr algn="ctr"/>
            <a:r>
              <a:rPr lang="en-US" sz="1200" dirty="0"/>
              <a:t>Loan histories, payment records, Stock prices, interest rates, Transaction logs, system errors, Cash flow statements</a:t>
            </a:r>
          </a:p>
        </p:txBody>
      </p:sp>
      <p:pic>
        <p:nvPicPr>
          <p:cNvPr id="6" name="Picture 5">
            <a:extLst>
              <a:ext uri="{FF2B5EF4-FFF2-40B4-BE49-F238E27FC236}">
                <a16:creationId xmlns:a16="http://schemas.microsoft.com/office/drawing/2014/main" id="{B90003FA-04DF-15E1-FF31-0EFE35D6FA75}"/>
              </a:ext>
            </a:extLst>
          </p:cNvPr>
          <p:cNvPicPr>
            <a:picLocks noChangeAspect="1"/>
          </p:cNvPicPr>
          <p:nvPr/>
        </p:nvPicPr>
        <p:blipFill>
          <a:blip r:embed="rId3"/>
          <a:stretch>
            <a:fillRect/>
          </a:stretch>
        </p:blipFill>
        <p:spPr>
          <a:xfrm>
            <a:off x="898486" y="1176524"/>
            <a:ext cx="758375" cy="758375"/>
          </a:xfrm>
          <a:prstGeom prst="rect">
            <a:avLst/>
          </a:prstGeom>
        </p:spPr>
      </p:pic>
      <p:pic>
        <p:nvPicPr>
          <p:cNvPr id="6146" name="Picture 2" descr="Introduction To Azure Data Lake Gen2 Visual Bi Soluti - vrogue.co">
            <a:extLst>
              <a:ext uri="{FF2B5EF4-FFF2-40B4-BE49-F238E27FC236}">
                <a16:creationId xmlns:a16="http://schemas.microsoft.com/office/drawing/2014/main" id="{1B07E324-1CBE-5CA1-028C-B2D69C0085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2261" y="5506624"/>
            <a:ext cx="2050564" cy="118316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818ACF7-CE52-1CE0-663F-D9D932EF9D44}"/>
              </a:ext>
            </a:extLst>
          </p:cNvPr>
          <p:cNvCxnSpPr>
            <a:cxnSpLocks/>
          </p:cNvCxnSpPr>
          <p:nvPr/>
        </p:nvCxnSpPr>
        <p:spPr>
          <a:xfrm>
            <a:off x="2029959" y="1555711"/>
            <a:ext cx="7703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3322E8D-263D-E79C-0CDA-42387E50B54F}"/>
              </a:ext>
            </a:extLst>
          </p:cNvPr>
          <p:cNvCxnSpPr>
            <a:cxnSpLocks/>
          </p:cNvCxnSpPr>
          <p:nvPr/>
        </p:nvCxnSpPr>
        <p:spPr>
          <a:xfrm flipH="1">
            <a:off x="10551192" y="3082828"/>
            <a:ext cx="1" cy="637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6150" name="Picture 6" descr="Guía de Introducción a Azure Machine Learning">
            <a:extLst>
              <a:ext uri="{FF2B5EF4-FFF2-40B4-BE49-F238E27FC236}">
                <a16:creationId xmlns:a16="http://schemas.microsoft.com/office/drawing/2014/main" id="{73D0732D-1201-9126-B43B-AAC24444B9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8916" y="1470703"/>
            <a:ext cx="1956259" cy="9113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ow Will AI Change VFX? – THE ART OF VISUAL EFFECTS AT ESCAPE STUDIOS">
            <a:extLst>
              <a:ext uri="{FF2B5EF4-FFF2-40B4-BE49-F238E27FC236}">
                <a16:creationId xmlns:a16="http://schemas.microsoft.com/office/drawing/2014/main" id="{9DEC6E1A-DD8D-8D9E-2C70-9BB5E9CBDE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9729" y="1029351"/>
            <a:ext cx="2222928" cy="60349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379269B-C26E-087F-F2F2-D3774112B393}"/>
              </a:ext>
            </a:extLst>
          </p:cNvPr>
          <p:cNvSpPr txBox="1"/>
          <p:nvPr/>
        </p:nvSpPr>
        <p:spPr>
          <a:xfrm>
            <a:off x="9825045" y="2498053"/>
            <a:ext cx="1524000" cy="584775"/>
          </a:xfrm>
          <a:prstGeom prst="rect">
            <a:avLst/>
          </a:prstGeom>
          <a:noFill/>
        </p:spPr>
        <p:txBody>
          <a:bodyPr wrap="square">
            <a:spAutoFit/>
          </a:bodyPr>
          <a:lstStyle/>
          <a:p>
            <a:pPr algn="ctr"/>
            <a:r>
              <a:rPr lang="en-US" sz="1600" b="1" dirty="0"/>
              <a:t>Push data into AI Models</a:t>
            </a:r>
          </a:p>
        </p:txBody>
      </p:sp>
      <p:sp>
        <p:nvSpPr>
          <p:cNvPr id="15" name="TextBox 14">
            <a:extLst>
              <a:ext uri="{FF2B5EF4-FFF2-40B4-BE49-F238E27FC236}">
                <a16:creationId xmlns:a16="http://schemas.microsoft.com/office/drawing/2014/main" id="{79551F7B-02C9-732D-1D21-ABC6E3D4ACE2}"/>
              </a:ext>
            </a:extLst>
          </p:cNvPr>
          <p:cNvSpPr txBox="1"/>
          <p:nvPr/>
        </p:nvSpPr>
        <p:spPr>
          <a:xfrm>
            <a:off x="2752271" y="2159499"/>
            <a:ext cx="1655080" cy="338554"/>
          </a:xfrm>
          <a:prstGeom prst="rect">
            <a:avLst/>
          </a:prstGeom>
          <a:noFill/>
        </p:spPr>
        <p:txBody>
          <a:bodyPr wrap="square">
            <a:spAutoFit/>
          </a:bodyPr>
          <a:lstStyle/>
          <a:p>
            <a:pPr algn="ctr"/>
            <a:r>
              <a:rPr lang="en-US" sz="1600" b="1" dirty="0"/>
              <a:t>Data Ingestion</a:t>
            </a:r>
          </a:p>
        </p:txBody>
      </p:sp>
      <p:cxnSp>
        <p:nvCxnSpPr>
          <p:cNvPr id="16" name="Straight Arrow Connector 15">
            <a:extLst>
              <a:ext uri="{FF2B5EF4-FFF2-40B4-BE49-F238E27FC236}">
                <a16:creationId xmlns:a16="http://schemas.microsoft.com/office/drawing/2014/main" id="{CF815EC0-A185-B7F4-19AE-9731166C6641}"/>
              </a:ext>
            </a:extLst>
          </p:cNvPr>
          <p:cNvCxnSpPr>
            <a:cxnSpLocks/>
          </p:cNvCxnSpPr>
          <p:nvPr/>
        </p:nvCxnSpPr>
        <p:spPr>
          <a:xfrm>
            <a:off x="4654091" y="1562022"/>
            <a:ext cx="7703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6156" name="Picture 12" descr="Microsoft Purview : Simplify Data Governance and Compliance | WinWire">
            <a:extLst>
              <a:ext uri="{FF2B5EF4-FFF2-40B4-BE49-F238E27FC236}">
                <a16:creationId xmlns:a16="http://schemas.microsoft.com/office/drawing/2014/main" id="{72B823D9-29D0-C482-C602-D46A5254F3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4942" y="883679"/>
            <a:ext cx="2724228" cy="149832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750BDCB-23D2-A5B8-56B1-CCCF82ECDC58}"/>
              </a:ext>
            </a:extLst>
          </p:cNvPr>
          <p:cNvSpPr txBox="1"/>
          <p:nvPr/>
        </p:nvSpPr>
        <p:spPr>
          <a:xfrm>
            <a:off x="5894635" y="2282087"/>
            <a:ext cx="1884452" cy="584775"/>
          </a:xfrm>
          <a:prstGeom prst="rect">
            <a:avLst/>
          </a:prstGeom>
          <a:noFill/>
        </p:spPr>
        <p:txBody>
          <a:bodyPr wrap="square">
            <a:spAutoFit/>
          </a:bodyPr>
          <a:lstStyle/>
          <a:p>
            <a:pPr algn="ctr"/>
            <a:r>
              <a:rPr lang="en-US" sz="1600" b="1" dirty="0"/>
              <a:t>Compliance check on ingested data</a:t>
            </a:r>
          </a:p>
        </p:txBody>
      </p:sp>
      <p:cxnSp>
        <p:nvCxnSpPr>
          <p:cNvPr id="20" name="Straight Arrow Connector 19">
            <a:extLst>
              <a:ext uri="{FF2B5EF4-FFF2-40B4-BE49-F238E27FC236}">
                <a16:creationId xmlns:a16="http://schemas.microsoft.com/office/drawing/2014/main" id="{EE2A6317-27D0-11D8-CF3A-BD0308491242}"/>
              </a:ext>
            </a:extLst>
          </p:cNvPr>
          <p:cNvCxnSpPr>
            <a:cxnSpLocks/>
          </p:cNvCxnSpPr>
          <p:nvPr/>
        </p:nvCxnSpPr>
        <p:spPr>
          <a:xfrm>
            <a:off x="8554725" y="1695086"/>
            <a:ext cx="7703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6154" name="Picture 10">
            <a:extLst>
              <a:ext uri="{FF2B5EF4-FFF2-40B4-BE49-F238E27FC236}">
                <a16:creationId xmlns:a16="http://schemas.microsoft.com/office/drawing/2014/main" id="{4F8296CE-69D5-1D5B-93A1-2D2782B813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0277" y="1174426"/>
            <a:ext cx="1655081" cy="1130299"/>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How Serverless Computing Can Take DevOps to the Next Level">
            <a:extLst>
              <a:ext uri="{FF2B5EF4-FFF2-40B4-BE49-F238E27FC236}">
                <a16:creationId xmlns:a16="http://schemas.microsoft.com/office/drawing/2014/main" id="{05631B48-D692-994F-50D2-5A37D7CF6F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8833" y="3865513"/>
            <a:ext cx="1487449" cy="72726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E350626-3A11-0F47-5863-03B2C4B42B97}"/>
              </a:ext>
            </a:extLst>
          </p:cNvPr>
          <p:cNvSpPr txBox="1"/>
          <p:nvPr/>
        </p:nvSpPr>
        <p:spPr>
          <a:xfrm>
            <a:off x="9439729" y="4535764"/>
            <a:ext cx="2118259" cy="830997"/>
          </a:xfrm>
          <a:prstGeom prst="rect">
            <a:avLst/>
          </a:prstGeom>
          <a:noFill/>
        </p:spPr>
        <p:txBody>
          <a:bodyPr wrap="square">
            <a:spAutoFit/>
          </a:bodyPr>
          <a:lstStyle/>
          <a:p>
            <a:pPr algn="ctr"/>
            <a:r>
              <a:rPr lang="en-US" sz="1600" b="1" dirty="0"/>
              <a:t>Monitors predicted data and generate alerts to anomalies</a:t>
            </a:r>
          </a:p>
        </p:txBody>
      </p:sp>
      <p:pic>
        <p:nvPicPr>
          <p:cNvPr id="6162" name="Picture 18" descr="power-bi-logo | Devenir Data Scientist">
            <a:extLst>
              <a:ext uri="{FF2B5EF4-FFF2-40B4-BE49-F238E27FC236}">
                <a16:creationId xmlns:a16="http://schemas.microsoft.com/office/drawing/2014/main" id="{18A8BE01-3696-52DF-9E51-6AC7F024A9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0354" y="3720053"/>
            <a:ext cx="1838522" cy="977442"/>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C8DBD85E-4974-CA4C-EEF5-0C88F26E6617}"/>
              </a:ext>
            </a:extLst>
          </p:cNvPr>
          <p:cNvCxnSpPr>
            <a:cxnSpLocks/>
          </p:cNvCxnSpPr>
          <p:nvPr/>
        </p:nvCxnSpPr>
        <p:spPr>
          <a:xfrm flipH="1">
            <a:off x="8532944" y="4208774"/>
            <a:ext cx="70398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14C79BA-C0FC-E95F-07E4-EC4B0E7EFA06}"/>
              </a:ext>
            </a:extLst>
          </p:cNvPr>
          <p:cNvSpPr txBox="1"/>
          <p:nvPr/>
        </p:nvSpPr>
        <p:spPr>
          <a:xfrm>
            <a:off x="6614143" y="4656182"/>
            <a:ext cx="2118259" cy="584775"/>
          </a:xfrm>
          <a:prstGeom prst="rect">
            <a:avLst/>
          </a:prstGeom>
          <a:noFill/>
        </p:spPr>
        <p:txBody>
          <a:bodyPr wrap="square">
            <a:spAutoFit/>
          </a:bodyPr>
          <a:lstStyle/>
          <a:p>
            <a:pPr algn="ctr"/>
            <a:r>
              <a:rPr lang="en-US" sz="1600" b="1" dirty="0"/>
              <a:t>Visually present the Monitored data</a:t>
            </a:r>
          </a:p>
        </p:txBody>
      </p:sp>
      <p:cxnSp>
        <p:nvCxnSpPr>
          <p:cNvPr id="27" name="Straight Arrow Connector 26">
            <a:extLst>
              <a:ext uri="{FF2B5EF4-FFF2-40B4-BE49-F238E27FC236}">
                <a16:creationId xmlns:a16="http://schemas.microsoft.com/office/drawing/2014/main" id="{54176656-30A8-7FEB-44E5-4D499CC0C091}"/>
              </a:ext>
            </a:extLst>
          </p:cNvPr>
          <p:cNvCxnSpPr>
            <a:cxnSpLocks/>
          </p:cNvCxnSpPr>
          <p:nvPr/>
        </p:nvCxnSpPr>
        <p:spPr>
          <a:xfrm>
            <a:off x="7589341" y="5240957"/>
            <a:ext cx="0" cy="4232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68350F9-667B-C693-B052-7B33EAC031D8}"/>
              </a:ext>
            </a:extLst>
          </p:cNvPr>
          <p:cNvSpPr txBox="1"/>
          <p:nvPr/>
        </p:nvSpPr>
        <p:spPr>
          <a:xfrm>
            <a:off x="7859656" y="5828649"/>
            <a:ext cx="2050564" cy="598708"/>
          </a:xfrm>
          <a:prstGeom prst="rect">
            <a:avLst/>
          </a:prstGeom>
          <a:noFill/>
        </p:spPr>
        <p:txBody>
          <a:bodyPr wrap="square">
            <a:spAutoFit/>
          </a:bodyPr>
          <a:lstStyle/>
          <a:p>
            <a:pPr algn="ctr"/>
            <a:r>
              <a:rPr lang="en-US" sz="1600" b="1" dirty="0"/>
              <a:t>Stores crucial data insights</a:t>
            </a:r>
          </a:p>
        </p:txBody>
      </p:sp>
      <p:cxnSp>
        <p:nvCxnSpPr>
          <p:cNvPr id="30" name="Straight Arrow Connector 29">
            <a:extLst>
              <a:ext uri="{FF2B5EF4-FFF2-40B4-BE49-F238E27FC236}">
                <a16:creationId xmlns:a16="http://schemas.microsoft.com/office/drawing/2014/main" id="{C7976CF6-C7E5-0955-31C9-6AEE46BDC744}"/>
              </a:ext>
            </a:extLst>
          </p:cNvPr>
          <p:cNvCxnSpPr>
            <a:cxnSpLocks/>
          </p:cNvCxnSpPr>
          <p:nvPr/>
        </p:nvCxnSpPr>
        <p:spPr>
          <a:xfrm flipH="1">
            <a:off x="5744006" y="4208774"/>
            <a:ext cx="70398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F1A9C9EC-62E0-F43F-6ADB-98695E11610A}"/>
              </a:ext>
            </a:extLst>
          </p:cNvPr>
          <p:cNvPicPr>
            <a:picLocks noChangeAspect="1"/>
          </p:cNvPicPr>
          <p:nvPr/>
        </p:nvPicPr>
        <p:blipFill>
          <a:blip r:embed="rId11"/>
          <a:stretch>
            <a:fillRect/>
          </a:stretch>
        </p:blipFill>
        <p:spPr>
          <a:xfrm>
            <a:off x="4248867" y="3720053"/>
            <a:ext cx="977442" cy="977442"/>
          </a:xfrm>
          <a:prstGeom prst="rect">
            <a:avLst/>
          </a:prstGeom>
        </p:spPr>
      </p:pic>
      <p:sp>
        <p:nvSpPr>
          <p:cNvPr id="33" name="TextBox 32">
            <a:extLst>
              <a:ext uri="{FF2B5EF4-FFF2-40B4-BE49-F238E27FC236}">
                <a16:creationId xmlns:a16="http://schemas.microsoft.com/office/drawing/2014/main" id="{209D5255-D387-314A-2D92-5D545D685224}"/>
              </a:ext>
            </a:extLst>
          </p:cNvPr>
          <p:cNvSpPr txBox="1"/>
          <p:nvPr/>
        </p:nvSpPr>
        <p:spPr>
          <a:xfrm>
            <a:off x="3748612" y="4697495"/>
            <a:ext cx="2118259" cy="892552"/>
          </a:xfrm>
          <a:prstGeom prst="rect">
            <a:avLst/>
          </a:prstGeom>
          <a:noFill/>
        </p:spPr>
        <p:txBody>
          <a:bodyPr wrap="square">
            <a:spAutoFit/>
          </a:bodyPr>
          <a:lstStyle/>
          <a:p>
            <a:pPr algn="ctr"/>
            <a:r>
              <a:rPr lang="en-US" sz="1600" b="1" dirty="0"/>
              <a:t>Risk Mitigation </a:t>
            </a:r>
            <a:r>
              <a:rPr lang="en-US" sz="1200" dirty="0"/>
              <a:t>automated responses such as alerts, transaction holds, and compliance checks</a:t>
            </a:r>
            <a:endParaRPr lang="en-US" sz="1200" b="1" dirty="0"/>
          </a:p>
        </p:txBody>
      </p:sp>
      <p:cxnSp>
        <p:nvCxnSpPr>
          <p:cNvPr id="34" name="Straight Arrow Connector 33">
            <a:extLst>
              <a:ext uri="{FF2B5EF4-FFF2-40B4-BE49-F238E27FC236}">
                <a16:creationId xmlns:a16="http://schemas.microsoft.com/office/drawing/2014/main" id="{540A0350-A935-D7A4-41F8-FF332300701B}"/>
              </a:ext>
            </a:extLst>
          </p:cNvPr>
          <p:cNvCxnSpPr>
            <a:cxnSpLocks/>
          </p:cNvCxnSpPr>
          <p:nvPr/>
        </p:nvCxnSpPr>
        <p:spPr>
          <a:xfrm flipH="1">
            <a:off x="2875824" y="4208774"/>
            <a:ext cx="70398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9155C034-5CA2-ADF1-0487-A2C7F30AEBDA}"/>
              </a:ext>
            </a:extLst>
          </p:cNvPr>
          <p:cNvPicPr>
            <a:picLocks noChangeAspect="1"/>
          </p:cNvPicPr>
          <p:nvPr/>
        </p:nvPicPr>
        <p:blipFill>
          <a:blip r:embed="rId12"/>
          <a:stretch>
            <a:fillRect/>
          </a:stretch>
        </p:blipFill>
        <p:spPr>
          <a:xfrm>
            <a:off x="1089094" y="3657061"/>
            <a:ext cx="1103426" cy="1103426"/>
          </a:xfrm>
          <a:prstGeom prst="rect">
            <a:avLst/>
          </a:prstGeom>
        </p:spPr>
      </p:pic>
      <p:sp>
        <p:nvSpPr>
          <p:cNvPr id="38" name="TextBox 37">
            <a:extLst>
              <a:ext uri="{FF2B5EF4-FFF2-40B4-BE49-F238E27FC236}">
                <a16:creationId xmlns:a16="http://schemas.microsoft.com/office/drawing/2014/main" id="{C86A0F50-31FA-E070-0C48-3A9246D7E1A2}"/>
              </a:ext>
            </a:extLst>
          </p:cNvPr>
          <p:cNvSpPr txBox="1"/>
          <p:nvPr/>
        </p:nvSpPr>
        <p:spPr>
          <a:xfrm>
            <a:off x="638887" y="4804154"/>
            <a:ext cx="1776231" cy="646331"/>
          </a:xfrm>
          <a:prstGeom prst="rect">
            <a:avLst/>
          </a:prstGeom>
          <a:noFill/>
        </p:spPr>
        <p:txBody>
          <a:bodyPr wrap="square">
            <a:spAutoFit/>
          </a:bodyPr>
          <a:lstStyle/>
          <a:p>
            <a:pPr algn="ctr"/>
            <a:r>
              <a:rPr lang="en-US" sz="1800" b="1" dirty="0"/>
              <a:t>Compliance Reporting</a:t>
            </a:r>
            <a:endParaRPr lang="en-US" dirty="0"/>
          </a:p>
        </p:txBody>
      </p:sp>
      <p:pic>
        <p:nvPicPr>
          <p:cNvPr id="6164" name="Picture 20" descr="Microsoft Azure Synapse Analytics Reviews 2021 | Software Reviews">
            <a:extLst>
              <a:ext uri="{FF2B5EF4-FFF2-40B4-BE49-F238E27FC236}">
                <a16:creationId xmlns:a16="http://schemas.microsoft.com/office/drawing/2014/main" id="{F0AC552F-E858-F958-777B-B7E43EE3A43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70187" y="3865513"/>
            <a:ext cx="834262" cy="69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332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76051" y="282095"/>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Unique Offerings aka Key Differentiators</a:t>
            </a:r>
          </a:p>
        </p:txBody>
      </p:sp>
      <p:grpSp>
        <p:nvGrpSpPr>
          <p:cNvPr id="21" name="Group 20">
            <a:extLst>
              <a:ext uri="{FF2B5EF4-FFF2-40B4-BE49-F238E27FC236}">
                <a16:creationId xmlns:a16="http://schemas.microsoft.com/office/drawing/2014/main" id="{2C441092-19D7-C30C-DF56-63A09593E5BB}"/>
              </a:ext>
            </a:extLst>
          </p:cNvPr>
          <p:cNvGrpSpPr/>
          <p:nvPr/>
        </p:nvGrpSpPr>
        <p:grpSpPr>
          <a:xfrm>
            <a:off x="2685432" y="1549400"/>
            <a:ext cx="6506253" cy="1996829"/>
            <a:chOff x="2837833" y="1416896"/>
            <a:chExt cx="5117256" cy="1570533"/>
          </a:xfrm>
        </p:grpSpPr>
        <p:sp>
          <p:nvSpPr>
            <p:cNvPr id="6" name="Rectangle 5" descr="Stopwatch">
              <a:extLst>
                <a:ext uri="{FF2B5EF4-FFF2-40B4-BE49-F238E27FC236}">
                  <a16:creationId xmlns:a16="http://schemas.microsoft.com/office/drawing/2014/main" id="{201FAD95-1626-5C4D-769B-97D4B3D6B1F2}"/>
                </a:ext>
              </a:extLst>
            </p:cNvPr>
            <p:cNvSpPr/>
            <p:nvPr/>
          </p:nvSpPr>
          <p:spPr>
            <a:xfrm>
              <a:off x="3257906" y="1416896"/>
              <a:ext cx="687392" cy="68739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8" name="Freeform: Shape 7">
              <a:extLst>
                <a:ext uri="{FF2B5EF4-FFF2-40B4-BE49-F238E27FC236}">
                  <a16:creationId xmlns:a16="http://schemas.microsoft.com/office/drawing/2014/main" id="{93D93669-CFD0-3196-61D2-CDA04EC62CA6}"/>
                </a:ext>
              </a:extLst>
            </p:cNvPr>
            <p:cNvSpPr/>
            <p:nvPr/>
          </p:nvSpPr>
          <p:spPr>
            <a:xfrm>
              <a:off x="2837833" y="2376414"/>
              <a:ext cx="1527539" cy="611015"/>
            </a:xfrm>
            <a:custGeom>
              <a:avLst/>
              <a:gdLst>
                <a:gd name="connsiteX0" fmla="*/ 0 w 1527539"/>
                <a:gd name="connsiteY0" fmla="*/ 0 h 611015"/>
                <a:gd name="connsiteX1" fmla="*/ 1527539 w 1527539"/>
                <a:gd name="connsiteY1" fmla="*/ 0 h 611015"/>
                <a:gd name="connsiteX2" fmla="*/ 1527539 w 1527539"/>
                <a:gd name="connsiteY2" fmla="*/ 611015 h 611015"/>
                <a:gd name="connsiteX3" fmla="*/ 0 w 1527539"/>
                <a:gd name="connsiteY3" fmla="*/ 611015 h 611015"/>
                <a:gd name="connsiteX4" fmla="*/ 0 w 1527539"/>
                <a:gd name="connsiteY4" fmla="*/ 0 h 6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539" h="611015">
                  <a:moveTo>
                    <a:pt x="0" y="0"/>
                  </a:moveTo>
                  <a:lnTo>
                    <a:pt x="1527539" y="0"/>
                  </a:lnTo>
                  <a:lnTo>
                    <a:pt x="1527539" y="611015"/>
                  </a:lnTo>
                  <a:lnTo>
                    <a:pt x="0" y="611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i="1" kern="1200" dirty="0"/>
                <a:t>Real-Time Risk Management</a:t>
              </a:r>
              <a:endParaRPr lang="en-US" sz="1400" kern="1200" dirty="0"/>
            </a:p>
          </p:txBody>
        </p:sp>
        <p:sp>
          <p:nvSpPr>
            <p:cNvPr id="9" name="Rectangle 8" descr="Warning">
              <a:extLst>
                <a:ext uri="{FF2B5EF4-FFF2-40B4-BE49-F238E27FC236}">
                  <a16:creationId xmlns:a16="http://schemas.microsoft.com/office/drawing/2014/main" id="{A95ACFD8-FC91-FA5F-EECB-91244C778E7A}"/>
                </a:ext>
              </a:extLst>
            </p:cNvPr>
            <p:cNvSpPr/>
            <p:nvPr/>
          </p:nvSpPr>
          <p:spPr>
            <a:xfrm>
              <a:off x="5052765" y="1416896"/>
              <a:ext cx="687392" cy="68739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291073"/>
                <a:satOff val="-16786"/>
                <a:lumOff val="1726"/>
                <a:alphaOff val="0"/>
              </a:schemeClr>
            </a:effectRef>
            <a:fontRef idx="minor">
              <a:schemeClr val="lt1"/>
            </a:fontRef>
          </p:style>
          <p:txBody>
            <a:bodyPr/>
            <a:lstStyle/>
            <a:p>
              <a:endParaRPr lang="en-US"/>
            </a:p>
          </p:txBody>
        </p:sp>
        <p:sp>
          <p:nvSpPr>
            <p:cNvPr id="10" name="Freeform: Shape 9">
              <a:extLst>
                <a:ext uri="{FF2B5EF4-FFF2-40B4-BE49-F238E27FC236}">
                  <a16:creationId xmlns:a16="http://schemas.microsoft.com/office/drawing/2014/main" id="{B61F12EE-FE02-ECDC-5434-C568432BC867}"/>
                </a:ext>
              </a:extLst>
            </p:cNvPr>
            <p:cNvSpPr/>
            <p:nvPr/>
          </p:nvSpPr>
          <p:spPr>
            <a:xfrm>
              <a:off x="4632691" y="2376414"/>
              <a:ext cx="1527539" cy="611015"/>
            </a:xfrm>
            <a:custGeom>
              <a:avLst/>
              <a:gdLst>
                <a:gd name="connsiteX0" fmla="*/ 0 w 1527539"/>
                <a:gd name="connsiteY0" fmla="*/ 0 h 611015"/>
                <a:gd name="connsiteX1" fmla="*/ 1527539 w 1527539"/>
                <a:gd name="connsiteY1" fmla="*/ 0 h 611015"/>
                <a:gd name="connsiteX2" fmla="*/ 1527539 w 1527539"/>
                <a:gd name="connsiteY2" fmla="*/ 611015 h 611015"/>
                <a:gd name="connsiteX3" fmla="*/ 0 w 1527539"/>
                <a:gd name="connsiteY3" fmla="*/ 611015 h 611015"/>
                <a:gd name="connsiteX4" fmla="*/ 0 w 1527539"/>
                <a:gd name="connsiteY4" fmla="*/ 0 h 6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539" h="611015">
                  <a:moveTo>
                    <a:pt x="0" y="0"/>
                  </a:moveTo>
                  <a:lnTo>
                    <a:pt x="1527539" y="0"/>
                  </a:lnTo>
                  <a:lnTo>
                    <a:pt x="1527539" y="611015"/>
                  </a:lnTo>
                  <a:lnTo>
                    <a:pt x="0" y="611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i="1" kern="1200" dirty="0"/>
                <a:t>Comprehensive Risk Coverage</a:t>
              </a:r>
              <a:endParaRPr lang="en-US" sz="1400" kern="1200" dirty="0"/>
            </a:p>
          </p:txBody>
        </p:sp>
        <p:sp>
          <p:nvSpPr>
            <p:cNvPr id="12" name="Rectangle 11" descr="Head with Gears">
              <a:extLst>
                <a:ext uri="{FF2B5EF4-FFF2-40B4-BE49-F238E27FC236}">
                  <a16:creationId xmlns:a16="http://schemas.microsoft.com/office/drawing/2014/main" id="{64F2D370-AAAA-6891-31C2-2079E5DA42EA}"/>
                </a:ext>
              </a:extLst>
            </p:cNvPr>
            <p:cNvSpPr/>
            <p:nvPr/>
          </p:nvSpPr>
          <p:spPr>
            <a:xfrm>
              <a:off x="6847623" y="1416896"/>
              <a:ext cx="687392" cy="68739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582145"/>
                <a:satOff val="-33571"/>
                <a:lumOff val="3451"/>
                <a:alphaOff val="0"/>
              </a:schemeClr>
            </a:effectRef>
            <a:fontRef idx="minor">
              <a:schemeClr val="lt1"/>
            </a:fontRef>
          </p:style>
          <p:txBody>
            <a:bodyPr/>
            <a:lstStyle/>
            <a:p>
              <a:endParaRPr lang="en-US"/>
            </a:p>
          </p:txBody>
        </p:sp>
        <p:sp>
          <p:nvSpPr>
            <p:cNvPr id="14" name="Freeform: Shape 13">
              <a:extLst>
                <a:ext uri="{FF2B5EF4-FFF2-40B4-BE49-F238E27FC236}">
                  <a16:creationId xmlns:a16="http://schemas.microsoft.com/office/drawing/2014/main" id="{59747808-0F70-D6CE-0F10-2F09933E1CB6}"/>
                </a:ext>
              </a:extLst>
            </p:cNvPr>
            <p:cNvSpPr/>
            <p:nvPr/>
          </p:nvSpPr>
          <p:spPr>
            <a:xfrm>
              <a:off x="6427550" y="2376414"/>
              <a:ext cx="1527539" cy="611015"/>
            </a:xfrm>
            <a:custGeom>
              <a:avLst/>
              <a:gdLst>
                <a:gd name="connsiteX0" fmla="*/ 0 w 1527539"/>
                <a:gd name="connsiteY0" fmla="*/ 0 h 611015"/>
                <a:gd name="connsiteX1" fmla="*/ 1527539 w 1527539"/>
                <a:gd name="connsiteY1" fmla="*/ 0 h 611015"/>
                <a:gd name="connsiteX2" fmla="*/ 1527539 w 1527539"/>
                <a:gd name="connsiteY2" fmla="*/ 611015 h 611015"/>
                <a:gd name="connsiteX3" fmla="*/ 0 w 1527539"/>
                <a:gd name="connsiteY3" fmla="*/ 611015 h 611015"/>
                <a:gd name="connsiteX4" fmla="*/ 0 w 1527539"/>
                <a:gd name="connsiteY4" fmla="*/ 0 h 6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539" h="611015">
                  <a:moveTo>
                    <a:pt x="0" y="0"/>
                  </a:moveTo>
                  <a:lnTo>
                    <a:pt x="1527539" y="0"/>
                  </a:lnTo>
                  <a:lnTo>
                    <a:pt x="1527539" y="611015"/>
                  </a:lnTo>
                  <a:lnTo>
                    <a:pt x="0" y="611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i="1" kern="1200" dirty="0"/>
                <a:t>Advanced AI and Machine Learning Models</a:t>
              </a:r>
              <a:endParaRPr lang="en-US" sz="1400" kern="1200" dirty="0"/>
            </a:p>
          </p:txBody>
        </p:sp>
      </p:grpSp>
      <p:grpSp>
        <p:nvGrpSpPr>
          <p:cNvPr id="23" name="Group 22">
            <a:extLst>
              <a:ext uri="{FF2B5EF4-FFF2-40B4-BE49-F238E27FC236}">
                <a16:creationId xmlns:a16="http://schemas.microsoft.com/office/drawing/2014/main" id="{298267BE-74DC-D407-80D6-78721C36B5A3}"/>
              </a:ext>
            </a:extLst>
          </p:cNvPr>
          <p:cNvGrpSpPr/>
          <p:nvPr/>
        </p:nvGrpSpPr>
        <p:grpSpPr>
          <a:xfrm>
            <a:off x="2621201" y="4003076"/>
            <a:ext cx="6506253" cy="1996829"/>
            <a:chOff x="2773602" y="3870572"/>
            <a:chExt cx="5117256" cy="1570533"/>
          </a:xfrm>
        </p:grpSpPr>
        <p:sp>
          <p:nvSpPr>
            <p:cNvPr id="17" name="Rectangle 16" descr="Checkmark">
              <a:extLst>
                <a:ext uri="{FF2B5EF4-FFF2-40B4-BE49-F238E27FC236}">
                  <a16:creationId xmlns:a16="http://schemas.microsoft.com/office/drawing/2014/main" id="{B97DDDFC-DA15-5942-C21C-F67E14A88F0F}"/>
                </a:ext>
              </a:extLst>
            </p:cNvPr>
            <p:cNvSpPr/>
            <p:nvPr/>
          </p:nvSpPr>
          <p:spPr>
            <a:xfrm>
              <a:off x="4988534" y="3870572"/>
              <a:ext cx="687392" cy="687392"/>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2">
                <a:hueOff val="-1164290"/>
                <a:satOff val="-67142"/>
                <a:lumOff val="6902"/>
                <a:alphaOff val="0"/>
              </a:schemeClr>
            </a:effectRef>
            <a:fontRef idx="minor">
              <a:schemeClr val="lt1"/>
            </a:fontRef>
          </p:style>
          <p:txBody>
            <a:bodyPr/>
            <a:lstStyle/>
            <a:p>
              <a:endParaRPr lang="en-US"/>
            </a:p>
          </p:txBody>
        </p:sp>
        <p:grpSp>
          <p:nvGrpSpPr>
            <p:cNvPr id="22" name="Group 21">
              <a:extLst>
                <a:ext uri="{FF2B5EF4-FFF2-40B4-BE49-F238E27FC236}">
                  <a16:creationId xmlns:a16="http://schemas.microsoft.com/office/drawing/2014/main" id="{2AEB2413-CFDF-A967-B03C-8C680ADC4EB8}"/>
                </a:ext>
              </a:extLst>
            </p:cNvPr>
            <p:cNvGrpSpPr/>
            <p:nvPr/>
          </p:nvGrpSpPr>
          <p:grpSpPr>
            <a:xfrm>
              <a:off x="2773602" y="3870572"/>
              <a:ext cx="5117256" cy="1570533"/>
              <a:chOff x="2773602" y="3870572"/>
              <a:chExt cx="5117256" cy="1570533"/>
            </a:xfrm>
          </p:grpSpPr>
          <p:sp>
            <p:nvSpPr>
              <p:cNvPr id="15" name="Rectangle 14" descr="Gears">
                <a:extLst>
                  <a:ext uri="{FF2B5EF4-FFF2-40B4-BE49-F238E27FC236}">
                    <a16:creationId xmlns:a16="http://schemas.microsoft.com/office/drawing/2014/main" id="{BD97535D-C3C5-1FFD-17F7-2A1469A1DF9D}"/>
                  </a:ext>
                </a:extLst>
              </p:cNvPr>
              <p:cNvSpPr/>
              <p:nvPr/>
            </p:nvSpPr>
            <p:spPr>
              <a:xfrm>
                <a:off x="3193675" y="3870572"/>
                <a:ext cx="687392" cy="687392"/>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873218"/>
                  <a:satOff val="-50357"/>
                  <a:lumOff val="5177"/>
                  <a:alphaOff val="0"/>
                </a:schemeClr>
              </a:effectRef>
              <a:fontRef idx="minor">
                <a:schemeClr val="lt1"/>
              </a:fontRef>
            </p:style>
            <p:txBody>
              <a:bodyPr/>
              <a:lstStyle/>
              <a:p>
                <a:endParaRPr lang="en-US"/>
              </a:p>
            </p:txBody>
          </p:sp>
          <p:sp>
            <p:nvSpPr>
              <p:cNvPr id="16" name="Freeform: Shape 15">
                <a:extLst>
                  <a:ext uri="{FF2B5EF4-FFF2-40B4-BE49-F238E27FC236}">
                    <a16:creationId xmlns:a16="http://schemas.microsoft.com/office/drawing/2014/main" id="{4A3665DD-74C4-B9DA-5B7C-24FC943949B0}"/>
                  </a:ext>
                </a:extLst>
              </p:cNvPr>
              <p:cNvSpPr/>
              <p:nvPr/>
            </p:nvSpPr>
            <p:spPr>
              <a:xfrm>
                <a:off x="2773602" y="4830090"/>
                <a:ext cx="1527539" cy="611015"/>
              </a:xfrm>
              <a:custGeom>
                <a:avLst/>
                <a:gdLst>
                  <a:gd name="connsiteX0" fmla="*/ 0 w 1527539"/>
                  <a:gd name="connsiteY0" fmla="*/ 0 h 611015"/>
                  <a:gd name="connsiteX1" fmla="*/ 1527539 w 1527539"/>
                  <a:gd name="connsiteY1" fmla="*/ 0 h 611015"/>
                  <a:gd name="connsiteX2" fmla="*/ 1527539 w 1527539"/>
                  <a:gd name="connsiteY2" fmla="*/ 611015 h 611015"/>
                  <a:gd name="connsiteX3" fmla="*/ 0 w 1527539"/>
                  <a:gd name="connsiteY3" fmla="*/ 611015 h 611015"/>
                  <a:gd name="connsiteX4" fmla="*/ 0 w 1527539"/>
                  <a:gd name="connsiteY4" fmla="*/ 0 h 6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539" h="611015">
                    <a:moveTo>
                      <a:pt x="0" y="0"/>
                    </a:moveTo>
                    <a:lnTo>
                      <a:pt x="1527539" y="0"/>
                    </a:lnTo>
                    <a:lnTo>
                      <a:pt x="1527539" y="611015"/>
                    </a:lnTo>
                    <a:lnTo>
                      <a:pt x="0" y="611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i="1" kern="1200" dirty="0"/>
                  <a:t>Automated Workflows and Alerts</a:t>
                </a:r>
                <a:endParaRPr lang="en-US" sz="1400" kern="1200" dirty="0"/>
              </a:p>
            </p:txBody>
          </p:sp>
          <p:sp>
            <p:nvSpPr>
              <p:cNvPr id="18" name="Freeform: Shape 17">
                <a:extLst>
                  <a:ext uri="{FF2B5EF4-FFF2-40B4-BE49-F238E27FC236}">
                    <a16:creationId xmlns:a16="http://schemas.microsoft.com/office/drawing/2014/main" id="{25371D4B-0975-9F55-A08A-922C48AD0DB0}"/>
                  </a:ext>
                </a:extLst>
              </p:cNvPr>
              <p:cNvSpPr/>
              <p:nvPr/>
            </p:nvSpPr>
            <p:spPr>
              <a:xfrm>
                <a:off x="4568461" y="4830090"/>
                <a:ext cx="1527539" cy="611015"/>
              </a:xfrm>
              <a:custGeom>
                <a:avLst/>
                <a:gdLst>
                  <a:gd name="connsiteX0" fmla="*/ 0 w 1527539"/>
                  <a:gd name="connsiteY0" fmla="*/ 0 h 611015"/>
                  <a:gd name="connsiteX1" fmla="*/ 1527539 w 1527539"/>
                  <a:gd name="connsiteY1" fmla="*/ 0 h 611015"/>
                  <a:gd name="connsiteX2" fmla="*/ 1527539 w 1527539"/>
                  <a:gd name="connsiteY2" fmla="*/ 611015 h 611015"/>
                  <a:gd name="connsiteX3" fmla="*/ 0 w 1527539"/>
                  <a:gd name="connsiteY3" fmla="*/ 611015 h 611015"/>
                  <a:gd name="connsiteX4" fmla="*/ 0 w 1527539"/>
                  <a:gd name="connsiteY4" fmla="*/ 0 h 6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539" h="611015">
                    <a:moveTo>
                      <a:pt x="0" y="0"/>
                    </a:moveTo>
                    <a:lnTo>
                      <a:pt x="1527539" y="0"/>
                    </a:lnTo>
                    <a:lnTo>
                      <a:pt x="1527539" y="611015"/>
                    </a:lnTo>
                    <a:lnTo>
                      <a:pt x="0" y="611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i="1" kern="1200" dirty="0"/>
                  <a:t>Scalability and Flexibility</a:t>
                </a:r>
                <a:endParaRPr lang="en-US" sz="1400" kern="1200" dirty="0"/>
              </a:p>
            </p:txBody>
          </p:sp>
          <p:sp>
            <p:nvSpPr>
              <p:cNvPr id="19" name="Rectangle 18" descr="Gauge">
                <a:extLst>
                  <a:ext uri="{FF2B5EF4-FFF2-40B4-BE49-F238E27FC236}">
                    <a16:creationId xmlns:a16="http://schemas.microsoft.com/office/drawing/2014/main" id="{A8A6BB53-F2A1-BFAE-2C6A-5E3243A30009}"/>
                  </a:ext>
                </a:extLst>
              </p:cNvPr>
              <p:cNvSpPr/>
              <p:nvPr/>
            </p:nvSpPr>
            <p:spPr>
              <a:xfrm>
                <a:off x="6783392" y="3870572"/>
                <a:ext cx="687392" cy="687392"/>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accent2">
                  <a:hueOff val="-1455363"/>
                  <a:satOff val="-83928"/>
                  <a:lumOff val="8628"/>
                  <a:alphaOff val="0"/>
                </a:schemeClr>
              </a:effectRef>
              <a:fontRef idx="minor">
                <a:schemeClr val="lt1"/>
              </a:fontRef>
            </p:style>
            <p:txBody>
              <a:bodyPr/>
              <a:lstStyle/>
              <a:p>
                <a:endParaRPr lang="en-US"/>
              </a:p>
            </p:txBody>
          </p:sp>
          <p:sp>
            <p:nvSpPr>
              <p:cNvPr id="20" name="Freeform: Shape 19">
                <a:extLst>
                  <a:ext uri="{FF2B5EF4-FFF2-40B4-BE49-F238E27FC236}">
                    <a16:creationId xmlns:a16="http://schemas.microsoft.com/office/drawing/2014/main" id="{D32CB4AF-0F10-746C-59FD-D8189E59DA10}"/>
                  </a:ext>
                </a:extLst>
              </p:cNvPr>
              <p:cNvSpPr/>
              <p:nvPr/>
            </p:nvSpPr>
            <p:spPr>
              <a:xfrm>
                <a:off x="6363319" y="4830090"/>
                <a:ext cx="1527539" cy="611015"/>
              </a:xfrm>
              <a:custGeom>
                <a:avLst/>
                <a:gdLst>
                  <a:gd name="connsiteX0" fmla="*/ 0 w 1527539"/>
                  <a:gd name="connsiteY0" fmla="*/ 0 h 611015"/>
                  <a:gd name="connsiteX1" fmla="*/ 1527539 w 1527539"/>
                  <a:gd name="connsiteY1" fmla="*/ 0 h 611015"/>
                  <a:gd name="connsiteX2" fmla="*/ 1527539 w 1527539"/>
                  <a:gd name="connsiteY2" fmla="*/ 611015 h 611015"/>
                  <a:gd name="connsiteX3" fmla="*/ 0 w 1527539"/>
                  <a:gd name="connsiteY3" fmla="*/ 611015 h 611015"/>
                  <a:gd name="connsiteX4" fmla="*/ 0 w 1527539"/>
                  <a:gd name="connsiteY4" fmla="*/ 0 h 61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539" h="611015">
                    <a:moveTo>
                      <a:pt x="0" y="0"/>
                    </a:moveTo>
                    <a:lnTo>
                      <a:pt x="1527539" y="0"/>
                    </a:lnTo>
                    <a:lnTo>
                      <a:pt x="1527539" y="611015"/>
                    </a:lnTo>
                    <a:lnTo>
                      <a:pt x="0" y="611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i="1" kern="1200" dirty="0"/>
                  <a:t>User-Friendly Dashboards</a:t>
                </a:r>
                <a:r>
                  <a:rPr lang="en-IN" sz="1400" kern="1200" dirty="0"/>
                  <a:t> </a:t>
                </a:r>
                <a:endParaRPr lang="en-US" sz="1400" kern="1200" dirty="0"/>
              </a:p>
            </p:txBody>
          </p:sp>
        </p:grpSp>
      </p:grpSp>
    </p:spTree>
    <p:extLst>
      <p:ext uri="{BB962C8B-B14F-4D97-AF65-F5344CB8AC3E}">
        <p14:creationId xmlns:p14="http://schemas.microsoft.com/office/powerpoint/2010/main" val="1973419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5539122E-1FFE-0266-B310-0DE3255E6EF3}"/>
              </a:ext>
            </a:extLst>
          </p:cNvPr>
          <p:cNvSpPr txBox="1">
            <a:spLocks/>
          </p:cNvSpPr>
          <p:nvPr/>
        </p:nvSpPr>
        <p:spPr>
          <a:xfrm>
            <a:off x="1256522" y="591829"/>
            <a:ext cx="3939688" cy="558312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SzPts val="2800"/>
            </a:pPr>
            <a:r>
              <a:rPr lang="en-US" sz="5000" b="1" dirty="0">
                <a:latin typeface="Segoe UI" panose="020B0502040204020203" pitchFamily="34" charset="0"/>
                <a:cs typeface="Segoe UI" panose="020B0502040204020203" pitchFamily="34" charset="0"/>
              </a:rPr>
              <a:t>Adoption Plan</a:t>
            </a:r>
          </a:p>
        </p:txBody>
      </p:sp>
      <p:graphicFrame>
        <p:nvGraphicFramePr>
          <p:cNvPr id="7" name="Google Shape;348;p2">
            <a:extLst>
              <a:ext uri="{FF2B5EF4-FFF2-40B4-BE49-F238E27FC236}">
                <a16:creationId xmlns:a16="http://schemas.microsoft.com/office/drawing/2014/main" id="{5F5E4205-A667-81C3-E6D5-CC65331C338D}"/>
              </a:ext>
            </a:extLst>
          </p:cNvPr>
          <p:cNvGraphicFramePr/>
          <p:nvPr>
            <p:extLst>
              <p:ext uri="{D42A27DB-BD31-4B8C-83A1-F6EECF244321}">
                <p14:modId xmlns:p14="http://schemas.microsoft.com/office/powerpoint/2010/main" val="527432839"/>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889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54000" y="2422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54000" y="1001500"/>
            <a:ext cx="104140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dirty="0"/>
              <a:t>Enhanced Credit Risk Management: </a:t>
            </a:r>
            <a:r>
              <a:rPr lang="en-US" sz="1600" dirty="0"/>
              <a:t>Reduces the likelihood of loan defaults, improves the quality of the loan portfolio, and minimizes financial losses </a:t>
            </a:r>
            <a:r>
              <a:rPr lang="en-US" sz="1600" dirty="0">
                <a:solidFill>
                  <a:srgbClr val="FF6B11"/>
                </a:solidFill>
              </a:rPr>
              <a:t>by assessing the creditworthiness of potential borrowers</a:t>
            </a:r>
            <a:r>
              <a:rPr lang="en-US" sz="1600" dirty="0"/>
              <a:t> by analyzing historical data, market trends, and customer behavior patterns.</a:t>
            </a:r>
          </a:p>
          <a:p>
            <a:pPr marL="0" marR="0" lvl="0" indent="0" algn="l" rtl="0">
              <a:lnSpc>
                <a:spcPct val="100000"/>
              </a:lnSpc>
              <a:spcBef>
                <a:spcPts val="0"/>
              </a:spcBef>
              <a:spcAft>
                <a:spcPts val="0"/>
              </a:spcAft>
              <a:buClr>
                <a:srgbClr val="000000"/>
              </a:buClr>
              <a:buSzPts val="1400"/>
              <a:buFont typeface="Arial"/>
              <a:buNone/>
            </a:pPr>
            <a:endPar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US" sz="1600" b="1" dirty="0"/>
              <a:t>Operational Risk Reduction:</a:t>
            </a:r>
            <a:r>
              <a:rPr lang="en-US" sz="1600" b="1" dirty="0">
                <a:highlight>
                  <a:srgbClr val="FFFFFF"/>
                </a:highlight>
                <a:latin typeface="Segoe UI" panose="020B0502040204020203" pitchFamily="34" charset="0"/>
                <a:ea typeface="Lato"/>
                <a:cs typeface="Segoe UI" panose="020B0502040204020203" pitchFamily="34" charset="0"/>
                <a:sym typeface="Lato"/>
              </a:rPr>
              <a:t> </a:t>
            </a:r>
            <a:r>
              <a:rPr lang="en-US" sz="1600" dirty="0"/>
              <a:t>Enhances operational efficiency, reduces the risk of costly disruptions, and improves the bank's overall reliability </a:t>
            </a:r>
            <a:r>
              <a:rPr lang="en-US" sz="1600" dirty="0">
                <a:solidFill>
                  <a:srgbClr val="FF6B11"/>
                </a:solidFill>
              </a:rPr>
              <a:t>by mitigating risks associated with human errors, fraud, and system failures</a:t>
            </a:r>
            <a:r>
              <a:rPr lang="en-US" sz="1600" dirty="0"/>
              <a:t>.</a:t>
            </a:r>
          </a:p>
          <a:p>
            <a:pPr marL="0" marR="0" lvl="0" indent="0" algn="l" rtl="0">
              <a:lnSpc>
                <a:spcPct val="100000"/>
              </a:lnSpc>
              <a:spcBef>
                <a:spcPts val="0"/>
              </a:spcBef>
              <a:spcAft>
                <a:spcPts val="0"/>
              </a:spcAft>
              <a:buClr>
                <a:srgbClr val="000000"/>
              </a:buClr>
              <a:buSzPts val="1400"/>
              <a:buFont typeface="Arial"/>
              <a:buNone/>
            </a:pPr>
            <a:endPar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US" sz="1600" b="1" dirty="0"/>
              <a:t>Market Risk Mitigation</a:t>
            </a:r>
            <a:r>
              <a:rPr lang="en-US" sz="1600" b="1" dirty="0">
                <a:highlight>
                  <a:srgbClr val="FFFFFF"/>
                </a:highlight>
                <a:latin typeface="Segoe UI" panose="020B0502040204020203" pitchFamily="34" charset="0"/>
                <a:ea typeface="Lato"/>
                <a:cs typeface="Segoe UI" panose="020B0502040204020203" pitchFamily="34" charset="0"/>
                <a:sym typeface="Lato"/>
              </a:rPr>
              <a:t>: </a:t>
            </a:r>
            <a:r>
              <a:rPr lang="en-US" sz="1600" dirty="0"/>
              <a:t>Protects the bank's investment portfolio, optimizes trading strategies, and ensures stable financial performance </a:t>
            </a:r>
            <a:r>
              <a:rPr lang="en-US" sz="1600" dirty="0">
                <a:solidFill>
                  <a:srgbClr val="FF6B11"/>
                </a:solidFill>
              </a:rPr>
              <a:t>by predicting and respond to market volatility </a:t>
            </a:r>
            <a:r>
              <a:rPr lang="en-US" sz="1600" dirty="0"/>
              <a:t>by analyzing market trends and other economic indicators.</a:t>
            </a:r>
          </a:p>
          <a:p>
            <a:pPr marL="0" marR="0" lvl="0" indent="0" algn="l" rtl="0">
              <a:lnSpc>
                <a:spcPct val="100000"/>
              </a:lnSpc>
              <a:spcBef>
                <a:spcPts val="0"/>
              </a:spcBef>
              <a:spcAft>
                <a:spcPts val="0"/>
              </a:spcAft>
              <a:buClr>
                <a:srgbClr val="000000"/>
              </a:buClr>
              <a:buSzPts val="1400"/>
              <a:buFont typeface="Arial"/>
              <a:buNone/>
            </a:pPr>
            <a:endPar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US" sz="1600" b="1" dirty="0"/>
              <a:t>Liquidity Risk Management</a:t>
            </a:r>
            <a:r>
              <a:rPr lang="en-US" sz="1600" b="1" dirty="0">
                <a:highlight>
                  <a:srgbClr val="FFFFFF"/>
                </a:highlight>
                <a:latin typeface="Segoe UI" panose="020B0502040204020203" pitchFamily="34" charset="0"/>
                <a:ea typeface="Lato"/>
                <a:cs typeface="Segoe UI" panose="020B0502040204020203" pitchFamily="34" charset="0"/>
                <a:sym typeface="Lato"/>
              </a:rPr>
              <a:t>: </a:t>
            </a:r>
            <a:r>
              <a:rPr lang="en-US" sz="1600" dirty="0"/>
              <a:t>Prevents liquidity crises, maintains customer confidence, and ensures the bank's solvency </a:t>
            </a:r>
            <a:r>
              <a:rPr lang="en-US" sz="1600" dirty="0">
                <a:solidFill>
                  <a:srgbClr val="FF6B11"/>
                </a:solidFill>
              </a:rPr>
              <a:t>by monitoring cash flow and liquidity positions in real-time </a:t>
            </a:r>
            <a:r>
              <a:rPr lang="en-US" sz="1600" dirty="0"/>
              <a:t>to ensure the bank can meet its short-term obligations.</a:t>
            </a:r>
          </a:p>
          <a:p>
            <a:pPr marL="0" marR="0" lvl="0" indent="0" algn="l" rtl="0">
              <a:lnSpc>
                <a:spcPct val="100000"/>
              </a:lnSpc>
              <a:spcBef>
                <a:spcPts val="0"/>
              </a:spcBef>
              <a:spcAft>
                <a:spcPts val="0"/>
              </a:spcAft>
              <a:buClr>
                <a:srgbClr val="000000"/>
              </a:buClr>
              <a:buSzPts val="1400"/>
              <a:buFont typeface="Arial"/>
              <a:buNone/>
            </a:pPr>
            <a:endPar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US" sz="1600" b="1" dirty="0"/>
              <a:t>Regulatory Compliance</a:t>
            </a:r>
            <a:r>
              <a:rPr lang="en-IN" sz="1600" b="1" dirty="0">
                <a:highlight>
                  <a:srgbClr val="FFFFFF"/>
                </a:highlight>
                <a:latin typeface="Segoe UI" panose="020B0502040204020203" pitchFamily="34" charset="0"/>
                <a:ea typeface="Lato"/>
                <a:cs typeface="Segoe UI" panose="020B0502040204020203" pitchFamily="34" charset="0"/>
                <a:sym typeface="Lato"/>
              </a:rPr>
              <a:t>: </a:t>
            </a:r>
            <a:r>
              <a:rPr lang="en-US" sz="1600" dirty="0"/>
              <a:t>Avoids regulatory penalties, maintains the bank’s reputation, and ensures legal compliance </a:t>
            </a:r>
            <a:r>
              <a:rPr lang="en-US" sz="1600" dirty="0">
                <a:solidFill>
                  <a:srgbClr val="FF6B11"/>
                </a:solidFill>
              </a:rPr>
              <a:t>by automating compliance checks and audits </a:t>
            </a:r>
            <a:r>
              <a:rPr lang="en-US" sz="1600" dirty="0"/>
              <a:t>to ensure adherence to regulatory standards and generate timely compliance reports.</a:t>
            </a:r>
          </a:p>
          <a:p>
            <a:pPr marL="0" marR="0" lvl="0" indent="0" algn="l" rtl="0">
              <a:lnSpc>
                <a:spcPct val="100000"/>
              </a:lnSpc>
              <a:spcBef>
                <a:spcPts val="0"/>
              </a:spcBef>
              <a:spcAft>
                <a:spcPts val="0"/>
              </a:spcAft>
              <a:buClr>
                <a:srgbClr val="000000"/>
              </a:buClr>
              <a:buSzPts val="1400"/>
              <a:buFont typeface="Arial"/>
              <a:buNone/>
            </a:pPr>
            <a:endParaRPr lang="en-US" sz="1600" dirty="0"/>
          </a:p>
          <a:p>
            <a:pPr marL="0" marR="0" lvl="0" indent="0" algn="l" rtl="0">
              <a:lnSpc>
                <a:spcPct val="100000"/>
              </a:lnSpc>
              <a:spcBef>
                <a:spcPts val="0"/>
              </a:spcBef>
              <a:spcAft>
                <a:spcPts val="0"/>
              </a:spcAft>
              <a:buClr>
                <a:srgbClr val="000000"/>
              </a:buClr>
              <a:buSzPts val="1400"/>
              <a:buFont typeface="Arial"/>
              <a:buNone/>
            </a:pPr>
            <a:r>
              <a:rPr lang="en-US" sz="1600" b="1" dirty="0"/>
              <a:t>Cost Efficiency: </a:t>
            </a:r>
            <a:r>
              <a:rPr lang="en-US" sz="1600" dirty="0"/>
              <a:t>Lowers operational costs, improves resource utilization, and increases overall efficiency </a:t>
            </a:r>
            <a:r>
              <a:rPr lang="en-US" sz="1600" dirty="0">
                <a:solidFill>
                  <a:srgbClr val="FF6B11"/>
                </a:solidFill>
              </a:rPr>
              <a:t>by automating routine risk assessment and mitigation tasks</a:t>
            </a:r>
            <a:r>
              <a:rPr lang="en-US" sz="1600" dirty="0"/>
              <a:t>, reducing the need for manual intervention and resource allocation</a:t>
            </a:r>
            <a:endParaRPr lang="en-US" sz="1600" dirty="0">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59727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0320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User Experience</a:t>
            </a:r>
          </a:p>
        </p:txBody>
      </p:sp>
      <p:pic>
        <p:nvPicPr>
          <p:cNvPr id="5122" name="Picture 2" descr="Ceo Meticulous Lineal Color icon">
            <a:extLst>
              <a:ext uri="{FF2B5EF4-FFF2-40B4-BE49-F238E27FC236}">
                <a16:creationId xmlns:a16="http://schemas.microsoft.com/office/drawing/2014/main" id="{831A231B-49D4-F205-7CE7-9267182DD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455" y="1458346"/>
            <a:ext cx="1627036" cy="16270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C6ECD1-8D06-CD6A-4AE2-B178023FA2DA}"/>
              </a:ext>
            </a:extLst>
          </p:cNvPr>
          <p:cNvSpPr txBox="1"/>
          <p:nvPr/>
        </p:nvSpPr>
        <p:spPr>
          <a:xfrm>
            <a:off x="764997" y="3284491"/>
            <a:ext cx="1828800" cy="369332"/>
          </a:xfrm>
          <a:prstGeom prst="rect">
            <a:avLst/>
          </a:prstGeom>
          <a:noFill/>
        </p:spPr>
        <p:txBody>
          <a:bodyPr wrap="square">
            <a:spAutoFit/>
          </a:bodyPr>
          <a:lstStyle/>
          <a:p>
            <a:r>
              <a:rPr lang="en-US" sz="1800" b="1" dirty="0"/>
              <a:t>Bank Executives</a:t>
            </a:r>
            <a:endParaRPr lang="en-US" dirty="0"/>
          </a:p>
        </p:txBody>
      </p:sp>
      <p:sp>
        <p:nvSpPr>
          <p:cNvPr id="8" name="TextBox 7">
            <a:extLst>
              <a:ext uri="{FF2B5EF4-FFF2-40B4-BE49-F238E27FC236}">
                <a16:creationId xmlns:a16="http://schemas.microsoft.com/office/drawing/2014/main" id="{043C7583-E03A-48BE-03AC-72F35036E337}"/>
              </a:ext>
            </a:extLst>
          </p:cNvPr>
          <p:cNvSpPr txBox="1"/>
          <p:nvPr/>
        </p:nvSpPr>
        <p:spPr>
          <a:xfrm>
            <a:off x="421623" y="3701900"/>
            <a:ext cx="2552700" cy="2062103"/>
          </a:xfrm>
          <a:prstGeom prst="rect">
            <a:avLst/>
          </a:prstGeom>
          <a:noFill/>
        </p:spPr>
        <p:txBody>
          <a:bodyPr wrap="square">
            <a:spAutoFit/>
          </a:bodyPr>
          <a:lstStyle/>
          <a:p>
            <a:pPr lvl="0" algn="ctr">
              <a:buClr>
                <a:srgbClr val="000000"/>
              </a:buClr>
              <a:buSzPts val="1400"/>
            </a:pPr>
            <a:r>
              <a:rPr lang="en-US" sz="1600" b="1" dirty="0"/>
              <a:t>Improved Decision-Making</a:t>
            </a:r>
          </a:p>
          <a:p>
            <a:pPr lvl="0" algn="ctr">
              <a:buClr>
                <a:srgbClr val="000000"/>
              </a:buClr>
              <a:buSzPts val="1400"/>
            </a:pPr>
            <a:r>
              <a:rPr lang="en-US" sz="1600" dirty="0"/>
              <a:t> with interactive dashboards and detailed reports.</a:t>
            </a:r>
            <a:br>
              <a:rPr lang="en-US" sz="1600" dirty="0"/>
            </a:br>
            <a:r>
              <a:rPr lang="en-US" sz="1600" b="1" dirty="0"/>
              <a:t>Regulatory Confidence</a:t>
            </a:r>
          </a:p>
          <a:p>
            <a:pPr lvl="0" algn="ctr">
              <a:buClr>
                <a:srgbClr val="000000"/>
              </a:buClr>
              <a:buSzPts val="1400"/>
            </a:pPr>
            <a:r>
              <a:rPr lang="en-US" sz="1600" b="1" dirty="0"/>
              <a:t> </a:t>
            </a:r>
            <a:r>
              <a:rPr lang="en-US" sz="1600" dirty="0"/>
              <a:t>of mind with assurance which gives peace of adherence to regulatory standards.</a:t>
            </a:r>
          </a:p>
        </p:txBody>
      </p:sp>
      <p:pic>
        <p:nvPicPr>
          <p:cNvPr id="5124" name="Picture 4" descr="Team Generic color lineal-color icon">
            <a:extLst>
              <a:ext uri="{FF2B5EF4-FFF2-40B4-BE49-F238E27FC236}">
                <a16:creationId xmlns:a16="http://schemas.microsoft.com/office/drawing/2014/main" id="{557BA96D-0982-03FE-A9F4-A2D4CDCF5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7571" y="1382864"/>
            <a:ext cx="1734086" cy="17340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8F033C5-FF9B-30E2-AF9F-72EE39CD6735}"/>
              </a:ext>
            </a:extLst>
          </p:cNvPr>
          <p:cNvSpPr txBox="1"/>
          <p:nvPr/>
        </p:nvSpPr>
        <p:spPr>
          <a:xfrm>
            <a:off x="3140378" y="3284491"/>
            <a:ext cx="2552700" cy="369332"/>
          </a:xfrm>
          <a:prstGeom prst="rect">
            <a:avLst/>
          </a:prstGeom>
          <a:noFill/>
        </p:spPr>
        <p:txBody>
          <a:bodyPr wrap="square">
            <a:spAutoFit/>
          </a:bodyPr>
          <a:lstStyle/>
          <a:p>
            <a:r>
              <a:rPr lang="en-US" sz="1800" b="1" dirty="0"/>
              <a:t>Risk Management Team</a:t>
            </a:r>
            <a:endParaRPr lang="en-US" dirty="0"/>
          </a:p>
        </p:txBody>
      </p:sp>
      <p:sp>
        <p:nvSpPr>
          <p:cNvPr id="10" name="TextBox 9">
            <a:extLst>
              <a:ext uri="{FF2B5EF4-FFF2-40B4-BE49-F238E27FC236}">
                <a16:creationId xmlns:a16="http://schemas.microsoft.com/office/drawing/2014/main" id="{FE596939-87A2-6690-B7CE-C9C791E88A40}"/>
              </a:ext>
            </a:extLst>
          </p:cNvPr>
          <p:cNvSpPr txBox="1"/>
          <p:nvPr/>
        </p:nvSpPr>
        <p:spPr>
          <a:xfrm>
            <a:off x="3145889" y="3701900"/>
            <a:ext cx="2559889" cy="2308324"/>
          </a:xfrm>
          <a:prstGeom prst="rect">
            <a:avLst/>
          </a:prstGeom>
          <a:noFill/>
        </p:spPr>
        <p:txBody>
          <a:bodyPr wrap="square">
            <a:spAutoFit/>
          </a:bodyPr>
          <a:lstStyle/>
          <a:p>
            <a:pPr lvl="0" algn="ctr">
              <a:buClr>
                <a:srgbClr val="000000"/>
              </a:buClr>
              <a:buSzPts val="1400"/>
            </a:pPr>
            <a:r>
              <a:rPr lang="en-US" sz="1600" b="1" dirty="0"/>
              <a:t>Enhanced Risk Detection </a:t>
            </a:r>
            <a:r>
              <a:rPr lang="en-US" sz="1600" dirty="0"/>
              <a:t>with</a:t>
            </a:r>
            <a:r>
              <a:rPr lang="en-US" sz="1600" b="1" dirty="0"/>
              <a:t> </a:t>
            </a:r>
            <a:r>
              <a:rPr lang="en-US" sz="1600" dirty="0"/>
              <a:t>proactive risk management with fewer surprises and crises.</a:t>
            </a:r>
            <a:br>
              <a:rPr lang="en-US" sz="1600" dirty="0"/>
            </a:br>
            <a:r>
              <a:rPr lang="en-US" sz="1600" b="1" dirty="0"/>
              <a:t>Streamlined Workflows </a:t>
            </a:r>
            <a:r>
              <a:rPr lang="en-US" sz="1600" dirty="0"/>
              <a:t>which reduce manual workload leading to faster response times to emerging risks</a:t>
            </a:r>
          </a:p>
        </p:txBody>
      </p:sp>
      <p:pic>
        <p:nvPicPr>
          <p:cNvPr id="5128" name="Picture 8" descr="Working at home Justicon Lineal Color icon">
            <a:extLst>
              <a:ext uri="{FF2B5EF4-FFF2-40B4-BE49-F238E27FC236}">
                <a16:creationId xmlns:a16="http://schemas.microsoft.com/office/drawing/2014/main" id="{5693A7F3-13C1-7CCE-1E18-4DCCA95DBF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3033" y="1371247"/>
            <a:ext cx="1734086" cy="173408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74D24FB-7F00-9A39-D260-1597A15FC8C6}"/>
              </a:ext>
            </a:extLst>
          </p:cNvPr>
          <p:cNvSpPr txBox="1"/>
          <p:nvPr/>
        </p:nvSpPr>
        <p:spPr>
          <a:xfrm>
            <a:off x="6441526" y="3284491"/>
            <a:ext cx="2197100" cy="369332"/>
          </a:xfrm>
          <a:prstGeom prst="rect">
            <a:avLst/>
          </a:prstGeom>
          <a:noFill/>
        </p:spPr>
        <p:txBody>
          <a:bodyPr wrap="square">
            <a:spAutoFit/>
          </a:bodyPr>
          <a:lstStyle/>
          <a:p>
            <a:r>
              <a:rPr lang="en-US" sz="1800" b="1" dirty="0"/>
              <a:t>Compliance Officers</a:t>
            </a:r>
            <a:endParaRPr lang="en-US" dirty="0"/>
          </a:p>
        </p:txBody>
      </p:sp>
      <p:sp>
        <p:nvSpPr>
          <p:cNvPr id="13" name="TextBox 12">
            <a:extLst>
              <a:ext uri="{FF2B5EF4-FFF2-40B4-BE49-F238E27FC236}">
                <a16:creationId xmlns:a16="http://schemas.microsoft.com/office/drawing/2014/main" id="{8AC70676-DBDD-A051-37B5-D9087E6DFA8A}"/>
              </a:ext>
            </a:extLst>
          </p:cNvPr>
          <p:cNvSpPr txBox="1"/>
          <p:nvPr/>
        </p:nvSpPr>
        <p:spPr>
          <a:xfrm>
            <a:off x="6086658" y="3708830"/>
            <a:ext cx="2689042" cy="2308324"/>
          </a:xfrm>
          <a:prstGeom prst="rect">
            <a:avLst/>
          </a:prstGeom>
          <a:noFill/>
        </p:spPr>
        <p:txBody>
          <a:bodyPr wrap="square">
            <a:spAutoFit/>
          </a:bodyPr>
          <a:lstStyle/>
          <a:p>
            <a:pPr lvl="0" algn="ctr">
              <a:buClr>
                <a:srgbClr val="000000"/>
              </a:buClr>
              <a:buSzPts val="1400"/>
            </a:pPr>
            <a:r>
              <a:rPr lang="en-US" sz="1600" b="1" dirty="0"/>
              <a:t>Automated Compliance Monitoring </a:t>
            </a:r>
          </a:p>
          <a:p>
            <a:pPr lvl="0" algn="ctr">
              <a:buClr>
                <a:srgbClr val="000000"/>
              </a:buClr>
              <a:buSzPts val="1400"/>
            </a:pPr>
            <a:r>
              <a:rPr lang="en-US" sz="1600" dirty="0"/>
              <a:t>and reduced risk of regulatory breaches, simplifying audit preparation.</a:t>
            </a:r>
            <a:br>
              <a:rPr lang="en-US" sz="1600" dirty="0"/>
            </a:br>
            <a:r>
              <a:rPr lang="en-US" sz="1600" b="1" dirty="0"/>
              <a:t>Detailed Reporting </a:t>
            </a:r>
          </a:p>
          <a:p>
            <a:pPr lvl="0" algn="ctr">
              <a:buClr>
                <a:srgbClr val="000000"/>
              </a:buClr>
              <a:buSzPts val="1400"/>
            </a:pPr>
            <a:r>
              <a:rPr lang="en-US" sz="1600" dirty="0"/>
              <a:t>with enhanced accuracy and timeliness in compliance documentation</a:t>
            </a:r>
          </a:p>
        </p:txBody>
      </p:sp>
      <p:pic>
        <p:nvPicPr>
          <p:cNvPr id="5130" name="Picture 10" descr="Rating Special Lineal color icon">
            <a:extLst>
              <a:ext uri="{FF2B5EF4-FFF2-40B4-BE49-F238E27FC236}">
                <a16:creationId xmlns:a16="http://schemas.microsoft.com/office/drawing/2014/main" id="{7E3EEACF-1CA0-4CF4-A501-0D72B9EA70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4298" y="1382864"/>
            <a:ext cx="1684451" cy="168445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F9767F6-A621-1DBA-9524-E40396FD75A4}"/>
              </a:ext>
            </a:extLst>
          </p:cNvPr>
          <p:cNvSpPr txBox="1"/>
          <p:nvPr/>
        </p:nvSpPr>
        <p:spPr>
          <a:xfrm>
            <a:off x="9801523" y="3284491"/>
            <a:ext cx="1270000" cy="369332"/>
          </a:xfrm>
          <a:prstGeom prst="rect">
            <a:avLst/>
          </a:prstGeom>
          <a:noFill/>
        </p:spPr>
        <p:txBody>
          <a:bodyPr wrap="square">
            <a:spAutoFit/>
          </a:bodyPr>
          <a:lstStyle/>
          <a:p>
            <a:r>
              <a:rPr lang="en-US" sz="1800" b="1" dirty="0"/>
              <a:t>Customers</a:t>
            </a:r>
            <a:endParaRPr lang="en-US" dirty="0"/>
          </a:p>
        </p:txBody>
      </p:sp>
      <p:sp>
        <p:nvSpPr>
          <p:cNvPr id="16" name="TextBox 15">
            <a:extLst>
              <a:ext uri="{FF2B5EF4-FFF2-40B4-BE49-F238E27FC236}">
                <a16:creationId xmlns:a16="http://schemas.microsoft.com/office/drawing/2014/main" id="{FD618D9F-0020-E2B2-7C81-80C5604AB3E9}"/>
              </a:ext>
            </a:extLst>
          </p:cNvPr>
          <p:cNvSpPr txBox="1"/>
          <p:nvPr/>
        </p:nvSpPr>
        <p:spPr>
          <a:xfrm>
            <a:off x="9156580" y="3692324"/>
            <a:ext cx="2559888" cy="2308324"/>
          </a:xfrm>
          <a:prstGeom prst="rect">
            <a:avLst/>
          </a:prstGeom>
          <a:noFill/>
        </p:spPr>
        <p:txBody>
          <a:bodyPr wrap="square">
            <a:spAutoFit/>
          </a:bodyPr>
          <a:lstStyle/>
          <a:p>
            <a:pPr lvl="0" algn="ctr">
              <a:buClr>
                <a:srgbClr val="000000"/>
              </a:buClr>
              <a:buSzPts val="1400"/>
            </a:pPr>
            <a:r>
              <a:rPr lang="en-US" sz="1600" b="1" dirty="0"/>
              <a:t>Personalized Financial Services </a:t>
            </a:r>
          </a:p>
          <a:p>
            <a:pPr lvl="0" algn="ctr">
              <a:buClr>
                <a:srgbClr val="000000"/>
              </a:buClr>
              <a:buSzPts val="1400"/>
            </a:pPr>
            <a:r>
              <a:rPr lang="en-US" sz="1600" dirty="0"/>
              <a:t>with</a:t>
            </a:r>
            <a:br>
              <a:rPr lang="en-US" sz="1600" dirty="0"/>
            </a:br>
            <a:r>
              <a:rPr lang="en-US" sz="1600" b="1" dirty="0"/>
              <a:t>Increased Confidence </a:t>
            </a:r>
          </a:p>
          <a:p>
            <a:pPr lvl="0" algn="ctr">
              <a:buClr>
                <a:srgbClr val="000000"/>
              </a:buClr>
              <a:buSzPts val="1400"/>
            </a:pPr>
            <a:r>
              <a:rPr lang="en-US" sz="1600" dirty="0"/>
              <a:t>giving customer greater peace of mind knowing their assets are protected by advanced risk management practices.</a:t>
            </a:r>
          </a:p>
        </p:txBody>
      </p:sp>
    </p:spTree>
    <p:extLst>
      <p:ext uri="{BB962C8B-B14F-4D97-AF65-F5344CB8AC3E}">
        <p14:creationId xmlns:p14="http://schemas.microsoft.com/office/powerpoint/2010/main" val="113669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68014"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Scalability</a:t>
            </a:r>
            <a:r>
              <a:rPr lang="en-IN" sz="2800" b="1" dirty="0">
                <a:latin typeface="Segoe UI" panose="020B0502040204020203" pitchFamily="34" charset="0"/>
                <a:ea typeface="Lato"/>
                <a:cs typeface="Segoe UI" panose="020B0502040204020203" pitchFamily="34" charset="0"/>
                <a:sym typeface="Lato"/>
              </a:rPr>
              <a:t>, </a:t>
            </a:r>
            <a:r>
              <a:rPr lang="en-IN" sz="2800" b="1" dirty="0">
                <a:solidFill>
                  <a:schemeClr val="tx1"/>
                </a:solidFill>
                <a:latin typeface="Segoe UI" panose="020B0502040204020203" pitchFamily="34" charset="0"/>
                <a:cs typeface="Segoe UI" panose="020B0502040204020203" pitchFamily="34" charset="0"/>
              </a:rPr>
              <a:t>Ease of Deployment and Maintenance</a:t>
            </a:r>
            <a:endParaRPr lang="en-IN" sz="2800" b="1" u="none" strike="noStrike" cap="none" dirty="0">
              <a:latin typeface="Segoe UI" panose="020B0502040204020203" pitchFamily="34" charset="0"/>
              <a:ea typeface="Lato"/>
              <a:cs typeface="Segoe UI" panose="020B0502040204020203" pitchFamily="34" charset="0"/>
              <a:sym typeface="Lato"/>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68014" y="805550"/>
            <a:ext cx="11288986" cy="3414300"/>
          </a:xfrm>
          <a:prstGeom prst="rect">
            <a:avLst/>
          </a:prstGeom>
          <a:noFill/>
          <a:ln>
            <a:noFill/>
          </a:ln>
        </p:spPr>
        <p:txBody>
          <a:bodyPr spcFirstLastPara="1" wrap="square" lIns="91425" tIns="91425" rIns="91425" bIns="91425" anchor="t" anchorCtr="0">
            <a:noAutofit/>
          </a:bodyPr>
          <a:lstStyle/>
          <a:p>
            <a:r>
              <a:rPr lang="en-US" sz="1600" b="1" i="1" dirty="0">
                <a:solidFill>
                  <a:srgbClr val="FF6B11"/>
                </a:solidFill>
              </a:rPr>
              <a:t>Ensuring Seamless Scalability</a:t>
            </a:r>
            <a:endParaRPr lang="en-US" sz="1600" i="1" dirty="0">
              <a:solidFill>
                <a:srgbClr val="FF6B11"/>
              </a:solidFill>
            </a:endParaRPr>
          </a:p>
          <a:p>
            <a:r>
              <a:rPr lang="en-US" sz="1600" b="1" dirty="0"/>
              <a:t>Cloud Infrastructure:</a:t>
            </a:r>
            <a:r>
              <a:rPr lang="en-US" sz="1600" dirty="0"/>
              <a:t> Utilizing Azure Data Lake and Azure Service Fabric, RiskShield AI can manage and scale to accommodate vast datasets. It can </a:t>
            </a:r>
            <a:r>
              <a:rPr lang="en-US" sz="1600" dirty="0">
                <a:solidFill>
                  <a:srgbClr val="FF6B11"/>
                </a:solidFill>
              </a:rPr>
              <a:t>handle terabytes of data efficiently</a:t>
            </a:r>
            <a:r>
              <a:rPr lang="en-US" sz="1600" dirty="0"/>
              <a:t>, with the </a:t>
            </a:r>
            <a:r>
              <a:rPr lang="en-US" sz="1600" dirty="0">
                <a:solidFill>
                  <a:srgbClr val="FF6B11"/>
                </a:solidFill>
              </a:rPr>
              <a:t>ability to scale up as data volumes grow </a:t>
            </a:r>
            <a:r>
              <a:rPr lang="en-US" sz="1600" dirty="0"/>
              <a:t>without performance degradation.</a:t>
            </a:r>
          </a:p>
          <a:p>
            <a:r>
              <a:rPr lang="en-US" sz="1600" b="1" dirty="0"/>
              <a:t>AI Model Scalability:</a:t>
            </a:r>
            <a:r>
              <a:rPr lang="en-US" sz="1600" dirty="0"/>
              <a:t> Azure OpenAI and Azure Machine Learning support the development and deployment of numerous AI models, allowing the system to </a:t>
            </a:r>
            <a:r>
              <a:rPr lang="en-US" sz="1600" dirty="0">
                <a:solidFill>
                  <a:srgbClr val="FF6B11"/>
                </a:solidFill>
              </a:rPr>
              <a:t>incorporate new risk types and data sources seamlessly</a:t>
            </a:r>
            <a:r>
              <a:rPr lang="en-US" sz="1600" dirty="0"/>
              <a:t>. It can scale to </a:t>
            </a:r>
            <a:r>
              <a:rPr lang="en-US" sz="1600" dirty="0">
                <a:solidFill>
                  <a:srgbClr val="FF6B11"/>
                </a:solidFill>
              </a:rPr>
              <a:t>deploy hundreds of models concurrently</a:t>
            </a:r>
            <a:r>
              <a:rPr lang="en-US" sz="1600" dirty="0"/>
              <a:t>, ensuring continuous and accurate risk assessment.</a:t>
            </a:r>
          </a:p>
          <a:p>
            <a:r>
              <a:rPr lang="en-US" sz="1600" b="1" dirty="0"/>
              <a:t>Real-Time Monitoring:</a:t>
            </a:r>
            <a:r>
              <a:rPr lang="en-US" sz="1600" dirty="0"/>
              <a:t> Azure Logic Apps and Power BI enable real-time monitoring and alerting, capable </a:t>
            </a:r>
            <a:r>
              <a:rPr lang="en-US" sz="1600" dirty="0">
                <a:solidFill>
                  <a:srgbClr val="FF6B11"/>
                </a:solidFill>
              </a:rPr>
              <a:t>of processing thousands of transactions per second</a:t>
            </a:r>
            <a:r>
              <a:rPr lang="en-US" sz="1600" dirty="0"/>
              <a:t>, ensuring prompt and responsive risk mitigation.</a:t>
            </a:r>
          </a:p>
          <a:p>
            <a:endParaRPr lang="en-US" sz="1600" dirty="0"/>
          </a:p>
          <a:p>
            <a:r>
              <a:rPr lang="en-US" sz="1600" b="1" i="1" dirty="0">
                <a:solidFill>
                  <a:srgbClr val="FF6B11"/>
                </a:solidFill>
              </a:rPr>
              <a:t>Ease of Deployment and Maintenance</a:t>
            </a:r>
          </a:p>
          <a:p>
            <a:r>
              <a:rPr lang="en-US" sz="1600" b="1" dirty="0"/>
              <a:t>Quick Deployment:</a:t>
            </a:r>
            <a:r>
              <a:rPr lang="en-US" sz="1600" dirty="0"/>
              <a:t> The solution can be </a:t>
            </a:r>
            <a:r>
              <a:rPr lang="en-US" sz="1600" dirty="0">
                <a:solidFill>
                  <a:srgbClr val="FF6B11"/>
                </a:solidFill>
              </a:rPr>
              <a:t>deployed on Azure within weeks</a:t>
            </a:r>
            <a:r>
              <a:rPr lang="en-US" sz="1600" dirty="0"/>
              <a:t>, leveraging Azure’s integrated services for a streamlined setup. Modular design ensures </a:t>
            </a:r>
            <a:r>
              <a:rPr lang="en-US" sz="1600" dirty="0">
                <a:solidFill>
                  <a:srgbClr val="FF6B11"/>
                </a:solidFill>
              </a:rPr>
              <a:t>each</a:t>
            </a:r>
            <a:r>
              <a:rPr lang="en-US" sz="1600" dirty="0"/>
              <a:t> </a:t>
            </a:r>
            <a:r>
              <a:rPr lang="en-US" sz="1600" dirty="0">
                <a:solidFill>
                  <a:srgbClr val="FF6B11"/>
                </a:solidFill>
              </a:rPr>
              <a:t>component</a:t>
            </a:r>
            <a:r>
              <a:rPr lang="en-US" sz="1600" dirty="0"/>
              <a:t> </a:t>
            </a:r>
            <a:r>
              <a:rPr lang="en-US" sz="1600" dirty="0">
                <a:solidFill>
                  <a:srgbClr val="FF6B11"/>
                </a:solidFill>
              </a:rPr>
              <a:t>is independently deployable, reducing complexity</a:t>
            </a:r>
            <a:r>
              <a:rPr lang="en-US" sz="1600" dirty="0"/>
              <a:t>.</a:t>
            </a:r>
          </a:p>
          <a:p>
            <a:r>
              <a:rPr lang="en-US" sz="1600" b="1" dirty="0"/>
              <a:t>Automated Maintenance:</a:t>
            </a:r>
            <a:r>
              <a:rPr lang="en-US" sz="1600" dirty="0"/>
              <a:t> Automated pipelines for data ingestion, model retraining, and system updates </a:t>
            </a:r>
            <a:r>
              <a:rPr lang="en-US" sz="1600" dirty="0">
                <a:solidFill>
                  <a:srgbClr val="FF6B11"/>
                </a:solidFill>
              </a:rPr>
              <a:t>reduce manual intervention</a:t>
            </a:r>
            <a:r>
              <a:rPr lang="en-US" sz="1600" dirty="0"/>
              <a:t>. Azure’s management tools ensure </a:t>
            </a:r>
            <a:r>
              <a:rPr lang="en-US" sz="1600" dirty="0">
                <a:solidFill>
                  <a:srgbClr val="FF6B11"/>
                </a:solidFill>
              </a:rPr>
              <a:t>continuous monitoring and maintenance with minimal effort</a:t>
            </a:r>
            <a:r>
              <a:rPr lang="en-US" sz="1600" dirty="0"/>
              <a:t>.</a:t>
            </a:r>
          </a:p>
          <a:p>
            <a:r>
              <a:rPr lang="en-US" sz="1600" b="1" dirty="0"/>
              <a:t>Scalable to Terabytes:</a:t>
            </a:r>
            <a:r>
              <a:rPr lang="en-US" sz="1600" dirty="0"/>
              <a:t> RiskShield AI can handle terabytes of data, scaling as required </a:t>
            </a:r>
            <a:r>
              <a:rPr lang="en-US" sz="1600" dirty="0">
                <a:solidFill>
                  <a:srgbClr val="FF6B11"/>
                </a:solidFill>
              </a:rPr>
              <a:t>to accommodate growing data volumes, without compromising on performance or speed</a:t>
            </a:r>
            <a:r>
              <a:rPr lang="en-US" sz="1600" dirty="0"/>
              <a:t>.</a:t>
            </a:r>
          </a:p>
          <a:p>
            <a:r>
              <a:rPr lang="en-US" sz="1600" b="1" dirty="0"/>
              <a:t>User-Friendly Dashboards:</a:t>
            </a:r>
            <a:r>
              <a:rPr lang="en-US" sz="1600" dirty="0"/>
              <a:t> Power BI dashboards </a:t>
            </a:r>
            <a:r>
              <a:rPr lang="en-US" sz="1600" dirty="0">
                <a:solidFill>
                  <a:srgbClr val="FF6B11"/>
                </a:solidFill>
              </a:rPr>
              <a:t>provide easy-to-interpret visualizations</a:t>
            </a:r>
            <a:r>
              <a:rPr lang="en-US" sz="1600" dirty="0"/>
              <a:t>, simplifying risk management for end-users and reducing the need for extensive training or support.</a:t>
            </a:r>
            <a:br>
              <a:rPr lang="en-US" sz="1600" dirty="0"/>
            </a:br>
            <a:endParaRPr lang="en-US" sz="1600" dirty="0"/>
          </a:p>
          <a:p>
            <a:r>
              <a:rPr lang="en-US" sz="1600" dirty="0"/>
              <a:t>RiskShield AI is designed for robust scalability and ease of deployment, ensuring that it can grow with the Bank’s needs while remaining simple to implement and maintain.</a:t>
            </a:r>
          </a:p>
        </p:txBody>
      </p:sp>
    </p:spTree>
    <p:extLst>
      <p:ext uri="{BB962C8B-B14F-4D97-AF65-F5344CB8AC3E}">
        <p14:creationId xmlns:p14="http://schemas.microsoft.com/office/powerpoint/2010/main" val="172518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04800" y="1914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304800" y="871900"/>
            <a:ext cx="11493500" cy="3414300"/>
          </a:xfrm>
          <a:prstGeom prst="rect">
            <a:avLst/>
          </a:prstGeom>
          <a:noFill/>
          <a:ln>
            <a:noFill/>
          </a:ln>
        </p:spPr>
        <p:txBody>
          <a:bodyPr spcFirstLastPara="1" wrap="square" lIns="91425" tIns="91425" rIns="91425" bIns="91425" anchor="t" anchorCtr="0">
            <a:noAutofit/>
          </a:bodyPr>
          <a:lstStyle/>
          <a:p>
            <a:r>
              <a:rPr lang="en-US" sz="1600" b="1" i="1" dirty="0">
                <a:solidFill>
                  <a:srgbClr val="FF6B11"/>
                </a:solidFill>
              </a:rPr>
              <a:t>Ensuring Security and Integrity in RiskShield AI</a:t>
            </a:r>
          </a:p>
          <a:p>
            <a:endParaRPr lang="en-US" sz="1600" i="1" dirty="0">
              <a:solidFill>
                <a:srgbClr val="FF6B11"/>
              </a:solidFill>
            </a:endParaRPr>
          </a:p>
          <a:p>
            <a:r>
              <a:rPr lang="en-US" sz="1600" b="1" dirty="0"/>
              <a:t>Data Encryption:</a:t>
            </a:r>
            <a:endParaRPr lang="en-US" sz="1600" dirty="0"/>
          </a:p>
          <a:p>
            <a:r>
              <a:rPr lang="en-US" sz="1600" b="1" dirty="0"/>
              <a:t>At Rest:</a:t>
            </a:r>
            <a:r>
              <a:rPr lang="en-US" sz="1600" dirty="0"/>
              <a:t> All sensitive data stored in Azure Data Lake is encrypted using Azure Storage Service Encryption (SSE) to protect against unauthorized access.</a:t>
            </a:r>
          </a:p>
          <a:p>
            <a:r>
              <a:rPr lang="en-US" sz="1600" b="1" dirty="0"/>
              <a:t>In Transit:</a:t>
            </a:r>
            <a:r>
              <a:rPr lang="en-US" sz="1600" dirty="0"/>
              <a:t> Data transmitted between components is secured using Transport Layer Security (TLS) to prevent interception and ensure data integrity.</a:t>
            </a:r>
          </a:p>
          <a:p>
            <a:endParaRPr lang="en-US" sz="1600" dirty="0"/>
          </a:p>
          <a:p>
            <a:r>
              <a:rPr lang="en-US" sz="1600" b="1" dirty="0"/>
              <a:t>Identity and Access Management:</a:t>
            </a:r>
            <a:endParaRPr lang="en-US" sz="1600" dirty="0"/>
          </a:p>
          <a:p>
            <a:r>
              <a:rPr lang="en-US" sz="1600" b="1" dirty="0"/>
              <a:t>Azure Active Directory (AAD):</a:t>
            </a:r>
            <a:r>
              <a:rPr lang="en-US" sz="1600" dirty="0"/>
              <a:t> Utilizes AAD for robust identity management, ensuring that only authenticated users can access the system.</a:t>
            </a:r>
          </a:p>
          <a:p>
            <a:r>
              <a:rPr lang="en-US" sz="1600" b="1" dirty="0"/>
              <a:t>Role-Based Access Control (RBAC):</a:t>
            </a:r>
            <a:r>
              <a:rPr lang="en-US" sz="1600" dirty="0"/>
              <a:t> Implements fine-grained access controls, allowing only authorized personnel to access specific functionalities and data within the platform.</a:t>
            </a:r>
          </a:p>
          <a:p>
            <a:endParaRPr lang="en-US" sz="1600" dirty="0"/>
          </a:p>
          <a:p>
            <a:r>
              <a:rPr lang="en-US" sz="1600" b="1" dirty="0"/>
              <a:t>Network Security:</a:t>
            </a:r>
            <a:endParaRPr lang="en-US" sz="1600" dirty="0"/>
          </a:p>
          <a:p>
            <a:r>
              <a:rPr lang="en-US" sz="1600" b="1" dirty="0"/>
              <a:t>Virtual Network :</a:t>
            </a:r>
            <a:r>
              <a:rPr lang="en-US" sz="1600" dirty="0"/>
              <a:t> Deploys the solution within an Azure </a:t>
            </a:r>
            <a:r>
              <a:rPr lang="en-US" sz="1600" dirty="0" err="1"/>
              <a:t>VNet</a:t>
            </a:r>
            <a:r>
              <a:rPr lang="en-US" sz="1600" dirty="0"/>
              <a:t> to isolate resources and secure internal communications.</a:t>
            </a:r>
          </a:p>
          <a:p>
            <a:r>
              <a:rPr lang="en-US" sz="1600" b="1" dirty="0"/>
              <a:t>Network Security Groups (NSG):</a:t>
            </a:r>
            <a:r>
              <a:rPr lang="en-US" sz="1600" dirty="0"/>
              <a:t> Configures NSGs to restrict inbound and outbound traffic, minimizing exposure to potential threats.</a:t>
            </a:r>
          </a:p>
        </p:txBody>
      </p:sp>
    </p:spTree>
    <p:extLst>
      <p:ext uri="{BB962C8B-B14F-4D97-AF65-F5344CB8AC3E}">
        <p14:creationId xmlns:p14="http://schemas.microsoft.com/office/powerpoint/2010/main" val="133010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79400" y="1914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79400" y="871900"/>
            <a:ext cx="11493500" cy="3414300"/>
          </a:xfrm>
          <a:prstGeom prst="rect">
            <a:avLst/>
          </a:prstGeom>
          <a:noFill/>
          <a:ln>
            <a:noFill/>
          </a:ln>
        </p:spPr>
        <p:txBody>
          <a:bodyPr spcFirstLastPara="1" wrap="square" lIns="91425" tIns="91425" rIns="91425" bIns="91425" anchor="t" anchorCtr="0">
            <a:noAutofit/>
          </a:bodyPr>
          <a:lstStyle/>
          <a:p>
            <a:r>
              <a:rPr lang="en-US" sz="1600" b="1" i="1" dirty="0">
                <a:solidFill>
                  <a:srgbClr val="FF6B11"/>
                </a:solidFill>
              </a:rPr>
              <a:t>Ensuring Security and Integrity in RiskShield AI</a:t>
            </a:r>
          </a:p>
          <a:p>
            <a:endParaRPr lang="en-US" sz="1600" i="1" dirty="0">
              <a:solidFill>
                <a:srgbClr val="FF6B11"/>
              </a:solidFill>
            </a:endParaRPr>
          </a:p>
          <a:p>
            <a:r>
              <a:rPr lang="en-US" sz="1600" b="1" dirty="0"/>
              <a:t>Threat Detection and Response:</a:t>
            </a:r>
            <a:endParaRPr lang="en-US" sz="1600" dirty="0"/>
          </a:p>
          <a:p>
            <a:r>
              <a:rPr lang="en-US" sz="1600" b="1" dirty="0"/>
              <a:t>Azure Security Center:</a:t>
            </a:r>
            <a:r>
              <a:rPr lang="en-US" sz="1600" dirty="0"/>
              <a:t> Continuously monitors the system for vulnerabilities and potential threats, providing real-time alerts and recommendations for remediation.</a:t>
            </a:r>
          </a:p>
          <a:p>
            <a:r>
              <a:rPr lang="en-US" sz="1600" b="1" dirty="0"/>
              <a:t>Azure Sentinel:</a:t>
            </a:r>
            <a:r>
              <a:rPr lang="en-US" sz="1600" dirty="0"/>
              <a:t> Leverages Azure Sentinel for advanced threat detection and automated response, ensuring proactive security measures.</a:t>
            </a:r>
          </a:p>
          <a:p>
            <a:endParaRPr lang="en-US" sz="1600" b="1" dirty="0"/>
          </a:p>
          <a:p>
            <a:r>
              <a:rPr lang="en-US" sz="1600" b="1" dirty="0"/>
              <a:t>Compliance and Auditing:</a:t>
            </a:r>
            <a:endParaRPr lang="en-US" sz="1600" dirty="0"/>
          </a:p>
          <a:p>
            <a:r>
              <a:rPr lang="en-US" sz="1600" b="1" dirty="0"/>
              <a:t>Regulatory Compliance:</a:t>
            </a:r>
            <a:r>
              <a:rPr lang="en-US" sz="1600" dirty="0"/>
              <a:t> Ensures adherence to financial regulations and industry standards based on region.</a:t>
            </a:r>
          </a:p>
          <a:p>
            <a:r>
              <a:rPr lang="en-US" sz="1600" b="1" dirty="0"/>
              <a:t>Audit Logs:</a:t>
            </a:r>
            <a:r>
              <a:rPr lang="en-US" sz="1600" dirty="0"/>
              <a:t> Maintains comprehensive audit logs of all user activities and system events, enabling traceability and accountability.</a:t>
            </a:r>
            <a:br>
              <a:rPr lang="en-US" sz="1600" dirty="0"/>
            </a:br>
            <a:endParaRPr lang="en-US" sz="1600" dirty="0"/>
          </a:p>
          <a:p>
            <a:r>
              <a:rPr lang="en-US" sz="1600" b="1" dirty="0"/>
              <a:t>Multi-Factor Authentication (MFA):</a:t>
            </a:r>
            <a:endParaRPr lang="en-US" sz="1600" dirty="0"/>
          </a:p>
          <a:p>
            <a:r>
              <a:rPr lang="en-US" sz="1600" b="1" dirty="0"/>
              <a:t>User Authentication:</a:t>
            </a:r>
            <a:r>
              <a:rPr lang="en-US" sz="1600" dirty="0"/>
              <a:t> Implements MFA for accessing the data to provide an additional layer of security, reducing the risk of unauthorized access.</a:t>
            </a:r>
          </a:p>
        </p:txBody>
      </p:sp>
    </p:spTree>
    <p:extLst>
      <p:ext uri="{BB962C8B-B14F-4D97-AF65-F5344CB8AC3E}">
        <p14:creationId xmlns:p14="http://schemas.microsoft.com/office/powerpoint/2010/main" val="1592422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54000" y="293050"/>
            <a:ext cx="11477297"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254000" y="114114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000000"/>
                </a:solidFill>
                <a:latin typeface="Segoe UI" panose="020B0502040204020203" pitchFamily="34" charset="0"/>
                <a:ea typeface="Lato"/>
                <a:cs typeface="Segoe UI" panose="020B0502040204020203" pitchFamily="34" charset="0"/>
                <a:sym typeface="Lato"/>
                <a:hlinkClick r:id="rId2"/>
              </a:rPr>
              <a:t>https://github.com/anuujj/risk-shield-ai</a:t>
            </a:r>
            <a:r>
              <a:rPr lang="en-IN" sz="1600" u="none" strike="noStrike" cap="none" dirty="0">
                <a:solidFill>
                  <a:srgbClr val="000000"/>
                </a:solidFill>
                <a:latin typeface="Segoe UI" panose="020B0502040204020203" pitchFamily="34" charset="0"/>
                <a:ea typeface="Lato"/>
                <a:cs typeface="Segoe UI" panose="020B0502040204020203" pitchFamily="34" charset="0"/>
                <a:sym typeface="Lato"/>
              </a:rPr>
              <a:t> </a:t>
            </a:r>
          </a:p>
        </p:txBody>
      </p:sp>
    </p:spTree>
    <p:extLst>
      <p:ext uri="{BB962C8B-B14F-4D97-AF65-F5344CB8AC3E}">
        <p14:creationId xmlns:p14="http://schemas.microsoft.com/office/powerpoint/2010/main" val="261663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408614" y="2948556"/>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a:solidFill>
                  <a:schemeClr val="bg1"/>
                </a:solidFill>
                <a:latin typeface="Segoe UI" panose="020B0502040204020203" pitchFamily="34" charset="0"/>
                <a:cs typeface="Segoe UI" panose="020B0502040204020203" pitchFamily="34" charset="0"/>
              </a:rPr>
              <a:t>Thank You</a:t>
            </a:r>
            <a:endParaRPr lang="en-IN" sz="3600" b="1" dirty="0">
              <a:solidFill>
                <a:schemeClr val="bg1"/>
              </a:solidFill>
              <a:latin typeface="Segoe UI" panose="020B0502040204020203" pitchFamily="34" charset="0"/>
              <a:cs typeface="Segoe UI" panose="020B0502040204020203" pitchFamily="34" charset="0"/>
            </a:endParaRP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410051" y="3782256"/>
            <a:ext cx="4559100" cy="377700"/>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Anuj | Software Engineer @Paytm</a:t>
            </a:r>
          </a:p>
        </p:txBody>
      </p:sp>
    </p:spTree>
    <p:extLst>
      <p:ext uri="{BB962C8B-B14F-4D97-AF65-F5344CB8AC3E}">
        <p14:creationId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76046" y="246802"/>
            <a:ext cx="11576648" cy="128869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dirty="0">
                <a:solidFill>
                  <a:schemeClr val="tx1"/>
                </a:solidFill>
                <a:latin typeface="Segoe UI" panose="020B0502040204020203" pitchFamily="34" charset="0"/>
                <a:cs typeface="Segoe UI" panose="020B0502040204020203" pitchFamily="34" charset="0"/>
              </a:rPr>
              <a:t>Problem Statement: </a:t>
            </a:r>
            <a:br>
              <a:rPr lang="en-US" sz="2800" b="1" dirty="0">
                <a:solidFill>
                  <a:schemeClr val="tx1"/>
                </a:solidFill>
                <a:latin typeface="Segoe UI" panose="020B0502040204020203" pitchFamily="34" charset="0"/>
                <a:cs typeface="Segoe UI" panose="020B0502040204020203" pitchFamily="34" charset="0"/>
              </a:rPr>
            </a:br>
            <a:br>
              <a:rPr lang="en-US" sz="2800" b="1" dirty="0">
                <a:solidFill>
                  <a:schemeClr val="tx1"/>
                </a:solidFill>
                <a:latin typeface="Segoe UI" panose="020B0502040204020203" pitchFamily="34" charset="0"/>
                <a:cs typeface="Segoe UI" panose="020B0502040204020203" pitchFamily="34" charset="0"/>
              </a:rPr>
            </a:br>
            <a:r>
              <a:rPr lang="en-US" sz="2400" dirty="0">
                <a:solidFill>
                  <a:schemeClr val="tx1"/>
                </a:solidFill>
                <a:latin typeface="Segoe UI" panose="020B0502040204020203" pitchFamily="34" charset="0"/>
                <a:cs typeface="Segoe UI" panose="020B0502040204020203" pitchFamily="34" charset="0"/>
              </a:rPr>
              <a:t>The </a:t>
            </a:r>
            <a:r>
              <a:rPr lang="en-US" sz="2400" dirty="0">
                <a:latin typeface="Segoe UI" panose="020B0502040204020203" pitchFamily="34" charset="0"/>
                <a:cs typeface="Segoe UI" panose="020B0502040204020203" pitchFamily="34" charset="0"/>
              </a:rPr>
              <a:t>banks </a:t>
            </a:r>
            <a:r>
              <a:rPr lang="en-US" sz="2400" dirty="0">
                <a:solidFill>
                  <a:schemeClr val="tx1"/>
                </a:solidFill>
                <a:latin typeface="Segoe UI" panose="020B0502040204020203" pitchFamily="34" charset="0"/>
                <a:cs typeface="Segoe UI" panose="020B0502040204020203" pitchFamily="34" charset="0"/>
              </a:rPr>
              <a:t>faces significant </a:t>
            </a:r>
            <a:r>
              <a:rPr lang="en-US" sz="2400" b="1" dirty="0">
                <a:solidFill>
                  <a:srgbClr val="FF6B11"/>
                </a:solidFill>
                <a:latin typeface="Segoe UI" panose="020B0502040204020203" pitchFamily="34" charset="0"/>
                <a:cs typeface="Segoe UI" panose="020B0502040204020203" pitchFamily="34" charset="0"/>
              </a:rPr>
              <a:t>challenges</a:t>
            </a:r>
            <a:r>
              <a:rPr lang="en-US" sz="2400" dirty="0">
                <a:solidFill>
                  <a:srgbClr val="FF6B11"/>
                </a:solidFill>
                <a:latin typeface="Segoe UI" panose="020B0502040204020203" pitchFamily="34" charset="0"/>
                <a:cs typeface="Segoe UI" panose="020B0502040204020203" pitchFamily="34" charset="0"/>
              </a:rPr>
              <a:t> </a:t>
            </a:r>
            <a:r>
              <a:rPr lang="en-US" sz="2400" b="1" dirty="0">
                <a:solidFill>
                  <a:srgbClr val="FF6B11"/>
                </a:solidFill>
                <a:latin typeface="Segoe UI" panose="020B0502040204020203" pitchFamily="34" charset="0"/>
                <a:cs typeface="Segoe UI" panose="020B0502040204020203" pitchFamily="34" charset="0"/>
              </a:rPr>
              <a:t>in effectively managing and mitigating various types of risks</a:t>
            </a:r>
            <a:r>
              <a:rPr lang="en-US" sz="2400" dirty="0">
                <a:solidFill>
                  <a:schemeClr val="tx1"/>
                </a:solidFill>
                <a:latin typeface="Segoe UI" panose="020B0502040204020203" pitchFamily="34" charset="0"/>
                <a:cs typeface="Segoe UI" panose="020B0502040204020203" pitchFamily="34" charset="0"/>
              </a:rPr>
              <a:t>, including </a:t>
            </a:r>
            <a:r>
              <a:rPr lang="en-US" sz="2400" b="1" dirty="0">
                <a:solidFill>
                  <a:srgbClr val="FF6B11"/>
                </a:solidFill>
                <a:latin typeface="Segoe UI" panose="020B0502040204020203" pitchFamily="34" charset="0"/>
                <a:cs typeface="Segoe UI" panose="020B0502040204020203" pitchFamily="34" charset="0"/>
              </a:rPr>
              <a:t>credit, operational, market, and liquidity risks</a:t>
            </a:r>
            <a:r>
              <a:rPr lang="en-US" sz="2400" dirty="0">
                <a:solidFill>
                  <a:schemeClr val="tx1"/>
                </a:solidFill>
                <a:latin typeface="Segoe UI" panose="020B0502040204020203" pitchFamily="34" charset="0"/>
                <a:cs typeface="Segoe UI" panose="020B0502040204020203" pitchFamily="34" charset="0"/>
              </a:rPr>
              <a:t>. Traditional risk management approaches are often reactive, involve human interventions, lack real-time insights, and struggle to keep up with the increasing volume and complexity of data. This limits the bank's ability to proactively identify potential risks, take timely actions, and ensure compliance with regulatory standards, ultimately impacting its financial stability and operational efficiency.</a:t>
            </a:r>
          </a:p>
        </p:txBody>
      </p:sp>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290422" y="262664"/>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US" sz="2800" b="1" dirty="0">
                <a:solidFill>
                  <a:schemeClr val="tx1"/>
                </a:solidFill>
                <a:latin typeface="Segoe UI" panose="020B0502040204020203" pitchFamily="34" charset="0"/>
                <a:cs typeface="Segoe UI" panose="020B0502040204020203" pitchFamily="34" charset="0"/>
              </a:rPr>
              <a:t>Alternatives/Competitive Products for the Problem</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 y="1151300"/>
            <a:ext cx="10575985"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
        <p:nvSpPr>
          <p:cNvPr id="3" name="Rectangle 2">
            <a:extLst>
              <a:ext uri="{FF2B5EF4-FFF2-40B4-BE49-F238E27FC236}">
                <a16:creationId xmlns:a16="http://schemas.microsoft.com/office/drawing/2014/main" id="{BAD7858E-962F-9C04-5A04-93476B6856EE}"/>
              </a:ext>
            </a:extLst>
          </p:cNvPr>
          <p:cNvSpPr>
            <a:spLocks noChangeArrowheads="1"/>
          </p:cNvSpPr>
          <p:nvPr/>
        </p:nvSpPr>
        <p:spPr bwMode="auto">
          <a:xfrm>
            <a:off x="290422" y="986530"/>
            <a:ext cx="1119996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rgbClr val="FF6B11"/>
                </a:solidFill>
                <a:effectLst/>
                <a:latin typeface="Segoe UI" panose="020B0502040204020203" pitchFamily="34" charset="0"/>
                <a:cs typeface="Segoe UI" panose="020B0502040204020203" pitchFamily="34" charset="0"/>
              </a:rPr>
              <a:t>Traditional Risk Management Systems</a:t>
            </a:r>
            <a:endParaRPr kumimoji="0" lang="en-US" altLang="en-US" b="0" i="0" u="none" strike="noStrike" cap="none" normalizeH="0" baseline="0" dirty="0">
              <a:ln>
                <a:noFill/>
              </a:ln>
              <a:solidFill>
                <a:srgbClr val="FF6B1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Description:</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These systems are based on historical data and statistical models. They rely heavily on manual processes and periodic assessments.</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Pros:</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Proven methodologies, established regulatory compliance.</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Cons:</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Reactive approach, lack of real-time insights, limited scalability with increasing data volume.</a:t>
            </a:r>
          </a:p>
          <a:p>
            <a:pPr marL="0" marR="0" lvl="0" indent="0" algn="l"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rgbClr val="FF6B11"/>
                </a:solidFill>
                <a:effectLst/>
                <a:latin typeface="Segoe UI" panose="020B0502040204020203" pitchFamily="34" charset="0"/>
                <a:cs typeface="Segoe UI" panose="020B0502040204020203" pitchFamily="34" charset="0"/>
              </a:rPr>
              <a:t>Legacy On-Premise Risk Management Software</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Description: </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These are traditional, on-premise software solutions for risk management, often requiring substantial hardware and maintenance.</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Pros</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Established reputation, robust data processing capabilities.</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Cons: </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High initial investment, inflexible, requires regular updates and maintenance.</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27804" y="229550"/>
            <a:ext cx="10593238" cy="526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Microsoft </a:t>
            </a:r>
            <a:r>
              <a:rPr lang="en-IN" sz="2800" b="1" dirty="0">
                <a:latin typeface="Segoe UI" panose="020B0502040204020203" pitchFamily="34" charset="0"/>
                <a:cs typeface="Segoe UI" panose="020B0502040204020203" pitchFamily="34" charset="0"/>
              </a:rPr>
              <a:t>t</a:t>
            </a:r>
            <a:r>
              <a:rPr lang="en-IN" sz="2800" b="1" dirty="0">
                <a:solidFill>
                  <a:schemeClr val="tx1"/>
                </a:solidFill>
                <a:latin typeface="Segoe UI" panose="020B0502040204020203" pitchFamily="34" charset="0"/>
                <a:cs typeface="Segoe UI" panose="020B0502040204020203" pitchFamily="34" charset="0"/>
              </a:rPr>
              <a:t>ools or resources to build Production level RiskShield AI</a:t>
            </a:r>
          </a:p>
        </p:txBody>
      </p:sp>
      <p:pic>
        <p:nvPicPr>
          <p:cNvPr id="3" name="Picture 2">
            <a:extLst>
              <a:ext uri="{FF2B5EF4-FFF2-40B4-BE49-F238E27FC236}">
                <a16:creationId xmlns:a16="http://schemas.microsoft.com/office/drawing/2014/main" id="{A19138C3-CA6B-D57D-AB02-A7CB90F07E4A}"/>
              </a:ext>
            </a:extLst>
          </p:cNvPr>
          <p:cNvPicPr>
            <a:picLocks noChangeAspect="1"/>
          </p:cNvPicPr>
          <p:nvPr/>
        </p:nvPicPr>
        <p:blipFill>
          <a:blip r:embed="rId2"/>
          <a:stretch>
            <a:fillRect/>
          </a:stretch>
        </p:blipFill>
        <p:spPr>
          <a:xfrm>
            <a:off x="1780280" y="1479422"/>
            <a:ext cx="2015346" cy="1137695"/>
          </a:xfrm>
          <a:prstGeom prst="rect">
            <a:avLst/>
          </a:prstGeom>
        </p:spPr>
      </p:pic>
      <p:pic>
        <p:nvPicPr>
          <p:cNvPr id="7" name="Picture 6">
            <a:extLst>
              <a:ext uri="{FF2B5EF4-FFF2-40B4-BE49-F238E27FC236}">
                <a16:creationId xmlns:a16="http://schemas.microsoft.com/office/drawing/2014/main" id="{86372895-078D-B55D-5BB3-DAD4476CC1BA}"/>
              </a:ext>
            </a:extLst>
          </p:cNvPr>
          <p:cNvPicPr>
            <a:picLocks noChangeAspect="1"/>
          </p:cNvPicPr>
          <p:nvPr/>
        </p:nvPicPr>
        <p:blipFill>
          <a:blip r:embed="rId3"/>
          <a:stretch>
            <a:fillRect/>
          </a:stretch>
        </p:blipFill>
        <p:spPr>
          <a:xfrm>
            <a:off x="4110221" y="1278227"/>
            <a:ext cx="2874150" cy="1338890"/>
          </a:xfrm>
          <a:prstGeom prst="rect">
            <a:avLst/>
          </a:prstGeom>
        </p:spPr>
      </p:pic>
      <p:pic>
        <p:nvPicPr>
          <p:cNvPr id="9" name="Picture 8">
            <a:extLst>
              <a:ext uri="{FF2B5EF4-FFF2-40B4-BE49-F238E27FC236}">
                <a16:creationId xmlns:a16="http://schemas.microsoft.com/office/drawing/2014/main" id="{5306DD34-4A98-D255-1BBA-2AA60747ED3A}"/>
              </a:ext>
            </a:extLst>
          </p:cNvPr>
          <p:cNvPicPr>
            <a:picLocks noChangeAspect="1"/>
          </p:cNvPicPr>
          <p:nvPr/>
        </p:nvPicPr>
        <p:blipFill>
          <a:blip r:embed="rId4"/>
          <a:stretch>
            <a:fillRect/>
          </a:stretch>
        </p:blipFill>
        <p:spPr>
          <a:xfrm>
            <a:off x="1639022" y="2995208"/>
            <a:ext cx="2401172" cy="1350659"/>
          </a:xfrm>
          <a:prstGeom prst="rect">
            <a:avLst/>
          </a:prstGeom>
        </p:spPr>
      </p:pic>
      <p:pic>
        <p:nvPicPr>
          <p:cNvPr id="11" name="Picture 10">
            <a:extLst>
              <a:ext uri="{FF2B5EF4-FFF2-40B4-BE49-F238E27FC236}">
                <a16:creationId xmlns:a16="http://schemas.microsoft.com/office/drawing/2014/main" id="{9D0223A3-54C8-5605-035D-66902F4A5311}"/>
              </a:ext>
            </a:extLst>
          </p:cNvPr>
          <p:cNvPicPr>
            <a:picLocks noChangeAspect="1"/>
          </p:cNvPicPr>
          <p:nvPr/>
        </p:nvPicPr>
        <p:blipFill>
          <a:blip r:embed="rId5"/>
          <a:stretch>
            <a:fillRect/>
          </a:stretch>
        </p:blipFill>
        <p:spPr>
          <a:xfrm>
            <a:off x="7261432" y="1479422"/>
            <a:ext cx="2874150" cy="1221514"/>
          </a:xfrm>
          <a:prstGeom prst="rect">
            <a:avLst/>
          </a:prstGeom>
        </p:spPr>
      </p:pic>
      <p:pic>
        <p:nvPicPr>
          <p:cNvPr id="12" name="Picture 11">
            <a:extLst>
              <a:ext uri="{FF2B5EF4-FFF2-40B4-BE49-F238E27FC236}">
                <a16:creationId xmlns:a16="http://schemas.microsoft.com/office/drawing/2014/main" id="{E0F535C4-DA7C-7F0A-9517-28E050051959}"/>
              </a:ext>
            </a:extLst>
          </p:cNvPr>
          <p:cNvPicPr>
            <a:picLocks noChangeAspect="1"/>
          </p:cNvPicPr>
          <p:nvPr/>
        </p:nvPicPr>
        <p:blipFill>
          <a:blip r:embed="rId6"/>
          <a:stretch>
            <a:fillRect/>
          </a:stretch>
        </p:blipFill>
        <p:spPr>
          <a:xfrm>
            <a:off x="3209542" y="4723958"/>
            <a:ext cx="1661304" cy="1661304"/>
          </a:xfrm>
          <a:prstGeom prst="rect">
            <a:avLst/>
          </a:prstGeom>
        </p:spPr>
      </p:pic>
      <p:pic>
        <p:nvPicPr>
          <p:cNvPr id="13" name="Picture 12">
            <a:extLst>
              <a:ext uri="{FF2B5EF4-FFF2-40B4-BE49-F238E27FC236}">
                <a16:creationId xmlns:a16="http://schemas.microsoft.com/office/drawing/2014/main" id="{AC823B38-DE23-B907-67EC-4B8C004AE5E2}"/>
              </a:ext>
            </a:extLst>
          </p:cNvPr>
          <p:cNvPicPr>
            <a:picLocks noChangeAspect="1"/>
          </p:cNvPicPr>
          <p:nvPr/>
        </p:nvPicPr>
        <p:blipFill>
          <a:blip r:embed="rId7"/>
          <a:stretch>
            <a:fillRect/>
          </a:stretch>
        </p:blipFill>
        <p:spPr>
          <a:xfrm>
            <a:off x="4620810" y="2793863"/>
            <a:ext cx="1852972" cy="1552004"/>
          </a:xfrm>
          <a:prstGeom prst="rect">
            <a:avLst/>
          </a:prstGeom>
        </p:spPr>
      </p:pic>
      <p:pic>
        <p:nvPicPr>
          <p:cNvPr id="14" name="Picture 13">
            <a:extLst>
              <a:ext uri="{FF2B5EF4-FFF2-40B4-BE49-F238E27FC236}">
                <a16:creationId xmlns:a16="http://schemas.microsoft.com/office/drawing/2014/main" id="{37E53942-012A-FB81-3A6F-F16CCB6F9C4D}"/>
              </a:ext>
            </a:extLst>
          </p:cNvPr>
          <p:cNvPicPr>
            <a:picLocks noChangeAspect="1"/>
          </p:cNvPicPr>
          <p:nvPr/>
        </p:nvPicPr>
        <p:blipFill>
          <a:blip r:embed="rId8"/>
          <a:stretch>
            <a:fillRect/>
          </a:stretch>
        </p:blipFill>
        <p:spPr>
          <a:xfrm>
            <a:off x="7856680" y="2684563"/>
            <a:ext cx="1683653" cy="1661304"/>
          </a:xfrm>
          <a:prstGeom prst="rect">
            <a:avLst/>
          </a:prstGeom>
        </p:spPr>
      </p:pic>
      <p:pic>
        <p:nvPicPr>
          <p:cNvPr id="7170" name="Picture 2" descr="Windows Virtual Desktop | RAKE Digital">
            <a:extLst>
              <a:ext uri="{FF2B5EF4-FFF2-40B4-BE49-F238E27FC236}">
                <a16:creationId xmlns:a16="http://schemas.microsoft.com/office/drawing/2014/main" id="{7B2A1000-7E2D-212F-F1A3-2B50EBDF32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4050" y="4893752"/>
            <a:ext cx="2244269" cy="137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327804" y="229550"/>
            <a:ext cx="10593238" cy="526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Other open-source </a:t>
            </a:r>
            <a:r>
              <a:rPr lang="en-IN" sz="2800" b="1" dirty="0">
                <a:latin typeface="Segoe UI" panose="020B0502040204020203" pitchFamily="34" charset="0"/>
                <a:cs typeface="Segoe UI" panose="020B0502040204020203" pitchFamily="34" charset="0"/>
              </a:rPr>
              <a:t>t</a:t>
            </a:r>
            <a:r>
              <a:rPr lang="en-IN" sz="2800" b="1" dirty="0">
                <a:solidFill>
                  <a:schemeClr val="tx1"/>
                </a:solidFill>
                <a:latin typeface="Segoe UI" panose="020B0502040204020203" pitchFamily="34" charset="0"/>
                <a:cs typeface="Segoe UI" panose="020B0502040204020203" pitchFamily="34" charset="0"/>
              </a:rPr>
              <a:t>ools or resources to build Production level RiskShield AI</a:t>
            </a:r>
          </a:p>
        </p:txBody>
      </p:sp>
      <p:pic>
        <p:nvPicPr>
          <p:cNvPr id="2" name="Picture 1">
            <a:extLst>
              <a:ext uri="{FF2B5EF4-FFF2-40B4-BE49-F238E27FC236}">
                <a16:creationId xmlns:a16="http://schemas.microsoft.com/office/drawing/2014/main" id="{78DA85B1-9593-CEAC-BA59-DA5540106BD6}"/>
              </a:ext>
            </a:extLst>
          </p:cNvPr>
          <p:cNvPicPr>
            <a:picLocks noChangeAspect="1"/>
          </p:cNvPicPr>
          <p:nvPr/>
        </p:nvPicPr>
        <p:blipFill>
          <a:blip r:embed="rId2"/>
          <a:stretch>
            <a:fillRect/>
          </a:stretch>
        </p:blipFill>
        <p:spPr>
          <a:xfrm>
            <a:off x="1487604" y="1354888"/>
            <a:ext cx="1957656" cy="1957656"/>
          </a:xfrm>
          <a:prstGeom prst="rect">
            <a:avLst/>
          </a:prstGeom>
        </p:spPr>
      </p:pic>
      <p:pic>
        <p:nvPicPr>
          <p:cNvPr id="6" name="Picture 5">
            <a:extLst>
              <a:ext uri="{FF2B5EF4-FFF2-40B4-BE49-F238E27FC236}">
                <a16:creationId xmlns:a16="http://schemas.microsoft.com/office/drawing/2014/main" id="{2422F020-D39B-FFD8-72A3-1A1EC4EE121C}"/>
              </a:ext>
            </a:extLst>
          </p:cNvPr>
          <p:cNvPicPr>
            <a:picLocks noChangeAspect="1"/>
          </p:cNvPicPr>
          <p:nvPr/>
        </p:nvPicPr>
        <p:blipFill>
          <a:blip r:embed="rId3"/>
          <a:stretch>
            <a:fillRect/>
          </a:stretch>
        </p:blipFill>
        <p:spPr>
          <a:xfrm>
            <a:off x="4019906" y="1503289"/>
            <a:ext cx="3830128" cy="1548509"/>
          </a:xfrm>
          <a:prstGeom prst="rect">
            <a:avLst/>
          </a:prstGeom>
        </p:spPr>
      </p:pic>
      <p:pic>
        <p:nvPicPr>
          <p:cNvPr id="8" name="Picture 7">
            <a:extLst>
              <a:ext uri="{FF2B5EF4-FFF2-40B4-BE49-F238E27FC236}">
                <a16:creationId xmlns:a16="http://schemas.microsoft.com/office/drawing/2014/main" id="{85746442-B323-ED18-C64C-F8CEB1968E00}"/>
              </a:ext>
            </a:extLst>
          </p:cNvPr>
          <p:cNvPicPr>
            <a:picLocks noChangeAspect="1"/>
          </p:cNvPicPr>
          <p:nvPr/>
        </p:nvPicPr>
        <p:blipFill>
          <a:blip r:embed="rId4"/>
          <a:stretch>
            <a:fillRect/>
          </a:stretch>
        </p:blipFill>
        <p:spPr>
          <a:xfrm>
            <a:off x="8096426" y="1228569"/>
            <a:ext cx="2429102" cy="1823229"/>
          </a:xfrm>
          <a:prstGeom prst="rect">
            <a:avLst/>
          </a:prstGeom>
        </p:spPr>
      </p:pic>
      <p:pic>
        <p:nvPicPr>
          <p:cNvPr id="10" name="Picture 9">
            <a:extLst>
              <a:ext uri="{FF2B5EF4-FFF2-40B4-BE49-F238E27FC236}">
                <a16:creationId xmlns:a16="http://schemas.microsoft.com/office/drawing/2014/main" id="{A69765C0-1C48-91A5-C360-AAE7CA27B532}"/>
              </a:ext>
            </a:extLst>
          </p:cNvPr>
          <p:cNvPicPr>
            <a:picLocks noChangeAspect="1"/>
          </p:cNvPicPr>
          <p:nvPr/>
        </p:nvPicPr>
        <p:blipFill>
          <a:blip r:embed="rId5"/>
          <a:stretch>
            <a:fillRect/>
          </a:stretch>
        </p:blipFill>
        <p:spPr>
          <a:xfrm>
            <a:off x="1137096" y="2941609"/>
            <a:ext cx="2967487" cy="1483744"/>
          </a:xfrm>
          <a:prstGeom prst="rect">
            <a:avLst/>
          </a:prstGeom>
        </p:spPr>
      </p:pic>
      <p:pic>
        <p:nvPicPr>
          <p:cNvPr id="16" name="Picture 15">
            <a:extLst>
              <a:ext uri="{FF2B5EF4-FFF2-40B4-BE49-F238E27FC236}">
                <a16:creationId xmlns:a16="http://schemas.microsoft.com/office/drawing/2014/main" id="{6101037C-50B7-D6FA-2B06-435874470001}"/>
              </a:ext>
            </a:extLst>
          </p:cNvPr>
          <p:cNvPicPr>
            <a:picLocks noChangeAspect="1"/>
          </p:cNvPicPr>
          <p:nvPr/>
        </p:nvPicPr>
        <p:blipFill>
          <a:blip r:embed="rId6"/>
          <a:stretch>
            <a:fillRect/>
          </a:stretch>
        </p:blipFill>
        <p:spPr>
          <a:xfrm>
            <a:off x="4258302" y="3010932"/>
            <a:ext cx="4313208" cy="1437736"/>
          </a:xfrm>
          <a:prstGeom prst="rect">
            <a:avLst/>
          </a:prstGeom>
        </p:spPr>
      </p:pic>
      <p:pic>
        <p:nvPicPr>
          <p:cNvPr id="3078" name="Picture 6" descr="GitHub - mwaskom/seaborn: Statistical ...">
            <a:extLst>
              <a:ext uri="{FF2B5EF4-FFF2-40B4-BE49-F238E27FC236}">
                <a16:creationId xmlns:a16="http://schemas.microsoft.com/office/drawing/2014/main" id="{13F233AC-3C11-39B3-33B9-2E381C4F70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9948" y="4556117"/>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13A9A454-1FD3-CB76-76D3-ED16B44A2416}"/>
              </a:ext>
            </a:extLst>
          </p:cNvPr>
          <p:cNvPicPr>
            <a:picLocks noChangeAspect="1"/>
          </p:cNvPicPr>
          <p:nvPr/>
        </p:nvPicPr>
        <p:blipFill>
          <a:blip r:embed="rId8"/>
          <a:stretch>
            <a:fillRect/>
          </a:stretch>
        </p:blipFill>
        <p:spPr>
          <a:xfrm>
            <a:off x="8817902" y="3010932"/>
            <a:ext cx="1422317" cy="1648703"/>
          </a:xfrm>
          <a:prstGeom prst="rect">
            <a:avLst/>
          </a:prstGeom>
        </p:spPr>
      </p:pic>
    </p:spTree>
    <p:extLst>
      <p:ext uri="{BB962C8B-B14F-4D97-AF65-F5344CB8AC3E}">
        <p14:creationId xmlns:p14="http://schemas.microsoft.com/office/powerpoint/2010/main" val="382525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5207365" y="349909"/>
            <a:ext cx="8774629" cy="5760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Solution Overview</a:t>
            </a:r>
            <a:endParaRPr sz="2800" b="1" dirty="0">
              <a:solidFill>
                <a:schemeClr val="tx1"/>
              </a:solidFill>
              <a:latin typeface="Segoe UI" panose="020B0502040204020203" pitchFamily="34" charset="0"/>
              <a:cs typeface="Segoe UI" panose="020B0502040204020203" pitchFamily="34" charset="0"/>
            </a:endParaRPr>
          </a:p>
        </p:txBody>
      </p:sp>
      <p:pic>
        <p:nvPicPr>
          <p:cNvPr id="3" name="Content Placeholder 4" descr="Risk Word on Wooden Block">
            <a:extLst>
              <a:ext uri="{FF2B5EF4-FFF2-40B4-BE49-F238E27FC236}">
                <a16:creationId xmlns:a16="http://schemas.microsoft.com/office/drawing/2014/main" id="{F87F9508-DD68-85C9-EC9A-F566397ED347}"/>
              </a:ext>
            </a:extLst>
          </p:cNvPr>
          <p:cNvPicPr>
            <a:picLocks noGrp="1" noChangeAspect="1"/>
          </p:cNvPicPr>
          <p:nvPr>
            <p:ph sz="half" idx="1"/>
          </p:nvPr>
        </p:nvPicPr>
        <p:blipFill rotWithShape="1">
          <a:blip r:embed="rId2"/>
          <a:srcRect l="26060" r="28609" b="-1"/>
          <a:stretch/>
        </p:blipFill>
        <p:spPr>
          <a:xfrm>
            <a:off x="602998" y="349908"/>
            <a:ext cx="4054345" cy="5970067"/>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6" name="Google Shape;348;p2">
            <a:extLst>
              <a:ext uri="{FF2B5EF4-FFF2-40B4-BE49-F238E27FC236}">
                <a16:creationId xmlns:a16="http://schemas.microsoft.com/office/drawing/2014/main" id="{A6977EC8-97C0-744C-B107-CEECEFA6FCA2}"/>
              </a:ext>
            </a:extLst>
          </p:cNvPr>
          <p:cNvSpPr txBox="1"/>
          <p:nvPr/>
        </p:nvSpPr>
        <p:spPr>
          <a:xfrm>
            <a:off x="5390244" y="1149049"/>
            <a:ext cx="6496955" cy="3483864"/>
          </a:xfrm>
          <a:prstGeom prst="rect">
            <a:avLst/>
          </a:prstGeom>
        </p:spPr>
        <p:txBody>
          <a:bodyPr spcFirstLastPara="1" vert="horz" lIns="91440" tIns="45720" rIns="91440" bIns="45720" rtlCol="0" anchorCtr="0">
            <a:noAutofit/>
          </a:bodyPr>
          <a:lstStyle/>
          <a:p>
            <a:pPr marR="0" lvl="0">
              <a:lnSpc>
                <a:spcPct val="90000"/>
              </a:lnSpc>
              <a:spcBef>
                <a:spcPts val="0"/>
              </a:spcBef>
              <a:spcAft>
                <a:spcPts val="600"/>
              </a:spcAft>
              <a:buClr>
                <a:srgbClr val="000000"/>
              </a:buClr>
              <a:buSzPts val="1400"/>
            </a:pPr>
            <a:r>
              <a:rPr lang="en-US" sz="1600" b="1" u="none" strike="noStrike" cap="none" dirty="0">
                <a:highlight>
                  <a:srgbClr val="FFFFFF"/>
                </a:highlight>
                <a:sym typeface="Lato"/>
              </a:rPr>
              <a:t>Risk Prediction</a:t>
            </a:r>
          </a:p>
          <a:p>
            <a:pPr marL="285750" marR="0" lvl="0" indent="-228600">
              <a:lnSpc>
                <a:spcPct val="90000"/>
              </a:lnSpc>
              <a:spcBef>
                <a:spcPts val="0"/>
              </a:spcBef>
              <a:spcAft>
                <a:spcPts val="600"/>
              </a:spcAft>
              <a:buClr>
                <a:srgbClr val="000000"/>
              </a:buClr>
              <a:buSzPts val="1400"/>
              <a:buFont typeface="Arial" panose="020B0604020202020204" pitchFamily="34" charset="0"/>
              <a:buChar char="•"/>
            </a:pPr>
            <a:r>
              <a:rPr lang="en-US" sz="1600" u="none" strike="noStrike" cap="none" dirty="0">
                <a:highlight>
                  <a:srgbClr val="FFFFFF"/>
                </a:highlight>
                <a:sym typeface="Lato"/>
              </a:rPr>
              <a:t>Develop AI models using Azure OpenAI </a:t>
            </a:r>
            <a:r>
              <a:rPr lang="en-US" sz="1600" u="none" strike="noStrike" cap="none" dirty="0">
                <a:solidFill>
                  <a:srgbClr val="FF6B11"/>
                </a:solidFill>
                <a:highlight>
                  <a:srgbClr val="FFFFFF"/>
                </a:highlight>
                <a:sym typeface="Lato"/>
              </a:rPr>
              <a:t>to forecast potential credit defaults, market fluctuations, and operational issues</a:t>
            </a:r>
            <a:r>
              <a:rPr lang="en-US" sz="1600" u="none" strike="noStrike" cap="none" dirty="0">
                <a:highlight>
                  <a:srgbClr val="FFFFFF"/>
                </a:highlight>
                <a:sym typeface="Lato"/>
              </a:rPr>
              <a:t>.</a:t>
            </a:r>
          </a:p>
          <a:p>
            <a:pPr marL="285750" marR="0" lvl="0" indent="-228600">
              <a:lnSpc>
                <a:spcPct val="90000"/>
              </a:lnSpc>
              <a:spcBef>
                <a:spcPts val="0"/>
              </a:spcBef>
              <a:spcAft>
                <a:spcPts val="600"/>
              </a:spcAft>
              <a:buClr>
                <a:srgbClr val="000000"/>
              </a:buClr>
              <a:buSzPts val="1400"/>
              <a:buFont typeface="Arial" panose="020B0604020202020204" pitchFamily="34" charset="0"/>
              <a:buChar char="•"/>
            </a:pPr>
            <a:r>
              <a:rPr lang="en-US" sz="1600" u="none" strike="noStrike" cap="none" dirty="0">
                <a:highlight>
                  <a:srgbClr val="FFFFFF"/>
                </a:highlight>
                <a:sym typeface="Lato"/>
              </a:rPr>
              <a:t>Utilize historical data, market trends, and customer behavior to improve prediction accuracy.</a:t>
            </a:r>
          </a:p>
          <a:p>
            <a:pPr marR="0" lvl="0">
              <a:lnSpc>
                <a:spcPct val="90000"/>
              </a:lnSpc>
              <a:spcBef>
                <a:spcPts val="0"/>
              </a:spcBef>
              <a:spcAft>
                <a:spcPts val="600"/>
              </a:spcAft>
              <a:buClr>
                <a:srgbClr val="000000"/>
              </a:buClr>
              <a:buSzPts val="1400"/>
            </a:pPr>
            <a:r>
              <a:rPr lang="en-US" sz="1600" b="1" u="none" strike="noStrike" cap="none" dirty="0">
                <a:highlight>
                  <a:srgbClr val="FFFFFF"/>
                </a:highlight>
                <a:sym typeface="Lato"/>
              </a:rPr>
              <a:t>Risk Assessment:</a:t>
            </a:r>
          </a:p>
          <a:p>
            <a:pPr marL="285750" marR="0" lvl="0" indent="-228600">
              <a:lnSpc>
                <a:spcPct val="90000"/>
              </a:lnSpc>
              <a:spcBef>
                <a:spcPts val="0"/>
              </a:spcBef>
              <a:spcAft>
                <a:spcPts val="600"/>
              </a:spcAft>
              <a:buClr>
                <a:srgbClr val="000000"/>
              </a:buClr>
              <a:buSzPts val="1400"/>
              <a:buFont typeface="Arial" panose="020B0604020202020204" pitchFamily="34" charset="0"/>
              <a:buChar char="•"/>
            </a:pPr>
            <a:r>
              <a:rPr lang="en-US" sz="1600" u="none" strike="noStrike" cap="none" dirty="0">
                <a:highlight>
                  <a:srgbClr val="FFFFFF"/>
                </a:highlight>
                <a:sym typeface="Lato"/>
              </a:rPr>
              <a:t>Continuously </a:t>
            </a:r>
            <a:r>
              <a:rPr lang="en-US" sz="1600" u="none" strike="noStrike" cap="none" dirty="0">
                <a:solidFill>
                  <a:srgbClr val="FF6B11"/>
                </a:solidFill>
                <a:highlight>
                  <a:srgbClr val="FFFFFF"/>
                </a:highlight>
                <a:sym typeface="Lato"/>
              </a:rPr>
              <a:t>monitor and evaluate risk levels across assets, transactions, and customer portfolios</a:t>
            </a:r>
            <a:r>
              <a:rPr lang="en-US" sz="1600" u="none" strike="noStrike" cap="none" dirty="0">
                <a:highlight>
                  <a:srgbClr val="FFFFFF"/>
                </a:highlight>
                <a:sym typeface="Lato"/>
              </a:rPr>
              <a:t> using AI.</a:t>
            </a:r>
          </a:p>
          <a:p>
            <a:pPr marL="285750" marR="0" lvl="0" indent="-228600">
              <a:lnSpc>
                <a:spcPct val="90000"/>
              </a:lnSpc>
              <a:spcBef>
                <a:spcPts val="0"/>
              </a:spcBef>
              <a:spcAft>
                <a:spcPts val="600"/>
              </a:spcAft>
              <a:buClr>
                <a:srgbClr val="000000"/>
              </a:buClr>
              <a:buSzPts val="1400"/>
              <a:buFont typeface="Arial" panose="020B0604020202020204" pitchFamily="34" charset="0"/>
              <a:buChar char="•"/>
            </a:pPr>
            <a:r>
              <a:rPr lang="en-US" sz="1600" u="none" strike="noStrike" cap="none" dirty="0">
                <a:highlight>
                  <a:srgbClr val="FFFFFF"/>
                </a:highlight>
                <a:sym typeface="Lato"/>
              </a:rPr>
              <a:t>Create </a:t>
            </a:r>
            <a:r>
              <a:rPr lang="en-US" sz="1600" u="none" strike="noStrike" cap="none" dirty="0">
                <a:solidFill>
                  <a:srgbClr val="FF6B11"/>
                </a:solidFill>
                <a:highlight>
                  <a:srgbClr val="FFFFFF"/>
                </a:highlight>
                <a:sym typeface="Lato"/>
              </a:rPr>
              <a:t>real-time visual dashboards with Power BI </a:t>
            </a:r>
            <a:r>
              <a:rPr lang="en-US" sz="1600" u="none" strike="noStrike" cap="none" dirty="0">
                <a:highlight>
                  <a:srgbClr val="FFFFFF"/>
                </a:highlight>
                <a:sym typeface="Lato"/>
              </a:rPr>
              <a:t>to display risk assessments.</a:t>
            </a:r>
          </a:p>
          <a:p>
            <a:pPr marR="0" lvl="0">
              <a:lnSpc>
                <a:spcPct val="90000"/>
              </a:lnSpc>
              <a:spcBef>
                <a:spcPts val="0"/>
              </a:spcBef>
              <a:spcAft>
                <a:spcPts val="600"/>
              </a:spcAft>
              <a:buClr>
                <a:srgbClr val="000000"/>
              </a:buClr>
              <a:buSzPts val="1400"/>
            </a:pPr>
            <a:r>
              <a:rPr lang="en-US" sz="1600" b="1" u="none" strike="noStrike" cap="none" dirty="0">
                <a:highlight>
                  <a:srgbClr val="FFFFFF"/>
                </a:highlight>
                <a:sym typeface="Lato"/>
              </a:rPr>
              <a:t>Risk Mitigation:</a:t>
            </a:r>
          </a:p>
          <a:p>
            <a:pPr marL="285750" marR="0" lvl="0" indent="-228600">
              <a:lnSpc>
                <a:spcPct val="90000"/>
              </a:lnSpc>
              <a:spcBef>
                <a:spcPts val="0"/>
              </a:spcBef>
              <a:spcAft>
                <a:spcPts val="600"/>
              </a:spcAft>
              <a:buClr>
                <a:srgbClr val="000000"/>
              </a:buClr>
              <a:buSzPts val="1400"/>
              <a:buFont typeface="Arial" panose="020B0604020202020204" pitchFamily="34" charset="0"/>
              <a:buChar char="•"/>
            </a:pPr>
            <a:r>
              <a:rPr lang="en-US" sz="1600" u="none" strike="noStrike" cap="none" dirty="0">
                <a:highlight>
                  <a:srgbClr val="FFFFFF"/>
                </a:highlight>
                <a:sym typeface="Lato"/>
              </a:rPr>
              <a:t>Implement automated workflows to respond to identified risks.</a:t>
            </a:r>
          </a:p>
          <a:p>
            <a:pPr marL="285750" marR="0" lvl="0" indent="-228600">
              <a:lnSpc>
                <a:spcPct val="90000"/>
              </a:lnSpc>
              <a:spcBef>
                <a:spcPts val="0"/>
              </a:spcBef>
              <a:spcAft>
                <a:spcPts val="600"/>
              </a:spcAft>
              <a:buClr>
                <a:srgbClr val="000000"/>
              </a:buClr>
              <a:buSzPts val="1400"/>
              <a:buFont typeface="Arial" panose="020B0604020202020204" pitchFamily="34" charset="0"/>
              <a:buChar char="•"/>
            </a:pPr>
            <a:r>
              <a:rPr lang="en-US" sz="1600" u="none" strike="noStrike" cap="none" dirty="0">
                <a:highlight>
                  <a:srgbClr val="FFFFFF"/>
                </a:highlight>
                <a:sym typeface="Lato"/>
              </a:rPr>
              <a:t>Use </a:t>
            </a:r>
            <a:r>
              <a:rPr lang="en-US" sz="1600" u="none" strike="noStrike" cap="none" dirty="0">
                <a:solidFill>
                  <a:srgbClr val="FF6B11"/>
                </a:solidFill>
                <a:highlight>
                  <a:srgbClr val="FFFFFF"/>
                </a:highlight>
                <a:sym typeface="Lato"/>
              </a:rPr>
              <a:t>Azure Logic Apps to trigger alerts, hold transactions,</a:t>
            </a:r>
            <a:r>
              <a:rPr lang="en-US" sz="1600" u="none" strike="noStrike" cap="none" dirty="0">
                <a:highlight>
                  <a:srgbClr val="FFFFFF"/>
                </a:highlight>
                <a:sym typeface="Lato"/>
              </a:rPr>
              <a:t> and perform compliance checks automatically.</a:t>
            </a:r>
          </a:p>
          <a:p>
            <a:pPr marR="0" lvl="0">
              <a:lnSpc>
                <a:spcPct val="90000"/>
              </a:lnSpc>
              <a:spcBef>
                <a:spcPts val="0"/>
              </a:spcBef>
              <a:spcAft>
                <a:spcPts val="600"/>
              </a:spcAft>
              <a:buClr>
                <a:srgbClr val="000000"/>
              </a:buClr>
              <a:buSzPts val="1400"/>
            </a:pPr>
            <a:r>
              <a:rPr lang="en-US" sz="1600" b="1" u="none" strike="noStrike" cap="none" dirty="0">
                <a:highlight>
                  <a:srgbClr val="FFFFFF"/>
                </a:highlight>
                <a:sym typeface="Lato"/>
              </a:rPr>
              <a:t>Regulatory Compliance:</a:t>
            </a:r>
          </a:p>
          <a:p>
            <a:pPr marL="285750" marR="0" lvl="0" indent="-228600">
              <a:lnSpc>
                <a:spcPct val="90000"/>
              </a:lnSpc>
              <a:spcBef>
                <a:spcPts val="0"/>
              </a:spcBef>
              <a:spcAft>
                <a:spcPts val="600"/>
              </a:spcAft>
              <a:buClr>
                <a:srgbClr val="000000"/>
              </a:buClr>
              <a:buSzPts val="1400"/>
              <a:buFont typeface="Arial" panose="020B0604020202020204" pitchFamily="34" charset="0"/>
              <a:buChar char="•"/>
            </a:pPr>
            <a:r>
              <a:rPr lang="en-US" sz="1600" u="none" strike="noStrike" cap="none" dirty="0">
                <a:highlight>
                  <a:srgbClr val="FFFFFF"/>
                </a:highlight>
                <a:sym typeface="Lato"/>
              </a:rPr>
              <a:t>Ensure compliance with regulations through </a:t>
            </a:r>
            <a:r>
              <a:rPr lang="en-US" sz="1600" u="none" strike="noStrike" cap="none" dirty="0">
                <a:solidFill>
                  <a:srgbClr val="FF6B11"/>
                </a:solidFill>
                <a:highlight>
                  <a:srgbClr val="FFFFFF"/>
                </a:highlight>
                <a:sym typeface="Lato"/>
              </a:rPr>
              <a:t>automated checks and audits</a:t>
            </a:r>
            <a:r>
              <a:rPr lang="en-US" sz="1600" u="none" strike="noStrike" cap="none" dirty="0">
                <a:highlight>
                  <a:srgbClr val="FFFFFF"/>
                </a:highlight>
                <a:sym typeface="Lato"/>
              </a:rPr>
              <a:t>.</a:t>
            </a:r>
          </a:p>
          <a:p>
            <a:pPr marL="285750" marR="0" lvl="0" indent="-228600">
              <a:lnSpc>
                <a:spcPct val="90000"/>
              </a:lnSpc>
              <a:spcBef>
                <a:spcPts val="0"/>
              </a:spcBef>
              <a:spcAft>
                <a:spcPts val="600"/>
              </a:spcAft>
              <a:buClr>
                <a:srgbClr val="000000"/>
              </a:buClr>
              <a:buSzPts val="1400"/>
              <a:buFont typeface="Arial" panose="020B0604020202020204" pitchFamily="34" charset="0"/>
              <a:buChar char="•"/>
            </a:pPr>
            <a:r>
              <a:rPr lang="en-US" sz="1600" u="none" strike="noStrike" cap="none" dirty="0">
                <a:highlight>
                  <a:srgbClr val="FFFFFF"/>
                </a:highlight>
                <a:sym typeface="Lato"/>
              </a:rPr>
              <a:t>Use AI to generate detailed compliance reports </a:t>
            </a:r>
            <a:r>
              <a:rPr lang="en-US" sz="1600" u="none" strike="noStrike" cap="none" dirty="0">
                <a:solidFill>
                  <a:srgbClr val="FF6B11"/>
                </a:solidFill>
                <a:highlight>
                  <a:srgbClr val="FFFFFF"/>
                </a:highlight>
                <a:sym typeface="Lato"/>
              </a:rPr>
              <a:t>and identify potential breaches</a:t>
            </a:r>
            <a:r>
              <a:rPr lang="en-US" sz="1600" u="none" strike="noStrike" cap="none" dirty="0">
                <a:highlight>
                  <a:srgbClr val="FFFFFF"/>
                </a:highlight>
                <a:sym typeface="Lato"/>
              </a:rPr>
              <a:t>.</a:t>
            </a:r>
          </a:p>
          <a:p>
            <a:pPr marL="0" marR="0" lvl="0" indent="-228600">
              <a:lnSpc>
                <a:spcPct val="90000"/>
              </a:lnSpc>
              <a:spcBef>
                <a:spcPts val="0"/>
              </a:spcBef>
              <a:spcAft>
                <a:spcPts val="600"/>
              </a:spcAft>
              <a:buClr>
                <a:srgbClr val="000000"/>
              </a:buClr>
              <a:buSzPts val="1400"/>
              <a:buFont typeface="Arial" panose="020B0604020202020204" pitchFamily="34" charset="0"/>
              <a:buChar char="•"/>
            </a:pPr>
            <a:endParaRPr lang="en-US" sz="1600" u="none" strike="noStrike" cap="none" dirty="0">
              <a:highlight>
                <a:srgbClr val="FFFFFF"/>
              </a:highlight>
              <a:sym typeface="Lato"/>
            </a:endParaRPr>
          </a:p>
          <a:p>
            <a:pPr marL="0" marR="0" lvl="0" indent="-228600">
              <a:lnSpc>
                <a:spcPct val="90000"/>
              </a:lnSpc>
              <a:spcBef>
                <a:spcPts val="0"/>
              </a:spcBef>
              <a:spcAft>
                <a:spcPts val="600"/>
              </a:spcAft>
              <a:buClr>
                <a:srgbClr val="000000"/>
              </a:buClr>
              <a:buSzPts val="1400"/>
              <a:buFont typeface="Arial" panose="020B0604020202020204" pitchFamily="34" charset="0"/>
              <a:buChar char="•"/>
            </a:pPr>
            <a:endParaRPr lang="en-US" sz="1600" u="none" strike="noStrike" cap="none" dirty="0">
              <a:highlight>
                <a:srgbClr val="FFFFFF"/>
              </a:highlight>
              <a:sym typeface="Lato"/>
            </a:endParaRPr>
          </a:p>
        </p:txBody>
      </p:sp>
    </p:spTree>
    <p:extLst>
      <p:ext uri="{BB962C8B-B14F-4D97-AF65-F5344CB8AC3E}">
        <p14:creationId xmlns:p14="http://schemas.microsoft.com/office/powerpoint/2010/main" val="7554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65255"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Methodology</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65254" y="831809"/>
            <a:ext cx="8774629" cy="3414300"/>
          </a:xfrm>
          <a:prstGeom prst="rect">
            <a:avLst/>
          </a:prstGeom>
          <a:noFill/>
          <a:ln>
            <a:noFill/>
          </a:ln>
        </p:spPr>
        <p:txBody>
          <a:bodyPr spcFirstLastPara="1" wrap="square" lIns="91425" tIns="91425" rIns="91425" bIns="91425" anchor="t" anchorCtr="0">
            <a:noAutofit/>
          </a:bodyPr>
          <a:lstStyle/>
          <a:p>
            <a:r>
              <a:rPr lang="en-US" b="1" dirty="0"/>
              <a:t>Step 1: Data Collection and Processing</a:t>
            </a:r>
          </a:p>
          <a:p>
            <a:r>
              <a:rPr lang="en-US" sz="1600" b="1" i="1" dirty="0">
                <a:solidFill>
                  <a:srgbClr val="FF6B11"/>
                </a:solidFill>
              </a:rPr>
              <a:t>Data Sources and Types</a:t>
            </a:r>
            <a:br>
              <a:rPr lang="en-US" sz="1600" i="1" dirty="0"/>
            </a:br>
            <a:endParaRPr lang="en-US" sz="1600" i="1" dirty="0"/>
          </a:p>
          <a:p>
            <a:r>
              <a:rPr lang="en-US" b="1" dirty="0"/>
              <a:t>Credit Risk </a:t>
            </a:r>
          </a:p>
          <a:p>
            <a:pPr lvl="1"/>
            <a:r>
              <a:rPr lang="en-US" sz="1600" i="1" dirty="0"/>
              <a:t>Data Sources: </a:t>
            </a:r>
            <a:r>
              <a:rPr lang="en-US" sz="1600" dirty="0"/>
              <a:t>Loan portfolios, credit scores, payment histories, financial statement.	          </a:t>
            </a:r>
            <a:br>
              <a:rPr lang="en-US" sz="1600" dirty="0"/>
            </a:br>
            <a:r>
              <a:rPr lang="en-US" sz="1600" i="1" dirty="0"/>
              <a:t>Data Types: </a:t>
            </a:r>
            <a:r>
              <a:rPr lang="en-US" sz="1600" dirty="0"/>
              <a:t>Customer demographics, loan amounts, repayment schedules, default rates.</a:t>
            </a:r>
          </a:p>
          <a:p>
            <a:r>
              <a:rPr lang="en-US" b="1" dirty="0"/>
              <a:t>Market Risk </a:t>
            </a:r>
          </a:p>
          <a:p>
            <a:pPr lvl="1"/>
            <a:r>
              <a:rPr lang="en-US" sz="1600" i="1" dirty="0"/>
              <a:t>Data Sources: </a:t>
            </a:r>
            <a:r>
              <a:rPr lang="en-US" sz="1600" dirty="0"/>
              <a:t>Stock prices, bond yields, commodity prices, interest rates.</a:t>
            </a:r>
          </a:p>
          <a:p>
            <a:pPr lvl="1"/>
            <a:r>
              <a:rPr lang="en-US" sz="1600" i="1" dirty="0"/>
              <a:t>Data Types: </a:t>
            </a:r>
            <a:r>
              <a:rPr lang="en-US" sz="1600" dirty="0"/>
              <a:t>Historical price data, market indices, trading volumes, economic indicators.</a:t>
            </a:r>
          </a:p>
          <a:p>
            <a:r>
              <a:rPr lang="en-US" b="1" dirty="0"/>
              <a:t>Operational Risk</a:t>
            </a:r>
          </a:p>
          <a:p>
            <a:pPr lvl="1"/>
            <a:r>
              <a:rPr lang="en-US" sz="1600" i="1" dirty="0"/>
              <a:t>Data Sources:</a:t>
            </a:r>
            <a:r>
              <a:rPr lang="en-US" sz="1600" dirty="0"/>
              <a:t> Transaction logs, system performance metrics, incident reports, fraud detection systems.</a:t>
            </a:r>
          </a:p>
          <a:p>
            <a:pPr lvl="1"/>
            <a:r>
              <a:rPr lang="en-US" sz="1600" i="1" dirty="0"/>
              <a:t>Data Types: </a:t>
            </a:r>
            <a:r>
              <a:rPr lang="en-US" sz="1600" dirty="0"/>
              <a:t>Error rates, downtime statistics, fraud cases, process inefficiencies.</a:t>
            </a:r>
          </a:p>
          <a:p>
            <a:r>
              <a:rPr lang="en-US" b="1" dirty="0"/>
              <a:t>Liquidity Risk</a:t>
            </a:r>
            <a:endParaRPr lang="en-US" dirty="0"/>
          </a:p>
          <a:p>
            <a:pPr lvl="1"/>
            <a:r>
              <a:rPr lang="en-US" sz="1600" i="1" dirty="0"/>
              <a:t>Data Sources: </a:t>
            </a:r>
            <a:r>
              <a:rPr lang="en-US" sz="1600" dirty="0"/>
              <a:t>Cash flow statements, balance sheets, transaction histories, interbank lending rates.</a:t>
            </a:r>
          </a:p>
          <a:p>
            <a:pPr lvl="1"/>
            <a:r>
              <a:rPr lang="en-US" sz="1600" i="1" dirty="0"/>
              <a:t>Data Types: </a:t>
            </a:r>
            <a:r>
              <a:rPr lang="en-US" sz="1600" dirty="0"/>
              <a:t>Liquidity ratios, asset-liability mismatches, funding gaps, liquidity coverage ratios.</a:t>
            </a:r>
          </a:p>
          <a:p>
            <a:pPr lvl="1"/>
            <a:endParaRPr lang="en-US" sz="1600" dirty="0"/>
          </a:p>
          <a:p>
            <a:r>
              <a:rPr lang="en-US" sz="1600" b="1" i="1" dirty="0">
                <a:solidFill>
                  <a:srgbClr val="FF6B11"/>
                </a:solidFill>
              </a:rPr>
              <a:t>Data Ingestion and Management</a:t>
            </a:r>
          </a:p>
          <a:p>
            <a:r>
              <a:rPr lang="en-US" b="1" dirty="0"/>
              <a:t>Azure Data Lake:</a:t>
            </a:r>
            <a:r>
              <a:rPr lang="en-US" dirty="0"/>
              <a:t> </a:t>
            </a:r>
            <a:r>
              <a:rPr lang="en-US" sz="1600" dirty="0"/>
              <a:t>Store and manage large datasets efficiently.</a:t>
            </a:r>
          </a:p>
          <a:p>
            <a:r>
              <a:rPr lang="en-US" b="1" dirty="0"/>
              <a:t>Azure Synapse Analytics:</a:t>
            </a:r>
            <a:r>
              <a:rPr lang="en-US" dirty="0"/>
              <a:t> </a:t>
            </a:r>
            <a:r>
              <a:rPr lang="en-US" sz="1600" dirty="0"/>
              <a:t>For data integration, transformation, and analytical processing.</a:t>
            </a:r>
          </a:p>
          <a:p>
            <a:r>
              <a:rPr lang="en-US" b="1" dirty="0"/>
              <a:t>Azure Data Factory:</a:t>
            </a:r>
            <a:r>
              <a:rPr lang="en-US" dirty="0"/>
              <a:t> </a:t>
            </a:r>
            <a:r>
              <a:rPr lang="en-US" sz="1600" dirty="0"/>
              <a:t>Ingest streaming data for real-time analysis.</a:t>
            </a:r>
          </a:p>
          <a:p>
            <a:endParaRPr lang="en-US" sz="1600" dirty="0"/>
          </a:p>
        </p:txBody>
      </p:sp>
      <p:pic>
        <p:nvPicPr>
          <p:cNvPr id="27" name="Picture 26">
            <a:extLst>
              <a:ext uri="{FF2B5EF4-FFF2-40B4-BE49-F238E27FC236}">
                <a16:creationId xmlns:a16="http://schemas.microsoft.com/office/drawing/2014/main" id="{27BCD55E-0AEF-3BD2-32C2-7216E881BB70}"/>
              </a:ext>
            </a:extLst>
          </p:cNvPr>
          <p:cNvPicPr>
            <a:picLocks noChangeAspect="1"/>
          </p:cNvPicPr>
          <p:nvPr/>
        </p:nvPicPr>
        <p:blipFill>
          <a:blip r:embed="rId3"/>
          <a:stretch>
            <a:fillRect/>
          </a:stretch>
        </p:blipFill>
        <p:spPr>
          <a:xfrm>
            <a:off x="8939883" y="1769692"/>
            <a:ext cx="3009687" cy="3009687"/>
          </a:xfrm>
          <a:prstGeom prst="rect">
            <a:avLst/>
          </a:prstGeom>
        </p:spPr>
      </p:pic>
    </p:spTree>
    <p:extLst>
      <p:ext uri="{BB962C8B-B14F-4D97-AF65-F5344CB8AC3E}">
        <p14:creationId xmlns:p14="http://schemas.microsoft.com/office/powerpoint/2010/main" val="21748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65255"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a:solidFill>
                  <a:schemeClr val="tx1"/>
                </a:solidFill>
                <a:latin typeface="Segoe UI" panose="020B0502040204020203" pitchFamily="34" charset="0"/>
                <a:cs typeface="Segoe UI" panose="020B0502040204020203" pitchFamily="34" charset="0"/>
              </a:rPr>
              <a:t>Methodology</a:t>
            </a: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65254" y="831809"/>
            <a:ext cx="9584536" cy="3414300"/>
          </a:xfrm>
          <a:prstGeom prst="rect">
            <a:avLst/>
          </a:prstGeom>
          <a:noFill/>
          <a:ln>
            <a:noFill/>
          </a:ln>
        </p:spPr>
        <p:txBody>
          <a:bodyPr spcFirstLastPara="1" wrap="square" lIns="91425" tIns="91425" rIns="91425" bIns="91425" anchor="t" anchorCtr="0">
            <a:noAutofit/>
          </a:bodyPr>
          <a:lstStyle/>
          <a:p>
            <a:r>
              <a:rPr lang="en-US" b="1" dirty="0"/>
              <a:t>Step 2: AI Model Development</a:t>
            </a:r>
          </a:p>
          <a:p>
            <a:r>
              <a:rPr lang="en-US" sz="1600" b="1" i="1" dirty="0">
                <a:solidFill>
                  <a:srgbClr val="FF6B11"/>
                </a:solidFill>
              </a:rPr>
              <a:t>Types of Models and Techniques</a:t>
            </a:r>
            <a:endParaRPr lang="en-US" sz="1600" i="1" dirty="0">
              <a:solidFill>
                <a:srgbClr val="FF6B11"/>
              </a:solidFill>
            </a:endParaRPr>
          </a:p>
          <a:p>
            <a:r>
              <a:rPr lang="en-US" b="1" dirty="0"/>
              <a:t>Credit Risk Models</a:t>
            </a:r>
            <a:endParaRPr lang="en-US" dirty="0"/>
          </a:p>
          <a:p>
            <a:pPr lvl="1"/>
            <a:r>
              <a:rPr lang="en-US" sz="1600" i="1" dirty="0"/>
              <a:t>Techniques: </a:t>
            </a:r>
            <a:r>
              <a:rPr lang="en-US" sz="1600" dirty="0"/>
              <a:t>Logistic regression, decision trees, gradient boosting, neural networks.</a:t>
            </a:r>
          </a:p>
          <a:p>
            <a:pPr lvl="1"/>
            <a:r>
              <a:rPr lang="en-US" sz="1600" i="1" dirty="0"/>
              <a:t>Example: </a:t>
            </a:r>
            <a:r>
              <a:rPr lang="en-US" sz="1600" dirty="0"/>
              <a:t>A model predicting the probability of default based on customer credit history and financial behavior.</a:t>
            </a:r>
          </a:p>
          <a:p>
            <a:r>
              <a:rPr lang="en-US" b="1" dirty="0"/>
              <a:t>Market Risk Models</a:t>
            </a:r>
            <a:endParaRPr lang="en-US" dirty="0"/>
          </a:p>
          <a:p>
            <a:pPr lvl="1"/>
            <a:r>
              <a:rPr lang="en-US" sz="1600" i="1" dirty="0"/>
              <a:t>Techniques: </a:t>
            </a:r>
            <a:r>
              <a:rPr lang="en-US" sz="1600" dirty="0"/>
              <a:t>Time series analysis, Monte Carlo simulations, VAR (Value at Risk) models.</a:t>
            </a:r>
          </a:p>
          <a:p>
            <a:pPr lvl="1"/>
            <a:r>
              <a:rPr lang="en-US" sz="1600" i="1" dirty="0"/>
              <a:t>Example: </a:t>
            </a:r>
            <a:r>
              <a:rPr lang="en-US" sz="1600" dirty="0"/>
              <a:t>A model forecasting market volatility using historical price data and economic indicators.</a:t>
            </a:r>
          </a:p>
          <a:p>
            <a:r>
              <a:rPr lang="en-US" b="1" dirty="0"/>
              <a:t>Operational Risk Models</a:t>
            </a:r>
            <a:endParaRPr lang="en-US" dirty="0"/>
          </a:p>
          <a:p>
            <a:pPr lvl="1"/>
            <a:r>
              <a:rPr lang="en-US" sz="1600" i="1" dirty="0"/>
              <a:t>Techniques:</a:t>
            </a:r>
            <a:r>
              <a:rPr lang="en-US" sz="1600" dirty="0"/>
              <a:t> Anomaly detection, clustering, process mining.</a:t>
            </a:r>
          </a:p>
          <a:p>
            <a:pPr lvl="1"/>
            <a:r>
              <a:rPr lang="en-US" sz="1600" i="1" dirty="0"/>
              <a:t>Example: </a:t>
            </a:r>
            <a:r>
              <a:rPr lang="en-US" sz="1600" dirty="0"/>
              <a:t>A model detecting fraudulent transactions in real-time using transaction patterns and behavioral analysis.</a:t>
            </a:r>
          </a:p>
          <a:p>
            <a:r>
              <a:rPr lang="en-US" b="1" dirty="0"/>
              <a:t>Liquidity Risk Models</a:t>
            </a:r>
            <a:endParaRPr lang="en-US" dirty="0"/>
          </a:p>
          <a:p>
            <a:pPr lvl="1"/>
            <a:r>
              <a:rPr lang="en-US" sz="1600" i="1" dirty="0"/>
              <a:t>Techniques: </a:t>
            </a:r>
            <a:r>
              <a:rPr lang="en-US" sz="1600" dirty="0"/>
              <a:t>Stress testing, liquidity gap analysis, scenario analysis.</a:t>
            </a:r>
          </a:p>
          <a:p>
            <a:pPr lvl="1"/>
            <a:r>
              <a:rPr lang="en-US" sz="1600" i="1" dirty="0"/>
              <a:t>Example: </a:t>
            </a:r>
            <a:r>
              <a:rPr lang="en-US" sz="1600" dirty="0"/>
              <a:t>A model assessing liquidity gaps under different market conditions using cash flow data and balance sheet metrics.</a:t>
            </a:r>
            <a:br>
              <a:rPr lang="en-US" sz="1600" dirty="0"/>
            </a:br>
            <a:endParaRPr lang="en-US" sz="1600" dirty="0"/>
          </a:p>
          <a:p>
            <a:r>
              <a:rPr lang="en-US" sz="1600" b="1" i="1" dirty="0">
                <a:solidFill>
                  <a:srgbClr val="FF6B11"/>
                </a:solidFill>
              </a:rPr>
              <a:t>Model Development and Deployment</a:t>
            </a:r>
            <a:endParaRPr lang="en-US" sz="1600" i="1" dirty="0">
              <a:solidFill>
                <a:srgbClr val="FF6B11"/>
              </a:solidFill>
            </a:endParaRPr>
          </a:p>
          <a:p>
            <a:r>
              <a:rPr lang="en-US" b="1" dirty="0"/>
              <a:t>Azure Machine Learning</a:t>
            </a:r>
            <a:r>
              <a:rPr lang="en-US" sz="1600" b="1" dirty="0"/>
              <a:t>:</a:t>
            </a:r>
            <a:r>
              <a:rPr lang="en-US" sz="1600" dirty="0"/>
              <a:t> Develop, train, and deploy predictive models.</a:t>
            </a:r>
          </a:p>
        </p:txBody>
      </p:sp>
      <p:pic>
        <p:nvPicPr>
          <p:cNvPr id="4098" name="Picture 2" descr="Artificial Intelligence | TGN">
            <a:extLst>
              <a:ext uri="{FF2B5EF4-FFF2-40B4-BE49-F238E27FC236}">
                <a16:creationId xmlns:a16="http://schemas.microsoft.com/office/drawing/2014/main" id="{40A36E53-17FD-8CF0-3DAE-048B6B3A8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700" y="1908147"/>
            <a:ext cx="2768446" cy="256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05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165255"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a:solidFill>
                  <a:schemeClr val="tx1"/>
                </a:solidFill>
                <a:latin typeface="Segoe UI" panose="020B0502040204020203" pitchFamily="34" charset="0"/>
                <a:cs typeface="Segoe UI" panose="020B0502040204020203" pitchFamily="34" charset="0"/>
              </a:rPr>
              <a:t>Methodology</a:t>
            </a: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65254" y="831809"/>
            <a:ext cx="9588346" cy="3414300"/>
          </a:xfrm>
          <a:prstGeom prst="rect">
            <a:avLst/>
          </a:prstGeom>
          <a:noFill/>
          <a:ln>
            <a:noFill/>
          </a:ln>
        </p:spPr>
        <p:txBody>
          <a:bodyPr spcFirstLastPara="1" wrap="square" lIns="91425" tIns="91425" rIns="91425" bIns="91425" anchor="t" anchorCtr="0">
            <a:noAutofit/>
          </a:bodyPr>
          <a:lstStyle/>
          <a:p>
            <a:r>
              <a:rPr lang="en-US" b="1" dirty="0"/>
              <a:t>Step 3: Real-Time Monitoring and Alerting</a:t>
            </a:r>
          </a:p>
          <a:p>
            <a:r>
              <a:rPr lang="en-US" sz="1600" b="1" i="1" dirty="0">
                <a:solidFill>
                  <a:srgbClr val="FF6B11"/>
                </a:solidFill>
              </a:rPr>
              <a:t>Automated Workflows and Alerts</a:t>
            </a:r>
            <a:endParaRPr lang="en-US" sz="1600" i="1" dirty="0">
              <a:solidFill>
                <a:srgbClr val="FF6B11"/>
              </a:solidFill>
            </a:endParaRPr>
          </a:p>
          <a:p>
            <a:r>
              <a:rPr lang="en-US" b="1" dirty="0"/>
              <a:t>Azure Logic Apps</a:t>
            </a:r>
            <a:r>
              <a:rPr lang="en-US" sz="1600" b="1" dirty="0"/>
              <a:t>:</a:t>
            </a:r>
            <a:r>
              <a:rPr lang="en-US" sz="1600" dirty="0"/>
              <a:t> Automate workflows for triggering alerts, transaction holds, and compliance checks.</a:t>
            </a:r>
          </a:p>
          <a:p>
            <a:r>
              <a:rPr lang="en-US" b="1" dirty="0"/>
              <a:t>Power Automate:</a:t>
            </a:r>
            <a:r>
              <a:rPr lang="en-US" dirty="0"/>
              <a:t> </a:t>
            </a:r>
            <a:r>
              <a:rPr lang="en-US" sz="1600" dirty="0"/>
              <a:t>Create custom workflows for different risk scenarios.</a:t>
            </a:r>
          </a:p>
          <a:p>
            <a:endParaRPr lang="en-US" sz="1600" dirty="0"/>
          </a:p>
          <a:p>
            <a:r>
              <a:rPr lang="en-US" sz="1600" b="1" i="1" dirty="0">
                <a:solidFill>
                  <a:srgbClr val="FF6B11"/>
                </a:solidFill>
              </a:rPr>
              <a:t>Dashboards and Visualization</a:t>
            </a:r>
            <a:endParaRPr lang="en-US" sz="1600" i="1" dirty="0">
              <a:solidFill>
                <a:srgbClr val="FF6B11"/>
              </a:solidFill>
            </a:endParaRPr>
          </a:p>
          <a:p>
            <a:r>
              <a:rPr lang="en-US" b="1" dirty="0"/>
              <a:t>Power BI:</a:t>
            </a:r>
            <a:r>
              <a:rPr lang="en-US" dirty="0"/>
              <a:t> </a:t>
            </a:r>
            <a:r>
              <a:rPr lang="en-US" sz="1600" dirty="0"/>
              <a:t>Develop interactive dashboards to visualize risk levels and trends in real-time</a:t>
            </a:r>
            <a:r>
              <a:rPr lang="en-US" dirty="0"/>
              <a:t>.</a:t>
            </a:r>
          </a:p>
          <a:p>
            <a:pPr marL="742950" lvl="1" indent="-285750">
              <a:buFont typeface="Arial" panose="020B0604020202020204" pitchFamily="34" charset="0"/>
              <a:buChar char="•"/>
            </a:pPr>
            <a:r>
              <a:rPr lang="en-US" b="1" dirty="0"/>
              <a:t>Credit Risk Dashboards:</a:t>
            </a:r>
            <a:r>
              <a:rPr lang="en-US" dirty="0"/>
              <a:t> </a:t>
            </a:r>
            <a:r>
              <a:rPr lang="en-US" sz="1600" dirty="0"/>
              <a:t>Display default probabilities, loan portfolio health, customer risk scores.</a:t>
            </a:r>
          </a:p>
          <a:p>
            <a:pPr marL="742950" lvl="1" indent="-285750">
              <a:buFont typeface="Arial" panose="020B0604020202020204" pitchFamily="34" charset="0"/>
              <a:buChar char="•"/>
            </a:pPr>
            <a:r>
              <a:rPr lang="en-US" b="1" dirty="0"/>
              <a:t>Market Risk Dashboards:</a:t>
            </a:r>
            <a:r>
              <a:rPr lang="en-US" dirty="0"/>
              <a:t> </a:t>
            </a:r>
            <a:r>
              <a:rPr lang="en-US" sz="1600" dirty="0"/>
              <a:t>Show market volatility indices, asset price movements, risk exposure.</a:t>
            </a:r>
          </a:p>
          <a:p>
            <a:pPr marL="742950" lvl="1" indent="-285750">
              <a:buFont typeface="Arial" panose="020B0604020202020204" pitchFamily="34" charset="0"/>
              <a:buChar char="•"/>
            </a:pPr>
            <a:r>
              <a:rPr lang="en-US" b="1" dirty="0"/>
              <a:t>Operational Risk Dashboards:</a:t>
            </a:r>
            <a:r>
              <a:rPr lang="en-US" dirty="0"/>
              <a:t> </a:t>
            </a:r>
            <a:r>
              <a:rPr lang="en-US" sz="1600" dirty="0"/>
              <a:t>Monitor transaction errors, system performance metrics, fraud detection alerts.</a:t>
            </a:r>
          </a:p>
          <a:p>
            <a:pPr marL="742950" lvl="1" indent="-285750">
              <a:buFont typeface="Arial" panose="020B0604020202020204" pitchFamily="34" charset="0"/>
              <a:buChar char="•"/>
            </a:pPr>
            <a:r>
              <a:rPr lang="en-US" b="1" dirty="0"/>
              <a:t>Liquidity Risk Dashboards:</a:t>
            </a:r>
            <a:r>
              <a:rPr lang="en-US" dirty="0"/>
              <a:t> </a:t>
            </a:r>
            <a:r>
              <a:rPr lang="en-US" sz="1600" dirty="0"/>
              <a:t>Track liquidity ratios, funding gaps, cash flow projections.</a:t>
            </a:r>
          </a:p>
          <a:p>
            <a:pPr marL="742950" lvl="1" indent="-285750">
              <a:buFont typeface="Arial" panose="020B0604020202020204" pitchFamily="34" charset="0"/>
              <a:buChar char="•"/>
            </a:pPr>
            <a:endParaRPr lang="en-US" sz="1600" dirty="0"/>
          </a:p>
          <a:p>
            <a:r>
              <a:rPr lang="en-US" sz="1600" b="1" i="1" dirty="0">
                <a:solidFill>
                  <a:srgbClr val="FF6B11"/>
                </a:solidFill>
              </a:rPr>
              <a:t>Alert Mechanisms</a:t>
            </a:r>
            <a:endParaRPr lang="en-US" sz="1600" i="1" dirty="0">
              <a:solidFill>
                <a:srgbClr val="FF6B11"/>
              </a:solidFill>
            </a:endParaRPr>
          </a:p>
          <a:p>
            <a:r>
              <a:rPr lang="en-US" b="1" dirty="0"/>
              <a:t>Types of Alerts:</a:t>
            </a:r>
            <a:endParaRPr lang="en-US" dirty="0"/>
          </a:p>
          <a:p>
            <a:pPr marL="742950" lvl="1" indent="-285750">
              <a:buFont typeface="Arial" panose="020B0604020202020204" pitchFamily="34" charset="0"/>
              <a:buChar char="•"/>
            </a:pPr>
            <a:r>
              <a:rPr lang="en-US" b="1" dirty="0"/>
              <a:t>Threshold-Based Alerts:</a:t>
            </a:r>
            <a:r>
              <a:rPr lang="en-US" dirty="0"/>
              <a:t> </a:t>
            </a:r>
            <a:r>
              <a:rPr lang="en-US" sz="1600" dirty="0"/>
              <a:t>Triggered when risk metrics exceed predefined thresholds.</a:t>
            </a:r>
          </a:p>
          <a:p>
            <a:pPr marL="742950" lvl="1" indent="-285750">
              <a:buFont typeface="Arial" panose="020B0604020202020204" pitchFamily="34" charset="0"/>
              <a:buChar char="•"/>
            </a:pPr>
            <a:r>
              <a:rPr lang="en-US" b="1" dirty="0"/>
              <a:t>Anomaly-Based Alerts:</a:t>
            </a:r>
            <a:r>
              <a:rPr lang="en-US" dirty="0"/>
              <a:t> </a:t>
            </a:r>
            <a:r>
              <a:rPr lang="en-US" sz="1600" dirty="0"/>
              <a:t>Triggered by unexpected patterns or deviations from normal behavior.</a:t>
            </a:r>
          </a:p>
          <a:p>
            <a:r>
              <a:rPr lang="en-US" b="1" dirty="0"/>
              <a:t>Alert Channels:</a:t>
            </a:r>
            <a:endParaRPr lang="en-US" dirty="0"/>
          </a:p>
          <a:p>
            <a:pPr marL="742950" lvl="1" indent="-285750">
              <a:buFont typeface="Arial" panose="020B0604020202020204" pitchFamily="34" charset="0"/>
              <a:buChar char="•"/>
            </a:pPr>
            <a:r>
              <a:rPr lang="en-US" b="1" dirty="0"/>
              <a:t>Email Notifications:</a:t>
            </a:r>
            <a:r>
              <a:rPr lang="en-US" dirty="0"/>
              <a:t> </a:t>
            </a:r>
            <a:r>
              <a:rPr lang="en-US" sz="1600" dirty="0"/>
              <a:t>Send alerts to risk managers and relevant stakeholders.</a:t>
            </a:r>
          </a:p>
          <a:p>
            <a:pPr marL="742950" lvl="1" indent="-285750">
              <a:buFont typeface="Arial" panose="020B0604020202020204" pitchFamily="34" charset="0"/>
              <a:buChar char="•"/>
            </a:pPr>
            <a:r>
              <a:rPr lang="en-US" b="1" dirty="0"/>
              <a:t>SMS/Phone Alerts:</a:t>
            </a:r>
            <a:r>
              <a:rPr lang="en-US" dirty="0"/>
              <a:t> </a:t>
            </a:r>
            <a:r>
              <a:rPr lang="en-US" sz="1600" dirty="0"/>
              <a:t>For immediate notifications on critical risk events.</a:t>
            </a:r>
          </a:p>
          <a:p>
            <a:pPr marL="742950" lvl="1" indent="-285750">
              <a:buFont typeface="Arial" panose="020B0604020202020204" pitchFamily="34" charset="0"/>
              <a:buChar char="•"/>
            </a:pPr>
            <a:r>
              <a:rPr lang="en-US" b="1" dirty="0"/>
              <a:t>Dashboard Alerts</a:t>
            </a:r>
            <a:r>
              <a:rPr lang="en-US" sz="1600" b="1" dirty="0"/>
              <a:t>:</a:t>
            </a:r>
            <a:r>
              <a:rPr lang="en-US" sz="1600" dirty="0"/>
              <a:t> Visual indicators and notifications within Power BI dashboards.</a:t>
            </a:r>
          </a:p>
          <a:p>
            <a:endParaRPr lang="en-US" sz="1600" dirty="0"/>
          </a:p>
        </p:txBody>
      </p:sp>
      <p:pic>
        <p:nvPicPr>
          <p:cNvPr id="3" name="Picture 2">
            <a:extLst>
              <a:ext uri="{FF2B5EF4-FFF2-40B4-BE49-F238E27FC236}">
                <a16:creationId xmlns:a16="http://schemas.microsoft.com/office/drawing/2014/main" id="{63979539-DEB0-BEA6-A2DA-AAD5D4FC7148}"/>
              </a:ext>
            </a:extLst>
          </p:cNvPr>
          <p:cNvPicPr>
            <a:picLocks noChangeAspect="1"/>
          </p:cNvPicPr>
          <p:nvPr/>
        </p:nvPicPr>
        <p:blipFill>
          <a:blip r:embed="rId3"/>
          <a:stretch>
            <a:fillRect/>
          </a:stretch>
        </p:blipFill>
        <p:spPr>
          <a:xfrm>
            <a:off x="9093046" y="1873250"/>
            <a:ext cx="2933700" cy="2933700"/>
          </a:xfrm>
          <a:prstGeom prst="rect">
            <a:avLst/>
          </a:prstGeom>
        </p:spPr>
      </p:pic>
    </p:spTree>
    <p:extLst>
      <p:ext uri="{BB962C8B-B14F-4D97-AF65-F5344CB8AC3E}">
        <p14:creationId xmlns:p14="http://schemas.microsoft.com/office/powerpoint/2010/main" val="3870967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E9927FE-AA46-4977-BBB7-6B563E61AA7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C0AA9AC9DC6748B6851A0B48F3F5A8" ma:contentTypeVersion="17" ma:contentTypeDescription="Create a new document." ma:contentTypeScope="" ma:versionID="caefea7451b3c76afbcf68997216c2d1">
  <xsd:schema xmlns:xsd="http://www.w3.org/2001/XMLSchema" xmlns:xs="http://www.w3.org/2001/XMLSchema" xmlns:p="http://schemas.microsoft.com/office/2006/metadata/properties" xmlns:ns1="http://schemas.microsoft.com/sharepoint/v3" xmlns:ns3="f8efd144-736c-4951-84a3-7f48c8d23d35" xmlns:ns4="1aa708c7-50d1-4e35-a39b-e56b603767e7" targetNamespace="http://schemas.microsoft.com/office/2006/metadata/properties" ma:root="true" ma:fieldsID="83bfe754559943677ebcd7b0364054e1" ns1:_="" ns3:_="" ns4:_="">
    <xsd:import namespace="http://schemas.microsoft.com/sharepoint/v3"/>
    <xsd:import namespace="f8efd144-736c-4951-84a3-7f48c8d23d35"/>
    <xsd:import namespace="1aa708c7-50d1-4e35-a39b-e56b603767e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1:_ip_UnifiedCompliancePolicyProperties" minOccurs="0"/>
                <xsd:element ref="ns1:_ip_UnifiedCompliancePolicyUIAction" minOccurs="0"/>
                <xsd:element ref="ns4:_activity" minOccurs="0"/>
                <xsd:element ref="ns4:MediaServiceObjectDetectorVersions" minOccurs="0"/>
                <xsd:element ref="ns4:MediaServiceSearchPropertie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efd144-736c-4951-84a3-7f48c8d23d3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a708c7-50d1-4e35-a39b-e56b603767e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1aa708c7-50d1-4e35-a39b-e56b603767e7"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0A0222-7F1A-478E-A250-7022B39F4A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8efd144-736c-4951-84a3-7f48c8d23d35"/>
    <ds:schemaRef ds:uri="1aa708c7-50d1-4e35-a39b-e56b603767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799231-CBD3-47EA-BC6D-BBFBCB4B5EF0}">
  <ds:schemaRefs>
    <ds:schemaRef ds:uri="http://www.w3.org/XML/1998/namespace"/>
    <ds:schemaRef ds:uri="http://purl.org/dc/elements/1.1/"/>
    <ds:schemaRef ds:uri="http://purl.org/dc/terms/"/>
    <ds:schemaRef ds:uri="http://schemas.microsoft.com/office/2006/documentManagement/types"/>
    <ds:schemaRef ds:uri="http://schemas.microsoft.com/sharepoint/v3"/>
    <ds:schemaRef ds:uri="1aa708c7-50d1-4e35-a39b-e56b603767e7"/>
    <ds:schemaRef ds:uri="http://schemas.microsoft.com/office/2006/metadata/properties"/>
    <ds:schemaRef ds:uri="http://schemas.microsoft.com/office/infopath/2007/PartnerControls"/>
    <ds:schemaRef ds:uri="http://schemas.openxmlformats.org/package/2006/metadata/core-properties"/>
    <ds:schemaRef ds:uri="f8efd144-736c-4951-84a3-7f48c8d23d35"/>
    <ds:schemaRef ds:uri="http://purl.org/dc/dcmitype/"/>
  </ds:schemaRefs>
</ds:datastoreItem>
</file>

<file path=customXml/itemProps3.xml><?xml version="1.0" encoding="utf-8"?>
<ds:datastoreItem xmlns:ds="http://schemas.openxmlformats.org/officeDocument/2006/customXml" ds:itemID="{EACE5A27-068B-43EC-A4B0-A08F8FC842FF}">
  <ds:schemaRefs>
    <ds:schemaRef ds:uri="http://schemas.microsoft.com/sharepoint/v3/contenttype/forms"/>
  </ds:schemaRefs>
</ds:datastoreItem>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3828</TotalTime>
  <Words>1964</Words>
  <Application>Microsoft Office PowerPoint</Application>
  <PresentationFormat>Widescreen</PresentationFormat>
  <Paragraphs>189</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Calibri Light</vt:lpstr>
      <vt:lpstr>Lato</vt:lpstr>
      <vt:lpstr>Segoe UI</vt:lpstr>
      <vt:lpstr>Office Theme</vt:lpstr>
      <vt:lpstr>PowerPoint Presentation</vt:lpstr>
      <vt:lpstr>Problem Statement:   The banks faces significant challenges in effectively managing and mitigating various types of risks, including credit, operational, market, and liquidity risks. Traditional risk management approaches are often reactive, involve human interventions, lack real-time insights, and struggle to keep up with the increasing volume and complexity of data. This limits the bank's ability to proactively identify potential risks, take timely actions, and ensure compliance with regulatory standards, ultimately impacting its financial stability and operational efficiency.</vt:lpstr>
      <vt:lpstr>Alternatives/Competitive Products for the Problem</vt:lpstr>
      <vt:lpstr>Microsoft tools or resources to build Production level RiskShield AI</vt:lpstr>
      <vt:lpstr>Other open-source tools or resources to build Production level RiskShield AI</vt:lpstr>
      <vt:lpstr>Solution Overview</vt:lpstr>
      <vt:lpstr>Methodology</vt:lpstr>
      <vt:lpstr>Methodology</vt:lpstr>
      <vt:lpstr>Methodology</vt:lpstr>
      <vt:lpstr>Architecture</vt:lpstr>
      <vt:lpstr>Unique Offerings aka Key Differentiators</vt:lpstr>
      <vt:lpstr>PowerPoint Presentation</vt:lpstr>
      <vt:lpstr>Business Potential and Relevance </vt:lpstr>
      <vt:lpstr>User Experience</vt:lpstr>
      <vt:lpstr>Scalability, Ease of Deployment and Maintenance</vt:lpstr>
      <vt:lpstr>Security Considerations</vt:lpstr>
      <vt:lpstr>Security Considerations</vt:lpstr>
      <vt:lpstr>GitHub Repository Link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Snigdha Gupta</cp:lastModifiedBy>
  <cp:revision>10</cp:revision>
  <dcterms:created xsi:type="dcterms:W3CDTF">2024-06-09T08:34:46Z</dcterms:created>
  <dcterms:modified xsi:type="dcterms:W3CDTF">2024-06-28T09:19:50Z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0x0101003BC0AA9AC9DC6748B6851A0B48F3F5A8</vt:lpwstr>
  </property>
</Properties>
</file>