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_rels/item3.xml.rels" ContentType="application/vnd.openxmlformats-package.relationships+xml"/>
  <Override PartName="/customXml/_rels/item1.xml.rels" ContentType="application/vnd.openxmlformats-package.relationships+xml"/>
  <Override PartName="/customXml/_rels/item2.xml.rels" ContentType="application/vnd.openxmlformats-package.relationships+xml"/>
  <Override PartName="/customXml/itemProps1.xml" ContentType="application/vnd.openxmlformats-officedocument.customXmlProperties+xml"/>
  <Override PartName="/customXml/itemProps3.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item1.xml" ContentType="application/xml"/>
  <Override PartName="/customXml/item3.xml" ContentType="application/xml"/>
  <Override PartName="/_rels/.rels" ContentType="application/vnd.openxmlformats-package.relationships+xml"/>
  <Override PartName="/ppt/_rels/presentation.xml.rels" ContentType="application/vnd.openxmlformats-package.relationships+xml"/>
  <Override PartName="/ppt/webextensions/taskpanes.xml" ContentType="application/xml"/>
  <Override PartName="/ppt/media/image1.png" ContentType="image/png"/>
  <Override PartName="/ppt/media/image36.png" ContentType="image/png"/>
  <Override PartName="/ppt/media/image2.png" ContentType="image/png"/>
  <Override PartName="/ppt/media/OOXDiagramDataRels1_8.svg" ContentType="image/svg"/>
  <Override PartName="/ppt/media/image37.png" ContentType="image/png"/>
  <Override PartName="/ppt/media/image3.png" ContentType="image/png"/>
  <Override PartName="/ppt/media/image38.png" ContentType="image/png"/>
  <Override PartName="/ppt/media/image39.png" ContentType="image/png"/>
  <Override PartName="/ppt/media/image22.jpeg" ContentType="image/jpeg"/>
  <Override PartName="/ppt/media/OOXDiagramDataRels1_3.svg" ContentType="image/svg"/>
  <Override PartName="/ppt/media/image11.png" ContentType="image/png"/>
  <Override PartName="/ppt/media/image7.png" ContentType="image/png"/>
  <Override PartName="/ppt/media/image8.png" ContentType="image/png"/>
  <Override PartName="/ppt/media/image9.png" ContentType="image/png"/>
  <Override PartName="/ppt/media/image24.png" ContentType="image/png"/>
  <Override PartName="/ppt/media/image10.png" ContentType="image/png"/>
  <Override PartName="/ppt/media/image12.png" ContentType="image/png"/>
  <Override PartName="/ppt/media/image28.jpeg" ContentType="image/jpeg"/>
  <Override PartName="/ppt/media/image4.png" ContentType="image/png"/>
  <Override PartName="/ppt/media/image14.jpeg" ContentType="image/jpeg"/>
  <Override PartName="/ppt/media/image23.png" ContentType="image/png"/>
  <Override PartName="/ppt/media/image6.png" ContentType="image/png"/>
  <Override PartName="/ppt/media/image21.png" ContentType="image/png"/>
  <Override PartName="/ppt/media/image20.png" ContentType="image/png"/>
  <Override PartName="/ppt/media/OOXDiagramDrawingRels1_6.svg" ContentType="image/svg"/>
  <Override PartName="/ppt/media/image15.png" ContentType="image/png"/>
  <Override PartName="/ppt/media/OOXDiagramDataRels1_2.png" ContentType="image/png"/>
  <Override PartName="/ppt/media/image16.png" ContentType="image/png"/>
  <Override PartName="/ppt/media/OOXDiagramDrawingRels1_11.png" ContentType="image/png"/>
  <Override PartName="/ppt/media/image17.png" ContentType="image/png"/>
  <Override PartName="/ppt/media/OOXDiagramDataRels1_5.png" ContentType="image/png"/>
  <Override PartName="/ppt/media/image18.png" ContentType="image/png"/>
  <Override PartName="/ppt/media/image5.png" ContentType="image/png"/>
  <Override PartName="/ppt/media/image19.png" ContentType="image/png"/>
  <Override PartName="/ppt/media/image25.png" ContentType="image/png"/>
  <Override PartName="/ppt/media/image26.png" ContentType="image/png"/>
  <Override PartName="/ppt/media/OOXDiagramDataRels1_11.png" ContentType="image/png"/>
  <Override PartName="/ppt/media/image32.png" ContentType="image/png"/>
  <Override PartName="/ppt/media/image34.png" ContentType="image/png"/>
  <Override PartName="/ppt/media/OOXDiagramDataRels1_0.png" ContentType="image/png"/>
  <Override PartName="/ppt/media/image13.png" ContentType="image/png"/>
  <Override PartName="/ppt/media/image40.png" ContentType="image/png"/>
  <Override PartName="/ppt/media/OOXDiagramDataRels1_10.svg" ContentType="image/svg"/>
  <Override PartName="/ppt/media/image42.png" ContentType="image/png"/>
  <Override PartName="/ppt/media/OOXDiagramDrawingRels1_10.svg" ContentType="image/svg"/>
  <Override PartName="/ppt/media/image29.png" ContentType="image/png"/>
  <Override PartName="/ppt/media/OOXDiagramDataRels1_1.svg" ContentType="image/svg"/>
  <Override PartName="/ppt/media/OOXDiagramDataRels1_7.png" ContentType="image/png"/>
  <Override PartName="/ppt/media/image27.png" ContentType="image/png"/>
  <Override PartName="/ppt/media/OOXDiagramDrawingRels1_0.png" ContentType="image/png"/>
  <Override PartName="/ppt/media/OOXDiagramDataRels1_9.png" ContentType="image/png"/>
  <Override PartName="/ppt/media/OOXDiagramDrawingRels1_1.svg" ContentType="image/svg"/>
  <Override PartName="/ppt/media/image30.png" ContentType="image/png"/>
  <Override PartName="/ppt/media/OOXDiagramDrawingRels1_3.svg" ContentType="image/svg"/>
  <Override PartName="/ppt/media/image31.png" ContentType="image/png"/>
  <Override PartName="/ppt/media/OOXDiagramDrawingRels1_4.svg" ContentType="image/svg"/>
  <Override PartName="/ppt/media/OOXDiagramDataRels1_6.svg" ContentType="image/svg"/>
  <Override PartName="/ppt/media/image41.png" ContentType="image/png"/>
  <Override PartName="/ppt/media/OOXDiagramDrawingRels1_5.png" ContentType="image/png"/>
  <Override PartName="/ppt/media/OOXDiagramDataRels1_4.svg" ContentType="image/svg"/>
  <Override PartName="/ppt/media/image43.png" ContentType="image/png"/>
  <Override PartName="/ppt/media/image33.jpeg" ContentType="image/jpeg"/>
  <Override PartName="/ppt/media/OOXDiagramDrawingRels1_7.png" ContentType="image/png"/>
  <Override PartName="/ppt/media/OOXDiagramDrawingRels1_2.png" ContentType="image/png"/>
  <Override PartName="/ppt/media/image35.png" ContentType="image/png"/>
  <Override PartName="/ppt/media/OOXDiagramDrawingRels1_8.svg" ContentType="image/svg"/>
  <Override PartName="/ppt/media/image45.png" ContentType="image/png"/>
  <Override PartName="/ppt/media/OOXDiagramDrawingRels1_9.png" ContentType="image/png"/>
  <Override PartName="/ppt/media/image44.png" ContentType="image/png"/>
  <Override PartName="/ppt/media/image46.png" ContentType="image/png"/>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_rels/drawing1.xml.rels" ContentType="application/vnd.openxmlformats-package.relationships+xml"/>
  <Override PartName="/ppt/diagrams/_rels/data1.xml.rels" ContentType="application/vnd.openxmlformats-package.relationships+xml"/>
  <Override PartName="/ppt/diagrams/drawing1.xml" ContentType="application/vnd.ms-office.drawingml.diagramDrawing+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slides/slide1.xml" ContentType="application/vnd.openxmlformats-officedocument.presentationml.slide+xml"/>
  <Override PartName="/ppt/slides/slide19.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8.xml" ContentType="application/vnd.openxmlformats-officedocument.presentationml.slide+xml"/>
  <Override PartName="/docMetadata/LabelInfo.xml" ContentType="application/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microsoft.com/office/2011/relationships/webextensiontaskpanes" Target="ppt/webextensions/taskpanes.xml"/><Relationship Id="rId8" Type="http://schemas.microsoft.com/office/2020/02/relationships/classificationlabels" Target="docMetadata/LabelInfo.xml"/><Relationship Id="rId9"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presProps" Target="presProps.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10" Type="http://schemas.openxmlformats.org/officeDocument/2006/relationships/image" Target="../media/OOXDiagramDataRels1_1.svg"/><Relationship Id="rId11" Type="http://schemas.openxmlformats.org/officeDocument/2006/relationships/image" Target="../media/OOXDiagramDataRels1_2.png"/><Relationship Id="rId12" Type="http://schemas.openxmlformats.org/officeDocument/2006/relationships/image" Target="../media/OOXDiagramDataRels1_3.svg"/><Relationship Id="rId2" Type="http://schemas.openxmlformats.org/officeDocument/2006/relationships/image" Target="../media/OOXDiagramDataRels1_4.svg"/><Relationship Id="rId3" Type="http://schemas.openxmlformats.org/officeDocument/2006/relationships/image" Target="../media/OOXDiagramDataRels1_5.png"/><Relationship Id="rId4" Type="http://schemas.openxmlformats.org/officeDocument/2006/relationships/image" Target="../media/OOXDiagramDataRels1_6.svg"/><Relationship Id="rId5" Type="http://schemas.openxmlformats.org/officeDocument/2006/relationships/image" Target="../media/OOXDiagramDataRels1_7.png"/><Relationship Id="rId6" Type="http://schemas.openxmlformats.org/officeDocument/2006/relationships/image" Target="../media/OOXDiagramDataRels1_8.svg"/><Relationship Id="rId7" Type="http://schemas.openxmlformats.org/officeDocument/2006/relationships/image" Target="../media/OOXDiagramDataRels1_9.png"/><Relationship Id="rId8" Type="http://schemas.openxmlformats.org/officeDocument/2006/relationships/image" Target="../media/OOXDiagramDataRels1_10.svg"/><Relationship Id="rId9" Type="http://schemas.openxmlformats.org/officeDocument/2006/relationships/image" Target="../media/OOXDiagramDataRels1_11.pn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10" Type="http://schemas.openxmlformats.org/officeDocument/2006/relationships/image" Target="../media/OOXDiagramDrawingRels1_1.svg"/><Relationship Id="rId11" Type="http://schemas.openxmlformats.org/officeDocument/2006/relationships/image" Target="../media/OOXDiagramDrawingRels1_2.png"/><Relationship Id="rId12" Type="http://schemas.openxmlformats.org/officeDocument/2006/relationships/image" Target="../media/OOXDiagramDrawingRels1_3.svg"/><Relationship Id="rId2" Type="http://schemas.openxmlformats.org/officeDocument/2006/relationships/image" Target="../media/OOXDiagramDrawingRels1_4.svg"/><Relationship Id="rId3" Type="http://schemas.openxmlformats.org/officeDocument/2006/relationships/image" Target="../media/OOXDiagramDrawingRels1_5.png"/><Relationship Id="rId4" Type="http://schemas.openxmlformats.org/officeDocument/2006/relationships/image" Target="../media/OOXDiagramDrawingRels1_6.svg"/><Relationship Id="rId5" Type="http://schemas.openxmlformats.org/officeDocument/2006/relationships/image" Target="../media/OOXDiagramDrawingRels1_7.png"/><Relationship Id="rId6" Type="http://schemas.openxmlformats.org/officeDocument/2006/relationships/image" Target="../media/OOXDiagramDrawingRels1_8.svg"/><Relationship Id="rId7" Type="http://schemas.openxmlformats.org/officeDocument/2006/relationships/image" Target="../media/OOXDiagramDrawingRels1_9.png"/><Relationship Id="rId8" Type="http://schemas.openxmlformats.org/officeDocument/2006/relationships/image" Target="../media/OOXDiagramDrawingRels1_10.svg"/><Relationship Id="rId9" Type="http://schemas.openxmlformats.org/officeDocument/2006/relationships/image" Target="../media/OOXDiagramDrawingRels1_11.png"/>
</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07FD6-B9DB-4993-84A6-56110DC128A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4CEFC4-7C6A-482E-B11D-5C48B916C28B}">
      <dgm:prSet/>
      <dgm:spPr/>
      <dgm:t>
        <a:bodyPr/>
        <a:lstStyle/>
        <a:p>
          <a:r>
            <a:rPr lang="en-US"/>
            <a:t>Pilot Program</a:t>
          </a:r>
        </a:p>
      </dgm:t>
    </dgm:pt>
    <dgm:pt modelId="{5B1C3B7B-DF2E-4F20-B9BB-DE6EBDCE3BD3}" type="parTrans" cxnId="{70E815A1-5676-4FF2-8120-3984F5CFD418}">
      <dgm:prSet/>
      <dgm:spPr/>
      <dgm:t>
        <a:bodyPr/>
        <a:lstStyle/>
        <a:p>
          <a:endParaRPr lang="en-US"/>
        </a:p>
      </dgm:t>
    </dgm:pt>
    <dgm:pt modelId="{20D5447C-A1C1-4CDE-89FD-7478352D5671}" type="sibTrans" cxnId="{70E815A1-5676-4FF2-8120-3984F5CFD418}">
      <dgm:prSet/>
      <dgm:spPr/>
      <dgm:t>
        <a:bodyPr/>
        <a:lstStyle/>
        <a:p>
          <a:endParaRPr lang="en-US"/>
        </a:p>
      </dgm:t>
    </dgm:pt>
    <dgm:pt modelId="{D295368C-F0C9-4866-BD97-C229052D3A1E}">
      <dgm:prSet/>
      <dgm:spPr/>
      <dgm:t>
        <a:bodyPr/>
        <a:lstStyle/>
        <a:p>
          <a:r>
            <a:rPr lang="en-US"/>
            <a:t>Internal Training and Onboarding</a:t>
          </a:r>
        </a:p>
      </dgm:t>
    </dgm:pt>
    <dgm:pt modelId="{B842C553-4DC0-4F02-9EFA-F92307D56D3D}" type="parTrans" cxnId="{0D9EC818-151D-44CE-9829-74129DAE0A82}">
      <dgm:prSet/>
      <dgm:spPr/>
      <dgm:t>
        <a:bodyPr/>
        <a:lstStyle/>
        <a:p>
          <a:endParaRPr lang="en-US"/>
        </a:p>
      </dgm:t>
    </dgm:pt>
    <dgm:pt modelId="{8F4403B3-F0D6-4313-BC9F-9D3876D606E6}" type="sibTrans" cxnId="{0D9EC818-151D-44CE-9829-74129DAE0A82}">
      <dgm:prSet/>
      <dgm:spPr/>
      <dgm:t>
        <a:bodyPr/>
        <a:lstStyle/>
        <a:p>
          <a:endParaRPr lang="en-US"/>
        </a:p>
      </dgm:t>
    </dgm:pt>
    <dgm:pt modelId="{89A51FAE-5255-4A7D-9796-ADA5A804AB23}">
      <dgm:prSet/>
      <dgm:spPr/>
      <dgm:t>
        <a:bodyPr/>
        <a:lstStyle/>
        <a:p>
          <a:r>
            <a:rPr lang="en-US"/>
            <a:t>Phased Rollout</a:t>
          </a:r>
        </a:p>
      </dgm:t>
    </dgm:pt>
    <dgm:pt modelId="{632E1B36-3336-4CE0-ACBD-D876E479972B}" type="parTrans" cxnId="{79AB45FF-A47B-42F6-9C64-E40DBCB89DAB}">
      <dgm:prSet/>
      <dgm:spPr/>
      <dgm:t>
        <a:bodyPr/>
        <a:lstStyle/>
        <a:p>
          <a:endParaRPr lang="en-US"/>
        </a:p>
      </dgm:t>
    </dgm:pt>
    <dgm:pt modelId="{9D69D4E8-662B-43A2-AD34-EF59E3A65E97}" type="sibTrans" cxnId="{79AB45FF-A47B-42F6-9C64-E40DBCB89DAB}">
      <dgm:prSet/>
      <dgm:spPr/>
      <dgm:t>
        <a:bodyPr/>
        <a:lstStyle/>
        <a:p>
          <a:endParaRPr lang="en-US"/>
        </a:p>
      </dgm:t>
    </dgm:pt>
    <dgm:pt modelId="{C7F26A6A-F8C7-4877-844A-F912CE047952}">
      <dgm:prSet/>
      <dgm:spPr/>
      <dgm:t>
        <a:bodyPr/>
        <a:lstStyle/>
        <a:p>
          <a:r>
            <a:rPr lang="en-US"/>
            <a:t>Stakeholder Engagement</a:t>
          </a:r>
        </a:p>
      </dgm:t>
    </dgm:pt>
    <dgm:pt modelId="{6854D9E9-D04A-43EA-AF34-0760B453CC56}" type="parTrans" cxnId="{A57D9BD8-707F-4574-BAEB-061C9B90A048}">
      <dgm:prSet/>
      <dgm:spPr/>
      <dgm:t>
        <a:bodyPr/>
        <a:lstStyle/>
        <a:p>
          <a:endParaRPr lang="en-US"/>
        </a:p>
      </dgm:t>
    </dgm:pt>
    <dgm:pt modelId="{A8D24ABF-4DE6-4BB5-966A-2829BBB4A82F}" type="sibTrans" cxnId="{A57D9BD8-707F-4574-BAEB-061C9B90A048}">
      <dgm:prSet/>
      <dgm:spPr/>
      <dgm:t>
        <a:bodyPr/>
        <a:lstStyle/>
        <a:p>
          <a:endParaRPr lang="en-US"/>
        </a:p>
      </dgm:t>
    </dgm:pt>
    <dgm:pt modelId="{9E91359E-74EB-4D6E-85A8-F67708F41DE2}">
      <dgm:prSet/>
      <dgm:spPr/>
      <dgm:t>
        <a:bodyPr/>
        <a:lstStyle/>
        <a:p>
          <a:r>
            <a:rPr lang="en-US"/>
            <a:t>Marketing and Communication</a:t>
          </a:r>
        </a:p>
      </dgm:t>
    </dgm:pt>
    <dgm:pt modelId="{071A4D02-A546-441C-B763-F61E496AC356}" type="parTrans" cxnId="{8FAC5AA9-690F-45A2-9E4F-3F0515AC7BFC}">
      <dgm:prSet/>
      <dgm:spPr/>
      <dgm:t>
        <a:bodyPr/>
        <a:lstStyle/>
        <a:p>
          <a:endParaRPr lang="en-US"/>
        </a:p>
      </dgm:t>
    </dgm:pt>
    <dgm:pt modelId="{C64CD9C8-5FC4-47A3-808F-45B58191B0AC}" type="sibTrans" cxnId="{8FAC5AA9-690F-45A2-9E4F-3F0515AC7BFC}">
      <dgm:prSet/>
      <dgm:spPr/>
      <dgm:t>
        <a:bodyPr/>
        <a:lstStyle/>
        <a:p>
          <a:endParaRPr lang="en-US"/>
        </a:p>
      </dgm:t>
    </dgm:pt>
    <dgm:pt modelId="{2B64F151-95E8-46F7-9FB0-6103C4A773D1}">
      <dgm:prSet/>
      <dgm:spPr/>
      <dgm:t>
        <a:bodyPr/>
        <a:lstStyle/>
        <a:p>
          <a:r>
            <a:rPr lang="en-US"/>
            <a:t>Continuous Improvements and deployements</a:t>
          </a:r>
        </a:p>
      </dgm:t>
    </dgm:pt>
    <dgm:pt modelId="{5E7D46FB-4CD3-4CA7-9D59-015759DFF197}" type="parTrans" cxnId="{72333EE0-8918-46F6-B753-E9B5FE289E72}">
      <dgm:prSet/>
      <dgm:spPr/>
      <dgm:t>
        <a:bodyPr/>
        <a:lstStyle/>
        <a:p>
          <a:endParaRPr lang="en-US"/>
        </a:p>
      </dgm:t>
    </dgm:pt>
    <dgm:pt modelId="{1DFD4891-7BDB-42C1-BCD4-03CD6213CDD1}" type="sibTrans" cxnId="{72333EE0-8918-46F6-B753-E9B5FE289E72}">
      <dgm:prSet/>
      <dgm:spPr/>
      <dgm:t>
        <a:bodyPr/>
        <a:lstStyle/>
        <a:p>
          <a:endParaRPr lang="en-US"/>
        </a:p>
      </dgm:t>
    </dgm:pt>
    <dgm:pt modelId="{CF946CB4-1E25-47B1-A307-97FF3025809D}" type="pres">
      <dgm:prSet presAssocID="{4BF07FD6-B9DB-4993-84A6-56110DC128AC}" presName="root" presStyleCnt="0">
        <dgm:presLayoutVars>
          <dgm:dir/>
          <dgm:resizeHandles val="exact"/>
        </dgm:presLayoutVars>
      </dgm:prSet>
      <dgm:spPr/>
    </dgm:pt>
    <dgm:pt modelId="{BC425868-C356-4087-BC54-B7389DD8A78B}" type="pres">
      <dgm:prSet presAssocID="{D04CEFC4-7C6A-482E-B11D-5C48B916C28B}" presName="compNode" presStyleCnt="0"/>
      <dgm:spPr/>
    </dgm:pt>
    <dgm:pt modelId="{76874354-EF72-4B45-ADAE-95D22C674235}" type="pres">
      <dgm:prSet presAssocID="{D04CEFC4-7C6A-482E-B11D-5C48B916C28B}" presName="bgRect" presStyleLbl="bgShp" presStyleIdx="0" presStyleCnt="6"/>
      <dgm:spPr/>
    </dgm:pt>
    <dgm:pt modelId="{DB5BC466-588C-43FD-BA3F-D0DA26AC4AB7}" type="pres">
      <dgm:prSet presAssocID="{D04CEFC4-7C6A-482E-B11D-5C48B916C28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A0C34B21-C302-4632-AC57-216AA7E4235D}" type="pres">
      <dgm:prSet presAssocID="{D04CEFC4-7C6A-482E-B11D-5C48B916C28B}" presName="spaceRect" presStyleCnt="0"/>
      <dgm:spPr/>
    </dgm:pt>
    <dgm:pt modelId="{96DDB8C6-4EAB-43C8-BEA3-2DBC1586E442}" type="pres">
      <dgm:prSet presAssocID="{D04CEFC4-7C6A-482E-B11D-5C48B916C28B}" presName="parTx" presStyleLbl="revTx" presStyleIdx="0" presStyleCnt="6">
        <dgm:presLayoutVars>
          <dgm:chMax val="0"/>
          <dgm:chPref val="0"/>
        </dgm:presLayoutVars>
      </dgm:prSet>
      <dgm:spPr/>
    </dgm:pt>
    <dgm:pt modelId="{359AE48B-5069-4BCD-9AC0-BA2852695725}" type="pres">
      <dgm:prSet presAssocID="{20D5447C-A1C1-4CDE-89FD-7478352D5671}" presName="sibTrans" presStyleCnt="0"/>
      <dgm:spPr/>
    </dgm:pt>
    <dgm:pt modelId="{2AC18FEA-BEF9-41AC-862D-D173964F9803}" type="pres">
      <dgm:prSet presAssocID="{D295368C-F0C9-4866-BD97-C229052D3A1E}" presName="compNode" presStyleCnt="0"/>
      <dgm:spPr/>
    </dgm:pt>
    <dgm:pt modelId="{CE691A7A-2189-4EE4-9AED-736086CD84B8}" type="pres">
      <dgm:prSet presAssocID="{D295368C-F0C9-4866-BD97-C229052D3A1E}" presName="bgRect" presStyleLbl="bgShp" presStyleIdx="1" presStyleCnt="6"/>
      <dgm:spPr/>
    </dgm:pt>
    <dgm:pt modelId="{CD0CE713-8A12-4AD5-AADB-3FAF9E00C846}" type="pres">
      <dgm:prSet presAssocID="{D295368C-F0C9-4866-BD97-C229052D3A1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63CADB01-9C74-412E-8F3D-1E90B8CC9C41}" type="pres">
      <dgm:prSet presAssocID="{D295368C-F0C9-4866-BD97-C229052D3A1E}" presName="spaceRect" presStyleCnt="0"/>
      <dgm:spPr/>
    </dgm:pt>
    <dgm:pt modelId="{946FDC70-5866-468A-8FB7-6351BDF57C16}" type="pres">
      <dgm:prSet presAssocID="{D295368C-F0C9-4866-BD97-C229052D3A1E}" presName="parTx" presStyleLbl="revTx" presStyleIdx="1" presStyleCnt="6">
        <dgm:presLayoutVars>
          <dgm:chMax val="0"/>
          <dgm:chPref val="0"/>
        </dgm:presLayoutVars>
      </dgm:prSet>
      <dgm:spPr/>
    </dgm:pt>
    <dgm:pt modelId="{14F5AD89-0C58-40AF-86B9-0AACC1690B7A}" type="pres">
      <dgm:prSet presAssocID="{8F4403B3-F0D6-4313-BC9F-9D3876D606E6}" presName="sibTrans" presStyleCnt="0"/>
      <dgm:spPr/>
    </dgm:pt>
    <dgm:pt modelId="{3B1B9D12-1D51-4724-8920-9B64258FA2DA}" type="pres">
      <dgm:prSet presAssocID="{89A51FAE-5255-4A7D-9796-ADA5A804AB23}" presName="compNode" presStyleCnt="0"/>
      <dgm:spPr/>
    </dgm:pt>
    <dgm:pt modelId="{DFFBDEA4-B4EE-45C6-8ECA-F54A041859DF}" type="pres">
      <dgm:prSet presAssocID="{89A51FAE-5255-4A7D-9796-ADA5A804AB23}" presName="bgRect" presStyleLbl="bgShp" presStyleIdx="2" presStyleCnt="6"/>
      <dgm:spPr/>
    </dgm:pt>
    <dgm:pt modelId="{19D71DE5-F9C8-491C-BF8F-8F89C6098A24}" type="pres">
      <dgm:prSet presAssocID="{89A51FAE-5255-4A7D-9796-ADA5A804AB2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1258D01-721D-417A-B03E-B635DAB4BC15}" type="pres">
      <dgm:prSet presAssocID="{89A51FAE-5255-4A7D-9796-ADA5A804AB23}" presName="spaceRect" presStyleCnt="0"/>
      <dgm:spPr/>
    </dgm:pt>
    <dgm:pt modelId="{FA608B4C-CCDF-4882-8D28-BCBD20D03B10}" type="pres">
      <dgm:prSet presAssocID="{89A51FAE-5255-4A7D-9796-ADA5A804AB23}" presName="parTx" presStyleLbl="revTx" presStyleIdx="2" presStyleCnt="6">
        <dgm:presLayoutVars>
          <dgm:chMax val="0"/>
          <dgm:chPref val="0"/>
        </dgm:presLayoutVars>
      </dgm:prSet>
      <dgm:spPr/>
    </dgm:pt>
    <dgm:pt modelId="{558EECEE-5D6C-470D-913B-B77616B6C0ED}" type="pres">
      <dgm:prSet presAssocID="{9D69D4E8-662B-43A2-AD34-EF59E3A65E97}" presName="sibTrans" presStyleCnt="0"/>
      <dgm:spPr/>
    </dgm:pt>
    <dgm:pt modelId="{CFE55DFA-6CB0-40C9-8632-4A77132F8CEE}" type="pres">
      <dgm:prSet presAssocID="{C7F26A6A-F8C7-4877-844A-F912CE047952}" presName="compNode" presStyleCnt="0"/>
      <dgm:spPr/>
    </dgm:pt>
    <dgm:pt modelId="{8141F0DB-D824-4F2E-85EE-69A3C0717020}" type="pres">
      <dgm:prSet presAssocID="{C7F26A6A-F8C7-4877-844A-F912CE047952}" presName="bgRect" presStyleLbl="bgShp" presStyleIdx="3" presStyleCnt="6"/>
      <dgm:spPr/>
    </dgm:pt>
    <dgm:pt modelId="{A9BA8BDB-FE84-45D6-B9D7-9CBEEBDF2995}" type="pres">
      <dgm:prSet presAssocID="{C7F26A6A-F8C7-4877-844A-F912CE04795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76D4DDA6-C05D-40B0-B3DF-63AB6E0C872C}" type="pres">
      <dgm:prSet presAssocID="{C7F26A6A-F8C7-4877-844A-F912CE047952}" presName="spaceRect" presStyleCnt="0"/>
      <dgm:spPr/>
    </dgm:pt>
    <dgm:pt modelId="{AB0D0B1A-5E84-4938-9931-122FC64BC336}" type="pres">
      <dgm:prSet presAssocID="{C7F26A6A-F8C7-4877-844A-F912CE047952}" presName="parTx" presStyleLbl="revTx" presStyleIdx="3" presStyleCnt="6">
        <dgm:presLayoutVars>
          <dgm:chMax val="0"/>
          <dgm:chPref val="0"/>
        </dgm:presLayoutVars>
      </dgm:prSet>
      <dgm:spPr/>
    </dgm:pt>
    <dgm:pt modelId="{61D6697E-4BC0-46F1-9601-D64FB42960D2}" type="pres">
      <dgm:prSet presAssocID="{A8D24ABF-4DE6-4BB5-966A-2829BBB4A82F}" presName="sibTrans" presStyleCnt="0"/>
      <dgm:spPr/>
    </dgm:pt>
    <dgm:pt modelId="{05C86D4D-2B71-483E-B9C4-D41407C4CDB4}" type="pres">
      <dgm:prSet presAssocID="{9E91359E-74EB-4D6E-85A8-F67708F41DE2}" presName="compNode" presStyleCnt="0"/>
      <dgm:spPr/>
    </dgm:pt>
    <dgm:pt modelId="{51EC8506-B56C-4B2E-8813-F3D735D8CF67}" type="pres">
      <dgm:prSet presAssocID="{9E91359E-74EB-4D6E-85A8-F67708F41DE2}" presName="bgRect" presStyleLbl="bgShp" presStyleIdx="4" presStyleCnt="6"/>
      <dgm:spPr/>
    </dgm:pt>
    <dgm:pt modelId="{03ECECB0-C150-469A-9BB9-1D23E66105BD}" type="pres">
      <dgm:prSet presAssocID="{9E91359E-74EB-4D6E-85A8-F67708F41DE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mail"/>
        </a:ext>
      </dgm:extLst>
    </dgm:pt>
    <dgm:pt modelId="{1B54ED03-2126-49B8-9A60-0E269376F242}" type="pres">
      <dgm:prSet presAssocID="{9E91359E-74EB-4D6E-85A8-F67708F41DE2}" presName="spaceRect" presStyleCnt="0"/>
      <dgm:spPr/>
    </dgm:pt>
    <dgm:pt modelId="{EC04E8CA-11A7-4CD3-B514-5DA62563EF43}" type="pres">
      <dgm:prSet presAssocID="{9E91359E-74EB-4D6E-85A8-F67708F41DE2}" presName="parTx" presStyleLbl="revTx" presStyleIdx="4" presStyleCnt="6">
        <dgm:presLayoutVars>
          <dgm:chMax val="0"/>
          <dgm:chPref val="0"/>
        </dgm:presLayoutVars>
      </dgm:prSet>
      <dgm:spPr/>
    </dgm:pt>
    <dgm:pt modelId="{4D327338-7242-4336-B0F5-B1A14CD88A29}" type="pres">
      <dgm:prSet presAssocID="{C64CD9C8-5FC4-47A3-808F-45B58191B0AC}" presName="sibTrans" presStyleCnt="0"/>
      <dgm:spPr/>
    </dgm:pt>
    <dgm:pt modelId="{4A59A6C9-2BD8-4F84-A2AF-1EA8E98DE708}" type="pres">
      <dgm:prSet presAssocID="{2B64F151-95E8-46F7-9FB0-6103C4A773D1}" presName="compNode" presStyleCnt="0"/>
      <dgm:spPr/>
    </dgm:pt>
    <dgm:pt modelId="{968F4903-A82E-40F9-A8EB-88003FC96D85}" type="pres">
      <dgm:prSet presAssocID="{2B64F151-95E8-46F7-9FB0-6103C4A773D1}" presName="bgRect" presStyleLbl="bgShp" presStyleIdx="5" presStyleCnt="6"/>
      <dgm:spPr/>
    </dgm:pt>
    <dgm:pt modelId="{98E9346A-F08D-441F-93C2-C2F057CFF518}" type="pres">
      <dgm:prSet presAssocID="{2B64F151-95E8-46F7-9FB0-6103C4A773D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peat"/>
        </a:ext>
      </dgm:extLst>
    </dgm:pt>
    <dgm:pt modelId="{63C5A3E2-D895-4AFA-B9AA-B95DEBB18EF6}" type="pres">
      <dgm:prSet presAssocID="{2B64F151-95E8-46F7-9FB0-6103C4A773D1}" presName="spaceRect" presStyleCnt="0"/>
      <dgm:spPr/>
    </dgm:pt>
    <dgm:pt modelId="{0510D820-3A7A-428E-BDFB-DB073B09D3FE}" type="pres">
      <dgm:prSet presAssocID="{2B64F151-95E8-46F7-9FB0-6103C4A773D1}" presName="parTx" presStyleLbl="revTx" presStyleIdx="5" presStyleCnt="6">
        <dgm:presLayoutVars>
          <dgm:chMax val="0"/>
          <dgm:chPref val="0"/>
        </dgm:presLayoutVars>
      </dgm:prSet>
      <dgm:spPr/>
    </dgm:pt>
  </dgm:ptLst>
  <dgm:cxnLst>
    <dgm:cxn modelId="{0D9EC818-151D-44CE-9829-74129DAE0A82}" srcId="{4BF07FD6-B9DB-4993-84A6-56110DC128AC}" destId="{D295368C-F0C9-4866-BD97-C229052D3A1E}" srcOrd="1" destOrd="0" parTransId="{B842C553-4DC0-4F02-9EFA-F92307D56D3D}" sibTransId="{8F4403B3-F0D6-4313-BC9F-9D3876D606E6}"/>
    <dgm:cxn modelId="{D9AC7F44-E8EA-4408-858F-134704A7A066}" type="presOf" srcId="{4BF07FD6-B9DB-4993-84A6-56110DC128AC}" destId="{CF946CB4-1E25-47B1-A307-97FF3025809D}" srcOrd="0" destOrd="0" presId="urn:microsoft.com/office/officeart/2018/2/layout/IconVerticalSolidList"/>
    <dgm:cxn modelId="{750C6F47-5E4B-47A2-BD62-93EC911A80D7}" type="presOf" srcId="{2B64F151-95E8-46F7-9FB0-6103C4A773D1}" destId="{0510D820-3A7A-428E-BDFB-DB073B09D3FE}" srcOrd="0" destOrd="0" presId="urn:microsoft.com/office/officeart/2018/2/layout/IconVerticalSolidList"/>
    <dgm:cxn modelId="{13881B50-3174-4737-9CA8-0DCE6930FDEC}" type="presOf" srcId="{89A51FAE-5255-4A7D-9796-ADA5A804AB23}" destId="{FA608B4C-CCDF-4882-8D28-BCBD20D03B10}" srcOrd="0" destOrd="0" presId="urn:microsoft.com/office/officeart/2018/2/layout/IconVerticalSolidList"/>
    <dgm:cxn modelId="{CFCEF597-359E-4512-A9AF-BC481CD1EB4B}" type="presOf" srcId="{C7F26A6A-F8C7-4877-844A-F912CE047952}" destId="{AB0D0B1A-5E84-4938-9931-122FC64BC336}" srcOrd="0" destOrd="0" presId="urn:microsoft.com/office/officeart/2018/2/layout/IconVerticalSolidList"/>
    <dgm:cxn modelId="{70E815A1-5676-4FF2-8120-3984F5CFD418}" srcId="{4BF07FD6-B9DB-4993-84A6-56110DC128AC}" destId="{D04CEFC4-7C6A-482E-B11D-5C48B916C28B}" srcOrd="0" destOrd="0" parTransId="{5B1C3B7B-DF2E-4F20-B9BB-DE6EBDCE3BD3}" sibTransId="{20D5447C-A1C1-4CDE-89FD-7478352D5671}"/>
    <dgm:cxn modelId="{8FAC5AA9-690F-45A2-9E4F-3F0515AC7BFC}" srcId="{4BF07FD6-B9DB-4993-84A6-56110DC128AC}" destId="{9E91359E-74EB-4D6E-85A8-F67708F41DE2}" srcOrd="4" destOrd="0" parTransId="{071A4D02-A546-441C-B763-F61E496AC356}" sibTransId="{C64CD9C8-5FC4-47A3-808F-45B58191B0AC}"/>
    <dgm:cxn modelId="{102AA7B7-488F-405E-A422-2E744E8D4844}" type="presOf" srcId="{9E91359E-74EB-4D6E-85A8-F67708F41DE2}" destId="{EC04E8CA-11A7-4CD3-B514-5DA62563EF43}" srcOrd="0" destOrd="0" presId="urn:microsoft.com/office/officeart/2018/2/layout/IconVerticalSolidList"/>
    <dgm:cxn modelId="{79C5F2D0-D38F-49EA-A8AA-7D958E621ED1}" type="presOf" srcId="{D295368C-F0C9-4866-BD97-C229052D3A1E}" destId="{946FDC70-5866-468A-8FB7-6351BDF57C16}" srcOrd="0" destOrd="0" presId="urn:microsoft.com/office/officeart/2018/2/layout/IconVerticalSolidList"/>
    <dgm:cxn modelId="{A57D9BD8-707F-4574-BAEB-061C9B90A048}" srcId="{4BF07FD6-B9DB-4993-84A6-56110DC128AC}" destId="{C7F26A6A-F8C7-4877-844A-F912CE047952}" srcOrd="3" destOrd="0" parTransId="{6854D9E9-D04A-43EA-AF34-0760B453CC56}" sibTransId="{A8D24ABF-4DE6-4BB5-966A-2829BBB4A82F}"/>
    <dgm:cxn modelId="{72333EE0-8918-46F6-B753-E9B5FE289E72}" srcId="{4BF07FD6-B9DB-4993-84A6-56110DC128AC}" destId="{2B64F151-95E8-46F7-9FB0-6103C4A773D1}" srcOrd="5" destOrd="0" parTransId="{5E7D46FB-4CD3-4CA7-9D59-015759DFF197}" sibTransId="{1DFD4891-7BDB-42C1-BCD4-03CD6213CDD1}"/>
    <dgm:cxn modelId="{FB066FF3-2EB7-48BB-97A8-D7FDBCECAE5E}" type="presOf" srcId="{D04CEFC4-7C6A-482E-B11D-5C48B916C28B}" destId="{96DDB8C6-4EAB-43C8-BEA3-2DBC1586E442}" srcOrd="0" destOrd="0" presId="urn:microsoft.com/office/officeart/2018/2/layout/IconVerticalSolidList"/>
    <dgm:cxn modelId="{79AB45FF-A47B-42F6-9C64-E40DBCB89DAB}" srcId="{4BF07FD6-B9DB-4993-84A6-56110DC128AC}" destId="{89A51FAE-5255-4A7D-9796-ADA5A804AB23}" srcOrd="2" destOrd="0" parTransId="{632E1B36-3336-4CE0-ACBD-D876E479972B}" sibTransId="{9D69D4E8-662B-43A2-AD34-EF59E3A65E97}"/>
    <dgm:cxn modelId="{D10CB556-2681-41CC-AA61-B08172A26A9D}" type="presParOf" srcId="{CF946CB4-1E25-47B1-A307-97FF3025809D}" destId="{BC425868-C356-4087-BC54-B7389DD8A78B}" srcOrd="0" destOrd="0" presId="urn:microsoft.com/office/officeart/2018/2/layout/IconVerticalSolidList"/>
    <dgm:cxn modelId="{DE25E479-12F2-4B9C-A8A3-77FAEAEB9201}" type="presParOf" srcId="{BC425868-C356-4087-BC54-B7389DD8A78B}" destId="{76874354-EF72-4B45-ADAE-95D22C674235}" srcOrd="0" destOrd="0" presId="urn:microsoft.com/office/officeart/2018/2/layout/IconVerticalSolidList"/>
    <dgm:cxn modelId="{AF3142A1-C302-49FF-8E1C-678BA2507649}" type="presParOf" srcId="{BC425868-C356-4087-BC54-B7389DD8A78B}" destId="{DB5BC466-588C-43FD-BA3F-D0DA26AC4AB7}" srcOrd="1" destOrd="0" presId="urn:microsoft.com/office/officeart/2018/2/layout/IconVerticalSolidList"/>
    <dgm:cxn modelId="{C95EB757-F976-4319-8C43-2ACDD938DCDA}" type="presParOf" srcId="{BC425868-C356-4087-BC54-B7389DD8A78B}" destId="{A0C34B21-C302-4632-AC57-216AA7E4235D}" srcOrd="2" destOrd="0" presId="urn:microsoft.com/office/officeart/2018/2/layout/IconVerticalSolidList"/>
    <dgm:cxn modelId="{F32B9B61-A1B7-4AB3-A2A3-56ED0A6F008F}" type="presParOf" srcId="{BC425868-C356-4087-BC54-B7389DD8A78B}" destId="{96DDB8C6-4EAB-43C8-BEA3-2DBC1586E442}" srcOrd="3" destOrd="0" presId="urn:microsoft.com/office/officeart/2018/2/layout/IconVerticalSolidList"/>
    <dgm:cxn modelId="{A0B0E66A-17F0-4B7A-8951-331360CABFAC}" type="presParOf" srcId="{CF946CB4-1E25-47B1-A307-97FF3025809D}" destId="{359AE48B-5069-4BCD-9AC0-BA2852695725}" srcOrd="1" destOrd="0" presId="urn:microsoft.com/office/officeart/2018/2/layout/IconVerticalSolidList"/>
    <dgm:cxn modelId="{80D88D96-0784-47AC-BA90-A5351A6D8C0F}" type="presParOf" srcId="{CF946CB4-1E25-47B1-A307-97FF3025809D}" destId="{2AC18FEA-BEF9-41AC-862D-D173964F9803}" srcOrd="2" destOrd="0" presId="urn:microsoft.com/office/officeart/2018/2/layout/IconVerticalSolidList"/>
    <dgm:cxn modelId="{5182BFDF-4E32-4748-9B1F-B12DEED4582C}" type="presParOf" srcId="{2AC18FEA-BEF9-41AC-862D-D173964F9803}" destId="{CE691A7A-2189-4EE4-9AED-736086CD84B8}" srcOrd="0" destOrd="0" presId="urn:microsoft.com/office/officeart/2018/2/layout/IconVerticalSolidList"/>
    <dgm:cxn modelId="{1EE87DC0-6153-4A1F-B1B8-AD601950C19D}" type="presParOf" srcId="{2AC18FEA-BEF9-41AC-862D-D173964F9803}" destId="{CD0CE713-8A12-4AD5-AADB-3FAF9E00C846}" srcOrd="1" destOrd="0" presId="urn:microsoft.com/office/officeart/2018/2/layout/IconVerticalSolidList"/>
    <dgm:cxn modelId="{5C6A78F9-4AFC-484A-8093-CE342F19279C}" type="presParOf" srcId="{2AC18FEA-BEF9-41AC-862D-D173964F9803}" destId="{63CADB01-9C74-412E-8F3D-1E90B8CC9C41}" srcOrd="2" destOrd="0" presId="urn:microsoft.com/office/officeart/2018/2/layout/IconVerticalSolidList"/>
    <dgm:cxn modelId="{54DDCAFB-28E5-4E8D-8B00-34B75D99D070}" type="presParOf" srcId="{2AC18FEA-BEF9-41AC-862D-D173964F9803}" destId="{946FDC70-5866-468A-8FB7-6351BDF57C16}" srcOrd="3" destOrd="0" presId="urn:microsoft.com/office/officeart/2018/2/layout/IconVerticalSolidList"/>
    <dgm:cxn modelId="{059A65E3-67EC-4CA2-A36A-BBCBE756F9C9}" type="presParOf" srcId="{CF946CB4-1E25-47B1-A307-97FF3025809D}" destId="{14F5AD89-0C58-40AF-86B9-0AACC1690B7A}" srcOrd="3" destOrd="0" presId="urn:microsoft.com/office/officeart/2018/2/layout/IconVerticalSolidList"/>
    <dgm:cxn modelId="{1517ACC7-38A3-4C28-9425-A66125BBAD39}" type="presParOf" srcId="{CF946CB4-1E25-47B1-A307-97FF3025809D}" destId="{3B1B9D12-1D51-4724-8920-9B64258FA2DA}" srcOrd="4" destOrd="0" presId="urn:microsoft.com/office/officeart/2018/2/layout/IconVerticalSolidList"/>
    <dgm:cxn modelId="{3BFA8FB2-6791-4718-AC87-CA0497C99CC4}" type="presParOf" srcId="{3B1B9D12-1D51-4724-8920-9B64258FA2DA}" destId="{DFFBDEA4-B4EE-45C6-8ECA-F54A041859DF}" srcOrd="0" destOrd="0" presId="urn:microsoft.com/office/officeart/2018/2/layout/IconVerticalSolidList"/>
    <dgm:cxn modelId="{70859F22-37C0-4EC1-A8DE-D443B59B2C18}" type="presParOf" srcId="{3B1B9D12-1D51-4724-8920-9B64258FA2DA}" destId="{19D71DE5-F9C8-491C-BF8F-8F89C6098A24}" srcOrd="1" destOrd="0" presId="urn:microsoft.com/office/officeart/2018/2/layout/IconVerticalSolidList"/>
    <dgm:cxn modelId="{8BF3C96D-E333-4824-9A25-211E4FD76853}" type="presParOf" srcId="{3B1B9D12-1D51-4724-8920-9B64258FA2DA}" destId="{E1258D01-721D-417A-B03E-B635DAB4BC15}" srcOrd="2" destOrd="0" presId="urn:microsoft.com/office/officeart/2018/2/layout/IconVerticalSolidList"/>
    <dgm:cxn modelId="{4F816BBB-9E9E-48C6-91CB-6712756DFD50}" type="presParOf" srcId="{3B1B9D12-1D51-4724-8920-9B64258FA2DA}" destId="{FA608B4C-CCDF-4882-8D28-BCBD20D03B10}" srcOrd="3" destOrd="0" presId="urn:microsoft.com/office/officeart/2018/2/layout/IconVerticalSolidList"/>
    <dgm:cxn modelId="{6D6BFB55-6B7F-489F-96DE-B282BCF3E7DF}" type="presParOf" srcId="{CF946CB4-1E25-47B1-A307-97FF3025809D}" destId="{558EECEE-5D6C-470D-913B-B77616B6C0ED}" srcOrd="5" destOrd="0" presId="urn:microsoft.com/office/officeart/2018/2/layout/IconVerticalSolidList"/>
    <dgm:cxn modelId="{626BE49A-5174-4B4D-A4EA-E377CC9D19BF}" type="presParOf" srcId="{CF946CB4-1E25-47B1-A307-97FF3025809D}" destId="{CFE55DFA-6CB0-40C9-8632-4A77132F8CEE}" srcOrd="6" destOrd="0" presId="urn:microsoft.com/office/officeart/2018/2/layout/IconVerticalSolidList"/>
    <dgm:cxn modelId="{0CC1AA9D-029D-40FD-BEC8-469086D41CAC}" type="presParOf" srcId="{CFE55DFA-6CB0-40C9-8632-4A77132F8CEE}" destId="{8141F0DB-D824-4F2E-85EE-69A3C0717020}" srcOrd="0" destOrd="0" presId="urn:microsoft.com/office/officeart/2018/2/layout/IconVerticalSolidList"/>
    <dgm:cxn modelId="{88759003-F213-48A5-B364-5996C6BDCCDF}" type="presParOf" srcId="{CFE55DFA-6CB0-40C9-8632-4A77132F8CEE}" destId="{A9BA8BDB-FE84-45D6-B9D7-9CBEEBDF2995}" srcOrd="1" destOrd="0" presId="urn:microsoft.com/office/officeart/2018/2/layout/IconVerticalSolidList"/>
    <dgm:cxn modelId="{8C232EBE-3376-4695-B908-BCF0910E78A7}" type="presParOf" srcId="{CFE55DFA-6CB0-40C9-8632-4A77132F8CEE}" destId="{76D4DDA6-C05D-40B0-B3DF-63AB6E0C872C}" srcOrd="2" destOrd="0" presId="urn:microsoft.com/office/officeart/2018/2/layout/IconVerticalSolidList"/>
    <dgm:cxn modelId="{98CE4B0E-8F6D-4DB7-8498-80696800FE51}" type="presParOf" srcId="{CFE55DFA-6CB0-40C9-8632-4A77132F8CEE}" destId="{AB0D0B1A-5E84-4938-9931-122FC64BC336}" srcOrd="3" destOrd="0" presId="urn:microsoft.com/office/officeart/2018/2/layout/IconVerticalSolidList"/>
    <dgm:cxn modelId="{3B1F04D0-6719-45D3-93DA-1D5697DACE53}" type="presParOf" srcId="{CF946CB4-1E25-47B1-A307-97FF3025809D}" destId="{61D6697E-4BC0-46F1-9601-D64FB42960D2}" srcOrd="7" destOrd="0" presId="urn:microsoft.com/office/officeart/2018/2/layout/IconVerticalSolidList"/>
    <dgm:cxn modelId="{3787080D-B8F2-4DC1-9C9F-DB3C4DD4C767}" type="presParOf" srcId="{CF946CB4-1E25-47B1-A307-97FF3025809D}" destId="{05C86D4D-2B71-483E-B9C4-D41407C4CDB4}" srcOrd="8" destOrd="0" presId="urn:microsoft.com/office/officeart/2018/2/layout/IconVerticalSolidList"/>
    <dgm:cxn modelId="{51F0DB39-3BED-4FA4-97B3-44418960FB89}" type="presParOf" srcId="{05C86D4D-2B71-483E-B9C4-D41407C4CDB4}" destId="{51EC8506-B56C-4B2E-8813-F3D735D8CF67}" srcOrd="0" destOrd="0" presId="urn:microsoft.com/office/officeart/2018/2/layout/IconVerticalSolidList"/>
    <dgm:cxn modelId="{876726E2-4246-4BF5-B2CE-9AFFE26FA3C5}" type="presParOf" srcId="{05C86D4D-2B71-483E-B9C4-D41407C4CDB4}" destId="{03ECECB0-C150-469A-9BB9-1D23E66105BD}" srcOrd="1" destOrd="0" presId="urn:microsoft.com/office/officeart/2018/2/layout/IconVerticalSolidList"/>
    <dgm:cxn modelId="{2ACFE3C5-26BF-4FFC-B9F3-C43C122CA1CD}" type="presParOf" srcId="{05C86D4D-2B71-483E-B9C4-D41407C4CDB4}" destId="{1B54ED03-2126-49B8-9A60-0E269376F242}" srcOrd="2" destOrd="0" presId="urn:microsoft.com/office/officeart/2018/2/layout/IconVerticalSolidList"/>
    <dgm:cxn modelId="{1AE997FB-F0BE-4260-B861-5453B6929CA9}" type="presParOf" srcId="{05C86D4D-2B71-483E-B9C4-D41407C4CDB4}" destId="{EC04E8CA-11A7-4CD3-B514-5DA62563EF43}" srcOrd="3" destOrd="0" presId="urn:microsoft.com/office/officeart/2018/2/layout/IconVerticalSolidList"/>
    <dgm:cxn modelId="{F72F9BDB-1412-4444-97FA-DD36A7CF0411}" type="presParOf" srcId="{CF946CB4-1E25-47B1-A307-97FF3025809D}" destId="{4D327338-7242-4336-B0F5-B1A14CD88A29}" srcOrd="9" destOrd="0" presId="urn:microsoft.com/office/officeart/2018/2/layout/IconVerticalSolidList"/>
    <dgm:cxn modelId="{9835D416-99CA-44DB-BB77-74A4D47A6C36}" type="presParOf" srcId="{CF946CB4-1E25-47B1-A307-97FF3025809D}" destId="{4A59A6C9-2BD8-4F84-A2AF-1EA8E98DE708}" srcOrd="10" destOrd="0" presId="urn:microsoft.com/office/officeart/2018/2/layout/IconVerticalSolidList"/>
    <dgm:cxn modelId="{E7BBC245-DB1E-4F54-9523-90BC2B4396B5}" type="presParOf" srcId="{4A59A6C9-2BD8-4F84-A2AF-1EA8E98DE708}" destId="{968F4903-A82E-40F9-A8EB-88003FC96D85}" srcOrd="0" destOrd="0" presId="urn:microsoft.com/office/officeart/2018/2/layout/IconVerticalSolidList"/>
    <dgm:cxn modelId="{95F6D44A-A0D8-4A1C-BEAC-B4D9491E1400}" type="presParOf" srcId="{4A59A6C9-2BD8-4F84-A2AF-1EA8E98DE708}" destId="{98E9346A-F08D-441F-93C2-C2F057CFF518}" srcOrd="1" destOrd="0" presId="urn:microsoft.com/office/officeart/2018/2/layout/IconVerticalSolidList"/>
    <dgm:cxn modelId="{28FC2859-6B41-4A20-9F6F-FAEEF63262EB}" type="presParOf" srcId="{4A59A6C9-2BD8-4F84-A2AF-1EA8E98DE708}" destId="{63C5A3E2-D895-4AFA-B9AA-B95DEBB18EF6}" srcOrd="2" destOrd="0" presId="urn:microsoft.com/office/officeart/2018/2/layout/IconVerticalSolidList"/>
    <dgm:cxn modelId="{A2A8AFF1-61F5-4C1E-8C54-B21E9C225063}" type="presParOf" srcId="{4A59A6C9-2BD8-4F84-A2AF-1EA8E98DE708}" destId="{0510D820-3A7A-428E-BDFB-DB073B09D3FE}"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74354-EF72-4B45-ADAE-95D22C674235}">
      <dsp:nvSpPr>
        <dsp:cNvPr id="0" name=""/>
        <dsp:cNvSpPr/>
      </dsp:nvSpPr>
      <dsp:spPr>
        <a:xfrm>
          <a:off x="0" y="1780"/>
          <a:ext cx="5861090" cy="758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BC466-588C-43FD-BA3F-D0DA26AC4AB7}">
      <dsp:nvSpPr>
        <dsp:cNvPr id="0" name=""/>
        <dsp:cNvSpPr/>
      </dsp:nvSpPr>
      <dsp:spPr>
        <a:xfrm>
          <a:off x="229465" y="172457"/>
          <a:ext cx="417210" cy="4172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DDB8C6-4EAB-43C8-BEA3-2DBC1586E442}">
      <dsp:nvSpPr>
        <dsp:cNvPr id="0" name=""/>
        <dsp:cNvSpPr/>
      </dsp:nvSpPr>
      <dsp:spPr>
        <a:xfrm>
          <a:off x="876141" y="1780"/>
          <a:ext cx="4984948" cy="758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1" tIns="80281" rIns="80281" bIns="80281" numCol="1" spcCol="1270" anchor="ctr" anchorCtr="0">
          <a:noAutofit/>
        </a:bodyPr>
        <a:lstStyle/>
        <a:p>
          <a:pPr marL="0" lvl="0" indent="0" algn="l" defTabSz="844550">
            <a:lnSpc>
              <a:spcPct val="90000"/>
            </a:lnSpc>
            <a:spcBef>
              <a:spcPct val="0"/>
            </a:spcBef>
            <a:spcAft>
              <a:spcPct val="35000"/>
            </a:spcAft>
            <a:buNone/>
          </a:pPr>
          <a:r>
            <a:rPr lang="en-US" sz="1900" kern="1200"/>
            <a:t>Pilot Program</a:t>
          </a:r>
        </a:p>
      </dsp:txBody>
      <dsp:txXfrm>
        <a:off x="876141" y="1780"/>
        <a:ext cx="4984948" cy="758564"/>
      </dsp:txXfrm>
    </dsp:sp>
    <dsp:sp modelId="{CE691A7A-2189-4EE4-9AED-736086CD84B8}">
      <dsp:nvSpPr>
        <dsp:cNvPr id="0" name=""/>
        <dsp:cNvSpPr/>
      </dsp:nvSpPr>
      <dsp:spPr>
        <a:xfrm>
          <a:off x="0" y="949985"/>
          <a:ext cx="5861090" cy="758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0CE713-8A12-4AD5-AADB-3FAF9E00C846}">
      <dsp:nvSpPr>
        <dsp:cNvPr id="0" name=""/>
        <dsp:cNvSpPr/>
      </dsp:nvSpPr>
      <dsp:spPr>
        <a:xfrm>
          <a:off x="229465" y="1120662"/>
          <a:ext cx="417210" cy="4172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6FDC70-5866-468A-8FB7-6351BDF57C16}">
      <dsp:nvSpPr>
        <dsp:cNvPr id="0" name=""/>
        <dsp:cNvSpPr/>
      </dsp:nvSpPr>
      <dsp:spPr>
        <a:xfrm>
          <a:off x="876141" y="949985"/>
          <a:ext cx="4984948" cy="758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1" tIns="80281" rIns="80281" bIns="80281" numCol="1" spcCol="1270" anchor="ctr" anchorCtr="0">
          <a:noAutofit/>
        </a:bodyPr>
        <a:lstStyle/>
        <a:p>
          <a:pPr marL="0" lvl="0" indent="0" algn="l" defTabSz="844550">
            <a:lnSpc>
              <a:spcPct val="90000"/>
            </a:lnSpc>
            <a:spcBef>
              <a:spcPct val="0"/>
            </a:spcBef>
            <a:spcAft>
              <a:spcPct val="35000"/>
            </a:spcAft>
            <a:buNone/>
          </a:pPr>
          <a:r>
            <a:rPr lang="en-US" sz="1900" kern="1200"/>
            <a:t>Internal Training and Onboarding</a:t>
          </a:r>
        </a:p>
      </dsp:txBody>
      <dsp:txXfrm>
        <a:off x="876141" y="949985"/>
        <a:ext cx="4984948" cy="758564"/>
      </dsp:txXfrm>
    </dsp:sp>
    <dsp:sp modelId="{DFFBDEA4-B4EE-45C6-8ECA-F54A041859DF}">
      <dsp:nvSpPr>
        <dsp:cNvPr id="0" name=""/>
        <dsp:cNvSpPr/>
      </dsp:nvSpPr>
      <dsp:spPr>
        <a:xfrm>
          <a:off x="0" y="1898190"/>
          <a:ext cx="5861090" cy="758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D71DE5-F9C8-491C-BF8F-8F89C6098A24}">
      <dsp:nvSpPr>
        <dsp:cNvPr id="0" name=""/>
        <dsp:cNvSpPr/>
      </dsp:nvSpPr>
      <dsp:spPr>
        <a:xfrm>
          <a:off x="229465" y="2068867"/>
          <a:ext cx="417210" cy="4172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608B4C-CCDF-4882-8D28-BCBD20D03B10}">
      <dsp:nvSpPr>
        <dsp:cNvPr id="0" name=""/>
        <dsp:cNvSpPr/>
      </dsp:nvSpPr>
      <dsp:spPr>
        <a:xfrm>
          <a:off x="876141" y="1898190"/>
          <a:ext cx="4984948" cy="758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1" tIns="80281" rIns="80281" bIns="80281" numCol="1" spcCol="1270" anchor="ctr" anchorCtr="0">
          <a:noAutofit/>
        </a:bodyPr>
        <a:lstStyle/>
        <a:p>
          <a:pPr marL="0" lvl="0" indent="0" algn="l" defTabSz="844550">
            <a:lnSpc>
              <a:spcPct val="90000"/>
            </a:lnSpc>
            <a:spcBef>
              <a:spcPct val="0"/>
            </a:spcBef>
            <a:spcAft>
              <a:spcPct val="35000"/>
            </a:spcAft>
            <a:buNone/>
          </a:pPr>
          <a:r>
            <a:rPr lang="en-US" sz="1900" kern="1200"/>
            <a:t>Phased Rollout</a:t>
          </a:r>
        </a:p>
      </dsp:txBody>
      <dsp:txXfrm>
        <a:off x="876141" y="1898190"/>
        <a:ext cx="4984948" cy="758564"/>
      </dsp:txXfrm>
    </dsp:sp>
    <dsp:sp modelId="{8141F0DB-D824-4F2E-85EE-69A3C0717020}">
      <dsp:nvSpPr>
        <dsp:cNvPr id="0" name=""/>
        <dsp:cNvSpPr/>
      </dsp:nvSpPr>
      <dsp:spPr>
        <a:xfrm>
          <a:off x="0" y="2846395"/>
          <a:ext cx="5861090" cy="758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BA8BDB-FE84-45D6-B9D7-9CBEEBDF2995}">
      <dsp:nvSpPr>
        <dsp:cNvPr id="0" name=""/>
        <dsp:cNvSpPr/>
      </dsp:nvSpPr>
      <dsp:spPr>
        <a:xfrm>
          <a:off x="229465" y="3017072"/>
          <a:ext cx="417210" cy="4172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0D0B1A-5E84-4938-9931-122FC64BC336}">
      <dsp:nvSpPr>
        <dsp:cNvPr id="0" name=""/>
        <dsp:cNvSpPr/>
      </dsp:nvSpPr>
      <dsp:spPr>
        <a:xfrm>
          <a:off x="876141" y="2846395"/>
          <a:ext cx="4984948" cy="758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1" tIns="80281" rIns="80281" bIns="80281" numCol="1" spcCol="1270" anchor="ctr" anchorCtr="0">
          <a:noAutofit/>
        </a:bodyPr>
        <a:lstStyle/>
        <a:p>
          <a:pPr marL="0" lvl="0" indent="0" algn="l" defTabSz="844550">
            <a:lnSpc>
              <a:spcPct val="90000"/>
            </a:lnSpc>
            <a:spcBef>
              <a:spcPct val="0"/>
            </a:spcBef>
            <a:spcAft>
              <a:spcPct val="35000"/>
            </a:spcAft>
            <a:buNone/>
          </a:pPr>
          <a:r>
            <a:rPr lang="en-US" sz="1900" kern="1200"/>
            <a:t>Stakeholder Engagement</a:t>
          </a:r>
        </a:p>
      </dsp:txBody>
      <dsp:txXfrm>
        <a:off x="876141" y="2846395"/>
        <a:ext cx="4984948" cy="758564"/>
      </dsp:txXfrm>
    </dsp:sp>
    <dsp:sp modelId="{51EC8506-B56C-4B2E-8813-F3D735D8CF67}">
      <dsp:nvSpPr>
        <dsp:cNvPr id="0" name=""/>
        <dsp:cNvSpPr/>
      </dsp:nvSpPr>
      <dsp:spPr>
        <a:xfrm>
          <a:off x="0" y="3794600"/>
          <a:ext cx="5861090" cy="758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CECB0-C150-469A-9BB9-1D23E66105BD}">
      <dsp:nvSpPr>
        <dsp:cNvPr id="0" name=""/>
        <dsp:cNvSpPr/>
      </dsp:nvSpPr>
      <dsp:spPr>
        <a:xfrm>
          <a:off x="229465" y="3965277"/>
          <a:ext cx="417210" cy="4172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04E8CA-11A7-4CD3-B514-5DA62563EF43}">
      <dsp:nvSpPr>
        <dsp:cNvPr id="0" name=""/>
        <dsp:cNvSpPr/>
      </dsp:nvSpPr>
      <dsp:spPr>
        <a:xfrm>
          <a:off x="876141" y="3794600"/>
          <a:ext cx="4984948" cy="758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1" tIns="80281" rIns="80281" bIns="80281" numCol="1" spcCol="1270" anchor="ctr" anchorCtr="0">
          <a:noAutofit/>
        </a:bodyPr>
        <a:lstStyle/>
        <a:p>
          <a:pPr marL="0" lvl="0" indent="0" algn="l" defTabSz="844550">
            <a:lnSpc>
              <a:spcPct val="90000"/>
            </a:lnSpc>
            <a:spcBef>
              <a:spcPct val="0"/>
            </a:spcBef>
            <a:spcAft>
              <a:spcPct val="35000"/>
            </a:spcAft>
            <a:buNone/>
          </a:pPr>
          <a:r>
            <a:rPr lang="en-US" sz="1900" kern="1200"/>
            <a:t>Marketing and Communication</a:t>
          </a:r>
        </a:p>
      </dsp:txBody>
      <dsp:txXfrm>
        <a:off x="876141" y="3794600"/>
        <a:ext cx="4984948" cy="758564"/>
      </dsp:txXfrm>
    </dsp:sp>
    <dsp:sp modelId="{968F4903-A82E-40F9-A8EB-88003FC96D85}">
      <dsp:nvSpPr>
        <dsp:cNvPr id="0" name=""/>
        <dsp:cNvSpPr/>
      </dsp:nvSpPr>
      <dsp:spPr>
        <a:xfrm>
          <a:off x="0" y="4742805"/>
          <a:ext cx="5861090" cy="758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9346A-F08D-441F-93C2-C2F057CFF518}">
      <dsp:nvSpPr>
        <dsp:cNvPr id="0" name=""/>
        <dsp:cNvSpPr/>
      </dsp:nvSpPr>
      <dsp:spPr>
        <a:xfrm>
          <a:off x="229465" y="4913482"/>
          <a:ext cx="417210" cy="4172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10D820-3A7A-428E-BDFB-DB073B09D3FE}">
      <dsp:nvSpPr>
        <dsp:cNvPr id="0" name=""/>
        <dsp:cNvSpPr/>
      </dsp:nvSpPr>
      <dsp:spPr>
        <a:xfrm>
          <a:off x="876141" y="4742805"/>
          <a:ext cx="4984948" cy="758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1" tIns="80281" rIns="80281" bIns="80281" numCol="1" spcCol="1270" anchor="ctr" anchorCtr="0">
          <a:noAutofit/>
        </a:bodyPr>
        <a:lstStyle/>
        <a:p>
          <a:pPr marL="0" lvl="0" indent="0" algn="l" defTabSz="844550">
            <a:lnSpc>
              <a:spcPct val="90000"/>
            </a:lnSpc>
            <a:spcBef>
              <a:spcPct val="0"/>
            </a:spcBef>
            <a:spcAft>
              <a:spcPct val="35000"/>
            </a:spcAft>
            <a:buNone/>
          </a:pPr>
          <a:r>
            <a:rPr lang="en-US" sz="1900" kern="1200"/>
            <a:t>Continuous Improvements and deployements</a:t>
          </a:r>
        </a:p>
      </dsp:txBody>
      <dsp:txXfrm>
        <a:off x="876141" y="4742805"/>
        <a:ext cx="4984948" cy="7585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N" sz="4400" spc="-1" strike="noStrike">
                <a:latin typeface="Arial"/>
              </a:rPr>
              <a:t>Click to move the slide</a:t>
            </a:r>
            <a:endParaRPr b="0" lang="en-IN" sz="4400" spc="-1" strike="noStrike">
              <a:latin typeface="Arial"/>
            </a:endParaRPr>
          </a:p>
        </p:txBody>
      </p:sp>
      <p:sp>
        <p:nvSpPr>
          <p:cNvPr id="8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9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91"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92"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93"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CA895EFC-7011-4573-A1AB-13BE49EF9719}"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685800" y="1143000"/>
            <a:ext cx="5485680" cy="3085560"/>
          </a:xfrm>
          <a:prstGeom prst="rect">
            <a:avLst/>
          </a:prstGeom>
          <a:ln w="0">
            <a:noFill/>
          </a:ln>
        </p:spPr>
      </p:sp>
      <p:sp>
        <p:nvSpPr>
          <p:cNvPr id="21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IN" sz="2000" spc="-1" strike="noStrike">
              <a:latin typeface="Arial"/>
            </a:endParaRPr>
          </a:p>
        </p:txBody>
      </p:sp>
      <p:sp>
        <p:nvSpPr>
          <p:cNvPr id="211" name="PlaceHolder 3"/>
          <p:cNvSpPr>
            <a:spLocks noGrp="1"/>
          </p:cNvSpPr>
          <p:nvPr>
            <p:ph type="sldNum" idx="13"/>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418DBF8C-B97A-4D84-9B7D-86D41663C675}"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685800" y="1143000"/>
            <a:ext cx="5485680" cy="3085560"/>
          </a:xfrm>
          <a:prstGeom prst="rect">
            <a:avLst/>
          </a:prstGeom>
          <a:ln w="0">
            <a:noFill/>
          </a:ln>
        </p:spPr>
      </p:sp>
      <p:sp>
        <p:nvSpPr>
          <p:cNvPr id="20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IN" sz="2000" spc="-1" strike="noStrike">
              <a:latin typeface="Arial"/>
            </a:endParaRPr>
          </a:p>
        </p:txBody>
      </p:sp>
      <p:sp>
        <p:nvSpPr>
          <p:cNvPr id="202" name="PlaceHolder 3"/>
          <p:cNvSpPr>
            <a:spLocks noGrp="1"/>
          </p:cNvSpPr>
          <p:nvPr>
            <p:ph type="sldNum" idx="1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392AA174-35B0-4206-B86A-334FE42D79D9}"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685800" y="1143000"/>
            <a:ext cx="5485680" cy="3085560"/>
          </a:xfrm>
          <a:prstGeom prst="rect">
            <a:avLst/>
          </a:prstGeom>
          <a:ln w="0">
            <a:noFill/>
          </a:ln>
        </p:spPr>
      </p:sp>
      <p:sp>
        <p:nvSpPr>
          <p:cNvPr id="204"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IN" sz="2000" spc="-1" strike="noStrike">
              <a:latin typeface="Arial"/>
            </a:endParaRPr>
          </a:p>
        </p:txBody>
      </p:sp>
      <p:sp>
        <p:nvSpPr>
          <p:cNvPr id="205" name="PlaceHolder 3"/>
          <p:cNvSpPr>
            <a:spLocks noGrp="1"/>
          </p:cNvSpPr>
          <p:nvPr>
            <p:ph type="sldNum" idx="11"/>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B937373D-BC03-4068-993E-AF188BCEE158}"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685800" y="1143000"/>
            <a:ext cx="5485680" cy="3085560"/>
          </a:xfrm>
          <a:prstGeom prst="rect">
            <a:avLst/>
          </a:prstGeom>
          <a:ln w="0">
            <a:noFill/>
          </a:ln>
        </p:spPr>
      </p:sp>
      <p:sp>
        <p:nvSpPr>
          <p:cNvPr id="207"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IN" sz="2000" spc="-1" strike="noStrike">
              <a:latin typeface="Arial"/>
            </a:endParaRPr>
          </a:p>
        </p:txBody>
      </p:sp>
      <p:sp>
        <p:nvSpPr>
          <p:cNvPr id="208" name="PlaceHolder 3"/>
          <p:cNvSpPr>
            <a:spLocks noGrp="1"/>
          </p:cNvSpPr>
          <p:nvPr>
            <p:ph type="sldNum" idx="12"/>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0D453706-0531-4C7D-A4B6-E2F7BB591011}" type="slidenum">
              <a:rPr b="0" lang="en-US" sz="1200" spc="-1" strike="noStrike">
                <a:latin typeface="Times New Roman"/>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ACB177F-47FD-498B-93FD-A163CEBFB3C1}"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DA81942-EC34-43AA-943A-0D8124850A8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511ED27-F892-4042-95D8-07CEB5FB178B}"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579D9A7-A16A-42B0-8960-88936F79A6A6}"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FC19A51-8E75-4266-A266-CA6533F001B6}"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1991C0E-127F-4770-B5F4-2A945683CBD1}"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E6E3677-37FC-462E-BD32-72A540DD4286}"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8587DAA-671A-498F-AE29-7B7B476733EB}"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F744492-B141-4E9D-9D87-C5F36B979E01}"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F53475F-59D2-4FB3-9E5D-EA3D1E67C88F}"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39D5517-02FA-4782-9100-056EB7843A1B}"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7C1247B-1F20-4D57-AE28-89FED1E34503}"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BC54A50-EF50-48D5-913E-FA59CAF2D974}"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D0872BD-FCC4-4FDB-9155-B3C729595002}"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C32F550-DAE6-4070-A0D7-5F7C3B5EFE2E}"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74E8CF9-2F62-4E68-A3BA-F22785C21387}"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99F12F5-E9B2-4095-9AF1-3F346D376685}"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7D319A4-18F5-463A-B173-8156E4E7914D}"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7DDD53D-17A5-4563-BCFF-C176363DA12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7CB42AA-400B-4FB2-9F71-AFEA83290A2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D1D3258-6CD5-449F-B27C-92F91C10C59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08C6CA7-A765-4BB6-8A86-BF1A7232355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1E3893A-561E-44BD-A4C1-CD14E52B9545}"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2C19956-AF21-4E01-AA80-311414470EB6}"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A red and blue rectangle with black background&#10;&#10;Description automatically generated"/>
          <p:cNvPicPr/>
          <p:nvPr/>
        </p:nvPicPr>
        <p:blipFill>
          <a:blip r:embed="rId2"/>
          <a:stretch/>
        </p:blipFill>
        <p:spPr>
          <a:xfrm>
            <a:off x="105480" y="6414480"/>
            <a:ext cx="731880" cy="426600"/>
          </a:xfrm>
          <a:prstGeom prst="rect">
            <a:avLst/>
          </a:prstGeom>
          <a:ln w="0">
            <a:noFill/>
          </a:ln>
        </p:spPr>
      </p:pic>
      <p:pic>
        <p:nvPicPr>
          <p:cNvPr id="1" name="Picture 7" descr="A black and orange logo&#10;&#10;Description automatically generated"/>
          <p:cNvPicPr/>
          <p:nvPr/>
        </p:nvPicPr>
        <p:blipFill>
          <a:blip r:embed="rId3"/>
          <a:stretch/>
        </p:blipFill>
        <p:spPr>
          <a:xfrm>
            <a:off x="9928800" y="6350400"/>
            <a:ext cx="894240" cy="502560"/>
          </a:xfrm>
          <a:prstGeom prst="rect">
            <a:avLst/>
          </a:prstGeom>
          <a:ln w="0">
            <a:noFill/>
          </a:ln>
        </p:spPr>
      </p:pic>
      <p:pic>
        <p:nvPicPr>
          <p:cNvPr id="2" name="Picture 8" descr="A close-up of a logo&#10;&#10;Description automatically generated"/>
          <p:cNvPicPr/>
          <p:nvPr/>
        </p:nvPicPr>
        <p:blipFill>
          <a:blip r:embed="rId4"/>
          <a:stretch/>
        </p:blipFill>
        <p:spPr>
          <a:xfrm>
            <a:off x="11011320" y="6449760"/>
            <a:ext cx="1127160" cy="264240"/>
          </a:xfrm>
          <a:prstGeom prst="rect">
            <a:avLst/>
          </a:prstGeom>
          <a:ln w="0">
            <a:noFill/>
          </a:ln>
        </p:spPr>
      </p:pic>
      <p:sp>
        <p:nvSpPr>
          <p:cNvPr id="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5"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86FE998B-C3FE-4848-9C9E-B828EFE22CD6}" type="slidenum">
              <a:rPr b="0" lang="en-US" sz="1200" spc="-1" strike="noStrike">
                <a:solidFill>
                  <a:srgbClr val="8b8b8b"/>
                </a:solidFill>
                <a:latin typeface="Calibri"/>
              </a:rPr>
              <a:t>&lt;number&gt;</a:t>
            </a:fld>
            <a:endParaRPr b="0" lang="en-IN" sz="1200" spc="-1" strike="noStrike">
              <a:latin typeface="Times New Roman"/>
            </a:endParaRPr>
          </a:p>
        </p:txBody>
      </p:sp>
      <p:sp>
        <p:nvSpPr>
          <p:cNvPr id="6"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4" name="Picture 6" descr="A red and blue rectangle with black background&#10;&#10;Description automatically generated"/>
          <p:cNvPicPr/>
          <p:nvPr/>
        </p:nvPicPr>
        <p:blipFill>
          <a:blip r:embed="rId2"/>
          <a:stretch/>
        </p:blipFill>
        <p:spPr>
          <a:xfrm>
            <a:off x="105480" y="6414480"/>
            <a:ext cx="731880" cy="426600"/>
          </a:xfrm>
          <a:prstGeom prst="rect">
            <a:avLst/>
          </a:prstGeom>
          <a:ln w="0">
            <a:noFill/>
          </a:ln>
        </p:spPr>
      </p:pic>
      <p:pic>
        <p:nvPicPr>
          <p:cNvPr id="45" name="Picture 7" descr="A black and orange logo&#10;&#10;Description automatically generated"/>
          <p:cNvPicPr/>
          <p:nvPr/>
        </p:nvPicPr>
        <p:blipFill>
          <a:blip r:embed="rId3"/>
          <a:stretch/>
        </p:blipFill>
        <p:spPr>
          <a:xfrm>
            <a:off x="9928800" y="6350400"/>
            <a:ext cx="894240" cy="502560"/>
          </a:xfrm>
          <a:prstGeom prst="rect">
            <a:avLst/>
          </a:prstGeom>
          <a:ln w="0">
            <a:noFill/>
          </a:ln>
        </p:spPr>
      </p:pic>
      <p:pic>
        <p:nvPicPr>
          <p:cNvPr id="46" name="Picture 8" descr="A close-up of a logo&#10;&#10;Description automatically generated"/>
          <p:cNvPicPr/>
          <p:nvPr/>
        </p:nvPicPr>
        <p:blipFill>
          <a:blip r:embed="rId4"/>
          <a:stretch/>
        </p:blipFill>
        <p:spPr>
          <a:xfrm>
            <a:off x="11011320" y="6449760"/>
            <a:ext cx="1127160" cy="264240"/>
          </a:xfrm>
          <a:prstGeom prst="rect">
            <a:avLst/>
          </a:prstGeom>
          <a:ln w="0">
            <a:noFill/>
          </a:ln>
        </p:spPr>
      </p:pic>
      <p:sp>
        <p:nvSpPr>
          <p:cNvPr id="47"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48"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710789EA-5BE8-4A82-B5DF-F2941BF083E3}" type="slidenum">
              <a:rPr b="0" lang="en-US" sz="1200" spc="-1" strike="noStrike">
                <a:solidFill>
                  <a:srgbClr val="8b8b8b"/>
                </a:solidFill>
                <a:latin typeface="Calibri"/>
              </a:rPr>
              <a:t>&lt;number&gt;</a:t>
            </a:fld>
            <a:endParaRPr b="0" lang="en-IN" sz="1200" spc="-1" strike="noStrike">
              <a:latin typeface="Times New Roman"/>
            </a:endParaRPr>
          </a:p>
        </p:txBody>
      </p:sp>
      <p:sp>
        <p:nvSpPr>
          <p:cNvPr id="49"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5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5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jpe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jpeg"/><Relationship Id="rId9" Type="http://schemas.openxmlformats.org/officeDocument/2006/relationships/image" Target="../media/image34.png"/><Relationship Id="rId10" Type="http://schemas.openxmlformats.org/officeDocument/2006/relationships/image" Target="../media/image35.png"/><Relationship Id="rId11" Type="http://schemas.openxmlformats.org/officeDocument/2006/relationships/image" Target="../media/image36.png"/><Relationship Id="rId12" Type="http://schemas.openxmlformats.org/officeDocument/2006/relationships/slideLayout" Target="../slideLayouts/slideLayout13.xml"/><Relationship Id="rId1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jpeg"/><Relationship Id="rId9"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Google Shape;347;p2"/>
          <p:cNvSpPr/>
          <p:nvPr/>
        </p:nvSpPr>
        <p:spPr>
          <a:xfrm>
            <a:off x="2880000" y="1447920"/>
            <a:ext cx="6431760" cy="575280"/>
          </a:xfrm>
          <a:prstGeom prst="rect">
            <a:avLst/>
          </a:prstGeom>
          <a:noFill/>
          <a:ln w="0">
            <a:noFill/>
          </a:ln>
        </p:spPr>
        <p:style>
          <a:lnRef idx="0"/>
          <a:fillRef idx="0"/>
          <a:effectRef idx="0"/>
          <a:fontRef idx="minor"/>
        </p:style>
        <p:txBody>
          <a:bodyPr lIns="90000" rIns="90000" tIns="91440" bIns="91440" anchor="t">
            <a:noAutofit/>
          </a:bodyPr>
          <a:p>
            <a:pPr algn="ctr">
              <a:lnSpc>
                <a:spcPct val="200000"/>
              </a:lnSpc>
              <a:buNone/>
            </a:pPr>
            <a:r>
              <a:rPr b="1" lang="en-IN" sz="3200" spc="-1" strike="noStrike">
                <a:solidFill>
                  <a:srgbClr val="000000"/>
                </a:solidFill>
                <a:latin typeface="Segoe UI"/>
                <a:ea typeface="DejaVu Sans"/>
              </a:rPr>
              <a:t>RiskShield AI</a:t>
            </a:r>
            <a:endParaRPr b="0" lang="en-IN" sz="3200" spc="-1" strike="noStrike">
              <a:latin typeface="Arial"/>
            </a:endParaRPr>
          </a:p>
          <a:p>
            <a:pPr algn="ctr">
              <a:lnSpc>
                <a:spcPct val="90000"/>
              </a:lnSpc>
              <a:buNone/>
            </a:pPr>
            <a:r>
              <a:rPr b="1" lang="en-IN" sz="2800" spc="-1" strike="noStrike">
                <a:solidFill>
                  <a:srgbClr val="ff6b11"/>
                </a:solidFill>
                <a:latin typeface="Segoe UI"/>
                <a:ea typeface="DejaVu Sans"/>
              </a:rPr>
              <a:t>Innovative Measures for Proactive Risk Management</a:t>
            </a:r>
            <a:endParaRPr b="0" lang="en-IN" sz="2800" spc="-1" strike="noStrike">
              <a:latin typeface="Arial"/>
            </a:endParaRPr>
          </a:p>
          <a:p>
            <a:pPr algn="ctr">
              <a:lnSpc>
                <a:spcPct val="90000"/>
              </a:lnSpc>
              <a:buNone/>
            </a:pPr>
            <a:br>
              <a:rPr sz="3200"/>
            </a:br>
            <a:r>
              <a:rPr b="1" lang="en" sz="3200" spc="-1" strike="noStrike">
                <a:solidFill>
                  <a:srgbClr val="000000"/>
                </a:solidFill>
                <a:latin typeface="Segoe UI"/>
                <a:ea typeface="DejaVu Sans"/>
              </a:rPr>
              <a:t>Bank of Baroda Hackathon 2024</a:t>
            </a:r>
            <a:endParaRPr b="0" lang="en-IN" sz="3200" spc="-1" strike="noStrike">
              <a:latin typeface="Arial"/>
            </a:endParaRPr>
          </a:p>
        </p:txBody>
      </p:sp>
      <p:sp>
        <p:nvSpPr>
          <p:cNvPr id="95" name="TextBox 6"/>
          <p:cNvSpPr/>
          <p:nvPr/>
        </p:nvSpPr>
        <p:spPr>
          <a:xfrm>
            <a:off x="-1276560" y="5122080"/>
            <a:ext cx="5546160" cy="100296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gn="ctr">
              <a:lnSpc>
                <a:spcPct val="100000"/>
              </a:lnSpc>
              <a:buNone/>
            </a:pPr>
            <a:r>
              <a:rPr b="1" lang="en-US" sz="1200" spc="-1" strike="noStrike">
                <a:solidFill>
                  <a:srgbClr val="000000"/>
                </a:solidFill>
                <a:latin typeface="Segoe UI"/>
                <a:ea typeface="DejaVu Sans"/>
              </a:rPr>
              <a:t>BOB The Risk Manager</a:t>
            </a:r>
            <a:endParaRPr b="0" lang="en-IN" sz="1200" spc="-1" strike="noStrike">
              <a:latin typeface="Arial"/>
            </a:endParaRPr>
          </a:p>
          <a:p>
            <a:pPr algn="ctr">
              <a:lnSpc>
                <a:spcPct val="100000"/>
              </a:lnSpc>
              <a:buNone/>
            </a:pPr>
            <a:endParaRPr b="0" lang="en-IN" sz="1200" spc="-1" strike="noStrike">
              <a:latin typeface="Arial"/>
            </a:endParaRPr>
          </a:p>
          <a:p>
            <a:pPr algn="ctr">
              <a:lnSpc>
                <a:spcPct val="100000"/>
              </a:lnSpc>
              <a:buNone/>
            </a:pPr>
            <a:r>
              <a:rPr b="1" lang="en-US" sz="1200" spc="-1" strike="noStrike">
                <a:solidFill>
                  <a:srgbClr val="000000"/>
                </a:solidFill>
                <a:latin typeface="Segoe UI"/>
                <a:ea typeface="DejaVu Sans"/>
              </a:rPr>
              <a:t>Anuj</a:t>
            </a:r>
            <a:endParaRPr b="0" lang="en-IN" sz="1200" spc="-1" strike="noStrike">
              <a:latin typeface="Arial"/>
            </a:endParaRPr>
          </a:p>
          <a:p>
            <a:pPr algn="ctr">
              <a:lnSpc>
                <a:spcPct val="100000"/>
              </a:lnSpc>
              <a:buNone/>
            </a:pPr>
            <a:endParaRPr b="0" lang="en-IN" sz="1200" spc="-1" strike="noStrike">
              <a:latin typeface="Arial"/>
            </a:endParaRPr>
          </a:p>
          <a:p>
            <a:pPr algn="ctr">
              <a:lnSpc>
                <a:spcPct val="100000"/>
              </a:lnSpc>
              <a:buNone/>
            </a:pPr>
            <a:r>
              <a:rPr b="1" lang="en-US" sz="1200" spc="-1" strike="noStrike">
                <a:solidFill>
                  <a:srgbClr val="000000"/>
                </a:solidFill>
                <a:latin typeface="Segoe UI"/>
                <a:ea typeface="DejaVu Sans"/>
              </a:rPr>
              <a:t>27/06/2024</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165240" y="229680"/>
            <a:ext cx="8773920" cy="575280"/>
          </a:xfrm>
          <a:prstGeom prst="rect">
            <a:avLst/>
          </a:prstGeom>
          <a:noFill/>
          <a:ln w="0">
            <a:noFill/>
          </a:ln>
        </p:spPr>
        <p:txBody>
          <a:bodyPr lIns="90000" rIns="90000" tIns="91440" bIns="91440" anchor="t">
            <a:noAutofit/>
          </a:bodyPr>
          <a:p>
            <a:pPr>
              <a:lnSpc>
                <a:spcPct val="100000"/>
              </a:lnSpc>
              <a:buNone/>
              <a:tabLst>
                <a:tab algn="l" pos="0"/>
              </a:tabLst>
            </a:pPr>
            <a:r>
              <a:rPr b="1" lang="en-IN" sz="2800" spc="-1" strike="noStrike">
                <a:solidFill>
                  <a:srgbClr val="000000"/>
                </a:solidFill>
                <a:latin typeface="Segoe UI"/>
              </a:rPr>
              <a:t>Architecture</a:t>
            </a:r>
            <a:endParaRPr b="0" lang="en-IN" sz="2800" spc="-1" strike="noStrike">
              <a:latin typeface="Arial"/>
            </a:endParaRPr>
          </a:p>
        </p:txBody>
      </p:sp>
      <p:sp>
        <p:nvSpPr>
          <p:cNvPr id="130" name="Google Shape;348;p2"/>
          <p:cNvSpPr/>
          <p:nvPr/>
        </p:nvSpPr>
        <p:spPr>
          <a:xfrm>
            <a:off x="-153000" y="2084400"/>
            <a:ext cx="2926440" cy="9518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1" lang="en-US" sz="1600" spc="-1" strike="noStrike">
                <a:solidFill>
                  <a:srgbClr val="000000"/>
                </a:solidFill>
                <a:latin typeface="Calibri"/>
                <a:ea typeface="DejaVu Sans"/>
              </a:rPr>
              <a:t>Data Sources</a:t>
            </a:r>
            <a:endParaRPr b="0" lang="en-IN" sz="1600" spc="-1" strike="noStrike">
              <a:latin typeface="Arial"/>
            </a:endParaRPr>
          </a:p>
          <a:p>
            <a:pPr algn="ctr">
              <a:lnSpc>
                <a:spcPct val="100000"/>
              </a:lnSpc>
              <a:buNone/>
            </a:pPr>
            <a:r>
              <a:rPr b="0" lang="en-US" sz="1200" spc="-1" strike="noStrike">
                <a:solidFill>
                  <a:srgbClr val="000000"/>
                </a:solidFill>
                <a:latin typeface="Calibri"/>
                <a:ea typeface="DejaVu Sans"/>
              </a:rPr>
              <a:t>Loan histories, payment records, Stock prices, interest rates, Transaction logs, system errors, Cash flow statements</a:t>
            </a:r>
            <a:endParaRPr b="0" lang="en-IN" sz="1200" spc="-1" strike="noStrike">
              <a:latin typeface="Arial"/>
            </a:endParaRPr>
          </a:p>
        </p:txBody>
      </p:sp>
      <p:pic>
        <p:nvPicPr>
          <p:cNvPr id="131" name="Picture 5" descr=""/>
          <p:cNvPicPr/>
          <p:nvPr/>
        </p:nvPicPr>
        <p:blipFill>
          <a:blip r:embed="rId1"/>
          <a:stretch/>
        </p:blipFill>
        <p:spPr>
          <a:xfrm>
            <a:off x="898560" y="1176480"/>
            <a:ext cx="757800" cy="757800"/>
          </a:xfrm>
          <a:prstGeom prst="rect">
            <a:avLst/>
          </a:prstGeom>
          <a:ln w="0">
            <a:noFill/>
          </a:ln>
        </p:spPr>
      </p:pic>
      <p:pic>
        <p:nvPicPr>
          <p:cNvPr id="132" name="Picture 2" descr="Introduction To Azure Data Lake Gen2 Visual Bi Soluti - vrogue.co"/>
          <p:cNvPicPr/>
          <p:nvPr/>
        </p:nvPicPr>
        <p:blipFill>
          <a:blip r:embed="rId2"/>
          <a:stretch/>
        </p:blipFill>
        <p:spPr>
          <a:xfrm>
            <a:off x="6542280" y="5506560"/>
            <a:ext cx="2049840" cy="1182600"/>
          </a:xfrm>
          <a:prstGeom prst="rect">
            <a:avLst/>
          </a:prstGeom>
          <a:ln w="0">
            <a:noFill/>
          </a:ln>
        </p:spPr>
      </p:pic>
      <p:sp>
        <p:nvSpPr>
          <p:cNvPr id="133" name="Straight Arrow Connector 7"/>
          <p:cNvSpPr/>
          <p:nvPr/>
        </p:nvSpPr>
        <p:spPr>
          <a:xfrm>
            <a:off x="2030040" y="1555560"/>
            <a:ext cx="769680" cy="360"/>
          </a:xfrm>
          <a:custGeom>
            <a:avLst/>
            <a:gdLst/>
            <a:ahLst/>
            <a:rect l="l" t="t" r="r" b="b"/>
            <a:pathLst>
              <a:path w="21600" h="21600">
                <a:moveTo>
                  <a:pt x="0" y="0"/>
                </a:moveTo>
                <a:lnTo>
                  <a:pt x="21600" y="21600"/>
                </a:lnTo>
              </a:path>
            </a:pathLst>
          </a:custGeom>
          <a:noFill/>
          <a:ln w="28575">
            <a:solidFill>
              <a:srgbClr val="4472c4"/>
            </a:solidFill>
            <a:tailEnd len="med" type="triangle" w="med"/>
          </a:ln>
        </p:spPr>
        <p:style>
          <a:lnRef idx="1">
            <a:schemeClr val="accent1"/>
          </a:lnRef>
          <a:fillRef idx="0">
            <a:schemeClr val="accent1"/>
          </a:fillRef>
          <a:effectRef idx="0">
            <a:schemeClr val="accent1"/>
          </a:effectRef>
          <a:fontRef idx="minor"/>
        </p:style>
      </p:sp>
      <p:sp>
        <p:nvSpPr>
          <p:cNvPr id="134" name="Straight Arrow Connector 10"/>
          <p:cNvSpPr/>
          <p:nvPr/>
        </p:nvSpPr>
        <p:spPr>
          <a:xfrm flipH="1">
            <a:off x="10549800" y="3082680"/>
            <a:ext cx="360" cy="636480"/>
          </a:xfrm>
          <a:custGeom>
            <a:avLst/>
            <a:gdLst/>
            <a:ahLst/>
            <a:rect l="l" t="t" r="r" b="b"/>
            <a:pathLst>
              <a:path w="21600" h="21600">
                <a:moveTo>
                  <a:pt x="0" y="0"/>
                </a:moveTo>
                <a:lnTo>
                  <a:pt x="21600" y="21600"/>
                </a:lnTo>
              </a:path>
            </a:pathLst>
          </a:custGeom>
          <a:noFill/>
          <a:ln w="28575">
            <a:solidFill>
              <a:srgbClr val="4472c4"/>
            </a:solidFill>
            <a:tailEnd len="med" type="triangle" w="med"/>
          </a:ln>
        </p:spPr>
        <p:style>
          <a:lnRef idx="1">
            <a:schemeClr val="accent1"/>
          </a:lnRef>
          <a:fillRef idx="0">
            <a:schemeClr val="accent1"/>
          </a:fillRef>
          <a:effectRef idx="0">
            <a:schemeClr val="accent1"/>
          </a:effectRef>
          <a:fontRef idx="minor"/>
        </p:style>
      </p:sp>
      <p:pic>
        <p:nvPicPr>
          <p:cNvPr id="135" name="Picture 6" descr="Guía de Introducción a Azure Machine Learning"/>
          <p:cNvPicPr/>
          <p:nvPr/>
        </p:nvPicPr>
        <p:blipFill>
          <a:blip r:embed="rId3"/>
          <a:stretch/>
        </p:blipFill>
        <p:spPr>
          <a:xfrm>
            <a:off x="9608760" y="1470600"/>
            <a:ext cx="1955520" cy="910440"/>
          </a:xfrm>
          <a:prstGeom prst="rect">
            <a:avLst/>
          </a:prstGeom>
          <a:ln w="0">
            <a:noFill/>
          </a:ln>
        </p:spPr>
      </p:pic>
      <p:pic>
        <p:nvPicPr>
          <p:cNvPr id="136" name="Picture 4" descr="How Will AI Change VFX? – THE ART OF VISUAL EFFECTS AT ESCAPE STUDIOS"/>
          <p:cNvPicPr/>
          <p:nvPr/>
        </p:nvPicPr>
        <p:blipFill>
          <a:blip r:embed="rId4"/>
          <a:stretch/>
        </p:blipFill>
        <p:spPr>
          <a:xfrm>
            <a:off x="9439560" y="1029240"/>
            <a:ext cx="2222280" cy="602640"/>
          </a:xfrm>
          <a:prstGeom prst="rect">
            <a:avLst/>
          </a:prstGeom>
          <a:ln w="0">
            <a:noFill/>
          </a:ln>
        </p:spPr>
      </p:pic>
      <p:sp>
        <p:nvSpPr>
          <p:cNvPr id="137" name="TextBox 12"/>
          <p:cNvSpPr/>
          <p:nvPr/>
        </p:nvSpPr>
        <p:spPr>
          <a:xfrm>
            <a:off x="9825120" y="2498040"/>
            <a:ext cx="1523160" cy="5767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600" spc="-1" strike="noStrike">
                <a:solidFill>
                  <a:srgbClr val="000000"/>
                </a:solidFill>
                <a:latin typeface="Calibri"/>
                <a:ea typeface="DejaVu Sans"/>
              </a:rPr>
              <a:t>Push data into AI Models</a:t>
            </a:r>
            <a:endParaRPr b="0" lang="en-IN" sz="1600" spc="-1" strike="noStrike">
              <a:latin typeface="Arial"/>
            </a:endParaRPr>
          </a:p>
        </p:txBody>
      </p:sp>
      <p:sp>
        <p:nvSpPr>
          <p:cNvPr id="138" name="TextBox 14"/>
          <p:cNvSpPr/>
          <p:nvPr/>
        </p:nvSpPr>
        <p:spPr>
          <a:xfrm>
            <a:off x="2752200" y="2159640"/>
            <a:ext cx="1654200" cy="3333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600" spc="-1" strike="noStrike">
                <a:solidFill>
                  <a:srgbClr val="000000"/>
                </a:solidFill>
                <a:latin typeface="Calibri"/>
                <a:ea typeface="DejaVu Sans"/>
              </a:rPr>
              <a:t>Data Ingestion</a:t>
            </a:r>
            <a:endParaRPr b="0" lang="en-IN" sz="1600" spc="-1" strike="noStrike">
              <a:latin typeface="Arial"/>
            </a:endParaRPr>
          </a:p>
        </p:txBody>
      </p:sp>
      <p:sp>
        <p:nvSpPr>
          <p:cNvPr id="139" name="Straight Arrow Connector 15"/>
          <p:cNvSpPr/>
          <p:nvPr/>
        </p:nvSpPr>
        <p:spPr>
          <a:xfrm>
            <a:off x="4654080" y="1562040"/>
            <a:ext cx="769680" cy="360"/>
          </a:xfrm>
          <a:custGeom>
            <a:avLst/>
            <a:gdLst/>
            <a:ahLst/>
            <a:rect l="l" t="t" r="r" b="b"/>
            <a:pathLst>
              <a:path w="21600" h="21600">
                <a:moveTo>
                  <a:pt x="0" y="0"/>
                </a:moveTo>
                <a:lnTo>
                  <a:pt x="21600" y="21600"/>
                </a:lnTo>
              </a:path>
            </a:pathLst>
          </a:custGeom>
          <a:noFill/>
          <a:ln w="28575">
            <a:solidFill>
              <a:srgbClr val="4472c4"/>
            </a:solidFill>
            <a:tailEnd len="med" type="triangle" w="med"/>
          </a:ln>
        </p:spPr>
        <p:style>
          <a:lnRef idx="1">
            <a:schemeClr val="accent1"/>
          </a:lnRef>
          <a:fillRef idx="0">
            <a:schemeClr val="accent1"/>
          </a:fillRef>
          <a:effectRef idx="0">
            <a:schemeClr val="accent1"/>
          </a:effectRef>
          <a:fontRef idx="minor"/>
        </p:style>
      </p:sp>
      <p:pic>
        <p:nvPicPr>
          <p:cNvPr id="140" name="Picture 12" descr="Microsoft Purview : Simplify Data Governance and Compliance | WinWire"/>
          <p:cNvPicPr/>
          <p:nvPr/>
        </p:nvPicPr>
        <p:blipFill>
          <a:blip r:embed="rId5"/>
          <a:stretch/>
        </p:blipFill>
        <p:spPr>
          <a:xfrm>
            <a:off x="5614920" y="883800"/>
            <a:ext cx="2723400" cy="1497600"/>
          </a:xfrm>
          <a:prstGeom prst="rect">
            <a:avLst/>
          </a:prstGeom>
          <a:ln w="0">
            <a:noFill/>
          </a:ln>
        </p:spPr>
      </p:pic>
      <p:sp>
        <p:nvSpPr>
          <p:cNvPr id="141" name="TextBox 18"/>
          <p:cNvSpPr/>
          <p:nvPr/>
        </p:nvSpPr>
        <p:spPr>
          <a:xfrm>
            <a:off x="5894640" y="2282040"/>
            <a:ext cx="1883880" cy="5767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600" spc="-1" strike="noStrike">
                <a:solidFill>
                  <a:srgbClr val="000000"/>
                </a:solidFill>
                <a:latin typeface="Calibri"/>
                <a:ea typeface="DejaVu Sans"/>
              </a:rPr>
              <a:t>Compliance check on ingested data</a:t>
            </a:r>
            <a:endParaRPr b="0" lang="en-IN" sz="1600" spc="-1" strike="noStrike">
              <a:latin typeface="Arial"/>
            </a:endParaRPr>
          </a:p>
        </p:txBody>
      </p:sp>
      <p:sp>
        <p:nvSpPr>
          <p:cNvPr id="142" name="Straight Arrow Connector 19"/>
          <p:cNvSpPr/>
          <p:nvPr/>
        </p:nvSpPr>
        <p:spPr>
          <a:xfrm>
            <a:off x="8554680" y="1695240"/>
            <a:ext cx="769680" cy="360"/>
          </a:xfrm>
          <a:custGeom>
            <a:avLst/>
            <a:gdLst/>
            <a:ahLst/>
            <a:rect l="l" t="t" r="r" b="b"/>
            <a:pathLst>
              <a:path w="21600" h="21600">
                <a:moveTo>
                  <a:pt x="0" y="0"/>
                </a:moveTo>
                <a:lnTo>
                  <a:pt x="21600" y="21600"/>
                </a:lnTo>
              </a:path>
            </a:pathLst>
          </a:custGeom>
          <a:noFill/>
          <a:ln w="28575">
            <a:solidFill>
              <a:srgbClr val="4472c4"/>
            </a:solidFill>
            <a:tailEnd len="med" type="triangle" w="med"/>
          </a:ln>
        </p:spPr>
        <p:style>
          <a:lnRef idx="1">
            <a:schemeClr val="accent1"/>
          </a:lnRef>
          <a:fillRef idx="0">
            <a:schemeClr val="accent1"/>
          </a:fillRef>
          <a:effectRef idx="0">
            <a:schemeClr val="accent1"/>
          </a:effectRef>
          <a:fontRef idx="minor"/>
        </p:style>
      </p:sp>
      <p:pic>
        <p:nvPicPr>
          <p:cNvPr id="143" name="Picture 10" descr=""/>
          <p:cNvPicPr/>
          <p:nvPr/>
        </p:nvPicPr>
        <p:blipFill>
          <a:blip r:embed="rId6"/>
          <a:stretch/>
        </p:blipFill>
        <p:spPr>
          <a:xfrm>
            <a:off x="2800440" y="1174320"/>
            <a:ext cx="1654200" cy="1129680"/>
          </a:xfrm>
          <a:prstGeom prst="rect">
            <a:avLst/>
          </a:prstGeom>
          <a:ln w="0">
            <a:noFill/>
          </a:ln>
        </p:spPr>
      </p:pic>
      <p:pic>
        <p:nvPicPr>
          <p:cNvPr id="144" name="Picture 14" descr="How Serverless Computing Can Take DevOps to the Next Level"/>
          <p:cNvPicPr/>
          <p:nvPr/>
        </p:nvPicPr>
        <p:blipFill>
          <a:blip r:embed="rId7"/>
          <a:stretch/>
        </p:blipFill>
        <p:spPr>
          <a:xfrm>
            <a:off x="9369000" y="3865680"/>
            <a:ext cx="1486800" cy="726480"/>
          </a:xfrm>
          <a:prstGeom prst="rect">
            <a:avLst/>
          </a:prstGeom>
          <a:ln w="0">
            <a:noFill/>
          </a:ln>
        </p:spPr>
      </p:pic>
      <p:sp>
        <p:nvSpPr>
          <p:cNvPr id="145" name="TextBox 21"/>
          <p:cNvSpPr/>
          <p:nvPr/>
        </p:nvSpPr>
        <p:spPr>
          <a:xfrm>
            <a:off x="9439560" y="4535640"/>
            <a:ext cx="2117520" cy="820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600" spc="-1" strike="noStrike">
                <a:solidFill>
                  <a:srgbClr val="000000"/>
                </a:solidFill>
                <a:latin typeface="Calibri"/>
                <a:ea typeface="DejaVu Sans"/>
              </a:rPr>
              <a:t>Monitors predicted data and generate alerts to anomalies</a:t>
            </a:r>
            <a:endParaRPr b="0" lang="en-IN" sz="1600" spc="-1" strike="noStrike">
              <a:latin typeface="Arial"/>
            </a:endParaRPr>
          </a:p>
        </p:txBody>
      </p:sp>
      <p:pic>
        <p:nvPicPr>
          <p:cNvPr id="146" name="Picture 18" descr="power-bi-logo | Devenir Data Scientist"/>
          <p:cNvPicPr/>
          <p:nvPr/>
        </p:nvPicPr>
        <p:blipFill>
          <a:blip r:embed="rId8"/>
          <a:stretch/>
        </p:blipFill>
        <p:spPr>
          <a:xfrm>
            <a:off x="6870240" y="3719880"/>
            <a:ext cx="1837800" cy="976680"/>
          </a:xfrm>
          <a:prstGeom prst="rect">
            <a:avLst/>
          </a:prstGeom>
          <a:ln w="0">
            <a:noFill/>
          </a:ln>
        </p:spPr>
      </p:pic>
      <p:sp>
        <p:nvSpPr>
          <p:cNvPr id="147" name="Straight Arrow Connector 23"/>
          <p:cNvSpPr/>
          <p:nvPr/>
        </p:nvSpPr>
        <p:spPr>
          <a:xfrm flipH="1">
            <a:off x="8532360" y="4208760"/>
            <a:ext cx="703440" cy="360"/>
          </a:xfrm>
          <a:custGeom>
            <a:avLst/>
            <a:gdLst/>
            <a:ahLst/>
            <a:rect l="l" t="t" r="r" b="b"/>
            <a:pathLst>
              <a:path w="21600" h="21600">
                <a:moveTo>
                  <a:pt x="0" y="0"/>
                </a:moveTo>
                <a:lnTo>
                  <a:pt x="21600" y="21600"/>
                </a:lnTo>
              </a:path>
            </a:pathLst>
          </a:custGeom>
          <a:noFill/>
          <a:ln w="28575">
            <a:solidFill>
              <a:srgbClr val="4472c4"/>
            </a:solidFill>
            <a:tailEnd len="med" type="triangle" w="med"/>
          </a:ln>
        </p:spPr>
        <p:style>
          <a:lnRef idx="1">
            <a:schemeClr val="accent1"/>
          </a:lnRef>
          <a:fillRef idx="0">
            <a:schemeClr val="accent1"/>
          </a:fillRef>
          <a:effectRef idx="0">
            <a:schemeClr val="accent1"/>
          </a:effectRef>
          <a:fontRef idx="minor"/>
        </p:style>
      </p:sp>
      <p:sp>
        <p:nvSpPr>
          <p:cNvPr id="148" name="TextBox 25"/>
          <p:cNvSpPr/>
          <p:nvPr/>
        </p:nvSpPr>
        <p:spPr>
          <a:xfrm>
            <a:off x="6614280" y="4656240"/>
            <a:ext cx="2117520" cy="5767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600" spc="-1" strike="noStrike">
                <a:solidFill>
                  <a:srgbClr val="000000"/>
                </a:solidFill>
                <a:latin typeface="Calibri"/>
                <a:ea typeface="DejaVu Sans"/>
              </a:rPr>
              <a:t>Visually present the Monitored data</a:t>
            </a:r>
            <a:endParaRPr b="0" lang="en-IN" sz="1600" spc="-1" strike="noStrike">
              <a:latin typeface="Arial"/>
            </a:endParaRPr>
          </a:p>
        </p:txBody>
      </p:sp>
      <p:sp>
        <p:nvSpPr>
          <p:cNvPr id="149" name="Straight Arrow Connector 26"/>
          <p:cNvSpPr/>
          <p:nvPr/>
        </p:nvSpPr>
        <p:spPr>
          <a:xfrm>
            <a:off x="7589520" y="5240880"/>
            <a:ext cx="360" cy="422640"/>
          </a:xfrm>
          <a:custGeom>
            <a:avLst/>
            <a:gdLst/>
            <a:ahLst/>
            <a:rect l="l" t="t" r="r" b="b"/>
            <a:pathLst>
              <a:path w="21600" h="21600">
                <a:moveTo>
                  <a:pt x="0" y="0"/>
                </a:moveTo>
                <a:lnTo>
                  <a:pt x="21600" y="21600"/>
                </a:lnTo>
              </a:path>
            </a:pathLst>
          </a:custGeom>
          <a:noFill/>
          <a:ln w="28575">
            <a:solidFill>
              <a:srgbClr val="4472c4"/>
            </a:solidFill>
            <a:tailEnd len="med" type="triangle" w="med"/>
          </a:ln>
        </p:spPr>
        <p:style>
          <a:lnRef idx="1">
            <a:schemeClr val="accent1"/>
          </a:lnRef>
          <a:fillRef idx="0">
            <a:schemeClr val="accent1"/>
          </a:fillRef>
          <a:effectRef idx="0">
            <a:schemeClr val="accent1"/>
          </a:effectRef>
          <a:fontRef idx="minor"/>
        </p:style>
      </p:sp>
      <p:sp>
        <p:nvSpPr>
          <p:cNvPr id="150" name="TextBox 28"/>
          <p:cNvSpPr/>
          <p:nvPr/>
        </p:nvSpPr>
        <p:spPr>
          <a:xfrm>
            <a:off x="7859520" y="5828760"/>
            <a:ext cx="2049840" cy="5767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600" spc="-1" strike="noStrike">
                <a:solidFill>
                  <a:srgbClr val="000000"/>
                </a:solidFill>
                <a:latin typeface="Calibri"/>
                <a:ea typeface="DejaVu Sans"/>
              </a:rPr>
              <a:t>Stores crucial data insights</a:t>
            </a:r>
            <a:endParaRPr b="0" lang="en-IN" sz="1600" spc="-1" strike="noStrike">
              <a:latin typeface="Arial"/>
            </a:endParaRPr>
          </a:p>
        </p:txBody>
      </p:sp>
      <p:sp>
        <p:nvSpPr>
          <p:cNvPr id="151" name="Straight Arrow Connector 29"/>
          <p:cNvSpPr/>
          <p:nvPr/>
        </p:nvSpPr>
        <p:spPr>
          <a:xfrm flipH="1">
            <a:off x="5743440" y="4208760"/>
            <a:ext cx="703440" cy="360"/>
          </a:xfrm>
          <a:custGeom>
            <a:avLst/>
            <a:gdLst/>
            <a:ahLst/>
            <a:rect l="l" t="t" r="r" b="b"/>
            <a:pathLst>
              <a:path w="21600" h="21600">
                <a:moveTo>
                  <a:pt x="0" y="0"/>
                </a:moveTo>
                <a:lnTo>
                  <a:pt x="21600" y="21600"/>
                </a:lnTo>
              </a:path>
            </a:pathLst>
          </a:custGeom>
          <a:noFill/>
          <a:ln w="28575">
            <a:solidFill>
              <a:srgbClr val="4472c4"/>
            </a:solidFill>
            <a:tailEnd len="med" type="triangle" w="med"/>
          </a:ln>
        </p:spPr>
        <p:style>
          <a:lnRef idx="1">
            <a:schemeClr val="accent1"/>
          </a:lnRef>
          <a:fillRef idx="0">
            <a:schemeClr val="accent1"/>
          </a:fillRef>
          <a:effectRef idx="0">
            <a:schemeClr val="accent1"/>
          </a:effectRef>
          <a:fontRef idx="minor"/>
        </p:style>
      </p:sp>
      <p:pic>
        <p:nvPicPr>
          <p:cNvPr id="152" name="Picture 31" descr=""/>
          <p:cNvPicPr/>
          <p:nvPr/>
        </p:nvPicPr>
        <p:blipFill>
          <a:blip r:embed="rId9"/>
          <a:stretch/>
        </p:blipFill>
        <p:spPr>
          <a:xfrm>
            <a:off x="4248720" y="3719880"/>
            <a:ext cx="976680" cy="976680"/>
          </a:xfrm>
          <a:prstGeom prst="rect">
            <a:avLst/>
          </a:prstGeom>
          <a:ln w="0">
            <a:noFill/>
          </a:ln>
        </p:spPr>
      </p:pic>
      <p:sp>
        <p:nvSpPr>
          <p:cNvPr id="153" name="TextBox 32"/>
          <p:cNvSpPr/>
          <p:nvPr/>
        </p:nvSpPr>
        <p:spPr>
          <a:xfrm>
            <a:off x="3748680" y="4697640"/>
            <a:ext cx="2117520" cy="8809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600" spc="-1" strike="noStrike">
                <a:solidFill>
                  <a:srgbClr val="000000"/>
                </a:solidFill>
                <a:latin typeface="Calibri"/>
                <a:ea typeface="DejaVu Sans"/>
              </a:rPr>
              <a:t>Risk Mitigation </a:t>
            </a:r>
            <a:r>
              <a:rPr b="0" lang="en-US" sz="1200" spc="-1" strike="noStrike">
                <a:solidFill>
                  <a:srgbClr val="000000"/>
                </a:solidFill>
                <a:latin typeface="Calibri"/>
                <a:ea typeface="DejaVu Sans"/>
              </a:rPr>
              <a:t>automated responses such as alerts, transaction holds, and compliance checks</a:t>
            </a:r>
            <a:endParaRPr b="0" lang="en-IN" sz="1200" spc="-1" strike="noStrike">
              <a:latin typeface="Arial"/>
            </a:endParaRPr>
          </a:p>
        </p:txBody>
      </p:sp>
      <p:sp>
        <p:nvSpPr>
          <p:cNvPr id="154" name="Straight Arrow Connector 33"/>
          <p:cNvSpPr/>
          <p:nvPr/>
        </p:nvSpPr>
        <p:spPr>
          <a:xfrm flipH="1">
            <a:off x="2874960" y="4208760"/>
            <a:ext cx="703440" cy="360"/>
          </a:xfrm>
          <a:custGeom>
            <a:avLst/>
            <a:gdLst/>
            <a:ahLst/>
            <a:rect l="l" t="t" r="r" b="b"/>
            <a:pathLst>
              <a:path w="21600" h="21600">
                <a:moveTo>
                  <a:pt x="0" y="0"/>
                </a:moveTo>
                <a:lnTo>
                  <a:pt x="21600" y="21600"/>
                </a:lnTo>
              </a:path>
            </a:pathLst>
          </a:custGeom>
          <a:noFill/>
          <a:ln w="28575">
            <a:solidFill>
              <a:srgbClr val="4472c4"/>
            </a:solidFill>
            <a:tailEnd len="med" type="triangle" w="med"/>
          </a:ln>
        </p:spPr>
        <p:style>
          <a:lnRef idx="1">
            <a:schemeClr val="accent1"/>
          </a:lnRef>
          <a:fillRef idx="0">
            <a:schemeClr val="accent1"/>
          </a:fillRef>
          <a:effectRef idx="0">
            <a:schemeClr val="accent1"/>
          </a:effectRef>
          <a:fontRef idx="minor"/>
        </p:style>
      </p:sp>
      <p:pic>
        <p:nvPicPr>
          <p:cNvPr id="155" name="Picture 35" descr=""/>
          <p:cNvPicPr/>
          <p:nvPr/>
        </p:nvPicPr>
        <p:blipFill>
          <a:blip r:embed="rId10"/>
          <a:stretch/>
        </p:blipFill>
        <p:spPr>
          <a:xfrm>
            <a:off x="1089000" y="3657240"/>
            <a:ext cx="1102680" cy="1102680"/>
          </a:xfrm>
          <a:prstGeom prst="rect">
            <a:avLst/>
          </a:prstGeom>
          <a:ln w="0">
            <a:noFill/>
          </a:ln>
        </p:spPr>
      </p:pic>
      <p:sp>
        <p:nvSpPr>
          <p:cNvPr id="156" name="TextBox 37"/>
          <p:cNvSpPr/>
          <p:nvPr/>
        </p:nvSpPr>
        <p:spPr>
          <a:xfrm>
            <a:off x="639000" y="4804200"/>
            <a:ext cx="1775520" cy="6386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ea typeface="DejaVu Sans"/>
              </a:rPr>
              <a:t>Compliance Reporting</a:t>
            </a:r>
            <a:endParaRPr b="0" lang="en-IN" sz="1800" spc="-1" strike="noStrike">
              <a:latin typeface="Arial"/>
            </a:endParaRPr>
          </a:p>
        </p:txBody>
      </p:sp>
      <p:pic>
        <p:nvPicPr>
          <p:cNvPr id="157" name="Picture 20" descr="Microsoft Azure Synapse Analytics Reviews 2021 | Software Reviews"/>
          <p:cNvPicPr/>
          <p:nvPr/>
        </p:nvPicPr>
        <p:blipFill>
          <a:blip r:embed="rId11"/>
          <a:stretch/>
        </p:blipFill>
        <p:spPr>
          <a:xfrm>
            <a:off x="10670040" y="3865680"/>
            <a:ext cx="833400" cy="6980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76040" y="282240"/>
            <a:ext cx="8773920" cy="575280"/>
          </a:xfrm>
          <a:prstGeom prst="rect">
            <a:avLst/>
          </a:prstGeom>
          <a:noFill/>
          <a:ln w="0">
            <a:noFill/>
          </a:ln>
        </p:spPr>
        <p:txBody>
          <a:bodyPr lIns="90000" rIns="90000" tIns="91440" bIns="91440" anchor="t">
            <a:noAutofit/>
          </a:bodyPr>
          <a:p>
            <a:pPr>
              <a:lnSpc>
                <a:spcPct val="100000"/>
              </a:lnSpc>
              <a:buNone/>
              <a:tabLst>
                <a:tab algn="l" pos="0"/>
              </a:tabLst>
            </a:pPr>
            <a:r>
              <a:rPr b="1" lang="en-IN" sz="2800" spc="-1" strike="noStrike">
                <a:solidFill>
                  <a:srgbClr val="000000"/>
                </a:solidFill>
                <a:latin typeface="Segoe UI"/>
              </a:rPr>
              <a:t>Unique Offerings aka Key Differentiators</a:t>
            </a:r>
            <a:endParaRPr b="0" lang="en-IN" sz="2800" spc="-1" strike="noStrike">
              <a:latin typeface="Arial"/>
            </a:endParaRPr>
          </a:p>
        </p:txBody>
      </p:sp>
      <p:grpSp>
        <p:nvGrpSpPr>
          <p:cNvPr id="159" name="Group 20"/>
          <p:cNvGrpSpPr/>
          <p:nvPr/>
        </p:nvGrpSpPr>
        <p:grpSpPr>
          <a:xfrm>
            <a:off x="2685600" y="1549440"/>
            <a:ext cx="6505560" cy="1996200"/>
            <a:chOff x="2685600" y="1549440"/>
            <a:chExt cx="6505560" cy="1996200"/>
          </a:xfrm>
        </p:grpSpPr>
        <p:sp>
          <p:nvSpPr>
            <p:cNvPr id="160" name="Rectangle 5"/>
            <p:cNvSpPr/>
            <p:nvPr/>
          </p:nvSpPr>
          <p:spPr>
            <a:xfrm>
              <a:off x="3219480" y="1549440"/>
              <a:ext cx="873360" cy="873360"/>
            </a:xfrm>
            <a:prstGeom prst="rect">
              <a:avLst/>
            </a:prstGeom>
            <a:blipFill rotWithShape="0">
              <a:blip r:embed="rId1"/>
              <a:srcRect/>
              <a:stretch/>
            </a:blipFill>
            <a:ln>
              <a:noFill/>
            </a:ln>
          </p:spPr>
          <p:style>
            <a:lnRef idx="2"/>
            <a:fillRef idx="0"/>
            <a:effectRef idx="0">
              <a:schemeClr val="accent2">
                <a:hueOff val="0"/>
                <a:satOff val="0"/>
                <a:lumOff val="0"/>
                <a:alphaOff val="0"/>
              </a:schemeClr>
            </a:effectRef>
            <a:fontRef idx="minor"/>
          </p:style>
        </p:sp>
        <p:sp>
          <p:nvSpPr>
            <p:cNvPr id="161" name="Freeform: Shape 7"/>
            <p:cNvSpPr/>
            <p:nvPr/>
          </p:nvSpPr>
          <p:spPr>
            <a:xfrm>
              <a:off x="2685600" y="2769480"/>
              <a:ext cx="1941480" cy="776160"/>
            </a:xfrm>
            <a:custGeom>
              <a:avLst/>
              <a:gdLst/>
              <a:ahLst/>
              <a:rect l="l" t="t" r="r" b="b"/>
              <a:pathLst>
                <a:path w="1527539" h="611015">
                  <a:moveTo>
                    <a:pt x="0" y="0"/>
                  </a:moveTo>
                  <a:lnTo>
                    <a:pt x="1527539" y="0"/>
                  </a:lnTo>
                  <a:lnTo>
                    <a:pt x="1527539" y="611015"/>
                  </a:lnTo>
                  <a:lnTo>
                    <a:pt x="0" y="611015"/>
                  </a:lnTo>
                  <a:lnTo>
                    <a:pt x="0" y="0"/>
                  </a:lnTo>
                  <a:close/>
                </a:path>
              </a:pathLst>
            </a:custGeom>
            <a:noFill/>
            <a:ln w="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p:style>
          <p:txBody>
            <a:bodyPr numCol="1" spcCol="1440" lIns="0" rIns="0" tIns="0" bIns="0" anchor="t">
              <a:noAutofit/>
            </a:bodyPr>
            <a:p>
              <a:pPr algn="ctr">
                <a:lnSpc>
                  <a:spcPct val="90000"/>
                </a:lnSpc>
                <a:spcAft>
                  <a:spcPts val="490"/>
                </a:spcAft>
                <a:buNone/>
                <a:tabLst>
                  <a:tab algn="l" pos="0"/>
                </a:tabLst>
              </a:pPr>
              <a:r>
                <a:rPr b="1" i="1" lang="en-US" sz="1400" spc="-1" strike="noStrike">
                  <a:solidFill>
                    <a:srgbClr val="000000"/>
                  </a:solidFill>
                  <a:latin typeface="Calibri"/>
                  <a:ea typeface="DejaVu Sans"/>
                </a:rPr>
                <a:t>Real-Time Risk Management</a:t>
              </a:r>
              <a:endParaRPr b="0" lang="en-IN" sz="1400" spc="-1" strike="noStrike">
                <a:latin typeface="Arial"/>
              </a:endParaRPr>
            </a:p>
          </p:txBody>
        </p:sp>
        <p:sp>
          <p:nvSpPr>
            <p:cNvPr id="162" name="Rectangle 8"/>
            <p:cNvSpPr/>
            <p:nvPr/>
          </p:nvSpPr>
          <p:spPr>
            <a:xfrm>
              <a:off x="5501520" y="1549440"/>
              <a:ext cx="873360" cy="873360"/>
            </a:xfrm>
            <a:prstGeom prst="rect">
              <a:avLst/>
            </a:prstGeom>
            <a:blipFill rotWithShape="0">
              <a:blip r:embed="rId2"/>
              <a:srcRect/>
              <a:stretch/>
            </a:blipFill>
            <a:ln>
              <a:noFill/>
            </a:ln>
          </p:spPr>
          <p:style>
            <a:lnRef idx="2"/>
            <a:fillRef idx="0"/>
            <a:effectRef idx="0">
              <a:schemeClr val="accent2">
                <a:hueOff val="-291073"/>
                <a:satOff val="-16786"/>
                <a:lumOff val="1726"/>
                <a:alphaOff val="0"/>
              </a:schemeClr>
            </a:effectRef>
            <a:fontRef idx="minor"/>
          </p:style>
        </p:sp>
        <p:sp>
          <p:nvSpPr>
            <p:cNvPr id="163" name="Freeform: Shape 9"/>
            <p:cNvSpPr/>
            <p:nvPr/>
          </p:nvSpPr>
          <p:spPr>
            <a:xfrm>
              <a:off x="4967640" y="2769480"/>
              <a:ext cx="1941480" cy="776160"/>
            </a:xfrm>
            <a:custGeom>
              <a:avLst/>
              <a:gdLst/>
              <a:ahLst/>
              <a:rect l="l" t="t" r="r" b="b"/>
              <a:pathLst>
                <a:path w="1527539" h="611015">
                  <a:moveTo>
                    <a:pt x="0" y="0"/>
                  </a:moveTo>
                  <a:lnTo>
                    <a:pt x="1527539" y="0"/>
                  </a:lnTo>
                  <a:lnTo>
                    <a:pt x="1527539" y="611015"/>
                  </a:lnTo>
                  <a:lnTo>
                    <a:pt x="0" y="611015"/>
                  </a:lnTo>
                  <a:lnTo>
                    <a:pt x="0" y="0"/>
                  </a:lnTo>
                  <a:close/>
                </a:path>
              </a:pathLst>
            </a:custGeom>
            <a:noFill/>
            <a:ln w="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p:style>
          <p:txBody>
            <a:bodyPr numCol="1" spcCol="1440" lIns="0" rIns="0" tIns="0" bIns="0" anchor="t">
              <a:noAutofit/>
            </a:bodyPr>
            <a:p>
              <a:pPr algn="ctr">
                <a:lnSpc>
                  <a:spcPct val="90000"/>
                </a:lnSpc>
                <a:spcAft>
                  <a:spcPts val="490"/>
                </a:spcAft>
                <a:buNone/>
                <a:tabLst>
                  <a:tab algn="l" pos="0"/>
                </a:tabLst>
              </a:pPr>
              <a:r>
                <a:rPr b="1" i="1" lang="en-US" sz="1400" spc="-1" strike="noStrike">
                  <a:solidFill>
                    <a:srgbClr val="000000"/>
                  </a:solidFill>
                  <a:latin typeface="Calibri"/>
                  <a:ea typeface="DejaVu Sans"/>
                </a:rPr>
                <a:t>Comprehensive Risk Coverage</a:t>
              </a:r>
              <a:endParaRPr b="0" lang="en-IN" sz="1400" spc="-1" strike="noStrike">
                <a:latin typeface="Arial"/>
              </a:endParaRPr>
            </a:p>
          </p:txBody>
        </p:sp>
        <p:sp>
          <p:nvSpPr>
            <p:cNvPr id="164" name="Rectangle 11"/>
            <p:cNvSpPr/>
            <p:nvPr/>
          </p:nvSpPr>
          <p:spPr>
            <a:xfrm>
              <a:off x="7783560" y="1549440"/>
              <a:ext cx="873360" cy="873360"/>
            </a:xfrm>
            <a:prstGeom prst="rect">
              <a:avLst/>
            </a:prstGeom>
            <a:blipFill rotWithShape="0">
              <a:blip r:embed="rId3"/>
              <a:srcRect/>
              <a:stretch/>
            </a:blipFill>
            <a:ln>
              <a:noFill/>
            </a:ln>
          </p:spPr>
          <p:style>
            <a:lnRef idx="2"/>
            <a:fillRef idx="0"/>
            <a:effectRef idx="0">
              <a:schemeClr val="accent2">
                <a:hueOff val="-582145"/>
                <a:satOff val="-33571"/>
                <a:lumOff val="3451"/>
                <a:alphaOff val="0"/>
              </a:schemeClr>
            </a:effectRef>
            <a:fontRef idx="minor"/>
          </p:style>
        </p:sp>
        <p:sp>
          <p:nvSpPr>
            <p:cNvPr id="165" name="Freeform: Shape 13"/>
            <p:cNvSpPr/>
            <p:nvPr/>
          </p:nvSpPr>
          <p:spPr>
            <a:xfrm>
              <a:off x="7249680" y="2769480"/>
              <a:ext cx="1941480" cy="776160"/>
            </a:xfrm>
            <a:custGeom>
              <a:avLst/>
              <a:gdLst/>
              <a:ahLst/>
              <a:rect l="l" t="t" r="r" b="b"/>
              <a:pathLst>
                <a:path w="1527539" h="611015">
                  <a:moveTo>
                    <a:pt x="0" y="0"/>
                  </a:moveTo>
                  <a:lnTo>
                    <a:pt x="1527539" y="0"/>
                  </a:lnTo>
                  <a:lnTo>
                    <a:pt x="1527539" y="611015"/>
                  </a:lnTo>
                  <a:lnTo>
                    <a:pt x="0" y="611015"/>
                  </a:lnTo>
                  <a:lnTo>
                    <a:pt x="0" y="0"/>
                  </a:lnTo>
                  <a:close/>
                </a:path>
              </a:pathLst>
            </a:custGeom>
            <a:noFill/>
            <a:ln w="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p:style>
          <p:txBody>
            <a:bodyPr numCol="1" spcCol="1440" lIns="0" rIns="0" tIns="0" bIns="0" anchor="t">
              <a:noAutofit/>
            </a:bodyPr>
            <a:p>
              <a:pPr algn="ctr">
                <a:lnSpc>
                  <a:spcPct val="90000"/>
                </a:lnSpc>
                <a:spcAft>
                  <a:spcPts val="490"/>
                </a:spcAft>
                <a:buNone/>
                <a:tabLst>
                  <a:tab algn="l" pos="0"/>
                </a:tabLst>
              </a:pPr>
              <a:r>
                <a:rPr b="1" i="1" lang="en-US" sz="1400" spc="-1" strike="noStrike">
                  <a:solidFill>
                    <a:srgbClr val="000000"/>
                  </a:solidFill>
                  <a:latin typeface="Calibri"/>
                  <a:ea typeface="DejaVu Sans"/>
                </a:rPr>
                <a:t>Advanced AI and Machine Learning Models</a:t>
              </a:r>
              <a:endParaRPr b="0" lang="en-IN" sz="1400" spc="-1" strike="noStrike">
                <a:latin typeface="Arial"/>
              </a:endParaRPr>
            </a:p>
          </p:txBody>
        </p:sp>
      </p:grpSp>
      <p:grpSp>
        <p:nvGrpSpPr>
          <p:cNvPr id="166" name="Group 22"/>
          <p:cNvGrpSpPr/>
          <p:nvPr/>
        </p:nvGrpSpPr>
        <p:grpSpPr>
          <a:xfrm>
            <a:off x="2621160" y="4003200"/>
            <a:ext cx="6505560" cy="1995840"/>
            <a:chOff x="2621160" y="4003200"/>
            <a:chExt cx="6505560" cy="1995840"/>
          </a:xfrm>
        </p:grpSpPr>
        <p:sp>
          <p:nvSpPr>
            <p:cNvPr id="167" name="Rectangle 16"/>
            <p:cNvSpPr/>
            <p:nvPr/>
          </p:nvSpPr>
          <p:spPr>
            <a:xfrm>
              <a:off x="5437440" y="4003200"/>
              <a:ext cx="873360" cy="873360"/>
            </a:xfrm>
            <a:prstGeom prst="rect">
              <a:avLst/>
            </a:prstGeom>
            <a:blipFill rotWithShape="0">
              <a:blip r:embed="rId4"/>
              <a:srcRect/>
              <a:stretch/>
            </a:blipFill>
            <a:ln>
              <a:noFill/>
            </a:ln>
          </p:spPr>
          <p:style>
            <a:lnRef idx="2"/>
            <a:fillRef idx="0"/>
            <a:effectRef idx="0">
              <a:schemeClr val="accent2">
                <a:hueOff val="-1164290"/>
                <a:satOff val="-67142"/>
                <a:lumOff val="6902"/>
                <a:alphaOff val="0"/>
              </a:schemeClr>
            </a:effectRef>
            <a:fontRef idx="minor"/>
          </p:style>
        </p:sp>
        <p:grpSp>
          <p:nvGrpSpPr>
            <p:cNvPr id="168" name="Group 21"/>
            <p:cNvGrpSpPr/>
            <p:nvPr/>
          </p:nvGrpSpPr>
          <p:grpSpPr>
            <a:xfrm>
              <a:off x="2621160" y="4003200"/>
              <a:ext cx="6505560" cy="1995840"/>
              <a:chOff x="2621160" y="4003200"/>
              <a:chExt cx="6505560" cy="1995840"/>
            </a:xfrm>
          </p:grpSpPr>
          <p:sp>
            <p:nvSpPr>
              <p:cNvPr id="169" name="Rectangle 14"/>
              <p:cNvSpPr/>
              <p:nvPr/>
            </p:nvSpPr>
            <p:spPr>
              <a:xfrm>
                <a:off x="3155400" y="4003200"/>
                <a:ext cx="873360" cy="873360"/>
              </a:xfrm>
              <a:prstGeom prst="rect">
                <a:avLst/>
              </a:prstGeom>
              <a:blipFill rotWithShape="0">
                <a:blip r:embed="rId5"/>
                <a:srcRect/>
                <a:stretch/>
              </a:blipFill>
              <a:ln>
                <a:noFill/>
              </a:ln>
            </p:spPr>
            <p:style>
              <a:lnRef idx="2"/>
              <a:fillRef idx="0"/>
              <a:effectRef idx="0">
                <a:schemeClr val="accent2">
                  <a:hueOff val="-873218"/>
                  <a:satOff val="-50357"/>
                  <a:lumOff val="5177"/>
                  <a:alphaOff val="0"/>
                </a:schemeClr>
              </a:effectRef>
              <a:fontRef idx="minor"/>
            </p:style>
          </p:sp>
          <p:sp>
            <p:nvSpPr>
              <p:cNvPr id="170" name="Freeform: Shape 15"/>
              <p:cNvSpPr/>
              <p:nvPr/>
            </p:nvSpPr>
            <p:spPr>
              <a:xfrm>
                <a:off x="2621160" y="5222880"/>
                <a:ext cx="1941480" cy="776160"/>
              </a:xfrm>
              <a:custGeom>
                <a:avLst/>
                <a:gdLst/>
                <a:ahLst/>
                <a:rect l="l" t="t" r="r" b="b"/>
                <a:pathLst>
                  <a:path w="1527539" h="611015">
                    <a:moveTo>
                      <a:pt x="0" y="0"/>
                    </a:moveTo>
                    <a:lnTo>
                      <a:pt x="1527539" y="0"/>
                    </a:lnTo>
                    <a:lnTo>
                      <a:pt x="1527539" y="611015"/>
                    </a:lnTo>
                    <a:lnTo>
                      <a:pt x="0" y="611015"/>
                    </a:lnTo>
                    <a:lnTo>
                      <a:pt x="0" y="0"/>
                    </a:lnTo>
                    <a:close/>
                  </a:path>
                </a:pathLst>
              </a:custGeom>
              <a:noFill/>
              <a:ln w="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p:style>
            <p:txBody>
              <a:bodyPr numCol="1" spcCol="1440" lIns="0" rIns="0" tIns="0" bIns="0" anchor="t">
                <a:noAutofit/>
              </a:bodyPr>
              <a:p>
                <a:pPr algn="ctr">
                  <a:lnSpc>
                    <a:spcPct val="90000"/>
                  </a:lnSpc>
                  <a:spcAft>
                    <a:spcPts val="490"/>
                  </a:spcAft>
                  <a:buNone/>
                  <a:tabLst>
                    <a:tab algn="l" pos="0"/>
                  </a:tabLst>
                </a:pPr>
                <a:r>
                  <a:rPr b="1" i="1" lang="en-US" sz="1400" spc="-1" strike="noStrike">
                    <a:solidFill>
                      <a:srgbClr val="000000"/>
                    </a:solidFill>
                    <a:latin typeface="Calibri"/>
                    <a:ea typeface="DejaVu Sans"/>
                  </a:rPr>
                  <a:t>Automated Workflows and Alerts</a:t>
                </a:r>
                <a:endParaRPr b="0" lang="en-IN" sz="1400" spc="-1" strike="noStrike">
                  <a:latin typeface="Arial"/>
                </a:endParaRPr>
              </a:p>
            </p:txBody>
          </p:sp>
          <p:sp>
            <p:nvSpPr>
              <p:cNvPr id="171" name="Freeform: Shape 17"/>
              <p:cNvSpPr/>
              <p:nvPr/>
            </p:nvSpPr>
            <p:spPr>
              <a:xfrm>
                <a:off x="4903200" y="5222880"/>
                <a:ext cx="1941480" cy="776160"/>
              </a:xfrm>
              <a:custGeom>
                <a:avLst/>
                <a:gdLst/>
                <a:ahLst/>
                <a:rect l="l" t="t" r="r" b="b"/>
                <a:pathLst>
                  <a:path w="1527539" h="611015">
                    <a:moveTo>
                      <a:pt x="0" y="0"/>
                    </a:moveTo>
                    <a:lnTo>
                      <a:pt x="1527539" y="0"/>
                    </a:lnTo>
                    <a:lnTo>
                      <a:pt x="1527539" y="611015"/>
                    </a:lnTo>
                    <a:lnTo>
                      <a:pt x="0" y="611015"/>
                    </a:lnTo>
                    <a:lnTo>
                      <a:pt x="0" y="0"/>
                    </a:lnTo>
                    <a:close/>
                  </a:path>
                </a:pathLst>
              </a:custGeom>
              <a:noFill/>
              <a:ln w="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p:style>
            <p:txBody>
              <a:bodyPr numCol="1" spcCol="1440" lIns="0" rIns="0" tIns="0" bIns="0" anchor="t">
                <a:noAutofit/>
              </a:bodyPr>
              <a:p>
                <a:pPr algn="ctr">
                  <a:lnSpc>
                    <a:spcPct val="90000"/>
                  </a:lnSpc>
                  <a:spcAft>
                    <a:spcPts val="490"/>
                  </a:spcAft>
                  <a:buNone/>
                  <a:tabLst>
                    <a:tab algn="l" pos="0"/>
                  </a:tabLst>
                </a:pPr>
                <a:r>
                  <a:rPr b="1" i="1" lang="en-US" sz="1400" spc="-1" strike="noStrike">
                    <a:solidFill>
                      <a:srgbClr val="000000"/>
                    </a:solidFill>
                    <a:latin typeface="Calibri"/>
                    <a:ea typeface="DejaVu Sans"/>
                  </a:rPr>
                  <a:t>Scalability and Flexibility</a:t>
                </a:r>
                <a:endParaRPr b="0" lang="en-IN" sz="1400" spc="-1" strike="noStrike">
                  <a:latin typeface="Arial"/>
                </a:endParaRPr>
              </a:p>
            </p:txBody>
          </p:sp>
          <p:sp>
            <p:nvSpPr>
              <p:cNvPr id="172" name="Rectangle 18"/>
              <p:cNvSpPr/>
              <p:nvPr/>
            </p:nvSpPr>
            <p:spPr>
              <a:xfrm>
                <a:off x="7719480" y="4003200"/>
                <a:ext cx="873360" cy="873360"/>
              </a:xfrm>
              <a:prstGeom prst="rect">
                <a:avLst/>
              </a:prstGeom>
              <a:blipFill rotWithShape="0">
                <a:blip r:embed="rId6"/>
                <a:srcRect/>
                <a:stretch/>
              </a:blipFill>
              <a:ln>
                <a:noFill/>
              </a:ln>
            </p:spPr>
            <p:style>
              <a:lnRef idx="2"/>
              <a:fillRef idx="0"/>
              <a:effectRef idx="0">
                <a:schemeClr val="accent2">
                  <a:hueOff val="-1455363"/>
                  <a:satOff val="-83928"/>
                  <a:lumOff val="8628"/>
                  <a:alphaOff val="0"/>
                </a:schemeClr>
              </a:effectRef>
              <a:fontRef idx="minor"/>
            </p:style>
          </p:sp>
          <p:sp>
            <p:nvSpPr>
              <p:cNvPr id="173" name="Freeform: Shape 19"/>
              <p:cNvSpPr/>
              <p:nvPr/>
            </p:nvSpPr>
            <p:spPr>
              <a:xfrm>
                <a:off x="7185240" y="5222880"/>
                <a:ext cx="1941480" cy="776160"/>
              </a:xfrm>
              <a:custGeom>
                <a:avLst/>
                <a:gdLst/>
                <a:ahLst/>
                <a:rect l="l" t="t" r="r" b="b"/>
                <a:pathLst>
                  <a:path w="1527539" h="611015">
                    <a:moveTo>
                      <a:pt x="0" y="0"/>
                    </a:moveTo>
                    <a:lnTo>
                      <a:pt x="1527539" y="0"/>
                    </a:lnTo>
                    <a:lnTo>
                      <a:pt x="1527539" y="611015"/>
                    </a:lnTo>
                    <a:lnTo>
                      <a:pt x="0" y="611015"/>
                    </a:lnTo>
                    <a:lnTo>
                      <a:pt x="0" y="0"/>
                    </a:lnTo>
                    <a:close/>
                  </a:path>
                </a:pathLst>
              </a:custGeom>
              <a:noFill/>
              <a:ln w="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p:style>
            <p:txBody>
              <a:bodyPr numCol="1" spcCol="1440" lIns="0" rIns="0" tIns="0" bIns="0" anchor="t">
                <a:noAutofit/>
              </a:bodyPr>
              <a:p>
                <a:pPr algn="ctr">
                  <a:lnSpc>
                    <a:spcPct val="90000"/>
                  </a:lnSpc>
                  <a:spcAft>
                    <a:spcPts val="490"/>
                  </a:spcAft>
                  <a:buNone/>
                  <a:tabLst>
                    <a:tab algn="l" pos="0"/>
                  </a:tabLst>
                </a:pPr>
                <a:r>
                  <a:rPr b="1" i="1" lang="en-US" sz="1400" spc="-1" strike="noStrike">
                    <a:solidFill>
                      <a:srgbClr val="000000"/>
                    </a:solidFill>
                    <a:latin typeface="Calibri"/>
                    <a:ea typeface="DejaVu Sans"/>
                  </a:rPr>
                  <a:t>User-Friendly Dashboards</a:t>
                </a:r>
                <a:r>
                  <a:rPr b="0" lang="en-IN" sz="1400" spc="-1" strike="noStrike">
                    <a:solidFill>
                      <a:srgbClr val="000000"/>
                    </a:solidFill>
                    <a:latin typeface="Calibri"/>
                    <a:ea typeface="DejaVu Sans"/>
                  </a:rPr>
                  <a:t> </a:t>
                </a:r>
                <a:endParaRPr b="0" lang="en-IN" sz="1400" spc="-1" strike="noStrike">
                  <a:latin typeface="Arial"/>
                </a:endParaRPr>
              </a:p>
            </p:txBody>
          </p:sp>
        </p:gr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Google Shape;347;p2"/>
          <p:cNvSpPr/>
          <p:nvPr/>
        </p:nvSpPr>
        <p:spPr>
          <a:xfrm>
            <a:off x="1256400" y="591840"/>
            <a:ext cx="3939120" cy="5582520"/>
          </a:xfrm>
          <a:prstGeom prst="rect">
            <a:avLst/>
          </a:prstGeom>
          <a:noFill/>
          <a:ln w="0">
            <a:noFill/>
          </a:ln>
        </p:spPr>
        <p:style>
          <a:lnRef idx="0"/>
          <a:fillRef idx="0"/>
          <a:effectRef idx="0"/>
          <a:fontRef idx="minor"/>
        </p:style>
        <p:txBody>
          <a:bodyPr lIns="90000" rIns="90000" tIns="45000" bIns="45000" anchor="ctr">
            <a:normAutofit/>
          </a:bodyPr>
          <a:p>
            <a:pPr>
              <a:lnSpc>
                <a:spcPct val="90000"/>
              </a:lnSpc>
              <a:buNone/>
            </a:pPr>
            <a:r>
              <a:rPr b="1" lang="en-US" sz="5000" spc="-1" strike="noStrike">
                <a:solidFill>
                  <a:srgbClr val="000000"/>
                </a:solidFill>
                <a:latin typeface="Segoe UI"/>
                <a:ea typeface="DejaVu Sans"/>
              </a:rPr>
              <a:t>Adoption Plan</a:t>
            </a:r>
            <a:endParaRPr b="0" lang="en-IN" sz="5000" spc="-1" strike="noStrike">
              <a:latin typeface="Arial"/>
            </a:endParaRPr>
          </a:p>
        </p:txBody>
      </p:sp>
      <p:graphicFrame>
        <p:nvGraphicFramePr>
          <p:cNvPr id="1" name="Diagram1"/>
          <p:cNvGraphicFramePr/>
          <p:nvPr>
            <p:extLst>
              <p:ext uri="{D42A27DB-BD31-4B8C-83A1-F6EECF244321}">
                <p14:modId xmlns:p14="http://schemas.microsoft.com/office/powerpoint/2010/main" val="2071443949"/>
              </p:ext>
            </p:extLst>
          </p:nvPr>
        </p:nvGraphicFramePr>
        <p:xfrm>
          <a:off x="5492880" y="671760"/>
          <a:ext cx="5860440" cy="5502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254160" y="242280"/>
            <a:ext cx="8773920" cy="575280"/>
          </a:xfrm>
          <a:prstGeom prst="rect">
            <a:avLst/>
          </a:prstGeom>
          <a:noFill/>
          <a:ln w="0">
            <a:noFill/>
          </a:ln>
        </p:spPr>
        <p:txBody>
          <a:bodyPr lIns="90000" rIns="90000" tIns="91440" bIns="91440" anchor="t">
            <a:noAutofit/>
          </a:bodyPr>
          <a:p>
            <a:pPr>
              <a:lnSpc>
                <a:spcPct val="100000"/>
              </a:lnSpc>
              <a:buNone/>
              <a:tabLst>
                <a:tab algn="l" pos="0"/>
              </a:tabLst>
            </a:pPr>
            <a:r>
              <a:rPr b="1" lang="en-IN" sz="2800" spc="-1" strike="noStrike">
                <a:solidFill>
                  <a:srgbClr val="000000"/>
                </a:solidFill>
                <a:latin typeface="Segoe UI"/>
              </a:rPr>
              <a:t>Business Potential and Relevance</a:t>
            </a:r>
            <a:br>
              <a:rPr sz="2800"/>
            </a:br>
            <a:endParaRPr b="0" lang="en-IN" sz="2800" spc="-1" strike="noStrike">
              <a:latin typeface="Arial"/>
            </a:endParaRPr>
          </a:p>
        </p:txBody>
      </p:sp>
      <p:sp>
        <p:nvSpPr>
          <p:cNvPr id="176" name="Google Shape;348;p2"/>
          <p:cNvSpPr/>
          <p:nvPr/>
        </p:nvSpPr>
        <p:spPr>
          <a:xfrm>
            <a:off x="254160" y="1001520"/>
            <a:ext cx="10413360" cy="34135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US" sz="1600" spc="-1" strike="noStrike">
                <a:solidFill>
                  <a:srgbClr val="000000"/>
                </a:solidFill>
                <a:latin typeface="Calibri"/>
                <a:ea typeface="DejaVu Sans"/>
              </a:rPr>
              <a:t>Enhanced Credit Risk Management: </a:t>
            </a:r>
            <a:r>
              <a:rPr b="0" lang="en-US" sz="1600" spc="-1" strike="noStrike">
                <a:solidFill>
                  <a:srgbClr val="000000"/>
                </a:solidFill>
                <a:latin typeface="Calibri"/>
                <a:ea typeface="DejaVu Sans"/>
              </a:rPr>
              <a:t>Reduces the likelihood of loan defaults, improves the quality of the loan portfolio, and minimizes financial losses </a:t>
            </a:r>
            <a:r>
              <a:rPr b="0" lang="en-US" sz="1600" spc="-1" strike="noStrike">
                <a:solidFill>
                  <a:srgbClr val="ff6b11"/>
                </a:solidFill>
                <a:latin typeface="Calibri"/>
                <a:ea typeface="DejaVu Sans"/>
              </a:rPr>
              <a:t>by assessing the creditworthiness of potential borrowers</a:t>
            </a:r>
            <a:r>
              <a:rPr b="0" lang="en-US" sz="1600" spc="-1" strike="noStrike">
                <a:solidFill>
                  <a:srgbClr val="000000"/>
                </a:solidFill>
                <a:latin typeface="Calibri"/>
                <a:ea typeface="DejaVu Sans"/>
              </a:rPr>
              <a:t> by analyzing historical data, market trends, and customer behavior patterns.</a:t>
            </a:r>
            <a:endParaRPr b="0" lang="en-IN" sz="1600" spc="-1" strike="noStrike">
              <a:latin typeface="Arial"/>
            </a:endParaRPr>
          </a:p>
          <a:p>
            <a:pPr>
              <a:lnSpc>
                <a:spcPct val="100000"/>
              </a:lnSpc>
              <a:buNone/>
              <a:tabLst>
                <a:tab algn="l" pos="0"/>
              </a:tabLst>
            </a:pPr>
            <a:endParaRPr b="0" lang="en-IN" sz="1600" spc="-1" strike="noStrike">
              <a:latin typeface="Arial"/>
            </a:endParaRPr>
          </a:p>
          <a:p>
            <a:pPr>
              <a:lnSpc>
                <a:spcPct val="100000"/>
              </a:lnSpc>
              <a:buNone/>
              <a:tabLst>
                <a:tab algn="l" pos="0"/>
              </a:tabLst>
            </a:pPr>
            <a:r>
              <a:rPr b="1" lang="en-US" sz="1600" spc="-1" strike="noStrike">
                <a:solidFill>
                  <a:srgbClr val="000000"/>
                </a:solidFill>
                <a:latin typeface="Calibri"/>
                <a:ea typeface="Lato"/>
              </a:rPr>
              <a:t>Operational Risk Reduction:</a:t>
            </a:r>
            <a:r>
              <a:rPr b="1" lang="en-US" sz="1600" spc="-1" strike="noStrike">
                <a:solidFill>
                  <a:srgbClr val="000000"/>
                </a:solidFill>
                <a:highlight>
                  <a:srgbClr val="ffffff"/>
                </a:highlight>
                <a:latin typeface="Segoe UI"/>
                <a:ea typeface="Lato"/>
              </a:rPr>
              <a:t> </a:t>
            </a:r>
            <a:r>
              <a:rPr b="0" lang="en-US" sz="1600" spc="-1" strike="noStrike">
                <a:solidFill>
                  <a:srgbClr val="000000"/>
                </a:solidFill>
                <a:latin typeface="Calibri"/>
                <a:ea typeface="Lato"/>
              </a:rPr>
              <a:t>Enhances operational efficiency, reduces the risk of costly disruptions, and improves the bank's overall reliability </a:t>
            </a:r>
            <a:r>
              <a:rPr b="0" lang="en-US" sz="1600" spc="-1" strike="noStrike">
                <a:solidFill>
                  <a:srgbClr val="ff6b11"/>
                </a:solidFill>
                <a:latin typeface="Calibri"/>
                <a:ea typeface="Lato"/>
              </a:rPr>
              <a:t>by mitigating risks associated with human errors, fraud, and system failures</a:t>
            </a:r>
            <a:r>
              <a:rPr b="0" lang="en-US" sz="1600" spc="-1" strike="noStrike">
                <a:solidFill>
                  <a:srgbClr val="000000"/>
                </a:solidFill>
                <a:latin typeface="Calibri"/>
                <a:ea typeface="Lato"/>
              </a:rPr>
              <a:t>.</a:t>
            </a:r>
            <a:endParaRPr b="0" lang="en-IN" sz="1600" spc="-1" strike="noStrike">
              <a:latin typeface="Arial"/>
            </a:endParaRPr>
          </a:p>
          <a:p>
            <a:pPr>
              <a:lnSpc>
                <a:spcPct val="100000"/>
              </a:lnSpc>
              <a:buNone/>
              <a:tabLst>
                <a:tab algn="l" pos="0"/>
              </a:tabLst>
            </a:pPr>
            <a:endParaRPr b="0" lang="en-IN" sz="1600" spc="-1" strike="noStrike">
              <a:latin typeface="Arial"/>
            </a:endParaRPr>
          </a:p>
          <a:p>
            <a:pPr>
              <a:lnSpc>
                <a:spcPct val="100000"/>
              </a:lnSpc>
              <a:buNone/>
              <a:tabLst>
                <a:tab algn="l" pos="0"/>
              </a:tabLst>
            </a:pPr>
            <a:r>
              <a:rPr b="1" lang="en-US" sz="1600" spc="-1" strike="noStrike">
                <a:solidFill>
                  <a:srgbClr val="000000"/>
                </a:solidFill>
                <a:latin typeface="Calibri"/>
                <a:ea typeface="Lato"/>
              </a:rPr>
              <a:t>Market Risk Mitigation</a:t>
            </a:r>
            <a:r>
              <a:rPr b="1" lang="en-US" sz="1600" spc="-1" strike="noStrike">
                <a:solidFill>
                  <a:srgbClr val="000000"/>
                </a:solidFill>
                <a:highlight>
                  <a:srgbClr val="ffffff"/>
                </a:highlight>
                <a:latin typeface="Segoe UI"/>
                <a:ea typeface="Lato"/>
              </a:rPr>
              <a:t>: </a:t>
            </a:r>
            <a:r>
              <a:rPr b="0" lang="en-US" sz="1600" spc="-1" strike="noStrike">
                <a:solidFill>
                  <a:srgbClr val="000000"/>
                </a:solidFill>
                <a:latin typeface="Calibri"/>
                <a:ea typeface="Lato"/>
              </a:rPr>
              <a:t>Protects the bank's investment portfolio, optimizes trading strategies, and ensures stable financial performance </a:t>
            </a:r>
            <a:r>
              <a:rPr b="0" lang="en-US" sz="1600" spc="-1" strike="noStrike">
                <a:solidFill>
                  <a:srgbClr val="ff6b11"/>
                </a:solidFill>
                <a:latin typeface="Calibri"/>
                <a:ea typeface="Lato"/>
              </a:rPr>
              <a:t>by predicting and respond to market volatility </a:t>
            </a:r>
            <a:r>
              <a:rPr b="0" lang="en-US" sz="1600" spc="-1" strike="noStrike">
                <a:solidFill>
                  <a:srgbClr val="000000"/>
                </a:solidFill>
                <a:latin typeface="Calibri"/>
                <a:ea typeface="Lato"/>
              </a:rPr>
              <a:t>by analyzing market trends and other economic indicators.</a:t>
            </a:r>
            <a:endParaRPr b="0" lang="en-IN" sz="1600" spc="-1" strike="noStrike">
              <a:latin typeface="Arial"/>
            </a:endParaRPr>
          </a:p>
          <a:p>
            <a:pPr>
              <a:lnSpc>
                <a:spcPct val="100000"/>
              </a:lnSpc>
              <a:buNone/>
              <a:tabLst>
                <a:tab algn="l" pos="0"/>
              </a:tabLst>
            </a:pPr>
            <a:endParaRPr b="0" lang="en-IN" sz="1600" spc="-1" strike="noStrike">
              <a:latin typeface="Arial"/>
            </a:endParaRPr>
          </a:p>
          <a:p>
            <a:pPr>
              <a:lnSpc>
                <a:spcPct val="100000"/>
              </a:lnSpc>
              <a:buNone/>
              <a:tabLst>
                <a:tab algn="l" pos="0"/>
              </a:tabLst>
            </a:pPr>
            <a:r>
              <a:rPr b="1" lang="en-US" sz="1600" spc="-1" strike="noStrike">
                <a:solidFill>
                  <a:srgbClr val="000000"/>
                </a:solidFill>
                <a:latin typeface="Calibri"/>
                <a:ea typeface="Lato"/>
              </a:rPr>
              <a:t>Liquidity Risk Management</a:t>
            </a:r>
            <a:r>
              <a:rPr b="1" lang="en-US" sz="1600" spc="-1" strike="noStrike">
                <a:solidFill>
                  <a:srgbClr val="000000"/>
                </a:solidFill>
                <a:highlight>
                  <a:srgbClr val="ffffff"/>
                </a:highlight>
                <a:latin typeface="Segoe UI"/>
                <a:ea typeface="Lato"/>
              </a:rPr>
              <a:t>: </a:t>
            </a:r>
            <a:r>
              <a:rPr b="0" lang="en-US" sz="1600" spc="-1" strike="noStrike">
                <a:solidFill>
                  <a:srgbClr val="000000"/>
                </a:solidFill>
                <a:latin typeface="Calibri"/>
                <a:ea typeface="Lato"/>
              </a:rPr>
              <a:t>Prevents liquidity crises, maintains customer confidence, and ensures the bank's solvency </a:t>
            </a:r>
            <a:r>
              <a:rPr b="0" lang="en-US" sz="1600" spc="-1" strike="noStrike">
                <a:solidFill>
                  <a:srgbClr val="ff6b11"/>
                </a:solidFill>
                <a:latin typeface="Calibri"/>
                <a:ea typeface="Lato"/>
              </a:rPr>
              <a:t>by monitoring cash flow and liquidity positions in real-time </a:t>
            </a:r>
            <a:r>
              <a:rPr b="0" lang="en-US" sz="1600" spc="-1" strike="noStrike">
                <a:solidFill>
                  <a:srgbClr val="000000"/>
                </a:solidFill>
                <a:latin typeface="Calibri"/>
                <a:ea typeface="Lato"/>
              </a:rPr>
              <a:t>to ensure the bank can meet its short-term obligations.</a:t>
            </a:r>
            <a:endParaRPr b="0" lang="en-IN" sz="1600" spc="-1" strike="noStrike">
              <a:latin typeface="Arial"/>
            </a:endParaRPr>
          </a:p>
          <a:p>
            <a:pPr>
              <a:lnSpc>
                <a:spcPct val="100000"/>
              </a:lnSpc>
              <a:buNone/>
              <a:tabLst>
                <a:tab algn="l" pos="0"/>
              </a:tabLst>
            </a:pPr>
            <a:endParaRPr b="0" lang="en-IN" sz="1600" spc="-1" strike="noStrike">
              <a:latin typeface="Arial"/>
            </a:endParaRPr>
          </a:p>
          <a:p>
            <a:pPr>
              <a:lnSpc>
                <a:spcPct val="100000"/>
              </a:lnSpc>
              <a:buNone/>
              <a:tabLst>
                <a:tab algn="l" pos="0"/>
              </a:tabLst>
            </a:pPr>
            <a:r>
              <a:rPr b="1" lang="en-US" sz="1600" spc="-1" strike="noStrike">
                <a:solidFill>
                  <a:srgbClr val="000000"/>
                </a:solidFill>
                <a:latin typeface="Calibri"/>
                <a:ea typeface="Lato"/>
              </a:rPr>
              <a:t>Regulatory Compliance</a:t>
            </a:r>
            <a:r>
              <a:rPr b="1" lang="en-IN" sz="1600" spc="-1" strike="noStrike">
                <a:solidFill>
                  <a:srgbClr val="000000"/>
                </a:solidFill>
                <a:highlight>
                  <a:srgbClr val="ffffff"/>
                </a:highlight>
                <a:latin typeface="Segoe UI"/>
                <a:ea typeface="Lato"/>
              </a:rPr>
              <a:t>: </a:t>
            </a:r>
            <a:r>
              <a:rPr b="0" lang="en-US" sz="1600" spc="-1" strike="noStrike">
                <a:solidFill>
                  <a:srgbClr val="000000"/>
                </a:solidFill>
                <a:latin typeface="Calibri"/>
                <a:ea typeface="Lato"/>
              </a:rPr>
              <a:t>Avoids regulatory penalties, maintains the bank’s reputation, and ensures legal compliance </a:t>
            </a:r>
            <a:r>
              <a:rPr b="0" lang="en-US" sz="1600" spc="-1" strike="noStrike">
                <a:solidFill>
                  <a:srgbClr val="ff6b11"/>
                </a:solidFill>
                <a:latin typeface="Calibri"/>
                <a:ea typeface="Lato"/>
              </a:rPr>
              <a:t>by automating compliance checks and audits </a:t>
            </a:r>
            <a:r>
              <a:rPr b="0" lang="en-US" sz="1600" spc="-1" strike="noStrike">
                <a:solidFill>
                  <a:srgbClr val="000000"/>
                </a:solidFill>
                <a:latin typeface="Calibri"/>
                <a:ea typeface="Lato"/>
              </a:rPr>
              <a:t>to ensure adherence to regulatory standards and generate timely compliance reports.</a:t>
            </a:r>
            <a:endParaRPr b="0" lang="en-IN" sz="1600" spc="-1" strike="noStrike">
              <a:latin typeface="Arial"/>
            </a:endParaRPr>
          </a:p>
          <a:p>
            <a:pPr>
              <a:lnSpc>
                <a:spcPct val="100000"/>
              </a:lnSpc>
              <a:buNone/>
              <a:tabLst>
                <a:tab algn="l" pos="0"/>
              </a:tabLst>
            </a:pPr>
            <a:endParaRPr b="0" lang="en-IN" sz="1600" spc="-1" strike="noStrike">
              <a:latin typeface="Arial"/>
            </a:endParaRPr>
          </a:p>
          <a:p>
            <a:pPr>
              <a:lnSpc>
                <a:spcPct val="100000"/>
              </a:lnSpc>
              <a:buNone/>
              <a:tabLst>
                <a:tab algn="l" pos="0"/>
              </a:tabLst>
            </a:pPr>
            <a:r>
              <a:rPr b="1" lang="en-US" sz="1600" spc="-1" strike="noStrike">
                <a:solidFill>
                  <a:srgbClr val="000000"/>
                </a:solidFill>
                <a:latin typeface="Calibri"/>
                <a:ea typeface="Lato"/>
              </a:rPr>
              <a:t>Cost Efficiency: </a:t>
            </a:r>
            <a:r>
              <a:rPr b="0" lang="en-US" sz="1600" spc="-1" strike="noStrike">
                <a:solidFill>
                  <a:srgbClr val="000000"/>
                </a:solidFill>
                <a:latin typeface="Calibri"/>
                <a:ea typeface="Lato"/>
              </a:rPr>
              <a:t>Lowers operational costs, improves resource utilization, and increases overall efficiency </a:t>
            </a:r>
            <a:r>
              <a:rPr b="0" lang="en-US" sz="1600" spc="-1" strike="noStrike">
                <a:solidFill>
                  <a:srgbClr val="ff6b11"/>
                </a:solidFill>
                <a:latin typeface="Calibri"/>
                <a:ea typeface="Lato"/>
              </a:rPr>
              <a:t>by automating routine risk assessment and mitigation tasks</a:t>
            </a:r>
            <a:r>
              <a:rPr b="0" lang="en-US" sz="1600" spc="-1" strike="noStrike">
                <a:solidFill>
                  <a:srgbClr val="000000"/>
                </a:solidFill>
                <a:latin typeface="Calibri"/>
                <a:ea typeface="Lato"/>
              </a:rPr>
              <a:t>, reducing the need for manual intervention and resource allocation</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203040" y="229680"/>
            <a:ext cx="8773920" cy="575280"/>
          </a:xfrm>
          <a:prstGeom prst="rect">
            <a:avLst/>
          </a:prstGeom>
          <a:noFill/>
          <a:ln w="0">
            <a:noFill/>
          </a:ln>
        </p:spPr>
        <p:txBody>
          <a:bodyPr lIns="90000" rIns="90000" tIns="91440" bIns="91440" anchor="t">
            <a:noAutofit/>
          </a:bodyPr>
          <a:p>
            <a:pPr>
              <a:lnSpc>
                <a:spcPct val="100000"/>
              </a:lnSpc>
              <a:buNone/>
              <a:tabLst>
                <a:tab algn="l" pos="0"/>
              </a:tabLst>
            </a:pPr>
            <a:r>
              <a:rPr b="1" lang="en-IN" sz="2800" spc="-1" strike="noStrike">
                <a:solidFill>
                  <a:srgbClr val="000000"/>
                </a:solidFill>
                <a:latin typeface="Segoe UI"/>
                <a:ea typeface="Lato"/>
              </a:rPr>
              <a:t>User Experience</a:t>
            </a:r>
            <a:endParaRPr b="0" lang="en-IN" sz="2800" spc="-1" strike="noStrike">
              <a:latin typeface="Arial"/>
            </a:endParaRPr>
          </a:p>
        </p:txBody>
      </p:sp>
      <p:pic>
        <p:nvPicPr>
          <p:cNvPr id="178" name="Picture 2" descr="Ceo Meticulous Lineal Color icon"/>
          <p:cNvPicPr/>
          <p:nvPr/>
        </p:nvPicPr>
        <p:blipFill>
          <a:blip r:embed="rId1"/>
          <a:stretch/>
        </p:blipFill>
        <p:spPr>
          <a:xfrm>
            <a:off x="884520" y="1458360"/>
            <a:ext cx="1626480" cy="1626480"/>
          </a:xfrm>
          <a:prstGeom prst="rect">
            <a:avLst/>
          </a:prstGeom>
          <a:ln w="0">
            <a:noFill/>
          </a:ln>
        </p:spPr>
      </p:pic>
      <p:sp>
        <p:nvSpPr>
          <p:cNvPr id="179" name="TextBox 5"/>
          <p:cNvSpPr/>
          <p:nvPr/>
        </p:nvSpPr>
        <p:spPr>
          <a:xfrm>
            <a:off x="765000" y="3284640"/>
            <a:ext cx="1828080" cy="364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Bank Executives</a:t>
            </a:r>
            <a:endParaRPr b="0" lang="en-IN" sz="1800" spc="-1" strike="noStrike">
              <a:latin typeface="Arial"/>
            </a:endParaRPr>
          </a:p>
        </p:txBody>
      </p:sp>
      <p:sp>
        <p:nvSpPr>
          <p:cNvPr id="180" name="TextBox 7"/>
          <p:cNvSpPr/>
          <p:nvPr/>
        </p:nvSpPr>
        <p:spPr>
          <a:xfrm>
            <a:off x="421560" y="3701880"/>
            <a:ext cx="2552040" cy="20368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600" spc="-1" strike="noStrike">
                <a:solidFill>
                  <a:srgbClr val="000000"/>
                </a:solidFill>
                <a:latin typeface="Calibri"/>
                <a:ea typeface="DejaVu Sans"/>
              </a:rPr>
              <a:t>Improved Decision-Making</a:t>
            </a:r>
            <a:endParaRPr b="0" lang="en-IN" sz="1600" spc="-1" strike="noStrike">
              <a:latin typeface="Arial"/>
            </a:endParaRPr>
          </a:p>
          <a:p>
            <a:pPr algn="ctr">
              <a:lnSpc>
                <a:spcPct val="100000"/>
              </a:lnSpc>
              <a:buNone/>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with interactive dashboards and detailed reports.</a:t>
            </a:r>
            <a:br>
              <a:rPr sz="1600"/>
            </a:br>
            <a:r>
              <a:rPr b="1" lang="en-US" sz="1600" spc="-1" strike="noStrike">
                <a:solidFill>
                  <a:srgbClr val="000000"/>
                </a:solidFill>
                <a:latin typeface="Calibri"/>
                <a:ea typeface="DejaVu Sans"/>
              </a:rPr>
              <a:t>Regulatory Confidence</a:t>
            </a:r>
            <a:endParaRPr b="0" lang="en-IN" sz="1600" spc="-1" strike="noStrike">
              <a:latin typeface="Arial"/>
            </a:endParaRPr>
          </a:p>
          <a:p>
            <a:pPr algn="ctr">
              <a:lnSpc>
                <a:spcPct val="100000"/>
              </a:lnSpc>
              <a:buNone/>
            </a:pPr>
            <a:r>
              <a:rPr b="1"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of mind with assurance which gives peace of adherence to regulatory standards.</a:t>
            </a:r>
            <a:endParaRPr b="0" lang="en-IN" sz="1600" spc="-1" strike="noStrike">
              <a:latin typeface="Arial"/>
            </a:endParaRPr>
          </a:p>
        </p:txBody>
      </p:sp>
      <p:pic>
        <p:nvPicPr>
          <p:cNvPr id="181" name="Picture 4" descr="Team Generic color lineal-color icon"/>
          <p:cNvPicPr/>
          <p:nvPr/>
        </p:nvPicPr>
        <p:blipFill>
          <a:blip r:embed="rId2"/>
          <a:stretch/>
        </p:blipFill>
        <p:spPr>
          <a:xfrm>
            <a:off x="3507480" y="1382760"/>
            <a:ext cx="1733400" cy="1733400"/>
          </a:xfrm>
          <a:prstGeom prst="rect">
            <a:avLst/>
          </a:prstGeom>
          <a:ln w="0">
            <a:noFill/>
          </a:ln>
        </p:spPr>
      </p:pic>
      <p:sp>
        <p:nvSpPr>
          <p:cNvPr id="182" name="TextBox 8"/>
          <p:cNvSpPr/>
          <p:nvPr/>
        </p:nvSpPr>
        <p:spPr>
          <a:xfrm>
            <a:off x="3140280" y="3284640"/>
            <a:ext cx="2552040" cy="364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Risk Management Team</a:t>
            </a:r>
            <a:endParaRPr b="0" lang="en-IN" sz="1800" spc="-1" strike="noStrike">
              <a:latin typeface="Arial"/>
            </a:endParaRPr>
          </a:p>
        </p:txBody>
      </p:sp>
      <p:sp>
        <p:nvSpPr>
          <p:cNvPr id="183" name="TextBox 9"/>
          <p:cNvSpPr/>
          <p:nvPr/>
        </p:nvSpPr>
        <p:spPr>
          <a:xfrm>
            <a:off x="3146040" y="3701880"/>
            <a:ext cx="2559240" cy="2280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600" spc="-1" strike="noStrike">
                <a:solidFill>
                  <a:srgbClr val="000000"/>
                </a:solidFill>
                <a:latin typeface="Calibri"/>
                <a:ea typeface="DejaVu Sans"/>
              </a:rPr>
              <a:t>Enhanced Risk Detection </a:t>
            </a:r>
            <a:r>
              <a:rPr b="0" lang="en-US" sz="1600" spc="-1" strike="noStrike">
                <a:solidFill>
                  <a:srgbClr val="000000"/>
                </a:solidFill>
                <a:latin typeface="Calibri"/>
                <a:ea typeface="DejaVu Sans"/>
              </a:rPr>
              <a:t>with</a:t>
            </a:r>
            <a:r>
              <a:rPr b="1"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proactive risk management with fewer surprises and crises.</a:t>
            </a:r>
            <a:br>
              <a:rPr sz="1600"/>
            </a:br>
            <a:r>
              <a:rPr b="1" lang="en-US" sz="1600" spc="-1" strike="noStrike">
                <a:solidFill>
                  <a:srgbClr val="000000"/>
                </a:solidFill>
                <a:latin typeface="Calibri"/>
                <a:ea typeface="DejaVu Sans"/>
              </a:rPr>
              <a:t>Streamlined Workflows </a:t>
            </a:r>
            <a:r>
              <a:rPr b="0" lang="en-US" sz="1600" spc="-1" strike="noStrike">
                <a:solidFill>
                  <a:srgbClr val="000000"/>
                </a:solidFill>
                <a:latin typeface="Calibri"/>
                <a:ea typeface="DejaVu Sans"/>
              </a:rPr>
              <a:t>which reduce manual workload leading to faster response times to emerging risks</a:t>
            </a:r>
            <a:endParaRPr b="0" lang="en-IN" sz="1600" spc="-1" strike="noStrike">
              <a:latin typeface="Arial"/>
            </a:endParaRPr>
          </a:p>
        </p:txBody>
      </p:sp>
      <p:pic>
        <p:nvPicPr>
          <p:cNvPr id="184" name="Picture 8" descr="Working at home Justicon Lineal Color icon"/>
          <p:cNvPicPr/>
          <p:nvPr/>
        </p:nvPicPr>
        <p:blipFill>
          <a:blip r:embed="rId3"/>
          <a:stretch/>
        </p:blipFill>
        <p:spPr>
          <a:xfrm>
            <a:off x="6672960" y="1371240"/>
            <a:ext cx="1733400" cy="1733400"/>
          </a:xfrm>
          <a:prstGeom prst="rect">
            <a:avLst/>
          </a:prstGeom>
          <a:ln w="0">
            <a:noFill/>
          </a:ln>
        </p:spPr>
      </p:pic>
      <p:sp>
        <p:nvSpPr>
          <p:cNvPr id="185" name="TextBox 11"/>
          <p:cNvSpPr/>
          <p:nvPr/>
        </p:nvSpPr>
        <p:spPr>
          <a:xfrm>
            <a:off x="6441480" y="3284640"/>
            <a:ext cx="2196360" cy="364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Compliance Officers</a:t>
            </a:r>
            <a:endParaRPr b="0" lang="en-IN" sz="1800" spc="-1" strike="noStrike">
              <a:latin typeface="Arial"/>
            </a:endParaRPr>
          </a:p>
        </p:txBody>
      </p:sp>
      <p:sp>
        <p:nvSpPr>
          <p:cNvPr id="186" name="TextBox 12"/>
          <p:cNvSpPr/>
          <p:nvPr/>
        </p:nvSpPr>
        <p:spPr>
          <a:xfrm>
            <a:off x="6086520" y="3708720"/>
            <a:ext cx="2688480" cy="2280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600" spc="-1" strike="noStrike">
                <a:solidFill>
                  <a:srgbClr val="000000"/>
                </a:solidFill>
                <a:latin typeface="Calibri"/>
                <a:ea typeface="DejaVu Sans"/>
              </a:rPr>
              <a:t>Automated Compliance Monitoring </a:t>
            </a:r>
            <a:endParaRPr b="0" lang="en-IN" sz="1600" spc="-1" strike="noStrike">
              <a:latin typeface="Arial"/>
            </a:endParaRPr>
          </a:p>
          <a:p>
            <a:pPr algn="ctr">
              <a:lnSpc>
                <a:spcPct val="100000"/>
              </a:lnSpc>
              <a:buNone/>
            </a:pPr>
            <a:r>
              <a:rPr b="0" lang="en-US" sz="1600" spc="-1" strike="noStrike">
                <a:solidFill>
                  <a:srgbClr val="000000"/>
                </a:solidFill>
                <a:latin typeface="Calibri"/>
                <a:ea typeface="DejaVu Sans"/>
              </a:rPr>
              <a:t>and reduced risk of regulatory breaches, simplifying audit preparation.</a:t>
            </a:r>
            <a:br>
              <a:rPr sz="1600"/>
            </a:br>
            <a:r>
              <a:rPr b="1" lang="en-US" sz="1600" spc="-1" strike="noStrike">
                <a:solidFill>
                  <a:srgbClr val="000000"/>
                </a:solidFill>
                <a:latin typeface="Calibri"/>
                <a:ea typeface="DejaVu Sans"/>
              </a:rPr>
              <a:t>Detailed Reporting </a:t>
            </a:r>
            <a:endParaRPr b="0" lang="en-IN" sz="1600" spc="-1" strike="noStrike">
              <a:latin typeface="Arial"/>
            </a:endParaRPr>
          </a:p>
          <a:p>
            <a:pPr algn="ctr">
              <a:lnSpc>
                <a:spcPct val="100000"/>
              </a:lnSpc>
              <a:buNone/>
            </a:pPr>
            <a:r>
              <a:rPr b="0" lang="en-US" sz="1600" spc="-1" strike="noStrike">
                <a:solidFill>
                  <a:srgbClr val="000000"/>
                </a:solidFill>
                <a:latin typeface="Calibri"/>
                <a:ea typeface="DejaVu Sans"/>
              </a:rPr>
              <a:t>with enhanced accuracy and timeliness in compliance documentation</a:t>
            </a:r>
            <a:endParaRPr b="0" lang="en-IN" sz="1600" spc="-1" strike="noStrike">
              <a:latin typeface="Arial"/>
            </a:endParaRPr>
          </a:p>
        </p:txBody>
      </p:sp>
      <p:pic>
        <p:nvPicPr>
          <p:cNvPr id="187" name="Picture 10" descr="Rating Special Lineal color icon"/>
          <p:cNvPicPr/>
          <p:nvPr/>
        </p:nvPicPr>
        <p:blipFill>
          <a:blip r:embed="rId4"/>
          <a:stretch/>
        </p:blipFill>
        <p:spPr>
          <a:xfrm>
            <a:off x="9594360" y="1382760"/>
            <a:ext cx="1683720" cy="1683720"/>
          </a:xfrm>
          <a:prstGeom prst="rect">
            <a:avLst/>
          </a:prstGeom>
          <a:ln w="0">
            <a:noFill/>
          </a:ln>
        </p:spPr>
      </p:pic>
      <p:sp>
        <p:nvSpPr>
          <p:cNvPr id="188" name="TextBox 14"/>
          <p:cNvSpPr/>
          <p:nvPr/>
        </p:nvSpPr>
        <p:spPr>
          <a:xfrm>
            <a:off x="9801360" y="3284640"/>
            <a:ext cx="1269360" cy="364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Customers</a:t>
            </a:r>
            <a:endParaRPr b="0" lang="en-IN" sz="1800" spc="-1" strike="noStrike">
              <a:latin typeface="Arial"/>
            </a:endParaRPr>
          </a:p>
        </p:txBody>
      </p:sp>
      <p:sp>
        <p:nvSpPr>
          <p:cNvPr id="189" name="TextBox 15"/>
          <p:cNvSpPr/>
          <p:nvPr/>
        </p:nvSpPr>
        <p:spPr>
          <a:xfrm>
            <a:off x="9156600" y="3692160"/>
            <a:ext cx="2559240" cy="2280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600" spc="-1" strike="noStrike">
                <a:solidFill>
                  <a:srgbClr val="000000"/>
                </a:solidFill>
                <a:latin typeface="Calibri"/>
                <a:ea typeface="DejaVu Sans"/>
              </a:rPr>
              <a:t>Personalized Financial Services </a:t>
            </a:r>
            <a:endParaRPr b="0" lang="en-IN" sz="1600" spc="-1" strike="noStrike">
              <a:latin typeface="Arial"/>
            </a:endParaRPr>
          </a:p>
          <a:p>
            <a:pPr algn="ctr">
              <a:lnSpc>
                <a:spcPct val="100000"/>
              </a:lnSpc>
              <a:buNone/>
            </a:pPr>
            <a:r>
              <a:rPr b="0" lang="en-US" sz="1600" spc="-1" strike="noStrike">
                <a:solidFill>
                  <a:srgbClr val="000000"/>
                </a:solidFill>
                <a:latin typeface="Calibri"/>
                <a:ea typeface="DejaVu Sans"/>
              </a:rPr>
              <a:t>with</a:t>
            </a:r>
            <a:br>
              <a:rPr sz="1600"/>
            </a:br>
            <a:r>
              <a:rPr b="1" lang="en-US" sz="1600" spc="-1" strike="noStrike">
                <a:solidFill>
                  <a:srgbClr val="000000"/>
                </a:solidFill>
                <a:latin typeface="Calibri"/>
                <a:ea typeface="DejaVu Sans"/>
              </a:rPr>
              <a:t>Increased Confidence </a:t>
            </a:r>
            <a:endParaRPr b="0" lang="en-IN" sz="1600" spc="-1" strike="noStrike">
              <a:latin typeface="Arial"/>
            </a:endParaRPr>
          </a:p>
          <a:p>
            <a:pPr algn="ctr">
              <a:lnSpc>
                <a:spcPct val="100000"/>
              </a:lnSpc>
              <a:buNone/>
            </a:pPr>
            <a:r>
              <a:rPr b="0" lang="en-US" sz="1600" spc="-1" strike="noStrike">
                <a:solidFill>
                  <a:srgbClr val="000000"/>
                </a:solidFill>
                <a:latin typeface="Calibri"/>
                <a:ea typeface="DejaVu Sans"/>
              </a:rPr>
              <a:t>giving customer greater peace of mind knowing their assets are protected by advanced risk management practices.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267840" y="229680"/>
            <a:ext cx="8773920" cy="575280"/>
          </a:xfrm>
          <a:prstGeom prst="rect">
            <a:avLst/>
          </a:prstGeom>
          <a:noFill/>
          <a:ln w="0">
            <a:noFill/>
          </a:ln>
        </p:spPr>
        <p:txBody>
          <a:bodyPr lIns="90000" rIns="90000" tIns="91440" bIns="91440" anchor="t">
            <a:noAutofit/>
          </a:bodyPr>
          <a:p>
            <a:pPr>
              <a:lnSpc>
                <a:spcPct val="100000"/>
              </a:lnSpc>
              <a:buNone/>
              <a:tabLst>
                <a:tab algn="l" pos="0"/>
              </a:tabLst>
            </a:pPr>
            <a:r>
              <a:rPr b="1" lang="en-IN" sz="2800" spc="-1" strike="noStrike">
                <a:solidFill>
                  <a:srgbClr val="000000"/>
                </a:solidFill>
                <a:latin typeface="Segoe UI"/>
                <a:ea typeface="Lato"/>
              </a:rPr>
              <a:t>Scalability, Ease of Deployment and Maintenance</a:t>
            </a:r>
            <a:endParaRPr b="0" lang="en-IN" sz="2800" spc="-1" strike="noStrike">
              <a:latin typeface="Arial"/>
            </a:endParaRPr>
          </a:p>
        </p:txBody>
      </p:sp>
      <p:sp>
        <p:nvSpPr>
          <p:cNvPr id="191" name="Google Shape;348;p2"/>
          <p:cNvSpPr/>
          <p:nvPr/>
        </p:nvSpPr>
        <p:spPr>
          <a:xfrm>
            <a:off x="267840" y="805680"/>
            <a:ext cx="11288160" cy="34135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1" i="1" lang="en-US" sz="1600" spc="-1" strike="noStrike">
                <a:solidFill>
                  <a:srgbClr val="ff6b11"/>
                </a:solidFill>
                <a:latin typeface="Calibri"/>
                <a:ea typeface="DejaVu Sans"/>
              </a:rPr>
              <a:t>Ensuring Seamless Scalability</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Cloud Infrastructure:</a:t>
            </a:r>
            <a:r>
              <a:rPr b="0" lang="en-US" sz="1600" spc="-1" strike="noStrike">
                <a:solidFill>
                  <a:srgbClr val="000000"/>
                </a:solidFill>
                <a:latin typeface="Calibri"/>
                <a:ea typeface="DejaVu Sans"/>
              </a:rPr>
              <a:t> Utilizing Azure Data Lake and Azure Service Fabric, RiskShield AI can manage and scale to accommodate vast datasets. It can </a:t>
            </a:r>
            <a:r>
              <a:rPr b="0" lang="en-US" sz="1600" spc="-1" strike="noStrike">
                <a:solidFill>
                  <a:srgbClr val="ff6b11"/>
                </a:solidFill>
                <a:latin typeface="Calibri"/>
                <a:ea typeface="DejaVu Sans"/>
              </a:rPr>
              <a:t>handle terabytes of data efficiently</a:t>
            </a:r>
            <a:r>
              <a:rPr b="0" lang="en-US" sz="1600" spc="-1" strike="noStrike">
                <a:solidFill>
                  <a:srgbClr val="000000"/>
                </a:solidFill>
                <a:latin typeface="Calibri"/>
                <a:ea typeface="DejaVu Sans"/>
              </a:rPr>
              <a:t>, with the </a:t>
            </a:r>
            <a:r>
              <a:rPr b="0" lang="en-US" sz="1600" spc="-1" strike="noStrike">
                <a:solidFill>
                  <a:srgbClr val="ff6b11"/>
                </a:solidFill>
                <a:latin typeface="Calibri"/>
                <a:ea typeface="DejaVu Sans"/>
              </a:rPr>
              <a:t>ability to scale up as data volumes grow </a:t>
            </a:r>
            <a:r>
              <a:rPr b="0" lang="en-US" sz="1600" spc="-1" strike="noStrike">
                <a:solidFill>
                  <a:srgbClr val="000000"/>
                </a:solidFill>
                <a:latin typeface="Calibri"/>
                <a:ea typeface="DejaVu Sans"/>
              </a:rPr>
              <a:t>without performance degradation.</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AI Model Scalability:</a:t>
            </a:r>
            <a:r>
              <a:rPr b="0" lang="en-US" sz="1600" spc="-1" strike="noStrike">
                <a:solidFill>
                  <a:srgbClr val="000000"/>
                </a:solidFill>
                <a:latin typeface="Calibri"/>
                <a:ea typeface="DejaVu Sans"/>
              </a:rPr>
              <a:t> Azure OpenAI and Azure Machine Learning support the development and deployment of numerous AI models, allowing the system to </a:t>
            </a:r>
            <a:r>
              <a:rPr b="0" lang="en-US" sz="1600" spc="-1" strike="noStrike">
                <a:solidFill>
                  <a:srgbClr val="ff6b11"/>
                </a:solidFill>
                <a:latin typeface="Calibri"/>
                <a:ea typeface="DejaVu Sans"/>
              </a:rPr>
              <a:t>incorporate new risk types and data sources seamlessly</a:t>
            </a:r>
            <a:r>
              <a:rPr b="0" lang="en-US" sz="1600" spc="-1" strike="noStrike">
                <a:solidFill>
                  <a:srgbClr val="000000"/>
                </a:solidFill>
                <a:latin typeface="Calibri"/>
                <a:ea typeface="DejaVu Sans"/>
              </a:rPr>
              <a:t>. It can scale to </a:t>
            </a:r>
            <a:r>
              <a:rPr b="0" lang="en-US" sz="1600" spc="-1" strike="noStrike">
                <a:solidFill>
                  <a:srgbClr val="ff6b11"/>
                </a:solidFill>
                <a:latin typeface="Calibri"/>
                <a:ea typeface="DejaVu Sans"/>
              </a:rPr>
              <a:t>deploy hundreds of models concurrently</a:t>
            </a:r>
            <a:r>
              <a:rPr b="0" lang="en-US" sz="1600" spc="-1" strike="noStrike">
                <a:solidFill>
                  <a:srgbClr val="000000"/>
                </a:solidFill>
                <a:latin typeface="Calibri"/>
                <a:ea typeface="DejaVu Sans"/>
              </a:rPr>
              <a:t>, ensuring continuous and accurate risk assessment.</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Real-Time Monitoring:</a:t>
            </a:r>
            <a:r>
              <a:rPr b="0" lang="en-US" sz="1600" spc="-1" strike="noStrike">
                <a:solidFill>
                  <a:srgbClr val="000000"/>
                </a:solidFill>
                <a:latin typeface="Calibri"/>
                <a:ea typeface="DejaVu Sans"/>
              </a:rPr>
              <a:t> Azure Logic Apps and Power BI enable real-time monitoring and alerting, capable </a:t>
            </a:r>
            <a:r>
              <a:rPr b="0" lang="en-US" sz="1600" spc="-1" strike="noStrike">
                <a:solidFill>
                  <a:srgbClr val="ff6b11"/>
                </a:solidFill>
                <a:latin typeface="Calibri"/>
                <a:ea typeface="DejaVu Sans"/>
              </a:rPr>
              <a:t>of processing thousands of transactions per second</a:t>
            </a:r>
            <a:r>
              <a:rPr b="0" lang="en-US" sz="1600" spc="-1" strike="noStrike">
                <a:solidFill>
                  <a:srgbClr val="000000"/>
                </a:solidFill>
                <a:latin typeface="Calibri"/>
                <a:ea typeface="DejaVu Sans"/>
              </a:rPr>
              <a:t>, ensuring prompt and responsive risk mitigation.</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1" i="1" lang="en-US" sz="1600" spc="-1" strike="noStrike">
                <a:solidFill>
                  <a:srgbClr val="ff6b11"/>
                </a:solidFill>
                <a:latin typeface="Calibri"/>
                <a:ea typeface="DejaVu Sans"/>
              </a:rPr>
              <a:t>Ease of Deployment and Maintenance</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Quick Deployment:</a:t>
            </a:r>
            <a:r>
              <a:rPr b="0" lang="en-US" sz="1600" spc="-1" strike="noStrike">
                <a:solidFill>
                  <a:srgbClr val="000000"/>
                </a:solidFill>
                <a:latin typeface="Calibri"/>
                <a:ea typeface="DejaVu Sans"/>
              </a:rPr>
              <a:t> The solution can be </a:t>
            </a:r>
            <a:r>
              <a:rPr b="0" lang="en-US" sz="1600" spc="-1" strike="noStrike">
                <a:solidFill>
                  <a:srgbClr val="ff6b11"/>
                </a:solidFill>
                <a:latin typeface="Calibri"/>
                <a:ea typeface="DejaVu Sans"/>
              </a:rPr>
              <a:t>deployed on Azure within weeks</a:t>
            </a:r>
            <a:r>
              <a:rPr b="0" lang="en-US" sz="1600" spc="-1" strike="noStrike">
                <a:solidFill>
                  <a:srgbClr val="000000"/>
                </a:solidFill>
                <a:latin typeface="Calibri"/>
                <a:ea typeface="DejaVu Sans"/>
              </a:rPr>
              <a:t>, leveraging Azure’s integrated services for a streamlined setup. Modular design ensures </a:t>
            </a:r>
            <a:r>
              <a:rPr b="0" lang="en-US" sz="1600" spc="-1" strike="noStrike">
                <a:solidFill>
                  <a:srgbClr val="ff6b11"/>
                </a:solidFill>
                <a:latin typeface="Calibri"/>
                <a:ea typeface="DejaVu Sans"/>
              </a:rPr>
              <a:t>each</a:t>
            </a:r>
            <a:r>
              <a:rPr b="0" lang="en-US" sz="1600" spc="-1" strike="noStrike">
                <a:solidFill>
                  <a:srgbClr val="000000"/>
                </a:solidFill>
                <a:latin typeface="Calibri"/>
                <a:ea typeface="DejaVu Sans"/>
              </a:rPr>
              <a:t> </a:t>
            </a:r>
            <a:r>
              <a:rPr b="0" lang="en-US" sz="1600" spc="-1" strike="noStrike">
                <a:solidFill>
                  <a:srgbClr val="ff6b11"/>
                </a:solidFill>
                <a:latin typeface="Calibri"/>
                <a:ea typeface="DejaVu Sans"/>
              </a:rPr>
              <a:t>component</a:t>
            </a:r>
            <a:r>
              <a:rPr b="0" lang="en-US" sz="1600" spc="-1" strike="noStrike">
                <a:solidFill>
                  <a:srgbClr val="000000"/>
                </a:solidFill>
                <a:latin typeface="Calibri"/>
                <a:ea typeface="DejaVu Sans"/>
              </a:rPr>
              <a:t> </a:t>
            </a:r>
            <a:r>
              <a:rPr b="0" lang="en-US" sz="1600" spc="-1" strike="noStrike">
                <a:solidFill>
                  <a:srgbClr val="ff6b11"/>
                </a:solidFill>
                <a:latin typeface="Calibri"/>
                <a:ea typeface="DejaVu Sans"/>
              </a:rPr>
              <a:t>is independently deployable, reducing complexity</a:t>
            </a:r>
            <a:r>
              <a:rPr b="0" lang="en-US" sz="1600" spc="-1" strike="noStrike">
                <a:solidFill>
                  <a:srgbClr val="000000"/>
                </a:solidFill>
                <a:latin typeface="Calibri"/>
                <a:ea typeface="DejaVu Sans"/>
              </a:rPr>
              <a:t>.</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Automated Maintenance:</a:t>
            </a:r>
            <a:r>
              <a:rPr b="0" lang="en-US" sz="1600" spc="-1" strike="noStrike">
                <a:solidFill>
                  <a:srgbClr val="000000"/>
                </a:solidFill>
                <a:latin typeface="Calibri"/>
                <a:ea typeface="DejaVu Sans"/>
              </a:rPr>
              <a:t> Automated pipelines for data ingestion, model retraining, and system updates </a:t>
            </a:r>
            <a:r>
              <a:rPr b="0" lang="en-US" sz="1600" spc="-1" strike="noStrike">
                <a:solidFill>
                  <a:srgbClr val="ff6b11"/>
                </a:solidFill>
                <a:latin typeface="Calibri"/>
                <a:ea typeface="DejaVu Sans"/>
              </a:rPr>
              <a:t>reduce manual intervention</a:t>
            </a:r>
            <a:r>
              <a:rPr b="0" lang="en-US" sz="1600" spc="-1" strike="noStrike">
                <a:solidFill>
                  <a:srgbClr val="000000"/>
                </a:solidFill>
                <a:latin typeface="Calibri"/>
                <a:ea typeface="DejaVu Sans"/>
              </a:rPr>
              <a:t>. Azure’s management tools ensure </a:t>
            </a:r>
            <a:r>
              <a:rPr b="0" lang="en-US" sz="1600" spc="-1" strike="noStrike">
                <a:solidFill>
                  <a:srgbClr val="ff6b11"/>
                </a:solidFill>
                <a:latin typeface="Calibri"/>
                <a:ea typeface="DejaVu Sans"/>
              </a:rPr>
              <a:t>continuous monitoring and maintenance with minimal effort</a:t>
            </a:r>
            <a:r>
              <a:rPr b="0" lang="en-US" sz="1600" spc="-1" strike="noStrike">
                <a:solidFill>
                  <a:srgbClr val="000000"/>
                </a:solidFill>
                <a:latin typeface="Calibri"/>
                <a:ea typeface="DejaVu Sans"/>
              </a:rPr>
              <a:t>.</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Scalable to Terabytes:</a:t>
            </a:r>
            <a:r>
              <a:rPr b="0" lang="en-US" sz="1600" spc="-1" strike="noStrike">
                <a:solidFill>
                  <a:srgbClr val="000000"/>
                </a:solidFill>
                <a:latin typeface="Calibri"/>
                <a:ea typeface="DejaVu Sans"/>
              </a:rPr>
              <a:t> RiskShield AI can handle terabytes of data, scaling as required </a:t>
            </a:r>
            <a:r>
              <a:rPr b="0" lang="en-US" sz="1600" spc="-1" strike="noStrike">
                <a:solidFill>
                  <a:srgbClr val="ff6b11"/>
                </a:solidFill>
                <a:latin typeface="Calibri"/>
                <a:ea typeface="DejaVu Sans"/>
              </a:rPr>
              <a:t>to accommodate growing data volumes, without compromising on performance or speed</a:t>
            </a:r>
            <a:r>
              <a:rPr b="0" lang="en-US" sz="1600" spc="-1" strike="noStrike">
                <a:solidFill>
                  <a:srgbClr val="000000"/>
                </a:solidFill>
                <a:latin typeface="Calibri"/>
                <a:ea typeface="DejaVu Sans"/>
              </a:rPr>
              <a:t>.</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User-Friendly Dashboards:</a:t>
            </a:r>
            <a:r>
              <a:rPr b="0" lang="en-US" sz="1600" spc="-1" strike="noStrike">
                <a:solidFill>
                  <a:srgbClr val="000000"/>
                </a:solidFill>
                <a:latin typeface="Calibri"/>
                <a:ea typeface="DejaVu Sans"/>
              </a:rPr>
              <a:t> Power BI dashboards </a:t>
            </a:r>
            <a:r>
              <a:rPr b="0" lang="en-US" sz="1600" spc="-1" strike="noStrike">
                <a:solidFill>
                  <a:srgbClr val="ff6b11"/>
                </a:solidFill>
                <a:latin typeface="Calibri"/>
                <a:ea typeface="DejaVu Sans"/>
              </a:rPr>
              <a:t>provide easy-to-interpret visualizations</a:t>
            </a:r>
            <a:r>
              <a:rPr b="0" lang="en-US" sz="1600" spc="-1" strike="noStrike">
                <a:solidFill>
                  <a:srgbClr val="000000"/>
                </a:solidFill>
                <a:latin typeface="Calibri"/>
                <a:ea typeface="DejaVu Sans"/>
              </a:rPr>
              <a:t>, simplifying risk management for end-users and reducing the need for extensive training or support.</a:t>
            </a:r>
            <a:br>
              <a:rPr sz="1600"/>
            </a:b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RiskShield AI is designed for robust scalability and ease of deployment, ensuring that it can grow with the Bank’s needs while remaining simple to implement and maintain.</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304920" y="191520"/>
            <a:ext cx="8773920" cy="575280"/>
          </a:xfrm>
          <a:prstGeom prst="rect">
            <a:avLst/>
          </a:prstGeom>
          <a:noFill/>
          <a:ln w="0">
            <a:noFill/>
          </a:ln>
        </p:spPr>
        <p:txBody>
          <a:bodyPr lIns="90000" rIns="90000" tIns="91440" bIns="91440" anchor="t">
            <a:noAutofit/>
          </a:bodyPr>
          <a:p>
            <a:pPr>
              <a:lnSpc>
                <a:spcPct val="100000"/>
              </a:lnSpc>
              <a:buNone/>
              <a:tabLst>
                <a:tab algn="l" pos="0"/>
              </a:tabLst>
            </a:pPr>
            <a:r>
              <a:rPr b="1" lang="en-IN" sz="2800" spc="-1" strike="noStrike">
                <a:solidFill>
                  <a:srgbClr val="000000"/>
                </a:solidFill>
                <a:latin typeface="Segoe UI"/>
                <a:ea typeface="Lato"/>
              </a:rPr>
              <a:t>Security Considerations</a:t>
            </a:r>
            <a:endParaRPr b="0" lang="en-IN" sz="2800" spc="-1" strike="noStrike">
              <a:latin typeface="Arial"/>
            </a:endParaRPr>
          </a:p>
        </p:txBody>
      </p:sp>
      <p:sp>
        <p:nvSpPr>
          <p:cNvPr id="193" name="Google Shape;348;p2"/>
          <p:cNvSpPr/>
          <p:nvPr/>
        </p:nvSpPr>
        <p:spPr>
          <a:xfrm>
            <a:off x="304920" y="871920"/>
            <a:ext cx="11492640" cy="34135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1" i="1" lang="en-US" sz="1600" spc="-1" strike="noStrike">
                <a:solidFill>
                  <a:srgbClr val="ff6b11"/>
                </a:solidFill>
                <a:latin typeface="Calibri"/>
                <a:ea typeface="DejaVu Sans"/>
              </a:rPr>
              <a:t>Ensuring Security and Integrity in RiskShield AI</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Data Encryption:</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At Rest:</a:t>
            </a:r>
            <a:r>
              <a:rPr b="0" lang="en-US" sz="1600" spc="-1" strike="noStrike">
                <a:solidFill>
                  <a:srgbClr val="000000"/>
                </a:solidFill>
                <a:latin typeface="Calibri"/>
                <a:ea typeface="DejaVu Sans"/>
              </a:rPr>
              <a:t> All sensitive data stored in Azure Data Lake is encrypted using Azure Storage Service Encryption (SSE) to protect against unauthorized access.</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In Transit:</a:t>
            </a:r>
            <a:r>
              <a:rPr b="0" lang="en-US" sz="1600" spc="-1" strike="noStrike">
                <a:solidFill>
                  <a:srgbClr val="000000"/>
                </a:solidFill>
                <a:latin typeface="Calibri"/>
                <a:ea typeface="DejaVu Sans"/>
              </a:rPr>
              <a:t> Data transmitted between components is secured using Transport Layer Security (TLS) to prevent interception and ensure data integrity.</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Identity and Access Management:</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Azure Active Directory (AAD):</a:t>
            </a:r>
            <a:r>
              <a:rPr b="0" lang="en-US" sz="1600" spc="-1" strike="noStrike">
                <a:solidFill>
                  <a:srgbClr val="000000"/>
                </a:solidFill>
                <a:latin typeface="Calibri"/>
                <a:ea typeface="DejaVu Sans"/>
              </a:rPr>
              <a:t> Utilizes AAD for robust identity management, ensuring that only authenticated users can access the system.</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Role-Based Access Control (RBAC):</a:t>
            </a:r>
            <a:r>
              <a:rPr b="0" lang="en-US" sz="1600" spc="-1" strike="noStrike">
                <a:solidFill>
                  <a:srgbClr val="000000"/>
                </a:solidFill>
                <a:latin typeface="Calibri"/>
                <a:ea typeface="DejaVu Sans"/>
              </a:rPr>
              <a:t> Implements fine-grained access controls, allowing only authorized personnel to access specific functionalities and data within the platform.</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Network Security:</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Virtual Network :</a:t>
            </a:r>
            <a:r>
              <a:rPr b="0" lang="en-US" sz="1600" spc="-1" strike="noStrike">
                <a:solidFill>
                  <a:srgbClr val="000000"/>
                </a:solidFill>
                <a:latin typeface="Calibri"/>
                <a:ea typeface="DejaVu Sans"/>
              </a:rPr>
              <a:t> Deploys the solution within an Azure VNet to isolate resources and secure internal communications.</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Network Security Groups (NSG):</a:t>
            </a:r>
            <a:r>
              <a:rPr b="0" lang="en-US" sz="1600" spc="-1" strike="noStrike">
                <a:solidFill>
                  <a:srgbClr val="000000"/>
                </a:solidFill>
                <a:latin typeface="Calibri"/>
                <a:ea typeface="DejaVu Sans"/>
              </a:rPr>
              <a:t> Configures NSGs to restrict inbound and outbound traffic, minimizing exposure to potential threats.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279360" y="191520"/>
            <a:ext cx="8773920" cy="575280"/>
          </a:xfrm>
          <a:prstGeom prst="rect">
            <a:avLst/>
          </a:prstGeom>
          <a:noFill/>
          <a:ln w="0">
            <a:noFill/>
          </a:ln>
        </p:spPr>
        <p:txBody>
          <a:bodyPr lIns="90000" rIns="90000" tIns="91440" bIns="91440" anchor="t">
            <a:noAutofit/>
          </a:bodyPr>
          <a:p>
            <a:pPr>
              <a:lnSpc>
                <a:spcPct val="100000"/>
              </a:lnSpc>
              <a:buNone/>
              <a:tabLst>
                <a:tab algn="l" pos="0"/>
              </a:tabLst>
            </a:pPr>
            <a:r>
              <a:rPr b="1" lang="en-IN" sz="2800" spc="-1" strike="noStrike">
                <a:solidFill>
                  <a:srgbClr val="000000"/>
                </a:solidFill>
                <a:latin typeface="Segoe UI"/>
                <a:ea typeface="Lato"/>
              </a:rPr>
              <a:t>Security Considerations</a:t>
            </a:r>
            <a:endParaRPr b="0" lang="en-IN" sz="2800" spc="-1" strike="noStrike">
              <a:latin typeface="Arial"/>
            </a:endParaRPr>
          </a:p>
        </p:txBody>
      </p:sp>
      <p:sp>
        <p:nvSpPr>
          <p:cNvPr id="195" name="Google Shape;348;p2"/>
          <p:cNvSpPr/>
          <p:nvPr/>
        </p:nvSpPr>
        <p:spPr>
          <a:xfrm>
            <a:off x="279360" y="871920"/>
            <a:ext cx="11492640" cy="34135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1" i="1" lang="en-US" sz="1600" spc="-1" strike="noStrike">
                <a:solidFill>
                  <a:srgbClr val="ff6b11"/>
                </a:solidFill>
                <a:latin typeface="Calibri"/>
                <a:ea typeface="DejaVu Sans"/>
              </a:rPr>
              <a:t>Ensuring Security and Integrity in RiskShield AI</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Threat Detection and Response:</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Azure Security Center:</a:t>
            </a:r>
            <a:r>
              <a:rPr b="0" lang="en-US" sz="1600" spc="-1" strike="noStrike">
                <a:solidFill>
                  <a:srgbClr val="000000"/>
                </a:solidFill>
                <a:latin typeface="Calibri"/>
                <a:ea typeface="DejaVu Sans"/>
              </a:rPr>
              <a:t> Continuously monitors the system for vulnerabilities and potential threats, providing real-time alerts and recommendations for remediation.</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Azure Sentinel:</a:t>
            </a:r>
            <a:r>
              <a:rPr b="0" lang="en-US" sz="1600" spc="-1" strike="noStrike">
                <a:solidFill>
                  <a:srgbClr val="000000"/>
                </a:solidFill>
                <a:latin typeface="Calibri"/>
                <a:ea typeface="DejaVu Sans"/>
              </a:rPr>
              <a:t> Leverages Azure Sentinel for advanced threat detection and automated response, ensuring proactive security measures.</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Compliance and Auditing:</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Regulatory Compliance:</a:t>
            </a:r>
            <a:r>
              <a:rPr b="0" lang="en-US" sz="1600" spc="-1" strike="noStrike">
                <a:solidFill>
                  <a:srgbClr val="000000"/>
                </a:solidFill>
                <a:latin typeface="Calibri"/>
                <a:ea typeface="DejaVu Sans"/>
              </a:rPr>
              <a:t> Ensures adherence to financial regulations and industry standards based on region.</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Audit Logs:</a:t>
            </a:r>
            <a:r>
              <a:rPr b="0" lang="en-US" sz="1600" spc="-1" strike="noStrike">
                <a:solidFill>
                  <a:srgbClr val="000000"/>
                </a:solidFill>
                <a:latin typeface="Calibri"/>
                <a:ea typeface="DejaVu Sans"/>
              </a:rPr>
              <a:t> Maintains comprehensive audit logs of all user activities and system events, enabling traceability and accountability.</a:t>
            </a:r>
            <a:br>
              <a:rPr sz="1600"/>
            </a:b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Multi-Factor Authentication (MFA):</a:t>
            </a:r>
            <a:endParaRPr b="0" lang="en-IN" sz="1600" spc="-1" strike="noStrike">
              <a:latin typeface="Arial"/>
            </a:endParaRPr>
          </a:p>
          <a:p>
            <a:pPr>
              <a:lnSpc>
                <a:spcPct val="100000"/>
              </a:lnSpc>
              <a:buNone/>
            </a:pPr>
            <a:r>
              <a:rPr b="1" lang="en-US" sz="1600" spc="-1" strike="noStrike">
                <a:solidFill>
                  <a:srgbClr val="000000"/>
                </a:solidFill>
                <a:latin typeface="Calibri"/>
                <a:ea typeface="DejaVu Sans"/>
              </a:rPr>
              <a:t>User Authentication:</a:t>
            </a:r>
            <a:r>
              <a:rPr b="0" lang="en-US" sz="1600" spc="-1" strike="noStrike">
                <a:solidFill>
                  <a:srgbClr val="000000"/>
                </a:solidFill>
                <a:latin typeface="Calibri"/>
                <a:ea typeface="DejaVu Sans"/>
              </a:rPr>
              <a:t> Implements MFA for accessing the data to provide an additional layer of security, reducing the risk of unauthorized access.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254160" y="293040"/>
            <a:ext cx="11476440" cy="575280"/>
          </a:xfrm>
          <a:prstGeom prst="rect">
            <a:avLst/>
          </a:prstGeom>
          <a:noFill/>
          <a:ln w="0">
            <a:noFill/>
          </a:ln>
        </p:spPr>
        <p:txBody>
          <a:bodyPr lIns="90000" rIns="90000" tIns="91440" bIns="91440" anchor="t">
            <a:noAutofit/>
          </a:bodyPr>
          <a:p>
            <a:pPr>
              <a:lnSpc>
                <a:spcPct val="100000"/>
              </a:lnSpc>
              <a:buNone/>
              <a:tabLst>
                <a:tab algn="l" pos="0"/>
              </a:tabLst>
            </a:pPr>
            <a:r>
              <a:rPr b="1" lang="en-IN" sz="2800" spc="-1" strike="noStrike">
                <a:solidFill>
                  <a:srgbClr val="000000"/>
                </a:solidFill>
                <a:latin typeface="Segoe UI"/>
              </a:rPr>
              <a:t>GitHub Repository Link</a:t>
            </a:r>
            <a:br>
              <a:rPr sz="2800"/>
            </a:br>
            <a:endParaRPr b="0" lang="en-IN" sz="2800" spc="-1" strike="noStrike">
              <a:latin typeface="Arial"/>
            </a:endParaRPr>
          </a:p>
        </p:txBody>
      </p:sp>
      <p:sp>
        <p:nvSpPr>
          <p:cNvPr id="197" name="Google Shape;348;p2"/>
          <p:cNvSpPr/>
          <p:nvPr/>
        </p:nvSpPr>
        <p:spPr>
          <a:xfrm>
            <a:off x="0" y="1151280"/>
            <a:ext cx="8237880" cy="34135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6b11"/>
        </a:solidFill>
      </p:bgPr>
    </p:bg>
    <p:spTree>
      <p:nvGrpSpPr>
        <p:cNvPr id="1" name=""/>
        <p:cNvGrpSpPr/>
        <p:nvPr/>
      </p:nvGrpSpPr>
      <p:grpSpPr>
        <a:xfrm>
          <a:off x="0" y="0"/>
          <a:ext cx="0" cy="0"/>
          <a:chOff x="0" y="0"/>
          <a:chExt cx="0" cy="0"/>
        </a:xfrm>
      </p:grpSpPr>
      <p:sp>
        <p:nvSpPr>
          <p:cNvPr id="198" name="Google Shape;389;p9"/>
          <p:cNvSpPr/>
          <p:nvPr/>
        </p:nvSpPr>
        <p:spPr>
          <a:xfrm>
            <a:off x="408600" y="2948400"/>
            <a:ext cx="8648640" cy="8265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1" lang="en-IN" sz="3600" spc="-1" strike="noStrike">
                <a:solidFill>
                  <a:srgbClr val="ffffff"/>
                </a:solidFill>
                <a:latin typeface="Segoe UI"/>
                <a:ea typeface="DejaVu Sans"/>
              </a:rPr>
              <a:t>Thank You</a:t>
            </a:r>
            <a:endParaRPr b="0" lang="en-IN" sz="3600" spc="-1" strike="noStrike">
              <a:latin typeface="Arial"/>
            </a:endParaRPr>
          </a:p>
        </p:txBody>
      </p:sp>
      <p:sp>
        <p:nvSpPr>
          <p:cNvPr id="199" name="Google Shape;390;p9"/>
          <p:cNvSpPr/>
          <p:nvPr/>
        </p:nvSpPr>
        <p:spPr>
          <a:xfrm>
            <a:off x="410040" y="3782160"/>
            <a:ext cx="4558320" cy="376920"/>
          </a:xfrm>
          <a:prstGeom prst="rect">
            <a:avLst/>
          </a:prstGeom>
          <a:noFill/>
          <a:ln w="0">
            <a:noFill/>
          </a:ln>
        </p:spPr>
        <p:style>
          <a:lnRef idx="0"/>
          <a:fillRef idx="0"/>
          <a:effectRef idx="0"/>
          <a:fontRef idx="minor"/>
        </p:style>
        <p:txBody>
          <a:bodyPr lIns="90000" rIns="90000" tIns="91440" bIns="91440" anchor="t">
            <a:noAutofit/>
          </a:bodyPr>
          <a:p>
            <a:pPr>
              <a:lnSpc>
                <a:spcPct val="150000"/>
              </a:lnSpc>
              <a:spcAft>
                <a:spcPts val="1599"/>
              </a:spcAft>
              <a:buNone/>
              <a:tabLst>
                <a:tab algn="l" pos="0"/>
              </a:tabLst>
            </a:pPr>
            <a:r>
              <a:rPr b="1" lang="en-IN" sz="1500" spc="-1" strike="noStrike">
                <a:solidFill>
                  <a:srgbClr val="ffffff"/>
                </a:solidFill>
                <a:latin typeface="Segoe UI"/>
                <a:ea typeface="DejaVu Sans"/>
              </a:rPr>
              <a:t>Anuj | Software Engineer @Paytm</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276120" y="246960"/>
            <a:ext cx="11575800" cy="1288080"/>
          </a:xfrm>
          <a:prstGeom prst="rect">
            <a:avLst/>
          </a:prstGeom>
          <a:noFill/>
          <a:ln w="0">
            <a:noFill/>
          </a:ln>
        </p:spPr>
        <p:txBody>
          <a:bodyPr lIns="90000" rIns="90000" tIns="91440" bIns="91440" anchor="t">
            <a:noAutofit/>
          </a:bodyPr>
          <a:p>
            <a:pPr>
              <a:lnSpc>
                <a:spcPct val="100000"/>
              </a:lnSpc>
              <a:buNone/>
              <a:tabLst>
                <a:tab algn="l" pos="0"/>
              </a:tabLst>
            </a:pPr>
            <a:r>
              <a:rPr b="1" lang="en-US" sz="2800" spc="-1" strike="noStrike">
                <a:solidFill>
                  <a:srgbClr val="000000"/>
                </a:solidFill>
                <a:latin typeface="Segoe UI"/>
              </a:rPr>
              <a:t>Problem Statement: </a:t>
            </a:r>
            <a:br>
              <a:rPr sz="2800"/>
            </a:br>
            <a:br>
              <a:rPr sz="2800"/>
            </a:br>
            <a:r>
              <a:rPr b="0" lang="en-US" sz="2400" spc="-1" strike="noStrike">
                <a:solidFill>
                  <a:srgbClr val="000000"/>
                </a:solidFill>
                <a:latin typeface="Segoe UI"/>
              </a:rPr>
              <a:t>The banks faces significant </a:t>
            </a:r>
            <a:r>
              <a:rPr b="1" lang="en-US" sz="2400" spc="-1" strike="noStrike">
                <a:solidFill>
                  <a:srgbClr val="ff6b11"/>
                </a:solidFill>
                <a:latin typeface="Segoe UI"/>
              </a:rPr>
              <a:t>challenges</a:t>
            </a:r>
            <a:r>
              <a:rPr b="0" lang="en-US" sz="2400" spc="-1" strike="noStrike">
                <a:solidFill>
                  <a:srgbClr val="ff6b11"/>
                </a:solidFill>
                <a:latin typeface="Segoe UI"/>
              </a:rPr>
              <a:t> </a:t>
            </a:r>
            <a:r>
              <a:rPr b="1" lang="en-US" sz="2400" spc="-1" strike="noStrike">
                <a:solidFill>
                  <a:srgbClr val="ff6b11"/>
                </a:solidFill>
                <a:latin typeface="Segoe UI"/>
              </a:rPr>
              <a:t>in effectively managing and mitigating various types of risks</a:t>
            </a:r>
            <a:r>
              <a:rPr b="0" lang="en-US" sz="2400" spc="-1" strike="noStrike">
                <a:solidFill>
                  <a:srgbClr val="000000"/>
                </a:solidFill>
                <a:latin typeface="Segoe UI"/>
              </a:rPr>
              <a:t>, including </a:t>
            </a:r>
            <a:r>
              <a:rPr b="1" lang="en-US" sz="2400" spc="-1" strike="noStrike">
                <a:solidFill>
                  <a:srgbClr val="ff6b11"/>
                </a:solidFill>
                <a:latin typeface="Segoe UI"/>
              </a:rPr>
              <a:t>credit, operational, market, and liquidity risks</a:t>
            </a:r>
            <a:r>
              <a:rPr b="0" lang="en-US" sz="2400" spc="-1" strike="noStrike">
                <a:solidFill>
                  <a:srgbClr val="000000"/>
                </a:solidFill>
                <a:latin typeface="Segoe UI"/>
              </a:rPr>
              <a:t>. Traditional risk management approaches are often reactive, involve human interventions, lack real-time insights, and struggle to keep up with the increasing volume and complexity of data. This limits the bank's ability to proactively identify potential risks, take timely actions, and ensure compliance with regulatory standards, ultimately impacting its financial stability and operational efficiency.</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290520" y="262800"/>
            <a:ext cx="8773920" cy="575280"/>
          </a:xfrm>
          <a:prstGeom prst="rect">
            <a:avLst/>
          </a:prstGeom>
          <a:noFill/>
          <a:ln w="0">
            <a:noFill/>
          </a:ln>
        </p:spPr>
        <p:txBody>
          <a:bodyPr lIns="90000" rIns="90000" tIns="91440" bIns="91440" anchor="t">
            <a:noAutofit/>
          </a:bodyPr>
          <a:p>
            <a:pPr>
              <a:lnSpc>
                <a:spcPct val="100000"/>
              </a:lnSpc>
              <a:buNone/>
            </a:pPr>
            <a:r>
              <a:rPr b="1" lang="en-US" sz="2800" spc="-1" strike="noStrike">
                <a:solidFill>
                  <a:srgbClr val="000000"/>
                </a:solidFill>
                <a:latin typeface="Segoe UI"/>
              </a:rPr>
              <a:t>Alternatives/Competitive Products for the Problem</a:t>
            </a:r>
            <a:endParaRPr b="0" lang="en-IN" sz="2800" spc="-1" strike="noStrike">
              <a:latin typeface="Arial"/>
            </a:endParaRPr>
          </a:p>
        </p:txBody>
      </p:sp>
      <p:sp>
        <p:nvSpPr>
          <p:cNvPr id="98" name="Google Shape;348;p2"/>
          <p:cNvSpPr/>
          <p:nvPr/>
        </p:nvSpPr>
        <p:spPr>
          <a:xfrm>
            <a:off x="0" y="1151280"/>
            <a:ext cx="10575360" cy="3413520"/>
          </a:xfrm>
          <a:prstGeom prst="rect">
            <a:avLst/>
          </a:prstGeom>
          <a:noFill/>
          <a:ln w="0">
            <a:noFill/>
          </a:ln>
        </p:spPr>
        <p:style>
          <a:lnRef idx="0"/>
          <a:fillRef idx="0"/>
          <a:effectRef idx="0"/>
          <a:fontRef idx="minor"/>
        </p:style>
      </p:sp>
      <p:sp>
        <p:nvSpPr>
          <p:cNvPr id="99" name="Rectangle 2"/>
          <p:cNvSpPr/>
          <p:nvPr/>
        </p:nvSpPr>
        <p:spPr>
          <a:xfrm>
            <a:off x="290520" y="1011960"/>
            <a:ext cx="11199240" cy="5302800"/>
          </a:xfrm>
          <a:prstGeom prst="rect">
            <a:avLst/>
          </a:prstGeom>
          <a:noFill/>
          <a:ln w="0">
            <a:noFill/>
          </a:ln>
        </p:spPr>
        <p:style>
          <a:lnRef idx="0"/>
          <a:fillRef idx="0"/>
          <a:effectRef idx="0"/>
          <a:fontRef idx="minor"/>
        </p:style>
        <p:txBody>
          <a:bodyPr numCol="1" spcCol="0" lIns="90000" rIns="90000" tIns="45000" bIns="45000" anchor="ctr">
            <a:spAutoFit/>
          </a:bodyPr>
          <a:p>
            <a:pPr>
              <a:lnSpc>
                <a:spcPct val="150000"/>
              </a:lnSpc>
              <a:buNone/>
              <a:tabLst>
                <a:tab algn="l" pos="0"/>
              </a:tabLst>
            </a:pPr>
            <a:r>
              <a:rPr b="1" lang="en-US" sz="1800" spc="-1" strike="noStrike">
                <a:solidFill>
                  <a:srgbClr val="ff6b11"/>
                </a:solidFill>
                <a:latin typeface="Segoe UI"/>
                <a:ea typeface="DejaVu Sans"/>
              </a:rPr>
              <a:t>Traditional Risk Management Systems</a:t>
            </a:r>
            <a:endParaRPr b="0" lang="en-IN" sz="1800" spc="-1" strike="noStrike">
              <a:latin typeface="Arial"/>
            </a:endParaRPr>
          </a:p>
          <a:p>
            <a:pPr>
              <a:lnSpc>
                <a:spcPct val="150000"/>
              </a:lnSpc>
              <a:buNone/>
              <a:tabLst>
                <a:tab algn="l" pos="0"/>
              </a:tabLst>
            </a:pPr>
            <a:r>
              <a:rPr b="1" lang="en-US" sz="1800" spc="-1" strike="noStrike">
                <a:solidFill>
                  <a:srgbClr val="000000"/>
                </a:solidFill>
                <a:latin typeface="Segoe UI"/>
                <a:ea typeface="DejaVu Sans"/>
              </a:rPr>
              <a:t>       </a:t>
            </a:r>
            <a:r>
              <a:rPr b="1" lang="en-US" sz="1800" spc="-1" strike="noStrike">
                <a:solidFill>
                  <a:srgbClr val="000000"/>
                </a:solidFill>
                <a:latin typeface="Segoe UI"/>
                <a:ea typeface="DejaVu Sans"/>
              </a:rPr>
              <a:t>Description:</a:t>
            </a:r>
            <a:r>
              <a:rPr b="0" lang="en-US" sz="1800" spc="-1" strike="noStrike">
                <a:solidFill>
                  <a:srgbClr val="000000"/>
                </a:solidFill>
                <a:latin typeface="Segoe UI"/>
                <a:ea typeface="DejaVu Sans"/>
              </a:rPr>
              <a:t> These systems are based on historical data and statistical models. They rely heavily on manual processes and periodic assessments.</a:t>
            </a:r>
            <a:endParaRPr b="0" lang="en-IN" sz="1800" spc="-1" strike="noStrike">
              <a:latin typeface="Arial"/>
            </a:endParaRPr>
          </a:p>
          <a:p>
            <a:pPr>
              <a:lnSpc>
                <a:spcPct val="150000"/>
              </a:lnSpc>
              <a:buNone/>
              <a:tabLst>
                <a:tab algn="l" pos="0"/>
              </a:tabLst>
            </a:pPr>
            <a:r>
              <a:rPr b="1" lang="en-US" sz="1800" spc="-1" strike="noStrike">
                <a:solidFill>
                  <a:srgbClr val="000000"/>
                </a:solidFill>
                <a:latin typeface="Segoe UI"/>
                <a:ea typeface="DejaVu Sans"/>
              </a:rPr>
              <a:t>       </a:t>
            </a:r>
            <a:r>
              <a:rPr b="1" lang="en-US" sz="1800" spc="-1" strike="noStrike">
                <a:solidFill>
                  <a:srgbClr val="000000"/>
                </a:solidFill>
                <a:latin typeface="Segoe UI"/>
                <a:ea typeface="DejaVu Sans"/>
              </a:rPr>
              <a:t>Pros:</a:t>
            </a:r>
            <a:r>
              <a:rPr b="0" lang="en-US" sz="1800" spc="-1" strike="noStrike">
                <a:solidFill>
                  <a:srgbClr val="000000"/>
                </a:solidFill>
                <a:latin typeface="Segoe UI"/>
                <a:ea typeface="DejaVu Sans"/>
              </a:rPr>
              <a:t> Proven methodologies, established regulatory compliance.</a:t>
            </a:r>
            <a:endParaRPr b="0" lang="en-IN" sz="1800" spc="-1" strike="noStrike">
              <a:latin typeface="Arial"/>
            </a:endParaRPr>
          </a:p>
          <a:p>
            <a:pPr>
              <a:lnSpc>
                <a:spcPct val="150000"/>
              </a:lnSpc>
              <a:buNone/>
              <a:tabLst>
                <a:tab algn="l" pos="0"/>
              </a:tabLst>
            </a:pPr>
            <a:r>
              <a:rPr b="1" lang="en-US" sz="1800" spc="-1" strike="noStrike">
                <a:solidFill>
                  <a:srgbClr val="000000"/>
                </a:solidFill>
                <a:latin typeface="Segoe UI"/>
                <a:ea typeface="DejaVu Sans"/>
              </a:rPr>
              <a:t>       </a:t>
            </a:r>
            <a:r>
              <a:rPr b="1" lang="en-US" sz="1800" spc="-1" strike="noStrike">
                <a:solidFill>
                  <a:srgbClr val="000000"/>
                </a:solidFill>
                <a:latin typeface="Segoe UI"/>
                <a:ea typeface="DejaVu Sans"/>
              </a:rPr>
              <a:t>Cons:</a:t>
            </a:r>
            <a:r>
              <a:rPr b="0" lang="en-US" sz="1800" spc="-1" strike="noStrike">
                <a:solidFill>
                  <a:srgbClr val="000000"/>
                </a:solidFill>
                <a:latin typeface="Segoe UI"/>
                <a:ea typeface="DejaVu Sans"/>
              </a:rPr>
              <a:t> Reactive approach, lack of real-time insights, limited scalability with increasing data volume.</a:t>
            </a:r>
            <a:endParaRPr b="0" lang="en-IN" sz="1800" spc="-1" strike="noStrike">
              <a:latin typeface="Arial"/>
            </a:endParaRPr>
          </a:p>
          <a:p>
            <a:pPr>
              <a:lnSpc>
                <a:spcPct val="150000"/>
              </a:lnSpc>
              <a:buNone/>
              <a:tabLst>
                <a:tab algn="l" pos="0"/>
              </a:tabLst>
            </a:pPr>
            <a:endParaRPr b="0" lang="en-IN" sz="1800" spc="-1" strike="noStrike">
              <a:latin typeface="Arial"/>
            </a:endParaRPr>
          </a:p>
          <a:p>
            <a:pPr>
              <a:lnSpc>
                <a:spcPct val="150000"/>
              </a:lnSpc>
              <a:buNone/>
              <a:tabLst>
                <a:tab algn="l" pos="0"/>
              </a:tabLst>
            </a:pPr>
            <a:r>
              <a:rPr b="1" lang="en-US" sz="1800" spc="-1" strike="noStrike">
                <a:solidFill>
                  <a:srgbClr val="ff6b11"/>
                </a:solidFill>
                <a:latin typeface="Segoe UI"/>
                <a:ea typeface="DejaVu Sans"/>
              </a:rPr>
              <a:t>Legacy On-Premise Risk Management Software</a:t>
            </a:r>
            <a:endParaRPr b="0" lang="en-IN" sz="1800" spc="-1" strike="noStrike">
              <a:latin typeface="Arial"/>
            </a:endParaRPr>
          </a:p>
          <a:p>
            <a:pPr>
              <a:lnSpc>
                <a:spcPct val="150000"/>
              </a:lnSpc>
              <a:buNone/>
              <a:tabLst>
                <a:tab algn="l" pos="0"/>
              </a:tabLst>
            </a:pPr>
            <a:r>
              <a:rPr b="1" lang="en-US" sz="1800" spc="-1" strike="noStrike">
                <a:solidFill>
                  <a:srgbClr val="000000"/>
                </a:solidFill>
                <a:latin typeface="Segoe UI"/>
                <a:ea typeface="DejaVu Sans"/>
              </a:rPr>
              <a:t>       </a:t>
            </a:r>
            <a:r>
              <a:rPr b="1" lang="en-US" sz="1800" spc="-1" strike="noStrike">
                <a:solidFill>
                  <a:srgbClr val="000000"/>
                </a:solidFill>
                <a:latin typeface="Segoe UI"/>
                <a:ea typeface="DejaVu Sans"/>
              </a:rPr>
              <a:t>Description: </a:t>
            </a:r>
            <a:r>
              <a:rPr b="0" lang="en-US" sz="1800" spc="-1" strike="noStrike">
                <a:solidFill>
                  <a:srgbClr val="000000"/>
                </a:solidFill>
                <a:latin typeface="Segoe UI"/>
                <a:ea typeface="DejaVu Sans"/>
              </a:rPr>
              <a:t>These are traditional, on-premise software solutions for risk management, often requiring substantial hardware and maintenance.</a:t>
            </a:r>
            <a:endParaRPr b="0" lang="en-IN" sz="1800" spc="-1" strike="noStrike">
              <a:latin typeface="Arial"/>
            </a:endParaRPr>
          </a:p>
          <a:p>
            <a:pPr>
              <a:lnSpc>
                <a:spcPct val="150000"/>
              </a:lnSpc>
              <a:buNone/>
              <a:tabLst>
                <a:tab algn="l" pos="0"/>
              </a:tabLst>
            </a:pPr>
            <a:r>
              <a:rPr b="1" lang="en-US" sz="1800" spc="-1" strike="noStrike">
                <a:solidFill>
                  <a:srgbClr val="000000"/>
                </a:solidFill>
                <a:latin typeface="Segoe UI"/>
                <a:ea typeface="DejaVu Sans"/>
              </a:rPr>
              <a:t>       </a:t>
            </a:r>
            <a:r>
              <a:rPr b="1" lang="en-US" sz="1800" spc="-1" strike="noStrike">
                <a:solidFill>
                  <a:srgbClr val="000000"/>
                </a:solidFill>
                <a:latin typeface="Segoe UI"/>
                <a:ea typeface="DejaVu Sans"/>
              </a:rPr>
              <a:t>Pros</a:t>
            </a:r>
            <a:r>
              <a:rPr b="0" lang="en-US" sz="1800" spc="-1" strike="noStrike">
                <a:solidFill>
                  <a:srgbClr val="000000"/>
                </a:solidFill>
                <a:latin typeface="Segoe UI"/>
                <a:ea typeface="DejaVu Sans"/>
              </a:rPr>
              <a:t>: Established reputation, robust data processing capabilities.</a:t>
            </a:r>
            <a:endParaRPr b="0" lang="en-IN" sz="1800" spc="-1" strike="noStrike">
              <a:latin typeface="Arial"/>
            </a:endParaRPr>
          </a:p>
          <a:p>
            <a:pPr>
              <a:lnSpc>
                <a:spcPct val="150000"/>
              </a:lnSpc>
              <a:buNone/>
              <a:tabLst>
                <a:tab algn="l" pos="0"/>
              </a:tabLst>
            </a:pPr>
            <a:r>
              <a:rPr b="1" lang="en-US" sz="1800" spc="-1" strike="noStrike">
                <a:solidFill>
                  <a:srgbClr val="000000"/>
                </a:solidFill>
                <a:latin typeface="Segoe UI"/>
                <a:ea typeface="DejaVu Sans"/>
              </a:rPr>
              <a:t>       </a:t>
            </a:r>
            <a:r>
              <a:rPr b="1" lang="en-US" sz="1800" spc="-1" strike="noStrike">
                <a:solidFill>
                  <a:srgbClr val="000000"/>
                </a:solidFill>
                <a:latin typeface="Segoe UI"/>
                <a:ea typeface="DejaVu Sans"/>
              </a:rPr>
              <a:t>Cons: </a:t>
            </a:r>
            <a:r>
              <a:rPr b="0" lang="en-US" sz="1800" spc="-1" strike="noStrike">
                <a:solidFill>
                  <a:srgbClr val="000000"/>
                </a:solidFill>
                <a:latin typeface="Segoe UI"/>
                <a:ea typeface="DejaVu Sans"/>
              </a:rPr>
              <a:t>High initial investment, inflexible, requires regular updates and maintenance.</a:t>
            </a:r>
            <a:endParaRPr b="0" lang="en-IN" sz="1800" spc="-1" strike="noStrike">
              <a:latin typeface="Arial"/>
            </a:endParaRPr>
          </a:p>
          <a:p>
            <a:pPr>
              <a:lnSpc>
                <a:spcPct val="150000"/>
              </a:lnSpc>
              <a:buNone/>
              <a:tabLst>
                <a:tab algn="l" pos="0"/>
              </a:tabLst>
            </a:pPr>
            <a:endParaRPr b="0" lang="en-IN" sz="1800" spc="-1" strike="noStrike">
              <a:latin typeface="Arial"/>
            </a:endParaRPr>
          </a:p>
          <a:p>
            <a:pPr>
              <a:lnSpc>
                <a:spcPct val="100000"/>
              </a:lnSpc>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27960" y="229680"/>
            <a:ext cx="10592640" cy="525960"/>
          </a:xfrm>
          <a:prstGeom prst="rect">
            <a:avLst/>
          </a:prstGeom>
          <a:noFill/>
          <a:ln w="0">
            <a:noFill/>
          </a:ln>
        </p:spPr>
        <p:txBody>
          <a:bodyPr lIns="90000" rIns="90000" tIns="91440" bIns="91440" anchor="t">
            <a:noAutofit/>
          </a:bodyPr>
          <a:p>
            <a:pPr>
              <a:lnSpc>
                <a:spcPct val="100000"/>
              </a:lnSpc>
              <a:buNone/>
              <a:tabLst>
                <a:tab algn="l" pos="0"/>
              </a:tabLst>
            </a:pPr>
            <a:r>
              <a:rPr b="1" lang="en-IN" sz="2800" spc="-1" strike="noStrike">
                <a:solidFill>
                  <a:srgbClr val="000000"/>
                </a:solidFill>
                <a:latin typeface="Segoe UI"/>
              </a:rPr>
              <a:t>Microsoft tools or resources to build Production level RiskShield AI</a:t>
            </a:r>
            <a:endParaRPr b="0" lang="en-IN" sz="2800" spc="-1" strike="noStrike">
              <a:latin typeface="Arial"/>
            </a:endParaRPr>
          </a:p>
        </p:txBody>
      </p:sp>
      <p:pic>
        <p:nvPicPr>
          <p:cNvPr id="101" name="Picture 2" descr=""/>
          <p:cNvPicPr/>
          <p:nvPr/>
        </p:nvPicPr>
        <p:blipFill>
          <a:blip r:embed="rId1"/>
          <a:stretch/>
        </p:blipFill>
        <p:spPr>
          <a:xfrm>
            <a:off x="1780200" y="1479600"/>
            <a:ext cx="2014560" cy="1136880"/>
          </a:xfrm>
          <a:prstGeom prst="rect">
            <a:avLst/>
          </a:prstGeom>
          <a:ln w="0">
            <a:noFill/>
          </a:ln>
        </p:spPr>
      </p:pic>
      <p:pic>
        <p:nvPicPr>
          <p:cNvPr id="102" name="Picture 6" descr=""/>
          <p:cNvPicPr/>
          <p:nvPr/>
        </p:nvPicPr>
        <p:blipFill>
          <a:blip r:embed="rId2"/>
          <a:stretch/>
        </p:blipFill>
        <p:spPr>
          <a:xfrm>
            <a:off x="4110120" y="1278360"/>
            <a:ext cx="2873520" cy="1338120"/>
          </a:xfrm>
          <a:prstGeom prst="rect">
            <a:avLst/>
          </a:prstGeom>
          <a:ln w="0">
            <a:noFill/>
          </a:ln>
        </p:spPr>
      </p:pic>
      <p:pic>
        <p:nvPicPr>
          <p:cNvPr id="103" name="Picture 8" descr=""/>
          <p:cNvPicPr/>
          <p:nvPr/>
        </p:nvPicPr>
        <p:blipFill>
          <a:blip r:embed="rId3"/>
          <a:stretch/>
        </p:blipFill>
        <p:spPr>
          <a:xfrm>
            <a:off x="1639080" y="2995200"/>
            <a:ext cx="2400480" cy="1350000"/>
          </a:xfrm>
          <a:prstGeom prst="rect">
            <a:avLst/>
          </a:prstGeom>
          <a:ln w="0">
            <a:noFill/>
          </a:ln>
        </p:spPr>
      </p:pic>
      <p:pic>
        <p:nvPicPr>
          <p:cNvPr id="104" name="Picture 10" descr=""/>
          <p:cNvPicPr/>
          <p:nvPr/>
        </p:nvPicPr>
        <p:blipFill>
          <a:blip r:embed="rId4"/>
          <a:stretch/>
        </p:blipFill>
        <p:spPr>
          <a:xfrm>
            <a:off x="7261560" y="1479600"/>
            <a:ext cx="2873520" cy="1220760"/>
          </a:xfrm>
          <a:prstGeom prst="rect">
            <a:avLst/>
          </a:prstGeom>
          <a:ln w="0">
            <a:noFill/>
          </a:ln>
        </p:spPr>
      </p:pic>
      <p:pic>
        <p:nvPicPr>
          <p:cNvPr id="105" name="Picture 11" descr=""/>
          <p:cNvPicPr/>
          <p:nvPr/>
        </p:nvPicPr>
        <p:blipFill>
          <a:blip r:embed="rId5"/>
          <a:stretch/>
        </p:blipFill>
        <p:spPr>
          <a:xfrm>
            <a:off x="3209400" y="4723920"/>
            <a:ext cx="1660680" cy="1660680"/>
          </a:xfrm>
          <a:prstGeom prst="rect">
            <a:avLst/>
          </a:prstGeom>
          <a:ln w="0">
            <a:noFill/>
          </a:ln>
        </p:spPr>
      </p:pic>
      <p:pic>
        <p:nvPicPr>
          <p:cNvPr id="106" name="Picture 12" descr=""/>
          <p:cNvPicPr/>
          <p:nvPr/>
        </p:nvPicPr>
        <p:blipFill>
          <a:blip r:embed="rId6"/>
          <a:stretch/>
        </p:blipFill>
        <p:spPr>
          <a:xfrm>
            <a:off x="4620960" y="2793960"/>
            <a:ext cx="1852200" cy="1551240"/>
          </a:xfrm>
          <a:prstGeom prst="rect">
            <a:avLst/>
          </a:prstGeom>
          <a:ln w="0">
            <a:noFill/>
          </a:ln>
        </p:spPr>
      </p:pic>
      <p:pic>
        <p:nvPicPr>
          <p:cNvPr id="107" name="Picture 13" descr=""/>
          <p:cNvPicPr/>
          <p:nvPr/>
        </p:nvPicPr>
        <p:blipFill>
          <a:blip r:embed="rId7"/>
          <a:stretch/>
        </p:blipFill>
        <p:spPr>
          <a:xfrm>
            <a:off x="7856640" y="2684520"/>
            <a:ext cx="1683000" cy="1660680"/>
          </a:xfrm>
          <a:prstGeom prst="rect">
            <a:avLst/>
          </a:prstGeom>
          <a:ln w="0">
            <a:noFill/>
          </a:ln>
        </p:spPr>
      </p:pic>
      <p:pic>
        <p:nvPicPr>
          <p:cNvPr id="108" name="Picture 2" descr="Windows Virtual Desktop | RAKE Digital"/>
          <p:cNvPicPr/>
          <p:nvPr/>
        </p:nvPicPr>
        <p:blipFill>
          <a:blip r:embed="rId8"/>
          <a:stretch/>
        </p:blipFill>
        <p:spPr>
          <a:xfrm>
            <a:off x="5734080" y="4893840"/>
            <a:ext cx="2243520" cy="13712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27960" y="229680"/>
            <a:ext cx="10592640" cy="525960"/>
          </a:xfrm>
          <a:prstGeom prst="rect">
            <a:avLst/>
          </a:prstGeom>
          <a:noFill/>
          <a:ln w="0">
            <a:noFill/>
          </a:ln>
        </p:spPr>
        <p:txBody>
          <a:bodyPr lIns="90000" rIns="90000" tIns="91440" bIns="91440" anchor="t">
            <a:noAutofit/>
          </a:bodyPr>
          <a:p>
            <a:pPr>
              <a:lnSpc>
                <a:spcPct val="100000"/>
              </a:lnSpc>
              <a:buNone/>
              <a:tabLst>
                <a:tab algn="l" pos="0"/>
              </a:tabLst>
            </a:pPr>
            <a:r>
              <a:rPr b="1" lang="en-IN" sz="2800" spc="-1" strike="noStrike">
                <a:solidFill>
                  <a:srgbClr val="000000"/>
                </a:solidFill>
                <a:latin typeface="Segoe UI"/>
              </a:rPr>
              <a:t>Other open-source tools or resources to build Production level RiskShield AI</a:t>
            </a:r>
            <a:endParaRPr b="0" lang="en-IN" sz="2800" spc="-1" strike="noStrike">
              <a:latin typeface="Arial"/>
            </a:endParaRPr>
          </a:p>
        </p:txBody>
      </p:sp>
      <p:pic>
        <p:nvPicPr>
          <p:cNvPr id="110" name="Picture 1" descr=""/>
          <p:cNvPicPr/>
          <p:nvPr/>
        </p:nvPicPr>
        <p:blipFill>
          <a:blip r:embed="rId1"/>
          <a:stretch/>
        </p:blipFill>
        <p:spPr>
          <a:xfrm>
            <a:off x="1487520" y="1355040"/>
            <a:ext cx="1956960" cy="1956960"/>
          </a:xfrm>
          <a:prstGeom prst="rect">
            <a:avLst/>
          </a:prstGeom>
          <a:ln w="0">
            <a:noFill/>
          </a:ln>
        </p:spPr>
      </p:pic>
      <p:pic>
        <p:nvPicPr>
          <p:cNvPr id="111" name="Picture 5" descr=""/>
          <p:cNvPicPr/>
          <p:nvPr/>
        </p:nvPicPr>
        <p:blipFill>
          <a:blip r:embed="rId2"/>
          <a:stretch/>
        </p:blipFill>
        <p:spPr>
          <a:xfrm>
            <a:off x="4019760" y="1503360"/>
            <a:ext cx="3829320" cy="1547640"/>
          </a:xfrm>
          <a:prstGeom prst="rect">
            <a:avLst/>
          </a:prstGeom>
          <a:ln w="0">
            <a:noFill/>
          </a:ln>
        </p:spPr>
      </p:pic>
      <p:pic>
        <p:nvPicPr>
          <p:cNvPr id="112" name="Picture 7" descr=""/>
          <p:cNvPicPr/>
          <p:nvPr/>
        </p:nvPicPr>
        <p:blipFill>
          <a:blip r:embed="rId3"/>
          <a:stretch/>
        </p:blipFill>
        <p:spPr>
          <a:xfrm>
            <a:off x="8096400" y="1228680"/>
            <a:ext cx="2428560" cy="1822680"/>
          </a:xfrm>
          <a:prstGeom prst="rect">
            <a:avLst/>
          </a:prstGeom>
          <a:ln w="0">
            <a:noFill/>
          </a:ln>
        </p:spPr>
      </p:pic>
      <p:pic>
        <p:nvPicPr>
          <p:cNvPr id="113" name="Picture 9" descr=""/>
          <p:cNvPicPr/>
          <p:nvPr/>
        </p:nvPicPr>
        <p:blipFill>
          <a:blip r:embed="rId4"/>
          <a:stretch/>
        </p:blipFill>
        <p:spPr>
          <a:xfrm>
            <a:off x="1137240" y="2941560"/>
            <a:ext cx="2966760" cy="1483200"/>
          </a:xfrm>
          <a:prstGeom prst="rect">
            <a:avLst/>
          </a:prstGeom>
          <a:ln w="0">
            <a:noFill/>
          </a:ln>
        </p:spPr>
      </p:pic>
      <p:pic>
        <p:nvPicPr>
          <p:cNvPr id="114" name="Picture 15" descr=""/>
          <p:cNvPicPr/>
          <p:nvPr/>
        </p:nvPicPr>
        <p:blipFill>
          <a:blip r:embed="rId5"/>
          <a:stretch/>
        </p:blipFill>
        <p:spPr>
          <a:xfrm>
            <a:off x="4258440" y="3011040"/>
            <a:ext cx="4312440" cy="1437120"/>
          </a:xfrm>
          <a:prstGeom prst="rect">
            <a:avLst/>
          </a:prstGeom>
          <a:ln w="0">
            <a:noFill/>
          </a:ln>
        </p:spPr>
      </p:pic>
      <p:pic>
        <p:nvPicPr>
          <p:cNvPr id="115" name="Picture 6" descr="GitHub - mwaskom/seaborn: Statistical ..."/>
          <p:cNvPicPr/>
          <p:nvPr/>
        </p:nvPicPr>
        <p:blipFill>
          <a:blip r:embed="rId6"/>
          <a:stretch/>
        </p:blipFill>
        <p:spPr>
          <a:xfrm>
            <a:off x="4110120" y="4556160"/>
            <a:ext cx="3028320" cy="1513800"/>
          </a:xfrm>
          <a:prstGeom prst="rect">
            <a:avLst/>
          </a:prstGeom>
          <a:ln w="0">
            <a:noFill/>
          </a:ln>
        </p:spPr>
      </p:pic>
      <p:pic>
        <p:nvPicPr>
          <p:cNvPr id="116" name="Picture 16" descr=""/>
          <p:cNvPicPr/>
          <p:nvPr/>
        </p:nvPicPr>
        <p:blipFill>
          <a:blip r:embed="rId7"/>
          <a:stretch/>
        </p:blipFill>
        <p:spPr>
          <a:xfrm>
            <a:off x="8817840" y="3011040"/>
            <a:ext cx="1421640" cy="16480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5207400" y="349920"/>
            <a:ext cx="8773920" cy="575280"/>
          </a:xfrm>
          <a:prstGeom prst="rect">
            <a:avLst/>
          </a:prstGeom>
          <a:noFill/>
          <a:ln w="0">
            <a:noFill/>
          </a:ln>
        </p:spPr>
        <p:txBody>
          <a:bodyPr lIns="90000" rIns="90000" tIns="91440" bIns="91440" anchor="t">
            <a:noAutofit/>
          </a:bodyPr>
          <a:p>
            <a:pPr>
              <a:lnSpc>
                <a:spcPct val="100000"/>
              </a:lnSpc>
              <a:buNone/>
              <a:tabLst>
                <a:tab algn="l" pos="0"/>
              </a:tabLst>
            </a:pPr>
            <a:r>
              <a:rPr b="1" lang="en-IN" sz="2800" spc="-1" strike="noStrike">
                <a:solidFill>
                  <a:srgbClr val="000000"/>
                </a:solidFill>
                <a:latin typeface="Segoe UI"/>
              </a:rPr>
              <a:t>Solution Overview</a:t>
            </a:r>
            <a:endParaRPr b="0" lang="en-IN" sz="2800" spc="-1" strike="noStrike">
              <a:latin typeface="Arial"/>
            </a:endParaRPr>
          </a:p>
        </p:txBody>
      </p:sp>
      <p:pic>
        <p:nvPicPr>
          <p:cNvPr id="118" name="Content Placeholder 4" descr="Risk Word on Wooden Block"/>
          <p:cNvPicPr/>
          <p:nvPr/>
        </p:nvPicPr>
        <p:blipFill>
          <a:blip r:embed="rId1"/>
          <a:srcRect l="26060" t="0" r="28608" b="0"/>
          <a:stretch/>
        </p:blipFill>
        <p:spPr>
          <a:xfrm>
            <a:off x="0" y="-537840"/>
            <a:ext cx="4656600" cy="6857280"/>
          </a:xfrm>
          <a:prstGeom prst="rect">
            <a:avLst/>
          </a:prstGeom>
          <a:ln w="0">
            <a:noFill/>
          </a:ln>
        </p:spPr>
      </p:pic>
      <p:sp>
        <p:nvSpPr>
          <p:cNvPr id="119" name="Google Shape;348;p2"/>
          <p:cNvSpPr/>
          <p:nvPr/>
        </p:nvSpPr>
        <p:spPr>
          <a:xfrm>
            <a:off x="5390280" y="1149120"/>
            <a:ext cx="6496200" cy="3483000"/>
          </a:xfrm>
          <a:prstGeom prst="rect">
            <a:avLst/>
          </a:prstGeom>
          <a:noFill/>
          <a:ln w="0">
            <a:noFill/>
          </a:ln>
        </p:spPr>
        <p:style>
          <a:lnRef idx="0"/>
          <a:fillRef idx="0"/>
          <a:effectRef idx="0"/>
          <a:fontRef idx="minor"/>
        </p:style>
        <p:txBody>
          <a:bodyPr lIns="90000" rIns="90000" tIns="45000" bIns="45000" anchor="t">
            <a:noAutofit/>
          </a:bodyPr>
          <a:p>
            <a:pPr>
              <a:lnSpc>
                <a:spcPct val="90000"/>
              </a:lnSpc>
              <a:spcAft>
                <a:spcPts val="601"/>
              </a:spcAft>
              <a:buNone/>
            </a:pPr>
            <a:r>
              <a:rPr b="1" lang="en-US" sz="1600" spc="-1" strike="noStrike">
                <a:solidFill>
                  <a:srgbClr val="000000"/>
                </a:solidFill>
                <a:highlight>
                  <a:srgbClr val="ffffff"/>
                </a:highlight>
                <a:latin typeface="Calibri"/>
                <a:ea typeface="DejaVu Sans"/>
              </a:rPr>
              <a:t>Risk Prediction</a:t>
            </a:r>
            <a:endParaRPr b="0" lang="en-IN" sz="1600" spc="-1" strike="noStrike">
              <a:latin typeface="Arial"/>
            </a:endParaRPr>
          </a:p>
          <a:p>
            <a:pPr marL="285840" indent="-228600">
              <a:lnSpc>
                <a:spcPct val="90000"/>
              </a:lnSpc>
              <a:spcAft>
                <a:spcPts val="601"/>
              </a:spcAft>
              <a:buClr>
                <a:srgbClr val="000000"/>
              </a:buClr>
              <a:buFont typeface="Arial"/>
              <a:buChar char="•"/>
            </a:pPr>
            <a:r>
              <a:rPr b="0" lang="en-US" sz="1600" spc="-1" strike="noStrike">
                <a:solidFill>
                  <a:srgbClr val="000000"/>
                </a:solidFill>
                <a:highlight>
                  <a:srgbClr val="ffffff"/>
                </a:highlight>
                <a:latin typeface="Calibri"/>
                <a:ea typeface="DejaVu Sans"/>
              </a:rPr>
              <a:t>Develop AI models using Azure OpenAI </a:t>
            </a:r>
            <a:r>
              <a:rPr b="0" lang="en-US" sz="1600" spc="-1" strike="noStrike">
                <a:solidFill>
                  <a:srgbClr val="ff6b11"/>
                </a:solidFill>
                <a:highlight>
                  <a:srgbClr val="ffffff"/>
                </a:highlight>
                <a:latin typeface="Calibri"/>
                <a:ea typeface="DejaVu Sans"/>
              </a:rPr>
              <a:t>to forecast potential credit defaults, market fluctuations, and operational issues</a:t>
            </a:r>
            <a:r>
              <a:rPr b="0" lang="en-US" sz="1600" spc="-1" strike="noStrike">
                <a:solidFill>
                  <a:srgbClr val="000000"/>
                </a:solidFill>
                <a:highlight>
                  <a:srgbClr val="ffffff"/>
                </a:highlight>
                <a:latin typeface="Calibri"/>
                <a:ea typeface="DejaVu Sans"/>
              </a:rPr>
              <a:t>.</a:t>
            </a:r>
            <a:endParaRPr b="0" lang="en-IN" sz="1600" spc="-1" strike="noStrike">
              <a:latin typeface="Arial"/>
            </a:endParaRPr>
          </a:p>
          <a:p>
            <a:pPr marL="285840" indent="-228600">
              <a:lnSpc>
                <a:spcPct val="90000"/>
              </a:lnSpc>
              <a:spcAft>
                <a:spcPts val="601"/>
              </a:spcAft>
              <a:buClr>
                <a:srgbClr val="000000"/>
              </a:buClr>
              <a:buFont typeface="Arial"/>
              <a:buChar char="•"/>
            </a:pPr>
            <a:r>
              <a:rPr b="0" lang="en-US" sz="1600" spc="-1" strike="noStrike">
                <a:solidFill>
                  <a:srgbClr val="000000"/>
                </a:solidFill>
                <a:highlight>
                  <a:srgbClr val="ffffff"/>
                </a:highlight>
                <a:latin typeface="Calibri"/>
                <a:ea typeface="DejaVu Sans"/>
              </a:rPr>
              <a:t>Utilize historical data, market trends, and customer behavior to improve prediction accuracy.</a:t>
            </a:r>
            <a:endParaRPr b="0" lang="en-IN" sz="1600" spc="-1" strike="noStrike">
              <a:latin typeface="Arial"/>
            </a:endParaRPr>
          </a:p>
          <a:p>
            <a:pPr>
              <a:lnSpc>
                <a:spcPct val="90000"/>
              </a:lnSpc>
              <a:spcAft>
                <a:spcPts val="601"/>
              </a:spcAft>
              <a:buNone/>
            </a:pPr>
            <a:r>
              <a:rPr b="1" lang="en-US" sz="1600" spc="-1" strike="noStrike">
                <a:solidFill>
                  <a:srgbClr val="000000"/>
                </a:solidFill>
                <a:highlight>
                  <a:srgbClr val="ffffff"/>
                </a:highlight>
                <a:latin typeface="Calibri"/>
                <a:ea typeface="DejaVu Sans"/>
              </a:rPr>
              <a:t>Risk Assessment:</a:t>
            </a:r>
            <a:endParaRPr b="0" lang="en-IN" sz="1600" spc="-1" strike="noStrike">
              <a:latin typeface="Arial"/>
            </a:endParaRPr>
          </a:p>
          <a:p>
            <a:pPr marL="285840" indent="-228600">
              <a:lnSpc>
                <a:spcPct val="90000"/>
              </a:lnSpc>
              <a:spcAft>
                <a:spcPts val="601"/>
              </a:spcAft>
              <a:buClr>
                <a:srgbClr val="000000"/>
              </a:buClr>
              <a:buFont typeface="Arial"/>
              <a:buChar char="•"/>
            </a:pPr>
            <a:r>
              <a:rPr b="0" lang="en-US" sz="1600" spc="-1" strike="noStrike">
                <a:solidFill>
                  <a:srgbClr val="000000"/>
                </a:solidFill>
                <a:highlight>
                  <a:srgbClr val="ffffff"/>
                </a:highlight>
                <a:latin typeface="Calibri"/>
                <a:ea typeface="DejaVu Sans"/>
              </a:rPr>
              <a:t>Continuously </a:t>
            </a:r>
            <a:r>
              <a:rPr b="0" lang="en-US" sz="1600" spc="-1" strike="noStrike">
                <a:solidFill>
                  <a:srgbClr val="ff6b11"/>
                </a:solidFill>
                <a:highlight>
                  <a:srgbClr val="ffffff"/>
                </a:highlight>
                <a:latin typeface="Calibri"/>
                <a:ea typeface="DejaVu Sans"/>
              </a:rPr>
              <a:t>monitor and evaluate risk levels across assets, transactions, and customer portfolios</a:t>
            </a:r>
            <a:r>
              <a:rPr b="0" lang="en-US" sz="1600" spc="-1" strike="noStrike">
                <a:solidFill>
                  <a:srgbClr val="000000"/>
                </a:solidFill>
                <a:highlight>
                  <a:srgbClr val="ffffff"/>
                </a:highlight>
                <a:latin typeface="Calibri"/>
                <a:ea typeface="DejaVu Sans"/>
              </a:rPr>
              <a:t> using AI.</a:t>
            </a:r>
            <a:endParaRPr b="0" lang="en-IN" sz="1600" spc="-1" strike="noStrike">
              <a:latin typeface="Arial"/>
            </a:endParaRPr>
          </a:p>
          <a:p>
            <a:pPr marL="285840" indent="-228600">
              <a:lnSpc>
                <a:spcPct val="90000"/>
              </a:lnSpc>
              <a:spcAft>
                <a:spcPts val="601"/>
              </a:spcAft>
              <a:buClr>
                <a:srgbClr val="000000"/>
              </a:buClr>
              <a:buFont typeface="Arial"/>
              <a:buChar char="•"/>
            </a:pPr>
            <a:r>
              <a:rPr b="0" lang="en-US" sz="1600" spc="-1" strike="noStrike">
                <a:solidFill>
                  <a:srgbClr val="000000"/>
                </a:solidFill>
                <a:highlight>
                  <a:srgbClr val="ffffff"/>
                </a:highlight>
                <a:latin typeface="Calibri"/>
                <a:ea typeface="DejaVu Sans"/>
              </a:rPr>
              <a:t>Create </a:t>
            </a:r>
            <a:r>
              <a:rPr b="0" lang="en-US" sz="1600" spc="-1" strike="noStrike">
                <a:solidFill>
                  <a:srgbClr val="ff6b11"/>
                </a:solidFill>
                <a:highlight>
                  <a:srgbClr val="ffffff"/>
                </a:highlight>
                <a:latin typeface="Calibri"/>
                <a:ea typeface="DejaVu Sans"/>
              </a:rPr>
              <a:t>real-time visual dashboards with Power BI </a:t>
            </a:r>
            <a:r>
              <a:rPr b="0" lang="en-US" sz="1600" spc="-1" strike="noStrike">
                <a:solidFill>
                  <a:srgbClr val="000000"/>
                </a:solidFill>
                <a:highlight>
                  <a:srgbClr val="ffffff"/>
                </a:highlight>
                <a:latin typeface="Calibri"/>
                <a:ea typeface="DejaVu Sans"/>
              </a:rPr>
              <a:t>to display risk assessments.</a:t>
            </a:r>
            <a:endParaRPr b="0" lang="en-IN" sz="1600" spc="-1" strike="noStrike">
              <a:latin typeface="Arial"/>
            </a:endParaRPr>
          </a:p>
          <a:p>
            <a:pPr>
              <a:lnSpc>
                <a:spcPct val="90000"/>
              </a:lnSpc>
              <a:spcAft>
                <a:spcPts val="601"/>
              </a:spcAft>
              <a:buNone/>
            </a:pPr>
            <a:r>
              <a:rPr b="1" lang="en-US" sz="1600" spc="-1" strike="noStrike">
                <a:solidFill>
                  <a:srgbClr val="000000"/>
                </a:solidFill>
                <a:highlight>
                  <a:srgbClr val="ffffff"/>
                </a:highlight>
                <a:latin typeface="Calibri"/>
                <a:ea typeface="DejaVu Sans"/>
              </a:rPr>
              <a:t>Risk Mitigation:</a:t>
            </a:r>
            <a:endParaRPr b="0" lang="en-IN" sz="1600" spc="-1" strike="noStrike">
              <a:latin typeface="Arial"/>
            </a:endParaRPr>
          </a:p>
          <a:p>
            <a:pPr marL="285840" indent="-228600">
              <a:lnSpc>
                <a:spcPct val="90000"/>
              </a:lnSpc>
              <a:spcAft>
                <a:spcPts val="601"/>
              </a:spcAft>
              <a:buClr>
                <a:srgbClr val="000000"/>
              </a:buClr>
              <a:buFont typeface="Arial"/>
              <a:buChar char="•"/>
            </a:pPr>
            <a:r>
              <a:rPr b="0" lang="en-US" sz="1600" spc="-1" strike="noStrike">
                <a:solidFill>
                  <a:srgbClr val="000000"/>
                </a:solidFill>
                <a:highlight>
                  <a:srgbClr val="ffffff"/>
                </a:highlight>
                <a:latin typeface="Calibri"/>
                <a:ea typeface="DejaVu Sans"/>
              </a:rPr>
              <a:t>Implement automated workflows to respond to identified risks.</a:t>
            </a:r>
            <a:endParaRPr b="0" lang="en-IN" sz="1600" spc="-1" strike="noStrike">
              <a:latin typeface="Arial"/>
            </a:endParaRPr>
          </a:p>
          <a:p>
            <a:pPr marL="285840" indent="-228600">
              <a:lnSpc>
                <a:spcPct val="90000"/>
              </a:lnSpc>
              <a:spcAft>
                <a:spcPts val="601"/>
              </a:spcAft>
              <a:buClr>
                <a:srgbClr val="000000"/>
              </a:buClr>
              <a:buFont typeface="Arial"/>
              <a:buChar char="•"/>
            </a:pPr>
            <a:r>
              <a:rPr b="0" lang="en-US" sz="1600" spc="-1" strike="noStrike">
                <a:solidFill>
                  <a:srgbClr val="000000"/>
                </a:solidFill>
                <a:highlight>
                  <a:srgbClr val="ffffff"/>
                </a:highlight>
                <a:latin typeface="Calibri"/>
                <a:ea typeface="DejaVu Sans"/>
              </a:rPr>
              <a:t>Use </a:t>
            </a:r>
            <a:r>
              <a:rPr b="0" lang="en-US" sz="1600" spc="-1" strike="noStrike">
                <a:solidFill>
                  <a:srgbClr val="ff6b11"/>
                </a:solidFill>
                <a:highlight>
                  <a:srgbClr val="ffffff"/>
                </a:highlight>
                <a:latin typeface="Calibri"/>
                <a:ea typeface="DejaVu Sans"/>
              </a:rPr>
              <a:t>Azure Logic Apps to trigger alerts, hold transactions,</a:t>
            </a:r>
            <a:r>
              <a:rPr b="0" lang="en-US" sz="1600" spc="-1" strike="noStrike">
                <a:solidFill>
                  <a:srgbClr val="000000"/>
                </a:solidFill>
                <a:highlight>
                  <a:srgbClr val="ffffff"/>
                </a:highlight>
                <a:latin typeface="Calibri"/>
                <a:ea typeface="DejaVu Sans"/>
              </a:rPr>
              <a:t> and perform compliance checks automatically.</a:t>
            </a:r>
            <a:endParaRPr b="0" lang="en-IN" sz="1600" spc="-1" strike="noStrike">
              <a:latin typeface="Arial"/>
            </a:endParaRPr>
          </a:p>
          <a:p>
            <a:pPr>
              <a:lnSpc>
                <a:spcPct val="90000"/>
              </a:lnSpc>
              <a:spcAft>
                <a:spcPts val="601"/>
              </a:spcAft>
              <a:buNone/>
            </a:pPr>
            <a:r>
              <a:rPr b="1" lang="en-US" sz="1600" spc="-1" strike="noStrike">
                <a:solidFill>
                  <a:srgbClr val="000000"/>
                </a:solidFill>
                <a:highlight>
                  <a:srgbClr val="ffffff"/>
                </a:highlight>
                <a:latin typeface="Calibri"/>
                <a:ea typeface="DejaVu Sans"/>
              </a:rPr>
              <a:t>Regulatory Compliance:</a:t>
            </a:r>
            <a:endParaRPr b="0" lang="en-IN" sz="1600" spc="-1" strike="noStrike">
              <a:latin typeface="Arial"/>
            </a:endParaRPr>
          </a:p>
          <a:p>
            <a:pPr marL="285840" indent="-228600">
              <a:lnSpc>
                <a:spcPct val="90000"/>
              </a:lnSpc>
              <a:spcAft>
                <a:spcPts val="601"/>
              </a:spcAft>
              <a:buClr>
                <a:srgbClr val="000000"/>
              </a:buClr>
              <a:buFont typeface="Arial"/>
              <a:buChar char="•"/>
            </a:pPr>
            <a:r>
              <a:rPr b="0" lang="en-US" sz="1600" spc="-1" strike="noStrike">
                <a:solidFill>
                  <a:srgbClr val="000000"/>
                </a:solidFill>
                <a:highlight>
                  <a:srgbClr val="ffffff"/>
                </a:highlight>
                <a:latin typeface="Calibri"/>
                <a:ea typeface="DejaVu Sans"/>
              </a:rPr>
              <a:t>Ensure compliance with regulations through </a:t>
            </a:r>
            <a:r>
              <a:rPr b="0" lang="en-US" sz="1600" spc="-1" strike="noStrike">
                <a:solidFill>
                  <a:srgbClr val="ff6b11"/>
                </a:solidFill>
                <a:highlight>
                  <a:srgbClr val="ffffff"/>
                </a:highlight>
                <a:latin typeface="Calibri"/>
                <a:ea typeface="DejaVu Sans"/>
              </a:rPr>
              <a:t>automated checks and audits</a:t>
            </a:r>
            <a:r>
              <a:rPr b="0" lang="en-US" sz="1600" spc="-1" strike="noStrike">
                <a:solidFill>
                  <a:srgbClr val="000000"/>
                </a:solidFill>
                <a:highlight>
                  <a:srgbClr val="ffffff"/>
                </a:highlight>
                <a:latin typeface="Calibri"/>
                <a:ea typeface="DejaVu Sans"/>
              </a:rPr>
              <a:t>.</a:t>
            </a:r>
            <a:endParaRPr b="0" lang="en-IN" sz="1600" spc="-1" strike="noStrike">
              <a:latin typeface="Arial"/>
            </a:endParaRPr>
          </a:p>
          <a:p>
            <a:pPr marL="285840" indent="-228600">
              <a:lnSpc>
                <a:spcPct val="90000"/>
              </a:lnSpc>
              <a:spcAft>
                <a:spcPts val="601"/>
              </a:spcAft>
              <a:buClr>
                <a:srgbClr val="000000"/>
              </a:buClr>
              <a:buFont typeface="Arial"/>
              <a:buChar char="•"/>
            </a:pPr>
            <a:r>
              <a:rPr b="0" lang="en-US" sz="1600" spc="-1" strike="noStrike">
                <a:solidFill>
                  <a:srgbClr val="000000"/>
                </a:solidFill>
                <a:highlight>
                  <a:srgbClr val="ffffff"/>
                </a:highlight>
                <a:latin typeface="Calibri"/>
                <a:ea typeface="DejaVu Sans"/>
              </a:rPr>
              <a:t>Use AI to generate detailed compliance reports </a:t>
            </a:r>
            <a:r>
              <a:rPr b="0" lang="en-US" sz="1600" spc="-1" strike="noStrike">
                <a:solidFill>
                  <a:srgbClr val="ff6b11"/>
                </a:solidFill>
                <a:highlight>
                  <a:srgbClr val="ffffff"/>
                </a:highlight>
                <a:latin typeface="Calibri"/>
                <a:ea typeface="DejaVu Sans"/>
              </a:rPr>
              <a:t>and identify potential breaches</a:t>
            </a:r>
            <a:r>
              <a:rPr b="0" lang="en-US" sz="1600" spc="-1" strike="noStrike">
                <a:solidFill>
                  <a:srgbClr val="000000"/>
                </a:solidFill>
                <a:highlight>
                  <a:srgbClr val="ffffff"/>
                </a:highlight>
                <a:latin typeface="Calibri"/>
                <a:ea typeface="DejaVu Sans"/>
              </a:rPr>
              <a:t>.</a:t>
            </a:r>
            <a:endParaRPr b="0" lang="en-IN" sz="1600" spc="-1" strike="noStrike">
              <a:latin typeface="Arial"/>
            </a:endParaRPr>
          </a:p>
          <a:p>
            <a:pPr>
              <a:lnSpc>
                <a:spcPct val="90000"/>
              </a:lnSpc>
              <a:spcAft>
                <a:spcPts val="601"/>
              </a:spcAft>
              <a:buNone/>
            </a:pPr>
            <a:endParaRPr b="0" lang="en-IN" sz="1600" spc="-1" strike="noStrike">
              <a:latin typeface="Arial"/>
            </a:endParaRPr>
          </a:p>
          <a:p>
            <a:pPr>
              <a:lnSpc>
                <a:spcPct val="90000"/>
              </a:lnSpc>
              <a:spcAft>
                <a:spcPts val="601"/>
              </a:spcAft>
              <a:buNone/>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165240" y="229680"/>
            <a:ext cx="8773920" cy="575280"/>
          </a:xfrm>
          <a:prstGeom prst="rect">
            <a:avLst/>
          </a:prstGeom>
          <a:noFill/>
          <a:ln w="0">
            <a:noFill/>
          </a:ln>
        </p:spPr>
        <p:txBody>
          <a:bodyPr lIns="90000" rIns="90000" tIns="91440" bIns="91440" anchor="t">
            <a:noAutofit/>
          </a:bodyPr>
          <a:p>
            <a:pPr>
              <a:lnSpc>
                <a:spcPct val="100000"/>
              </a:lnSpc>
              <a:buNone/>
              <a:tabLst>
                <a:tab algn="l" pos="0"/>
              </a:tabLst>
            </a:pPr>
            <a:r>
              <a:rPr b="1" lang="en-IN" sz="2800" spc="-1" strike="noStrike">
                <a:solidFill>
                  <a:srgbClr val="000000"/>
                </a:solidFill>
                <a:latin typeface="Segoe UI"/>
              </a:rPr>
              <a:t>Methodology</a:t>
            </a:r>
            <a:endParaRPr b="0" lang="en-IN" sz="2800" spc="-1" strike="noStrike">
              <a:latin typeface="Arial"/>
            </a:endParaRPr>
          </a:p>
        </p:txBody>
      </p:sp>
      <p:sp>
        <p:nvSpPr>
          <p:cNvPr id="121" name="Google Shape;348;p2"/>
          <p:cNvSpPr/>
          <p:nvPr/>
        </p:nvSpPr>
        <p:spPr>
          <a:xfrm>
            <a:off x="165240" y="831960"/>
            <a:ext cx="8773920" cy="34135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1" lang="en-US" sz="1800" spc="-1" strike="noStrike">
                <a:solidFill>
                  <a:srgbClr val="000000"/>
                </a:solidFill>
                <a:latin typeface="Calibri"/>
                <a:ea typeface="DejaVu Sans"/>
              </a:rPr>
              <a:t>Step 1: Data Collection and Processing</a:t>
            </a:r>
            <a:endParaRPr b="0" lang="en-IN" sz="1800" spc="-1" strike="noStrike">
              <a:latin typeface="Arial"/>
            </a:endParaRPr>
          </a:p>
          <a:p>
            <a:pPr>
              <a:lnSpc>
                <a:spcPct val="100000"/>
              </a:lnSpc>
              <a:buNone/>
            </a:pPr>
            <a:r>
              <a:rPr b="1" i="1" lang="en-US" sz="1600" spc="-1" strike="noStrike">
                <a:solidFill>
                  <a:srgbClr val="ff6b11"/>
                </a:solidFill>
                <a:latin typeface="Calibri"/>
                <a:ea typeface="DejaVu Sans"/>
              </a:rPr>
              <a:t>Data Sources and Types</a:t>
            </a:r>
            <a:br>
              <a:rPr sz="1600"/>
            </a:br>
            <a:endParaRPr b="0" lang="en-IN" sz="1600" spc="-1" strike="noStrike">
              <a:latin typeface="Arial"/>
            </a:endParaRPr>
          </a:p>
          <a:p>
            <a:pPr>
              <a:lnSpc>
                <a:spcPct val="100000"/>
              </a:lnSpc>
              <a:buNone/>
            </a:pPr>
            <a:r>
              <a:rPr b="1" lang="en-US" sz="1800" spc="-1" strike="noStrike">
                <a:solidFill>
                  <a:srgbClr val="000000"/>
                </a:solidFill>
                <a:latin typeface="Calibri"/>
                <a:ea typeface="DejaVu Sans"/>
              </a:rPr>
              <a:t>Credit Risk </a:t>
            </a:r>
            <a:endParaRPr b="0" lang="en-IN" sz="1800" spc="-1" strike="noStrike">
              <a:latin typeface="Arial"/>
            </a:endParaRPr>
          </a:p>
          <a:p>
            <a:pPr marL="457200">
              <a:lnSpc>
                <a:spcPct val="100000"/>
              </a:lnSpc>
              <a:buNone/>
            </a:pPr>
            <a:r>
              <a:rPr b="0" i="1" lang="en-US" sz="1600" spc="-1" strike="noStrike">
                <a:solidFill>
                  <a:srgbClr val="000000"/>
                </a:solidFill>
                <a:latin typeface="Calibri"/>
                <a:ea typeface="DejaVu Sans"/>
              </a:rPr>
              <a:t>Data Sources: </a:t>
            </a:r>
            <a:r>
              <a:rPr b="0" lang="en-US" sz="1600" spc="-1" strike="noStrike">
                <a:solidFill>
                  <a:srgbClr val="000000"/>
                </a:solidFill>
                <a:latin typeface="Calibri"/>
                <a:ea typeface="DejaVu Sans"/>
              </a:rPr>
              <a:t>Loan portfolios, credit scores, payment histories, financial statement.</a:t>
            </a: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          </a:t>
            </a:r>
            <a:br>
              <a:rPr sz="1600"/>
            </a:br>
            <a:r>
              <a:rPr b="0" i="1" lang="en-US" sz="1600" spc="-1" strike="noStrike">
                <a:solidFill>
                  <a:srgbClr val="000000"/>
                </a:solidFill>
                <a:latin typeface="Calibri"/>
                <a:ea typeface="DejaVu Sans"/>
              </a:rPr>
              <a:t>Data Types: </a:t>
            </a:r>
            <a:r>
              <a:rPr b="0" lang="en-US" sz="1600" spc="-1" strike="noStrike">
                <a:solidFill>
                  <a:srgbClr val="000000"/>
                </a:solidFill>
                <a:latin typeface="Calibri"/>
                <a:ea typeface="DejaVu Sans"/>
              </a:rPr>
              <a:t>Customer demographics, loan amounts, repayment schedules, default rates.</a:t>
            </a:r>
            <a:endParaRPr b="0" lang="en-IN" sz="1600" spc="-1" strike="noStrike">
              <a:latin typeface="Arial"/>
            </a:endParaRPr>
          </a:p>
          <a:p>
            <a:pPr marL="457200">
              <a:lnSpc>
                <a:spcPct val="100000"/>
              </a:lnSpc>
              <a:buNone/>
            </a:pPr>
            <a:r>
              <a:rPr b="1" lang="en-US" sz="1800" spc="-1" strike="noStrike">
                <a:solidFill>
                  <a:srgbClr val="000000"/>
                </a:solidFill>
                <a:latin typeface="Calibri"/>
                <a:ea typeface="DejaVu Sans"/>
              </a:rPr>
              <a:t>Market Risk </a:t>
            </a:r>
            <a:endParaRPr b="0" lang="en-IN" sz="1800" spc="-1" strike="noStrike">
              <a:latin typeface="Arial"/>
            </a:endParaRPr>
          </a:p>
          <a:p>
            <a:pPr marL="457200">
              <a:lnSpc>
                <a:spcPct val="100000"/>
              </a:lnSpc>
              <a:buNone/>
            </a:pPr>
            <a:r>
              <a:rPr b="0" i="1" lang="en-US" sz="1600" spc="-1" strike="noStrike">
                <a:solidFill>
                  <a:srgbClr val="000000"/>
                </a:solidFill>
                <a:latin typeface="Calibri"/>
                <a:ea typeface="DejaVu Sans"/>
              </a:rPr>
              <a:t>Data Sources: </a:t>
            </a:r>
            <a:r>
              <a:rPr b="0" lang="en-US" sz="1600" spc="-1" strike="noStrike">
                <a:solidFill>
                  <a:srgbClr val="000000"/>
                </a:solidFill>
                <a:latin typeface="Calibri"/>
                <a:ea typeface="DejaVu Sans"/>
              </a:rPr>
              <a:t>Stock prices, bond yields, commodity prices, interest rates.</a:t>
            </a:r>
            <a:endParaRPr b="0" lang="en-IN" sz="1600" spc="-1" strike="noStrike">
              <a:latin typeface="Arial"/>
            </a:endParaRPr>
          </a:p>
          <a:p>
            <a:pPr marL="457200">
              <a:lnSpc>
                <a:spcPct val="100000"/>
              </a:lnSpc>
              <a:buNone/>
            </a:pPr>
            <a:r>
              <a:rPr b="0" i="1" lang="en-US" sz="1600" spc="-1" strike="noStrike">
                <a:solidFill>
                  <a:srgbClr val="000000"/>
                </a:solidFill>
                <a:latin typeface="Calibri"/>
                <a:ea typeface="DejaVu Sans"/>
              </a:rPr>
              <a:t>Data Types: </a:t>
            </a:r>
            <a:r>
              <a:rPr b="0" lang="en-US" sz="1600" spc="-1" strike="noStrike">
                <a:solidFill>
                  <a:srgbClr val="000000"/>
                </a:solidFill>
                <a:latin typeface="Calibri"/>
                <a:ea typeface="DejaVu Sans"/>
              </a:rPr>
              <a:t>Historical price data, market indices, trading volumes, economic indicators.</a:t>
            </a:r>
            <a:endParaRPr b="0" lang="en-IN" sz="1600" spc="-1" strike="noStrike">
              <a:latin typeface="Arial"/>
            </a:endParaRPr>
          </a:p>
          <a:p>
            <a:pPr marL="457200">
              <a:lnSpc>
                <a:spcPct val="100000"/>
              </a:lnSpc>
              <a:buNone/>
            </a:pPr>
            <a:r>
              <a:rPr b="1" lang="en-US" sz="1800" spc="-1" strike="noStrike">
                <a:solidFill>
                  <a:srgbClr val="000000"/>
                </a:solidFill>
                <a:latin typeface="Calibri"/>
                <a:ea typeface="DejaVu Sans"/>
              </a:rPr>
              <a:t>Operational Risk</a:t>
            </a:r>
            <a:endParaRPr b="0" lang="en-IN" sz="1800" spc="-1" strike="noStrike">
              <a:latin typeface="Arial"/>
            </a:endParaRPr>
          </a:p>
          <a:p>
            <a:pPr marL="457200">
              <a:lnSpc>
                <a:spcPct val="100000"/>
              </a:lnSpc>
              <a:buNone/>
            </a:pPr>
            <a:r>
              <a:rPr b="0" i="1" lang="en-US" sz="1600" spc="-1" strike="noStrike">
                <a:solidFill>
                  <a:srgbClr val="000000"/>
                </a:solidFill>
                <a:latin typeface="Calibri"/>
                <a:ea typeface="DejaVu Sans"/>
              </a:rPr>
              <a:t>Data Sources:</a:t>
            </a:r>
            <a:r>
              <a:rPr b="0" lang="en-US" sz="1600" spc="-1" strike="noStrike">
                <a:solidFill>
                  <a:srgbClr val="000000"/>
                </a:solidFill>
                <a:latin typeface="Calibri"/>
                <a:ea typeface="DejaVu Sans"/>
              </a:rPr>
              <a:t> Transaction logs, system performance metrics, incident reports, fraud detection systems.</a:t>
            </a:r>
            <a:endParaRPr b="0" lang="en-IN" sz="1600" spc="-1" strike="noStrike">
              <a:latin typeface="Arial"/>
            </a:endParaRPr>
          </a:p>
          <a:p>
            <a:pPr marL="457200">
              <a:lnSpc>
                <a:spcPct val="100000"/>
              </a:lnSpc>
              <a:buNone/>
            </a:pPr>
            <a:r>
              <a:rPr b="0" i="1" lang="en-US" sz="1600" spc="-1" strike="noStrike">
                <a:solidFill>
                  <a:srgbClr val="000000"/>
                </a:solidFill>
                <a:latin typeface="Calibri"/>
                <a:ea typeface="DejaVu Sans"/>
              </a:rPr>
              <a:t>Data Types: </a:t>
            </a:r>
            <a:r>
              <a:rPr b="0" lang="en-US" sz="1600" spc="-1" strike="noStrike">
                <a:solidFill>
                  <a:srgbClr val="000000"/>
                </a:solidFill>
                <a:latin typeface="Calibri"/>
                <a:ea typeface="DejaVu Sans"/>
              </a:rPr>
              <a:t>Error rates, downtime statistics, fraud cases, process inefficiencies.</a:t>
            </a:r>
            <a:endParaRPr b="0" lang="en-IN" sz="1600" spc="-1" strike="noStrike">
              <a:latin typeface="Arial"/>
            </a:endParaRPr>
          </a:p>
          <a:p>
            <a:pPr marL="457200">
              <a:lnSpc>
                <a:spcPct val="100000"/>
              </a:lnSpc>
              <a:buNone/>
            </a:pPr>
            <a:r>
              <a:rPr b="1" lang="en-US" sz="1800" spc="-1" strike="noStrike">
                <a:solidFill>
                  <a:srgbClr val="000000"/>
                </a:solidFill>
                <a:latin typeface="Calibri"/>
                <a:ea typeface="DejaVu Sans"/>
              </a:rPr>
              <a:t>Liquidity Risk</a:t>
            </a:r>
            <a:endParaRPr b="0" lang="en-IN" sz="1800" spc="-1" strike="noStrike">
              <a:latin typeface="Arial"/>
            </a:endParaRPr>
          </a:p>
          <a:p>
            <a:pPr marL="457200">
              <a:lnSpc>
                <a:spcPct val="100000"/>
              </a:lnSpc>
              <a:buNone/>
            </a:pPr>
            <a:r>
              <a:rPr b="0" i="1" lang="en-US" sz="1600" spc="-1" strike="noStrike">
                <a:solidFill>
                  <a:srgbClr val="000000"/>
                </a:solidFill>
                <a:latin typeface="Calibri"/>
                <a:ea typeface="DejaVu Sans"/>
              </a:rPr>
              <a:t>Data Sources: </a:t>
            </a:r>
            <a:r>
              <a:rPr b="0" lang="en-US" sz="1600" spc="-1" strike="noStrike">
                <a:solidFill>
                  <a:srgbClr val="000000"/>
                </a:solidFill>
                <a:latin typeface="Calibri"/>
                <a:ea typeface="DejaVu Sans"/>
              </a:rPr>
              <a:t>Cash flow statements, balance sheets, transaction histories, interbank lending rates.</a:t>
            </a:r>
            <a:endParaRPr b="0" lang="en-IN" sz="1600" spc="-1" strike="noStrike">
              <a:latin typeface="Arial"/>
            </a:endParaRPr>
          </a:p>
          <a:p>
            <a:pPr marL="457200">
              <a:lnSpc>
                <a:spcPct val="100000"/>
              </a:lnSpc>
              <a:buNone/>
            </a:pPr>
            <a:r>
              <a:rPr b="0" i="1" lang="en-US" sz="1600" spc="-1" strike="noStrike">
                <a:solidFill>
                  <a:srgbClr val="000000"/>
                </a:solidFill>
                <a:latin typeface="Calibri"/>
                <a:ea typeface="DejaVu Sans"/>
              </a:rPr>
              <a:t>Data Types: </a:t>
            </a:r>
            <a:r>
              <a:rPr b="0" lang="en-US" sz="1600" spc="-1" strike="noStrike">
                <a:solidFill>
                  <a:srgbClr val="000000"/>
                </a:solidFill>
                <a:latin typeface="Calibri"/>
                <a:ea typeface="DejaVu Sans"/>
              </a:rPr>
              <a:t>Liquidity ratios, asset-liability mismatches, funding gaps, liquidity coverage ratios.</a:t>
            </a:r>
            <a:endParaRPr b="0" lang="en-IN" sz="1600" spc="-1" strike="noStrike">
              <a:latin typeface="Arial"/>
            </a:endParaRPr>
          </a:p>
          <a:p>
            <a:pPr marL="457200">
              <a:lnSpc>
                <a:spcPct val="100000"/>
              </a:lnSpc>
              <a:buNone/>
            </a:pPr>
            <a:endParaRPr b="0" lang="en-IN" sz="1600" spc="-1" strike="noStrike">
              <a:latin typeface="Arial"/>
            </a:endParaRPr>
          </a:p>
          <a:p>
            <a:pPr marL="457200">
              <a:lnSpc>
                <a:spcPct val="100000"/>
              </a:lnSpc>
              <a:buNone/>
            </a:pPr>
            <a:r>
              <a:rPr b="1" i="1" lang="en-US" sz="1600" spc="-1" strike="noStrike">
                <a:solidFill>
                  <a:srgbClr val="ff6b11"/>
                </a:solidFill>
                <a:latin typeface="Calibri"/>
                <a:ea typeface="DejaVu Sans"/>
              </a:rPr>
              <a:t>Data Ingestion and Management</a:t>
            </a:r>
            <a:endParaRPr b="0" lang="en-IN" sz="1600" spc="-1" strike="noStrike">
              <a:latin typeface="Arial"/>
            </a:endParaRPr>
          </a:p>
          <a:p>
            <a:pPr marL="457200">
              <a:lnSpc>
                <a:spcPct val="100000"/>
              </a:lnSpc>
              <a:buNone/>
            </a:pPr>
            <a:r>
              <a:rPr b="1" lang="en-US" sz="1800" spc="-1" strike="noStrike">
                <a:solidFill>
                  <a:srgbClr val="000000"/>
                </a:solidFill>
                <a:latin typeface="Calibri"/>
                <a:ea typeface="DejaVu Sans"/>
              </a:rPr>
              <a:t>Azure Data Lake:</a:t>
            </a:r>
            <a:r>
              <a:rPr b="0" lang="en-US" sz="1800" spc="-1" strike="noStrike">
                <a:solidFill>
                  <a:srgbClr val="000000"/>
                </a:solidFill>
                <a:latin typeface="Calibri"/>
                <a:ea typeface="DejaVu Sans"/>
              </a:rPr>
              <a:t> </a:t>
            </a:r>
            <a:r>
              <a:rPr b="0" lang="en-US" sz="1600" spc="-1" strike="noStrike">
                <a:solidFill>
                  <a:srgbClr val="000000"/>
                </a:solidFill>
                <a:latin typeface="Calibri"/>
                <a:ea typeface="DejaVu Sans"/>
              </a:rPr>
              <a:t>Store and manage large datasets efficiently.</a:t>
            </a:r>
            <a:endParaRPr b="0" lang="en-IN" sz="1600" spc="-1" strike="noStrike">
              <a:latin typeface="Arial"/>
            </a:endParaRPr>
          </a:p>
          <a:p>
            <a:pPr marL="457200">
              <a:lnSpc>
                <a:spcPct val="100000"/>
              </a:lnSpc>
              <a:buNone/>
            </a:pPr>
            <a:r>
              <a:rPr b="1" lang="en-US" sz="1800" spc="-1" strike="noStrike">
                <a:solidFill>
                  <a:srgbClr val="000000"/>
                </a:solidFill>
                <a:latin typeface="Calibri"/>
                <a:ea typeface="DejaVu Sans"/>
              </a:rPr>
              <a:t>Azure Synapse Analytics:</a:t>
            </a:r>
            <a:r>
              <a:rPr b="0" lang="en-US" sz="1800" spc="-1" strike="noStrike">
                <a:solidFill>
                  <a:srgbClr val="000000"/>
                </a:solidFill>
                <a:latin typeface="Calibri"/>
                <a:ea typeface="DejaVu Sans"/>
              </a:rPr>
              <a:t> </a:t>
            </a:r>
            <a:r>
              <a:rPr b="0" lang="en-US" sz="1600" spc="-1" strike="noStrike">
                <a:solidFill>
                  <a:srgbClr val="000000"/>
                </a:solidFill>
                <a:latin typeface="Calibri"/>
                <a:ea typeface="DejaVu Sans"/>
              </a:rPr>
              <a:t>For data integration, transformation, and analytical processing.</a:t>
            </a:r>
            <a:endParaRPr b="0" lang="en-IN" sz="1600" spc="-1" strike="noStrike">
              <a:latin typeface="Arial"/>
            </a:endParaRPr>
          </a:p>
          <a:p>
            <a:pPr marL="457200">
              <a:lnSpc>
                <a:spcPct val="100000"/>
              </a:lnSpc>
              <a:buNone/>
            </a:pPr>
            <a:r>
              <a:rPr b="1" lang="en-US" sz="1800" spc="-1" strike="noStrike">
                <a:solidFill>
                  <a:srgbClr val="000000"/>
                </a:solidFill>
                <a:latin typeface="Calibri"/>
                <a:ea typeface="DejaVu Sans"/>
              </a:rPr>
              <a:t>Azure Data Factory:</a:t>
            </a:r>
            <a:r>
              <a:rPr b="0" lang="en-US" sz="1800" spc="-1" strike="noStrike">
                <a:solidFill>
                  <a:srgbClr val="000000"/>
                </a:solidFill>
                <a:latin typeface="Calibri"/>
                <a:ea typeface="DejaVu Sans"/>
              </a:rPr>
              <a:t> </a:t>
            </a:r>
            <a:r>
              <a:rPr b="0" lang="en-US" sz="1600" spc="-1" strike="noStrike">
                <a:solidFill>
                  <a:srgbClr val="000000"/>
                </a:solidFill>
                <a:latin typeface="Calibri"/>
                <a:ea typeface="DejaVu Sans"/>
              </a:rPr>
              <a:t>Ingest streaming data for real-time analysis.</a:t>
            </a:r>
            <a:endParaRPr b="0" lang="en-IN" sz="1600" spc="-1" strike="noStrike">
              <a:latin typeface="Arial"/>
            </a:endParaRPr>
          </a:p>
          <a:p>
            <a:pPr marL="457200">
              <a:lnSpc>
                <a:spcPct val="100000"/>
              </a:lnSpc>
              <a:buNone/>
            </a:pPr>
            <a:endParaRPr b="0" lang="en-IN" sz="1600" spc="-1" strike="noStrike">
              <a:latin typeface="Arial"/>
            </a:endParaRPr>
          </a:p>
        </p:txBody>
      </p:sp>
      <p:pic>
        <p:nvPicPr>
          <p:cNvPr id="122" name="Picture 26" descr=""/>
          <p:cNvPicPr/>
          <p:nvPr/>
        </p:nvPicPr>
        <p:blipFill>
          <a:blip r:embed="rId1"/>
          <a:stretch/>
        </p:blipFill>
        <p:spPr>
          <a:xfrm>
            <a:off x="8939880" y="1769760"/>
            <a:ext cx="3008880" cy="30088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65240" y="229680"/>
            <a:ext cx="8773920" cy="575280"/>
          </a:xfrm>
          <a:prstGeom prst="rect">
            <a:avLst/>
          </a:prstGeom>
          <a:noFill/>
          <a:ln w="0">
            <a:noFill/>
          </a:ln>
        </p:spPr>
        <p:txBody>
          <a:bodyPr lIns="90000" rIns="90000" tIns="91440" bIns="91440" anchor="t">
            <a:noAutofit/>
          </a:bodyPr>
          <a:p>
            <a:pPr>
              <a:lnSpc>
                <a:spcPct val="100000"/>
              </a:lnSpc>
              <a:buNone/>
              <a:tabLst>
                <a:tab algn="l" pos="0"/>
              </a:tabLst>
            </a:pPr>
            <a:r>
              <a:rPr b="1" lang="en-IN" sz="2800" spc="-1" strike="noStrike">
                <a:solidFill>
                  <a:srgbClr val="000000"/>
                </a:solidFill>
                <a:latin typeface="Segoe UI"/>
              </a:rPr>
              <a:t>Methodology</a:t>
            </a:r>
            <a:endParaRPr b="0" lang="en-IN" sz="2800" spc="-1" strike="noStrike">
              <a:latin typeface="Arial"/>
            </a:endParaRPr>
          </a:p>
        </p:txBody>
      </p:sp>
      <p:sp>
        <p:nvSpPr>
          <p:cNvPr id="124" name="Google Shape;348;p2"/>
          <p:cNvSpPr/>
          <p:nvPr/>
        </p:nvSpPr>
        <p:spPr>
          <a:xfrm>
            <a:off x="165240" y="831960"/>
            <a:ext cx="9583920" cy="34135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1" lang="en-US" sz="1800" spc="-1" strike="noStrike">
                <a:solidFill>
                  <a:srgbClr val="000000"/>
                </a:solidFill>
                <a:latin typeface="Calibri"/>
                <a:ea typeface="DejaVu Sans"/>
              </a:rPr>
              <a:t>Step 2: AI Model Development</a:t>
            </a:r>
            <a:endParaRPr b="0" lang="en-IN" sz="1800" spc="-1" strike="noStrike">
              <a:latin typeface="Arial"/>
            </a:endParaRPr>
          </a:p>
          <a:p>
            <a:pPr>
              <a:lnSpc>
                <a:spcPct val="100000"/>
              </a:lnSpc>
              <a:buNone/>
            </a:pPr>
            <a:r>
              <a:rPr b="1" i="1" lang="en-US" sz="1600" spc="-1" strike="noStrike">
                <a:solidFill>
                  <a:srgbClr val="ff6b11"/>
                </a:solidFill>
                <a:latin typeface="Calibri"/>
                <a:ea typeface="DejaVu Sans"/>
              </a:rPr>
              <a:t>Types of Models and Techniques</a:t>
            </a:r>
            <a:endParaRPr b="0" lang="en-IN" sz="1600" spc="-1" strike="noStrike">
              <a:latin typeface="Arial"/>
            </a:endParaRPr>
          </a:p>
          <a:p>
            <a:pPr>
              <a:lnSpc>
                <a:spcPct val="100000"/>
              </a:lnSpc>
              <a:buNone/>
            </a:pPr>
            <a:r>
              <a:rPr b="1" lang="en-US" sz="1800" spc="-1" strike="noStrike">
                <a:solidFill>
                  <a:srgbClr val="000000"/>
                </a:solidFill>
                <a:latin typeface="Calibri"/>
                <a:ea typeface="DejaVu Sans"/>
              </a:rPr>
              <a:t>Credit Risk Models</a:t>
            </a:r>
            <a:endParaRPr b="0" lang="en-IN" sz="1800" spc="-1" strike="noStrike">
              <a:latin typeface="Arial"/>
            </a:endParaRPr>
          </a:p>
          <a:p>
            <a:pPr marL="457200">
              <a:lnSpc>
                <a:spcPct val="100000"/>
              </a:lnSpc>
              <a:buNone/>
            </a:pPr>
            <a:r>
              <a:rPr b="0" i="1" lang="en-US" sz="1600" spc="-1" strike="noStrike">
                <a:solidFill>
                  <a:srgbClr val="000000"/>
                </a:solidFill>
                <a:latin typeface="Calibri"/>
                <a:ea typeface="DejaVu Sans"/>
              </a:rPr>
              <a:t>Techniques: </a:t>
            </a:r>
            <a:r>
              <a:rPr b="0" lang="en-US" sz="1600" spc="-1" strike="noStrike">
                <a:solidFill>
                  <a:srgbClr val="000000"/>
                </a:solidFill>
                <a:latin typeface="Calibri"/>
                <a:ea typeface="DejaVu Sans"/>
              </a:rPr>
              <a:t>Logistic regression, decision trees, gradient boosting, neural networks.</a:t>
            </a:r>
            <a:endParaRPr b="0" lang="en-IN" sz="1600" spc="-1" strike="noStrike">
              <a:latin typeface="Arial"/>
            </a:endParaRPr>
          </a:p>
          <a:p>
            <a:pPr marL="457200">
              <a:lnSpc>
                <a:spcPct val="100000"/>
              </a:lnSpc>
              <a:buNone/>
            </a:pPr>
            <a:r>
              <a:rPr b="0" i="1" lang="en-US" sz="1600" spc="-1" strike="noStrike">
                <a:solidFill>
                  <a:srgbClr val="000000"/>
                </a:solidFill>
                <a:latin typeface="Calibri"/>
                <a:ea typeface="DejaVu Sans"/>
              </a:rPr>
              <a:t>Example: </a:t>
            </a:r>
            <a:r>
              <a:rPr b="0" lang="en-US" sz="1600" spc="-1" strike="noStrike">
                <a:solidFill>
                  <a:srgbClr val="000000"/>
                </a:solidFill>
                <a:latin typeface="Calibri"/>
                <a:ea typeface="DejaVu Sans"/>
              </a:rPr>
              <a:t>A model predicting the probability of default based on customer credit history and financial behavior.</a:t>
            </a:r>
            <a:endParaRPr b="0" lang="en-IN" sz="1600" spc="-1" strike="noStrike">
              <a:latin typeface="Arial"/>
            </a:endParaRPr>
          </a:p>
          <a:p>
            <a:pPr marL="457200">
              <a:lnSpc>
                <a:spcPct val="100000"/>
              </a:lnSpc>
              <a:buNone/>
            </a:pPr>
            <a:r>
              <a:rPr b="1" lang="en-US" sz="1800" spc="-1" strike="noStrike">
                <a:solidFill>
                  <a:srgbClr val="000000"/>
                </a:solidFill>
                <a:latin typeface="Calibri"/>
                <a:ea typeface="DejaVu Sans"/>
              </a:rPr>
              <a:t>Market Risk Models</a:t>
            </a:r>
            <a:endParaRPr b="0" lang="en-IN" sz="1800" spc="-1" strike="noStrike">
              <a:latin typeface="Arial"/>
            </a:endParaRPr>
          </a:p>
          <a:p>
            <a:pPr marL="457200">
              <a:lnSpc>
                <a:spcPct val="100000"/>
              </a:lnSpc>
              <a:buNone/>
            </a:pPr>
            <a:r>
              <a:rPr b="0" i="1" lang="en-US" sz="1600" spc="-1" strike="noStrike">
                <a:solidFill>
                  <a:srgbClr val="000000"/>
                </a:solidFill>
                <a:latin typeface="Calibri"/>
                <a:ea typeface="DejaVu Sans"/>
              </a:rPr>
              <a:t>Techniques: </a:t>
            </a:r>
            <a:r>
              <a:rPr b="0" lang="en-US" sz="1600" spc="-1" strike="noStrike">
                <a:solidFill>
                  <a:srgbClr val="000000"/>
                </a:solidFill>
                <a:latin typeface="Calibri"/>
                <a:ea typeface="DejaVu Sans"/>
              </a:rPr>
              <a:t>Time series analysis, Monte Carlo simulations, VAR (Value at Risk) models.</a:t>
            </a:r>
            <a:endParaRPr b="0" lang="en-IN" sz="1600" spc="-1" strike="noStrike">
              <a:latin typeface="Arial"/>
            </a:endParaRPr>
          </a:p>
          <a:p>
            <a:pPr marL="457200">
              <a:lnSpc>
                <a:spcPct val="100000"/>
              </a:lnSpc>
              <a:buNone/>
            </a:pPr>
            <a:r>
              <a:rPr b="0" i="1" lang="en-US" sz="1600" spc="-1" strike="noStrike">
                <a:solidFill>
                  <a:srgbClr val="000000"/>
                </a:solidFill>
                <a:latin typeface="Calibri"/>
                <a:ea typeface="DejaVu Sans"/>
              </a:rPr>
              <a:t>Example: </a:t>
            </a:r>
            <a:r>
              <a:rPr b="0" lang="en-US" sz="1600" spc="-1" strike="noStrike">
                <a:solidFill>
                  <a:srgbClr val="000000"/>
                </a:solidFill>
                <a:latin typeface="Calibri"/>
                <a:ea typeface="DejaVu Sans"/>
              </a:rPr>
              <a:t>A model forecasting market volatility using historical price data and economic indicators.</a:t>
            </a:r>
            <a:endParaRPr b="0" lang="en-IN" sz="1600" spc="-1" strike="noStrike">
              <a:latin typeface="Arial"/>
            </a:endParaRPr>
          </a:p>
          <a:p>
            <a:pPr marL="457200">
              <a:lnSpc>
                <a:spcPct val="100000"/>
              </a:lnSpc>
              <a:buNone/>
            </a:pPr>
            <a:r>
              <a:rPr b="1" lang="en-US" sz="1800" spc="-1" strike="noStrike">
                <a:solidFill>
                  <a:srgbClr val="000000"/>
                </a:solidFill>
                <a:latin typeface="Calibri"/>
                <a:ea typeface="DejaVu Sans"/>
              </a:rPr>
              <a:t>Operational Risk Models</a:t>
            </a:r>
            <a:endParaRPr b="0" lang="en-IN" sz="1800" spc="-1" strike="noStrike">
              <a:latin typeface="Arial"/>
            </a:endParaRPr>
          </a:p>
          <a:p>
            <a:pPr marL="457200">
              <a:lnSpc>
                <a:spcPct val="100000"/>
              </a:lnSpc>
              <a:buNone/>
            </a:pPr>
            <a:r>
              <a:rPr b="0" i="1" lang="en-US" sz="1600" spc="-1" strike="noStrike">
                <a:solidFill>
                  <a:srgbClr val="000000"/>
                </a:solidFill>
                <a:latin typeface="Calibri"/>
                <a:ea typeface="DejaVu Sans"/>
              </a:rPr>
              <a:t>Techniques:</a:t>
            </a:r>
            <a:r>
              <a:rPr b="0" lang="en-US" sz="1600" spc="-1" strike="noStrike">
                <a:solidFill>
                  <a:srgbClr val="000000"/>
                </a:solidFill>
                <a:latin typeface="Calibri"/>
                <a:ea typeface="DejaVu Sans"/>
              </a:rPr>
              <a:t> Anomaly detection, clustering, process mining.</a:t>
            </a:r>
            <a:endParaRPr b="0" lang="en-IN" sz="1600" spc="-1" strike="noStrike">
              <a:latin typeface="Arial"/>
            </a:endParaRPr>
          </a:p>
          <a:p>
            <a:pPr marL="457200">
              <a:lnSpc>
                <a:spcPct val="100000"/>
              </a:lnSpc>
              <a:buNone/>
            </a:pPr>
            <a:r>
              <a:rPr b="0" i="1" lang="en-US" sz="1600" spc="-1" strike="noStrike">
                <a:solidFill>
                  <a:srgbClr val="000000"/>
                </a:solidFill>
                <a:latin typeface="Calibri"/>
                <a:ea typeface="DejaVu Sans"/>
              </a:rPr>
              <a:t>Example: </a:t>
            </a:r>
            <a:r>
              <a:rPr b="0" lang="en-US" sz="1600" spc="-1" strike="noStrike">
                <a:solidFill>
                  <a:srgbClr val="000000"/>
                </a:solidFill>
                <a:latin typeface="Calibri"/>
                <a:ea typeface="DejaVu Sans"/>
              </a:rPr>
              <a:t>A model detecting fraudulent transactions in real-time using transaction patterns and behavioral analysis.</a:t>
            </a:r>
            <a:endParaRPr b="0" lang="en-IN" sz="1600" spc="-1" strike="noStrike">
              <a:latin typeface="Arial"/>
            </a:endParaRPr>
          </a:p>
          <a:p>
            <a:pPr marL="457200">
              <a:lnSpc>
                <a:spcPct val="100000"/>
              </a:lnSpc>
              <a:buNone/>
            </a:pPr>
            <a:r>
              <a:rPr b="1" lang="en-US" sz="1800" spc="-1" strike="noStrike">
                <a:solidFill>
                  <a:srgbClr val="000000"/>
                </a:solidFill>
                <a:latin typeface="Calibri"/>
                <a:ea typeface="DejaVu Sans"/>
              </a:rPr>
              <a:t>Liquidity Risk Models</a:t>
            </a:r>
            <a:endParaRPr b="0" lang="en-IN" sz="1800" spc="-1" strike="noStrike">
              <a:latin typeface="Arial"/>
            </a:endParaRPr>
          </a:p>
          <a:p>
            <a:pPr marL="457200">
              <a:lnSpc>
                <a:spcPct val="100000"/>
              </a:lnSpc>
              <a:buNone/>
            </a:pPr>
            <a:r>
              <a:rPr b="0" i="1" lang="en-US" sz="1600" spc="-1" strike="noStrike">
                <a:solidFill>
                  <a:srgbClr val="000000"/>
                </a:solidFill>
                <a:latin typeface="Calibri"/>
                <a:ea typeface="DejaVu Sans"/>
              </a:rPr>
              <a:t>Techniques: </a:t>
            </a:r>
            <a:r>
              <a:rPr b="0" lang="en-US" sz="1600" spc="-1" strike="noStrike">
                <a:solidFill>
                  <a:srgbClr val="000000"/>
                </a:solidFill>
                <a:latin typeface="Calibri"/>
                <a:ea typeface="DejaVu Sans"/>
              </a:rPr>
              <a:t>Stress testing, liquidity gap analysis, scenario analysis.</a:t>
            </a:r>
            <a:endParaRPr b="0" lang="en-IN" sz="1600" spc="-1" strike="noStrike">
              <a:latin typeface="Arial"/>
            </a:endParaRPr>
          </a:p>
          <a:p>
            <a:pPr marL="457200">
              <a:lnSpc>
                <a:spcPct val="100000"/>
              </a:lnSpc>
              <a:buNone/>
            </a:pPr>
            <a:r>
              <a:rPr b="0" i="1" lang="en-US" sz="1600" spc="-1" strike="noStrike">
                <a:solidFill>
                  <a:srgbClr val="000000"/>
                </a:solidFill>
                <a:latin typeface="Calibri"/>
                <a:ea typeface="DejaVu Sans"/>
              </a:rPr>
              <a:t>Example: </a:t>
            </a:r>
            <a:r>
              <a:rPr b="0" lang="en-US" sz="1600" spc="-1" strike="noStrike">
                <a:solidFill>
                  <a:srgbClr val="000000"/>
                </a:solidFill>
                <a:latin typeface="Calibri"/>
                <a:ea typeface="DejaVu Sans"/>
              </a:rPr>
              <a:t>A model assessing liquidity gaps under different market conditions using cash flow data and balance sheet metrics.</a:t>
            </a:r>
            <a:br>
              <a:rPr sz="1600"/>
            </a:br>
            <a:endParaRPr b="0" lang="en-IN" sz="1600" spc="-1" strike="noStrike">
              <a:latin typeface="Arial"/>
            </a:endParaRPr>
          </a:p>
          <a:p>
            <a:pPr marL="457200">
              <a:lnSpc>
                <a:spcPct val="100000"/>
              </a:lnSpc>
              <a:buNone/>
            </a:pPr>
            <a:r>
              <a:rPr b="1" i="1" lang="en-US" sz="1600" spc="-1" strike="noStrike">
                <a:solidFill>
                  <a:srgbClr val="ff6b11"/>
                </a:solidFill>
                <a:latin typeface="Calibri"/>
                <a:ea typeface="DejaVu Sans"/>
              </a:rPr>
              <a:t>Model Development and Deployment</a:t>
            </a:r>
            <a:endParaRPr b="0" lang="en-IN" sz="1600" spc="-1" strike="noStrike">
              <a:latin typeface="Arial"/>
            </a:endParaRPr>
          </a:p>
          <a:p>
            <a:pPr marL="457200">
              <a:lnSpc>
                <a:spcPct val="100000"/>
              </a:lnSpc>
              <a:buNone/>
            </a:pPr>
            <a:r>
              <a:rPr b="1" lang="en-US" sz="1800" spc="-1" strike="noStrike">
                <a:solidFill>
                  <a:srgbClr val="000000"/>
                </a:solidFill>
                <a:latin typeface="Calibri"/>
                <a:ea typeface="DejaVu Sans"/>
              </a:rPr>
              <a:t>Azure Machine Learning</a:t>
            </a:r>
            <a:r>
              <a:rPr b="1" lang="en-US" sz="1600" spc="-1" strike="noStrike">
                <a:solidFill>
                  <a:srgbClr val="000000"/>
                </a:solidFill>
                <a:latin typeface="Calibri"/>
                <a:ea typeface="DejaVu Sans"/>
              </a:rPr>
              <a:t>:</a:t>
            </a:r>
            <a:r>
              <a:rPr b="0" lang="en-US" sz="1600" spc="-1" strike="noStrike">
                <a:solidFill>
                  <a:srgbClr val="000000"/>
                </a:solidFill>
                <a:latin typeface="Calibri"/>
                <a:ea typeface="DejaVu Sans"/>
              </a:rPr>
              <a:t> Develop, train, and deploy predictive models.</a:t>
            </a:r>
            <a:endParaRPr b="0" lang="en-IN" sz="1600" spc="-1" strike="noStrike">
              <a:latin typeface="Arial"/>
            </a:endParaRPr>
          </a:p>
        </p:txBody>
      </p:sp>
      <p:pic>
        <p:nvPicPr>
          <p:cNvPr id="125" name="Picture 2" descr="Artificial Intelligence | TGN"/>
          <p:cNvPicPr/>
          <p:nvPr/>
        </p:nvPicPr>
        <p:blipFill>
          <a:blip r:embed="rId1"/>
          <a:stretch/>
        </p:blipFill>
        <p:spPr>
          <a:xfrm>
            <a:off x="9283680" y="1908000"/>
            <a:ext cx="2767680" cy="25646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165240" y="229680"/>
            <a:ext cx="8773920" cy="575280"/>
          </a:xfrm>
          <a:prstGeom prst="rect">
            <a:avLst/>
          </a:prstGeom>
          <a:noFill/>
          <a:ln w="0">
            <a:noFill/>
          </a:ln>
        </p:spPr>
        <p:txBody>
          <a:bodyPr lIns="90000" rIns="90000" tIns="91440" bIns="91440" anchor="t">
            <a:noAutofit/>
          </a:bodyPr>
          <a:p>
            <a:pPr>
              <a:lnSpc>
                <a:spcPct val="100000"/>
              </a:lnSpc>
              <a:buNone/>
              <a:tabLst>
                <a:tab algn="l" pos="0"/>
              </a:tabLst>
            </a:pPr>
            <a:r>
              <a:rPr b="1" lang="en-IN" sz="2800" spc="-1" strike="noStrike">
                <a:solidFill>
                  <a:srgbClr val="000000"/>
                </a:solidFill>
                <a:latin typeface="Segoe UI"/>
              </a:rPr>
              <a:t>Methodology</a:t>
            </a:r>
            <a:endParaRPr b="0" lang="en-IN" sz="2800" spc="-1" strike="noStrike">
              <a:latin typeface="Arial"/>
            </a:endParaRPr>
          </a:p>
        </p:txBody>
      </p:sp>
      <p:sp>
        <p:nvSpPr>
          <p:cNvPr id="127" name="Google Shape;348;p2"/>
          <p:cNvSpPr/>
          <p:nvPr/>
        </p:nvSpPr>
        <p:spPr>
          <a:xfrm>
            <a:off x="165240" y="831960"/>
            <a:ext cx="9587520" cy="34135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1" lang="en-US" sz="1800" spc="-1" strike="noStrike">
                <a:solidFill>
                  <a:srgbClr val="000000"/>
                </a:solidFill>
                <a:latin typeface="Calibri"/>
                <a:ea typeface="DejaVu Sans"/>
              </a:rPr>
              <a:t>Step 3: Real-Time Monitoring and Alerting</a:t>
            </a:r>
            <a:endParaRPr b="0" lang="en-IN" sz="1800" spc="-1" strike="noStrike">
              <a:latin typeface="Arial"/>
            </a:endParaRPr>
          </a:p>
          <a:p>
            <a:pPr>
              <a:lnSpc>
                <a:spcPct val="100000"/>
              </a:lnSpc>
              <a:buNone/>
            </a:pPr>
            <a:r>
              <a:rPr b="1" i="1" lang="en-US" sz="1600" spc="-1" strike="noStrike">
                <a:solidFill>
                  <a:srgbClr val="ff6b11"/>
                </a:solidFill>
                <a:latin typeface="Calibri"/>
                <a:ea typeface="DejaVu Sans"/>
              </a:rPr>
              <a:t>Automated Workflows and Alerts</a:t>
            </a:r>
            <a:endParaRPr b="0" lang="en-IN" sz="1600" spc="-1" strike="noStrike">
              <a:latin typeface="Arial"/>
            </a:endParaRPr>
          </a:p>
          <a:p>
            <a:pPr>
              <a:lnSpc>
                <a:spcPct val="100000"/>
              </a:lnSpc>
              <a:buNone/>
            </a:pPr>
            <a:r>
              <a:rPr b="1" lang="en-US" sz="1800" spc="-1" strike="noStrike">
                <a:solidFill>
                  <a:srgbClr val="000000"/>
                </a:solidFill>
                <a:latin typeface="Calibri"/>
                <a:ea typeface="DejaVu Sans"/>
              </a:rPr>
              <a:t>Azure Logic Apps</a:t>
            </a:r>
            <a:r>
              <a:rPr b="1" lang="en-US" sz="1600" spc="-1" strike="noStrike">
                <a:solidFill>
                  <a:srgbClr val="000000"/>
                </a:solidFill>
                <a:latin typeface="Calibri"/>
                <a:ea typeface="DejaVu Sans"/>
              </a:rPr>
              <a:t>:</a:t>
            </a:r>
            <a:r>
              <a:rPr b="0" lang="en-US" sz="1600" spc="-1" strike="noStrike">
                <a:solidFill>
                  <a:srgbClr val="000000"/>
                </a:solidFill>
                <a:latin typeface="Calibri"/>
                <a:ea typeface="DejaVu Sans"/>
              </a:rPr>
              <a:t> Automate workflows for triggering alerts, transaction holds, and compliance checks.</a:t>
            </a:r>
            <a:endParaRPr b="0" lang="en-IN" sz="1600" spc="-1" strike="noStrike">
              <a:latin typeface="Arial"/>
            </a:endParaRPr>
          </a:p>
          <a:p>
            <a:pPr>
              <a:lnSpc>
                <a:spcPct val="100000"/>
              </a:lnSpc>
              <a:buNone/>
            </a:pPr>
            <a:r>
              <a:rPr b="1" lang="en-US" sz="1800" spc="-1" strike="noStrike">
                <a:solidFill>
                  <a:srgbClr val="000000"/>
                </a:solidFill>
                <a:latin typeface="Calibri"/>
                <a:ea typeface="DejaVu Sans"/>
              </a:rPr>
              <a:t>Power Automate:</a:t>
            </a:r>
            <a:r>
              <a:rPr b="0" lang="en-US" sz="1800" spc="-1" strike="noStrike">
                <a:solidFill>
                  <a:srgbClr val="000000"/>
                </a:solidFill>
                <a:latin typeface="Calibri"/>
                <a:ea typeface="DejaVu Sans"/>
              </a:rPr>
              <a:t> </a:t>
            </a:r>
            <a:r>
              <a:rPr b="0" lang="en-US" sz="1600" spc="-1" strike="noStrike">
                <a:solidFill>
                  <a:srgbClr val="000000"/>
                </a:solidFill>
                <a:latin typeface="Calibri"/>
                <a:ea typeface="DejaVu Sans"/>
              </a:rPr>
              <a:t>Create custom workflows for different risk scenarios.</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1" i="1" lang="en-US" sz="1600" spc="-1" strike="noStrike">
                <a:solidFill>
                  <a:srgbClr val="ff6b11"/>
                </a:solidFill>
                <a:latin typeface="Calibri"/>
                <a:ea typeface="DejaVu Sans"/>
              </a:rPr>
              <a:t>Dashboards and Visualization</a:t>
            </a:r>
            <a:endParaRPr b="0" lang="en-IN" sz="1600" spc="-1" strike="noStrike">
              <a:latin typeface="Arial"/>
            </a:endParaRPr>
          </a:p>
          <a:p>
            <a:pPr>
              <a:lnSpc>
                <a:spcPct val="100000"/>
              </a:lnSpc>
              <a:buNone/>
            </a:pPr>
            <a:r>
              <a:rPr b="1" lang="en-US" sz="1800" spc="-1" strike="noStrike">
                <a:solidFill>
                  <a:srgbClr val="000000"/>
                </a:solidFill>
                <a:latin typeface="Calibri"/>
                <a:ea typeface="DejaVu Sans"/>
              </a:rPr>
              <a:t>Power BI:</a:t>
            </a:r>
            <a:r>
              <a:rPr b="0" lang="en-US" sz="1800" spc="-1" strike="noStrike">
                <a:solidFill>
                  <a:srgbClr val="000000"/>
                </a:solidFill>
                <a:latin typeface="Calibri"/>
                <a:ea typeface="DejaVu Sans"/>
              </a:rPr>
              <a:t> </a:t>
            </a:r>
            <a:r>
              <a:rPr b="0" lang="en-US" sz="1600" spc="-1" strike="noStrike">
                <a:solidFill>
                  <a:srgbClr val="000000"/>
                </a:solidFill>
                <a:latin typeface="Calibri"/>
                <a:ea typeface="DejaVu Sans"/>
              </a:rPr>
              <a:t>Develop interactive dashboards to visualize risk levels and trends in real-time</a:t>
            </a:r>
            <a:r>
              <a:rPr b="0" lang="en-US" sz="1800" spc="-1" strike="noStrike">
                <a:solidFill>
                  <a:srgbClr val="000000"/>
                </a:solidFill>
                <a:latin typeface="Calibri"/>
                <a:ea typeface="DejaVu Sans"/>
              </a:rPr>
              <a:t>.</a:t>
            </a:r>
            <a:endParaRPr b="0" lang="en-IN"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ea typeface="DejaVu Sans"/>
              </a:rPr>
              <a:t>Credit Risk Dashboards:</a:t>
            </a:r>
            <a:r>
              <a:rPr b="0" lang="en-US" sz="1800" spc="-1" strike="noStrike">
                <a:solidFill>
                  <a:srgbClr val="000000"/>
                </a:solidFill>
                <a:latin typeface="Calibri"/>
                <a:ea typeface="DejaVu Sans"/>
              </a:rPr>
              <a:t> </a:t>
            </a:r>
            <a:r>
              <a:rPr b="0" lang="en-US" sz="1600" spc="-1" strike="noStrike">
                <a:solidFill>
                  <a:srgbClr val="000000"/>
                </a:solidFill>
                <a:latin typeface="Calibri"/>
                <a:ea typeface="DejaVu Sans"/>
              </a:rPr>
              <a:t>Display default probabilities, loan portfolio health, customer risk scores.</a:t>
            </a:r>
            <a:endParaRPr b="0" lang="en-IN" sz="16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ea typeface="DejaVu Sans"/>
              </a:rPr>
              <a:t>Market Risk Dashboards:</a:t>
            </a:r>
            <a:r>
              <a:rPr b="0" lang="en-US" sz="1800" spc="-1" strike="noStrike">
                <a:solidFill>
                  <a:srgbClr val="000000"/>
                </a:solidFill>
                <a:latin typeface="Calibri"/>
                <a:ea typeface="DejaVu Sans"/>
              </a:rPr>
              <a:t> </a:t>
            </a:r>
            <a:r>
              <a:rPr b="0" lang="en-US" sz="1600" spc="-1" strike="noStrike">
                <a:solidFill>
                  <a:srgbClr val="000000"/>
                </a:solidFill>
                <a:latin typeface="Calibri"/>
                <a:ea typeface="DejaVu Sans"/>
              </a:rPr>
              <a:t>Show market volatility indices, asset price movements, risk exposure.</a:t>
            </a:r>
            <a:endParaRPr b="0" lang="en-IN" sz="16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ea typeface="DejaVu Sans"/>
              </a:rPr>
              <a:t>Operational Risk Dashboards:</a:t>
            </a:r>
            <a:r>
              <a:rPr b="0" lang="en-US" sz="1800" spc="-1" strike="noStrike">
                <a:solidFill>
                  <a:srgbClr val="000000"/>
                </a:solidFill>
                <a:latin typeface="Calibri"/>
                <a:ea typeface="DejaVu Sans"/>
              </a:rPr>
              <a:t> </a:t>
            </a:r>
            <a:r>
              <a:rPr b="0" lang="en-US" sz="1600" spc="-1" strike="noStrike">
                <a:solidFill>
                  <a:srgbClr val="000000"/>
                </a:solidFill>
                <a:latin typeface="Calibri"/>
                <a:ea typeface="DejaVu Sans"/>
              </a:rPr>
              <a:t>Monitor transaction errors, system performance metrics, fraud detection alerts.</a:t>
            </a:r>
            <a:endParaRPr b="0" lang="en-IN" sz="16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ea typeface="DejaVu Sans"/>
              </a:rPr>
              <a:t>Liquidity Risk Dashboards:</a:t>
            </a:r>
            <a:r>
              <a:rPr b="0" lang="en-US" sz="1800" spc="-1" strike="noStrike">
                <a:solidFill>
                  <a:srgbClr val="000000"/>
                </a:solidFill>
                <a:latin typeface="Calibri"/>
                <a:ea typeface="DejaVu Sans"/>
              </a:rPr>
              <a:t> </a:t>
            </a:r>
            <a:r>
              <a:rPr b="0" lang="en-US" sz="1600" spc="-1" strike="noStrike">
                <a:solidFill>
                  <a:srgbClr val="000000"/>
                </a:solidFill>
                <a:latin typeface="Calibri"/>
                <a:ea typeface="DejaVu Sans"/>
              </a:rPr>
              <a:t>Track liquidity ratios, funding gaps, cash flow projections.</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1" i="1" lang="en-US" sz="1600" spc="-1" strike="noStrike">
                <a:solidFill>
                  <a:srgbClr val="ff6b11"/>
                </a:solidFill>
                <a:latin typeface="Calibri"/>
                <a:ea typeface="DejaVu Sans"/>
              </a:rPr>
              <a:t>Alert Mechanisms</a:t>
            </a:r>
            <a:endParaRPr b="0" lang="en-IN" sz="1600" spc="-1" strike="noStrike">
              <a:latin typeface="Arial"/>
            </a:endParaRPr>
          </a:p>
          <a:p>
            <a:pPr>
              <a:lnSpc>
                <a:spcPct val="100000"/>
              </a:lnSpc>
              <a:buNone/>
            </a:pPr>
            <a:r>
              <a:rPr b="1" lang="en-US" sz="1800" spc="-1" strike="noStrike">
                <a:solidFill>
                  <a:srgbClr val="000000"/>
                </a:solidFill>
                <a:latin typeface="Calibri"/>
                <a:ea typeface="DejaVu Sans"/>
              </a:rPr>
              <a:t>Types of Alerts:</a:t>
            </a:r>
            <a:endParaRPr b="0" lang="en-IN"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ea typeface="DejaVu Sans"/>
              </a:rPr>
              <a:t>Threshold-Based Alerts:</a:t>
            </a:r>
            <a:r>
              <a:rPr b="0" lang="en-US" sz="1800" spc="-1" strike="noStrike">
                <a:solidFill>
                  <a:srgbClr val="000000"/>
                </a:solidFill>
                <a:latin typeface="Calibri"/>
                <a:ea typeface="DejaVu Sans"/>
              </a:rPr>
              <a:t> </a:t>
            </a:r>
            <a:r>
              <a:rPr b="0" lang="en-US" sz="1600" spc="-1" strike="noStrike">
                <a:solidFill>
                  <a:srgbClr val="000000"/>
                </a:solidFill>
                <a:latin typeface="Calibri"/>
                <a:ea typeface="DejaVu Sans"/>
              </a:rPr>
              <a:t>Triggered when risk metrics exceed predefined thresholds.</a:t>
            </a:r>
            <a:endParaRPr b="0" lang="en-IN" sz="16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ea typeface="DejaVu Sans"/>
              </a:rPr>
              <a:t>Anomaly-Based Alerts:</a:t>
            </a:r>
            <a:r>
              <a:rPr b="0" lang="en-US" sz="1800" spc="-1" strike="noStrike">
                <a:solidFill>
                  <a:srgbClr val="000000"/>
                </a:solidFill>
                <a:latin typeface="Calibri"/>
                <a:ea typeface="DejaVu Sans"/>
              </a:rPr>
              <a:t> </a:t>
            </a:r>
            <a:r>
              <a:rPr b="0" lang="en-US" sz="1600" spc="-1" strike="noStrike">
                <a:solidFill>
                  <a:srgbClr val="000000"/>
                </a:solidFill>
                <a:latin typeface="Calibri"/>
                <a:ea typeface="DejaVu Sans"/>
              </a:rPr>
              <a:t>Triggered by unexpected patterns or deviations from normal behavior.</a:t>
            </a:r>
            <a:endParaRPr b="0" lang="en-IN" sz="1600" spc="-1" strike="noStrike">
              <a:latin typeface="Arial"/>
            </a:endParaRPr>
          </a:p>
          <a:p>
            <a:pPr>
              <a:lnSpc>
                <a:spcPct val="100000"/>
              </a:lnSpc>
              <a:buNone/>
            </a:pPr>
            <a:r>
              <a:rPr b="1" lang="en-US" sz="1800" spc="-1" strike="noStrike">
                <a:solidFill>
                  <a:srgbClr val="000000"/>
                </a:solidFill>
                <a:latin typeface="Calibri"/>
                <a:ea typeface="DejaVu Sans"/>
              </a:rPr>
              <a:t>Alert Channels:</a:t>
            </a:r>
            <a:endParaRPr b="0" lang="en-IN"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ea typeface="DejaVu Sans"/>
              </a:rPr>
              <a:t>Email Notifications:</a:t>
            </a:r>
            <a:r>
              <a:rPr b="0" lang="en-US" sz="1800" spc="-1" strike="noStrike">
                <a:solidFill>
                  <a:srgbClr val="000000"/>
                </a:solidFill>
                <a:latin typeface="Calibri"/>
                <a:ea typeface="DejaVu Sans"/>
              </a:rPr>
              <a:t> </a:t>
            </a:r>
            <a:r>
              <a:rPr b="0" lang="en-US" sz="1600" spc="-1" strike="noStrike">
                <a:solidFill>
                  <a:srgbClr val="000000"/>
                </a:solidFill>
                <a:latin typeface="Calibri"/>
                <a:ea typeface="DejaVu Sans"/>
              </a:rPr>
              <a:t>Send alerts to risk managers and relevant stakeholders.</a:t>
            </a:r>
            <a:endParaRPr b="0" lang="en-IN" sz="16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ea typeface="DejaVu Sans"/>
              </a:rPr>
              <a:t>SMS/Phone Alerts:</a:t>
            </a:r>
            <a:r>
              <a:rPr b="0" lang="en-US" sz="1800" spc="-1" strike="noStrike">
                <a:solidFill>
                  <a:srgbClr val="000000"/>
                </a:solidFill>
                <a:latin typeface="Calibri"/>
                <a:ea typeface="DejaVu Sans"/>
              </a:rPr>
              <a:t> </a:t>
            </a:r>
            <a:r>
              <a:rPr b="0" lang="en-US" sz="1600" spc="-1" strike="noStrike">
                <a:solidFill>
                  <a:srgbClr val="000000"/>
                </a:solidFill>
                <a:latin typeface="Calibri"/>
                <a:ea typeface="DejaVu Sans"/>
              </a:rPr>
              <a:t>For immediate notifications on critical risk events.</a:t>
            </a:r>
            <a:endParaRPr b="0" lang="en-IN" sz="16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ea typeface="DejaVu Sans"/>
              </a:rPr>
              <a:t>Dashboard Alerts</a:t>
            </a:r>
            <a:r>
              <a:rPr b="1" lang="en-US" sz="1600" spc="-1" strike="noStrike">
                <a:solidFill>
                  <a:srgbClr val="000000"/>
                </a:solidFill>
                <a:latin typeface="Calibri"/>
                <a:ea typeface="DejaVu Sans"/>
              </a:rPr>
              <a:t>:</a:t>
            </a:r>
            <a:r>
              <a:rPr b="0" lang="en-US" sz="1600" spc="-1" strike="noStrike">
                <a:solidFill>
                  <a:srgbClr val="000000"/>
                </a:solidFill>
                <a:latin typeface="Calibri"/>
                <a:ea typeface="DejaVu Sans"/>
              </a:rPr>
              <a:t> Visual indicators and notifications within Power BI dashboards.</a:t>
            </a:r>
            <a:endParaRPr b="0" lang="en-IN" sz="1600" spc="-1" strike="noStrike">
              <a:latin typeface="Arial"/>
            </a:endParaRPr>
          </a:p>
          <a:p>
            <a:pPr>
              <a:lnSpc>
                <a:spcPct val="100000"/>
              </a:lnSpc>
              <a:buNone/>
            </a:pPr>
            <a:endParaRPr b="0" lang="en-IN" sz="1600" spc="-1" strike="noStrike">
              <a:latin typeface="Arial"/>
            </a:endParaRPr>
          </a:p>
        </p:txBody>
      </p:sp>
      <p:pic>
        <p:nvPicPr>
          <p:cNvPr id="128" name="Picture 2" descr=""/>
          <p:cNvPicPr/>
          <p:nvPr/>
        </p:nvPicPr>
        <p:blipFill>
          <a:blip r:embed="rId1"/>
          <a:stretch/>
        </p:blipFill>
        <p:spPr>
          <a:xfrm>
            <a:off x="9092880" y="1873080"/>
            <a:ext cx="2932920" cy="29329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s>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C0AA9AC9DC6748B6851A0B48F3F5A8" ma:contentTypeVersion="17" ma:contentTypeDescription="Create a new document." ma:contentTypeScope="" ma:versionID="caefea7451b3c76afbcf68997216c2d1">
  <xsd:schema xmlns:xsd="http://www.w3.org/2001/XMLSchema" xmlns:xs="http://www.w3.org/2001/XMLSchema" xmlns:p="http://schemas.microsoft.com/office/2006/metadata/properties" xmlns:ns1="http://schemas.microsoft.com/sharepoint/v3" xmlns:ns3="f8efd144-736c-4951-84a3-7f48c8d23d35" xmlns:ns4="1aa708c7-50d1-4e35-a39b-e56b603767e7" targetNamespace="http://schemas.microsoft.com/office/2006/metadata/properties" ma:root="true" ma:fieldsID="83bfe754559943677ebcd7b0364054e1" ns1:_="" ns3:_="" ns4:_="">
    <xsd:import namespace="http://schemas.microsoft.com/sharepoint/v3"/>
    <xsd:import namespace="f8efd144-736c-4951-84a3-7f48c8d23d35"/>
    <xsd:import namespace="1aa708c7-50d1-4e35-a39b-e56b603767e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1:_ip_UnifiedCompliancePolicyProperties" minOccurs="0"/>
                <xsd:element ref="ns1:_ip_UnifiedCompliancePolicyUIAction" minOccurs="0"/>
                <xsd:element ref="ns4:_activity" minOccurs="0"/>
                <xsd:element ref="ns4:MediaServiceObjectDetectorVersions" minOccurs="0"/>
                <xsd:element ref="ns4:MediaServiceSearchPropertie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efd144-736c-4951-84a3-7f48c8d23d3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aa708c7-50d1-4e35-a39b-e56b603767e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SystemTags" ma:index="24"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activity xmlns="1aa708c7-50d1-4e35-a39b-e56b603767e7"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0A0222-7F1A-478E-A250-7022B39F4A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8efd144-736c-4951-84a3-7f48c8d23d35"/>
    <ds:schemaRef ds:uri="1aa708c7-50d1-4e35-a39b-e56b603767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799231-CBD3-47EA-BC6D-BBFBCB4B5EF0}">
  <ds:schemaRefs>
    <ds:schemaRef ds:uri="http://www.w3.org/XML/1998/namespace"/>
    <ds:schemaRef ds:uri="http://purl.org/dc/elements/1.1/"/>
    <ds:schemaRef ds:uri="http://purl.org/dc/terms/"/>
    <ds:schemaRef ds:uri="http://schemas.microsoft.com/office/2006/documentManagement/types"/>
    <ds:schemaRef ds:uri="http://schemas.microsoft.com/sharepoint/v3"/>
    <ds:schemaRef ds:uri="1aa708c7-50d1-4e35-a39b-e56b603767e7"/>
    <ds:schemaRef ds:uri="http://schemas.microsoft.com/office/2006/metadata/properties"/>
    <ds:schemaRef ds:uri="http://schemas.microsoft.com/office/infopath/2007/PartnerControls"/>
    <ds:schemaRef ds:uri="http://schemas.openxmlformats.org/package/2006/metadata/core-properties"/>
    <ds:schemaRef ds:uri="f8efd144-736c-4951-84a3-7f48c8d23d35"/>
    <ds:schemaRef ds:uri="http://purl.org/dc/dcmitype/"/>
  </ds:schemaRefs>
</ds:datastoreItem>
</file>

<file path=customXml/itemProps3.xml><?xml version="1.0" encoding="utf-8"?>
<ds:datastoreItem xmlns:ds="http://schemas.openxmlformats.org/officeDocument/2006/customXml" ds:itemID="{EACE5A27-068B-43EC-A4B0-A08F8FC842FF}">
  <ds:schemaRefs>
    <ds:schemaRef ds:uri="http://schemas.microsoft.com/sharepoint/v3/contenttype/forms"/>
  </ds:schemaRefs>
</ds:datastoreItem>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3825</TotalTime>
  <Application>LibreOffice/7.3.2.2$MacOSX_AARCH64 LibreOffice_project/49f2b1bff42cfccbd8f788c8dc32c1c309559be0</Application>
  <AppVersion>15.0000</AppVersion>
  <Words>1956</Words>
  <Paragraphs>188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2024-06-09T08:34:46Z</dcterms:created>
  <dc:creator>Avinash Rohit</dc:creator>
  <dc:description/>
  <dc:language>en-IN</dc:language>
  <cp:lastModifiedBy/>
  <dcterms:modified xsi:type="dcterms:W3CDTF">2024-06-28T14:07:49Z</dcterms:modified>
  <cp:revision>10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0x0101003BC0AA9AC9DC6748B6851A0B48F3F5A8</vt:lpwstr>
  </property>
  <property fmtid="{D5CDD505-2E9C-101B-9397-08002B2CF9AE}" pid="3" name="Notes">
    <vt:i4>4</vt:i4>
  </property>
  <property fmtid="{D5CDD505-2E9C-101B-9397-08002B2CF9AE}" pid="4" name="PresentationFormat">
    <vt:lpwstr>Widescreen</vt:lpwstr>
  </property>
  <property fmtid="{D5CDD505-2E9C-101B-9397-08002B2CF9AE}" pid="5" name="Slides">
    <vt:i4>19</vt:i4>
  </property>
</Properties>
</file>