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6531-0C84-2D2B-BA5F-639D5D99EF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D98F37-9668-33F1-E399-4D6804C6E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BEAE5E-52D6-89BD-266C-9318B1D1802E}"/>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24B17921-79D3-1E79-7859-2B60AADA0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6DF44-2B7E-C549-32CC-46BDC96EF2FF}"/>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50906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F58C-0460-6349-06E3-04360C5597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6702AA-55AD-1E70-C72D-714404014B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2E1B3-230F-23F0-B291-6AA552D90F40}"/>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45B4EBB0-F27B-D683-C05C-03F091815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813AE-7149-B767-3A3F-BCE1CD05EB41}"/>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337334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5C2BE-4F45-1642-C349-55B42D5966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AE449-6659-C5B9-2F5B-CAC0712E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20ACD-B085-0475-89A1-C1EEDB87BFE8}"/>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8763DD30-D74F-6945-8A82-F14EC477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D74EF-20EF-B251-6BEA-E9170226E3BC}"/>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405386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3BA2-D4A9-1933-5278-221E2AB15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FED6A-065E-6356-CB5B-EC904E32B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087FE-8F20-81AD-ABAB-44A65F9D73EC}"/>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4BE9470B-66D7-A512-43C1-ECAB9B4A5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0B3A-46BE-FF96-C64B-2B37E6AD109E}"/>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25763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D031-19CF-B101-9A67-85198FDAB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443471-203E-A2FD-150D-3CF83CBE5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8637C-ACB8-EE06-59DB-97AF29F85E78}"/>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614A3DEB-5476-CEFA-DB84-0F6D4975A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5E5A7-2275-0501-443A-AAA652537173}"/>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407604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6E16-C62D-AF30-BA2E-351E82593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74421-DD82-2DA7-CC66-73E48BC2E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905ADD-648F-7AE1-D33E-3B111EB5C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52B5E-4DEC-E57B-752E-5B7F5653AC86}"/>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6" name="Footer Placeholder 5">
            <a:extLst>
              <a:ext uri="{FF2B5EF4-FFF2-40B4-BE49-F238E27FC236}">
                <a16:creationId xmlns:a16="http://schemas.microsoft.com/office/drawing/2014/main" id="{A9618680-81B0-E6B2-D1F1-7F7382432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F32B8-264B-C328-8379-640DE07C4EC9}"/>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193404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3443-FB0B-4621-D3EA-A79C668DDD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4865D7-0699-8739-20F7-17214F617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686254-D911-30AC-3BDC-53143381D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617413-0E94-3E4B-CFA2-AC8E9B50A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786CC-F31A-69CF-C434-C1B9317243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5F644C-0DF8-5000-3C64-25E0F99BD262}"/>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8" name="Footer Placeholder 7">
            <a:extLst>
              <a:ext uri="{FF2B5EF4-FFF2-40B4-BE49-F238E27FC236}">
                <a16:creationId xmlns:a16="http://schemas.microsoft.com/office/drawing/2014/main" id="{B476BA67-F30C-7A81-EE73-74EBCD82BA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E91027-F45A-5BCB-8E85-D4B7ED58FCB4}"/>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88899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3913-2C7B-FFAB-9E4C-4942DDF161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266147-C6C5-FC9D-37E0-25D8CD70655C}"/>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4" name="Footer Placeholder 3">
            <a:extLst>
              <a:ext uri="{FF2B5EF4-FFF2-40B4-BE49-F238E27FC236}">
                <a16:creationId xmlns:a16="http://schemas.microsoft.com/office/drawing/2014/main" id="{1ACC5307-9DD7-E87F-A3EC-DE059A89D7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75F51-F0C9-5856-8BDF-492B2F574952}"/>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205853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873F2-0340-071C-51FA-6C6344CC39B5}"/>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3" name="Footer Placeholder 2">
            <a:extLst>
              <a:ext uri="{FF2B5EF4-FFF2-40B4-BE49-F238E27FC236}">
                <a16:creationId xmlns:a16="http://schemas.microsoft.com/office/drawing/2014/main" id="{465C07C3-C183-0CE4-97D5-DB2F0693B5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33AC2E-B24D-0242-769C-9BCDE81F46D3}"/>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248260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3C40-CCEE-0EB9-4D53-D1AC6CAD9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3C6193-4431-CE9D-194C-89F87242F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071AC4-53E2-C777-FF0E-ED67EE527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3BE8D-92FF-7E02-1D01-D5E72FD42178}"/>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6" name="Footer Placeholder 5">
            <a:extLst>
              <a:ext uri="{FF2B5EF4-FFF2-40B4-BE49-F238E27FC236}">
                <a16:creationId xmlns:a16="http://schemas.microsoft.com/office/drawing/2014/main" id="{146E49FE-51D1-9BC5-F6D9-727AA6812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118AD-B512-6D6D-5CF1-BA5C6BFCBB4D}"/>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54825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2E6C-77EC-59B1-0538-192C8439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5431A-1765-DD5F-7ED6-3C22DD746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E737E6-93B3-B245-C781-4095A3BFB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C4C96-CC73-6390-125C-0D6E02AC1607}"/>
              </a:ext>
            </a:extLst>
          </p:cNvPr>
          <p:cNvSpPr>
            <a:spLocks noGrp="1"/>
          </p:cNvSpPr>
          <p:nvPr>
            <p:ph type="dt" sz="half" idx="10"/>
          </p:nvPr>
        </p:nvSpPr>
        <p:spPr/>
        <p:txBody>
          <a:bodyPr/>
          <a:lstStyle/>
          <a:p>
            <a:fld id="{BE26DA86-94FB-40CF-8D5A-E0BA89658646}" type="datetimeFigureOut">
              <a:rPr lang="en-IN" smtClean="0"/>
              <a:t>24-07-2024</a:t>
            </a:fld>
            <a:endParaRPr lang="en-IN"/>
          </a:p>
        </p:txBody>
      </p:sp>
      <p:sp>
        <p:nvSpPr>
          <p:cNvPr id="6" name="Footer Placeholder 5">
            <a:extLst>
              <a:ext uri="{FF2B5EF4-FFF2-40B4-BE49-F238E27FC236}">
                <a16:creationId xmlns:a16="http://schemas.microsoft.com/office/drawing/2014/main" id="{AA22FD19-35CC-3232-2531-BB4424900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8A223-84D2-5C4C-4457-0E8576285733}"/>
              </a:ext>
            </a:extLst>
          </p:cNvPr>
          <p:cNvSpPr>
            <a:spLocks noGrp="1"/>
          </p:cNvSpPr>
          <p:nvPr>
            <p:ph type="sldNum" sz="quarter" idx="12"/>
          </p:nvPr>
        </p:nvSpPr>
        <p:spPr/>
        <p:txBody>
          <a:bodyPr/>
          <a:lstStyle/>
          <a:p>
            <a:fld id="{0E5ABFF7-4988-45C7-AFDC-5D51296F3189}" type="slidenum">
              <a:rPr lang="en-IN" smtClean="0"/>
              <a:t>‹#›</a:t>
            </a:fld>
            <a:endParaRPr lang="en-IN"/>
          </a:p>
        </p:txBody>
      </p:sp>
    </p:spTree>
    <p:extLst>
      <p:ext uri="{BB962C8B-B14F-4D97-AF65-F5344CB8AC3E}">
        <p14:creationId xmlns:p14="http://schemas.microsoft.com/office/powerpoint/2010/main" val="71724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FA3A9-24E0-5627-BF5D-C640575C75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479CCE-8384-6C51-EA36-C90C405D8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C4FE7-F378-4346-6089-948A1E5C3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6DA86-94FB-40CF-8D5A-E0BA89658646}" type="datetimeFigureOut">
              <a:rPr lang="en-IN" smtClean="0"/>
              <a:t>24-07-2024</a:t>
            </a:fld>
            <a:endParaRPr lang="en-IN"/>
          </a:p>
        </p:txBody>
      </p:sp>
      <p:sp>
        <p:nvSpPr>
          <p:cNvPr id="5" name="Footer Placeholder 4">
            <a:extLst>
              <a:ext uri="{FF2B5EF4-FFF2-40B4-BE49-F238E27FC236}">
                <a16:creationId xmlns:a16="http://schemas.microsoft.com/office/drawing/2014/main" id="{36C55BA4-3EC5-CCC1-1145-66FE1DFBB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BA111B-21C3-EF5D-EAD7-796E094BD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ABFF7-4988-45C7-AFDC-5D51296F3189}" type="slidenum">
              <a:rPr lang="en-IN" smtClean="0"/>
              <a:t>‹#›</a:t>
            </a:fld>
            <a:endParaRPr lang="en-IN"/>
          </a:p>
        </p:txBody>
      </p:sp>
    </p:spTree>
    <p:extLst>
      <p:ext uri="{BB962C8B-B14F-4D97-AF65-F5344CB8AC3E}">
        <p14:creationId xmlns:p14="http://schemas.microsoft.com/office/powerpoint/2010/main" val="405277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3747-BAEA-2A93-9E9F-099E209376B5}"/>
              </a:ext>
            </a:extLst>
          </p:cNvPr>
          <p:cNvSpPr>
            <a:spLocks noGrp="1"/>
          </p:cNvSpPr>
          <p:nvPr>
            <p:ph type="ctrTitle"/>
          </p:nvPr>
        </p:nvSpPr>
        <p:spPr/>
        <p:txBody>
          <a:bodyPr/>
          <a:lstStyle/>
          <a:p>
            <a:r>
              <a:rPr lang="en-IN" u="sng" dirty="0" err="1">
                <a:latin typeface="Bahnschrift SemiBold" panose="020B0502040204020203" pitchFamily="34" charset="0"/>
              </a:rPr>
              <a:t>AskDB</a:t>
            </a:r>
            <a:endParaRPr lang="en-IN" u="sng" dirty="0">
              <a:latin typeface="Bahnschrift SemiBold" panose="020B0502040204020203" pitchFamily="34" charset="0"/>
            </a:endParaRPr>
          </a:p>
        </p:txBody>
      </p:sp>
      <p:sp>
        <p:nvSpPr>
          <p:cNvPr id="3" name="Subtitle 2">
            <a:extLst>
              <a:ext uri="{FF2B5EF4-FFF2-40B4-BE49-F238E27FC236}">
                <a16:creationId xmlns:a16="http://schemas.microsoft.com/office/drawing/2014/main" id="{9D9C3ED6-6456-5D0C-6875-E6EA1A9B2D90}"/>
              </a:ext>
            </a:extLst>
          </p:cNvPr>
          <p:cNvSpPr>
            <a:spLocks noGrp="1"/>
          </p:cNvSpPr>
          <p:nvPr>
            <p:ph type="subTitle" idx="1"/>
          </p:nvPr>
        </p:nvSpPr>
        <p:spPr/>
        <p:txBody>
          <a:bodyPr/>
          <a:lstStyle/>
          <a:p>
            <a:r>
              <a:rPr lang="en-US" dirty="0"/>
              <a:t>AI-Powered Data Query Interface</a:t>
            </a:r>
          </a:p>
          <a:p>
            <a:r>
              <a:rPr lang="en-US" dirty="0"/>
              <a:t>Team – Code Clan</a:t>
            </a:r>
            <a:endParaRPr lang="en-IN" dirty="0"/>
          </a:p>
        </p:txBody>
      </p:sp>
    </p:spTree>
    <p:extLst>
      <p:ext uri="{BB962C8B-B14F-4D97-AF65-F5344CB8AC3E}">
        <p14:creationId xmlns:p14="http://schemas.microsoft.com/office/powerpoint/2010/main" val="182870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7717-EE91-3D3F-AB59-5A2268103B62}"/>
              </a:ext>
            </a:extLst>
          </p:cNvPr>
          <p:cNvSpPr>
            <a:spLocks noGrp="1"/>
          </p:cNvSpPr>
          <p:nvPr>
            <p:ph type="title"/>
          </p:nvPr>
        </p:nvSpPr>
        <p:spPr/>
        <p:txBody>
          <a:bodyPr/>
          <a:lstStyle/>
          <a:p>
            <a:pPr algn="ctr"/>
            <a:r>
              <a:rPr lang="en-IN" b="1" u="sng" dirty="0">
                <a:latin typeface="Bahnschrift SemiBold" panose="020B0502040204020203" pitchFamily="34" charset="0"/>
              </a:rPr>
              <a:t>Conclusion</a:t>
            </a:r>
          </a:p>
        </p:txBody>
      </p:sp>
      <p:sp>
        <p:nvSpPr>
          <p:cNvPr id="3" name="Content Placeholder 2">
            <a:extLst>
              <a:ext uri="{FF2B5EF4-FFF2-40B4-BE49-F238E27FC236}">
                <a16:creationId xmlns:a16="http://schemas.microsoft.com/office/drawing/2014/main" id="{8C029910-A27C-0118-08BA-26D2517865BC}"/>
              </a:ext>
            </a:extLst>
          </p:cNvPr>
          <p:cNvSpPr>
            <a:spLocks noGrp="1"/>
          </p:cNvSpPr>
          <p:nvPr>
            <p:ph idx="1"/>
          </p:nvPr>
        </p:nvSpPr>
        <p:spPr>
          <a:xfrm>
            <a:off x="1005349" y="2445210"/>
            <a:ext cx="10515600" cy="4351338"/>
          </a:xfrm>
        </p:spPr>
        <p:txBody>
          <a:bodyPr>
            <a:normAutofit/>
          </a:bodyPr>
          <a:lstStyle/>
          <a:p>
            <a:pPr algn="just"/>
            <a:r>
              <a:rPr lang="en-US" sz="2400" dirty="0"/>
              <a:t>In conclusion, </a:t>
            </a:r>
            <a:r>
              <a:rPr lang="en-US" sz="2400" dirty="0" err="1"/>
              <a:t>AskDB</a:t>
            </a:r>
            <a:r>
              <a:rPr lang="en-US" sz="2400" dirty="0"/>
              <a:t> is a significant advancement in data querying and analysis, leveraging Generative AI to simplify and enhance user interaction with complex datasets. Its robust feature set, including database integration, multilingual support, comprehensive visualization options, and real-time feedback, makes it a valuable tool for users seeking efficient and accessible data analysis solutions.</a:t>
            </a:r>
            <a:endParaRPr lang="en-IN" sz="2400" dirty="0"/>
          </a:p>
        </p:txBody>
      </p:sp>
    </p:spTree>
    <p:extLst>
      <p:ext uri="{BB962C8B-B14F-4D97-AF65-F5344CB8AC3E}">
        <p14:creationId xmlns:p14="http://schemas.microsoft.com/office/powerpoint/2010/main" val="409364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76E-ED95-A1A7-7F29-F4BC4BFF2AA9}"/>
              </a:ext>
            </a:extLst>
          </p:cNvPr>
          <p:cNvSpPr>
            <a:spLocks noGrp="1"/>
          </p:cNvSpPr>
          <p:nvPr>
            <p:ph type="title"/>
          </p:nvPr>
        </p:nvSpPr>
        <p:spPr/>
        <p:txBody>
          <a:bodyPr/>
          <a:lstStyle/>
          <a:p>
            <a:pPr algn="ctr"/>
            <a:r>
              <a:rPr lang="en-IN" u="sng" dirty="0">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61EF8DC1-A956-5543-D01B-38F629D194A1}"/>
              </a:ext>
            </a:extLst>
          </p:cNvPr>
          <p:cNvSpPr>
            <a:spLocks noGrp="1"/>
          </p:cNvSpPr>
          <p:nvPr>
            <p:ph idx="1"/>
          </p:nvPr>
        </p:nvSpPr>
        <p:spPr>
          <a:xfrm>
            <a:off x="838200" y="2141537"/>
            <a:ext cx="10515600" cy="4351338"/>
          </a:xfrm>
        </p:spPr>
        <p:txBody>
          <a:bodyPr>
            <a:normAutofit/>
          </a:bodyPr>
          <a:lstStyle/>
          <a:p>
            <a:pPr algn="just"/>
            <a:r>
              <a:rPr lang="en-US" sz="2400" dirty="0" err="1"/>
              <a:t>AskDB</a:t>
            </a:r>
            <a:r>
              <a:rPr lang="en-US" sz="2400" dirty="0"/>
              <a:t> is a powerful AI-driven application that revolutionizes the way you interact with your data. Organizations often struggle with efficiently accessing and understanding client data stored in internal databases, leading to delays in decision-making and inefficiencies in client management. </a:t>
            </a:r>
            <a:r>
              <a:rPr lang="en-US" sz="2400" dirty="0" err="1"/>
              <a:t>AskDB</a:t>
            </a:r>
            <a:r>
              <a:rPr lang="en-US" sz="2400" dirty="0"/>
              <a:t> addresses this need by allowing users to ask natural language questions and receive precise answers from uploaded files such as Excel and CSV. It supports multiple languages, displays the generated SQL queries, and offers various visualization options to enhance data interpretation. Let’s dive into a live demonstration to show you how it works and explore its key features in detail.</a:t>
            </a:r>
            <a:endParaRPr lang="en-IN" sz="2400" dirty="0"/>
          </a:p>
        </p:txBody>
      </p:sp>
    </p:spTree>
    <p:extLst>
      <p:ext uri="{BB962C8B-B14F-4D97-AF65-F5344CB8AC3E}">
        <p14:creationId xmlns:p14="http://schemas.microsoft.com/office/powerpoint/2010/main" val="342243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32F2-A9F6-E011-5447-A3A9FBE8F31B}"/>
              </a:ext>
            </a:extLst>
          </p:cNvPr>
          <p:cNvSpPr>
            <a:spLocks noGrp="1"/>
          </p:cNvSpPr>
          <p:nvPr>
            <p:ph type="title"/>
          </p:nvPr>
        </p:nvSpPr>
        <p:spPr/>
        <p:txBody>
          <a:bodyPr/>
          <a:lstStyle/>
          <a:p>
            <a:pPr algn="ctr"/>
            <a:r>
              <a:rPr lang="en-IN" u="sng" dirty="0">
                <a:latin typeface="Bahnschrift SemiBold" panose="020B0502040204020203" pitchFamily="34" charset="0"/>
              </a:rPr>
              <a:t>User Interface</a:t>
            </a:r>
          </a:p>
        </p:txBody>
      </p:sp>
      <p:pic>
        <p:nvPicPr>
          <p:cNvPr id="5" name="Content Placeholder 4">
            <a:extLst>
              <a:ext uri="{FF2B5EF4-FFF2-40B4-BE49-F238E27FC236}">
                <a16:creationId xmlns:a16="http://schemas.microsoft.com/office/drawing/2014/main" id="{C7A118D7-ADD3-7955-E470-0DF7E9E62D6D}"/>
              </a:ext>
            </a:extLst>
          </p:cNvPr>
          <p:cNvPicPr>
            <a:picLocks noGrp="1" noChangeAspect="1"/>
          </p:cNvPicPr>
          <p:nvPr>
            <p:ph idx="1"/>
          </p:nvPr>
        </p:nvPicPr>
        <p:blipFill>
          <a:blip r:embed="rId2"/>
          <a:stretch>
            <a:fillRect/>
          </a:stretch>
        </p:blipFill>
        <p:spPr>
          <a:xfrm>
            <a:off x="1535417" y="1825625"/>
            <a:ext cx="9121165" cy="4351338"/>
          </a:xfrm>
          <a:ln>
            <a:solidFill>
              <a:schemeClr val="tx1"/>
            </a:solidFill>
          </a:ln>
        </p:spPr>
      </p:pic>
    </p:spTree>
    <p:extLst>
      <p:ext uri="{BB962C8B-B14F-4D97-AF65-F5344CB8AC3E}">
        <p14:creationId xmlns:p14="http://schemas.microsoft.com/office/powerpoint/2010/main" val="193943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C49A-EA7F-6995-6D0B-716A556084F7}"/>
              </a:ext>
            </a:extLst>
          </p:cNvPr>
          <p:cNvSpPr>
            <a:spLocks noGrp="1"/>
          </p:cNvSpPr>
          <p:nvPr>
            <p:ph type="title"/>
          </p:nvPr>
        </p:nvSpPr>
        <p:spPr/>
        <p:txBody>
          <a:bodyPr/>
          <a:lstStyle/>
          <a:p>
            <a:pPr algn="ctr"/>
            <a:r>
              <a:rPr lang="en-IN" u="sng" dirty="0">
                <a:latin typeface="Bahnschrift SemiBold" panose="020B0502040204020203" pitchFamily="34" charset="0"/>
              </a:rPr>
              <a:t>Database Integration</a:t>
            </a:r>
          </a:p>
        </p:txBody>
      </p:sp>
      <p:sp>
        <p:nvSpPr>
          <p:cNvPr id="3" name="Content Placeholder 2">
            <a:extLst>
              <a:ext uri="{FF2B5EF4-FFF2-40B4-BE49-F238E27FC236}">
                <a16:creationId xmlns:a16="http://schemas.microsoft.com/office/drawing/2014/main" id="{A9EE10A7-DBA8-2F92-5451-4EC460F3EACA}"/>
              </a:ext>
            </a:extLst>
          </p:cNvPr>
          <p:cNvSpPr>
            <a:spLocks noGrp="1"/>
          </p:cNvSpPr>
          <p:nvPr>
            <p:ph idx="1"/>
          </p:nvPr>
        </p:nvSpPr>
        <p:spPr/>
        <p:txBody>
          <a:bodyPr/>
          <a:lstStyle/>
          <a:p>
            <a:r>
              <a:rPr lang="en-IN" sz="2000" dirty="0"/>
              <a:t>Multi-file Uploads: Supports uploading multiple Excel or CSV files.</a:t>
            </a:r>
          </a:p>
          <a:p>
            <a:r>
              <a:rPr lang="en-IN" sz="2000" dirty="0"/>
              <a:t>Seamless Integration: Combines single or multiple files into a single SQLite in-memory database.</a:t>
            </a:r>
          </a:p>
          <a:p>
            <a:r>
              <a:rPr lang="en-IN" sz="2000" dirty="0"/>
              <a:t>Comprehensive Querying: Allows queries across all uploaded datasets.</a:t>
            </a:r>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9210BF4E-4265-72EA-BA27-C71BF6CB644D}"/>
              </a:ext>
            </a:extLst>
          </p:cNvPr>
          <p:cNvPicPr>
            <a:picLocks noChangeAspect="1"/>
          </p:cNvPicPr>
          <p:nvPr/>
        </p:nvPicPr>
        <p:blipFill>
          <a:blip r:embed="rId2"/>
          <a:stretch>
            <a:fillRect/>
          </a:stretch>
        </p:blipFill>
        <p:spPr>
          <a:xfrm>
            <a:off x="3566759" y="3429000"/>
            <a:ext cx="5058481" cy="2810267"/>
          </a:xfrm>
          <a:prstGeom prst="rect">
            <a:avLst/>
          </a:prstGeom>
        </p:spPr>
      </p:pic>
    </p:spTree>
    <p:extLst>
      <p:ext uri="{BB962C8B-B14F-4D97-AF65-F5344CB8AC3E}">
        <p14:creationId xmlns:p14="http://schemas.microsoft.com/office/powerpoint/2010/main" val="10853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0F3A-9BFE-E48A-57F8-AB8A4999516E}"/>
              </a:ext>
            </a:extLst>
          </p:cNvPr>
          <p:cNvSpPr>
            <a:spLocks noGrp="1"/>
          </p:cNvSpPr>
          <p:nvPr>
            <p:ph type="title"/>
          </p:nvPr>
        </p:nvSpPr>
        <p:spPr/>
        <p:txBody>
          <a:bodyPr/>
          <a:lstStyle/>
          <a:p>
            <a:pPr algn="ctr"/>
            <a:r>
              <a:rPr lang="en-IN" u="sng" dirty="0">
                <a:latin typeface="Bahnschrift SemiBold" panose="020B0502040204020203" pitchFamily="34" charset="0"/>
              </a:rPr>
              <a:t>Dynamic Querying</a:t>
            </a:r>
          </a:p>
        </p:txBody>
      </p:sp>
      <p:sp>
        <p:nvSpPr>
          <p:cNvPr id="3" name="Content Placeholder 2">
            <a:extLst>
              <a:ext uri="{FF2B5EF4-FFF2-40B4-BE49-F238E27FC236}">
                <a16:creationId xmlns:a16="http://schemas.microsoft.com/office/drawing/2014/main" id="{796C0EE1-F5E3-FF9B-67D7-EF5B2C6BEC56}"/>
              </a:ext>
            </a:extLst>
          </p:cNvPr>
          <p:cNvSpPr>
            <a:spLocks noGrp="1"/>
          </p:cNvSpPr>
          <p:nvPr>
            <p:ph idx="1"/>
          </p:nvPr>
        </p:nvSpPr>
        <p:spPr/>
        <p:txBody>
          <a:bodyPr>
            <a:normAutofit/>
          </a:bodyPr>
          <a:lstStyle/>
          <a:p>
            <a:pPr algn="just"/>
            <a:r>
              <a:rPr lang="en-US" sz="2000" dirty="0"/>
              <a:t>Natural Language Processing: Converts user questions into SQL queries.</a:t>
            </a:r>
          </a:p>
          <a:p>
            <a:pPr algn="just"/>
            <a:r>
              <a:rPr lang="en-US" sz="2000" dirty="0"/>
              <a:t>Accurate Data Retrieval: Ensures precise results from the combined database.</a:t>
            </a:r>
          </a:p>
          <a:p>
            <a:pPr algn="just"/>
            <a:r>
              <a:rPr lang="en-US" sz="2000" dirty="0"/>
              <a:t>Example: Asking "How many entries of records are present?" generates and executes the relevant SQL query.</a:t>
            </a:r>
          </a:p>
          <a:p>
            <a:pPr marL="0" indent="0" algn="just">
              <a:buNone/>
            </a:pPr>
            <a:r>
              <a:rPr lang="en-IN" sz="2000" dirty="0"/>
              <a:t>                                                                                         </a:t>
            </a:r>
          </a:p>
        </p:txBody>
      </p:sp>
      <p:pic>
        <p:nvPicPr>
          <p:cNvPr id="6" name="Picture 5">
            <a:extLst>
              <a:ext uri="{FF2B5EF4-FFF2-40B4-BE49-F238E27FC236}">
                <a16:creationId xmlns:a16="http://schemas.microsoft.com/office/drawing/2014/main" id="{901817D4-EEC2-7A3D-6FD1-2403B8C2BE66}"/>
              </a:ext>
            </a:extLst>
          </p:cNvPr>
          <p:cNvPicPr>
            <a:picLocks noChangeAspect="1"/>
          </p:cNvPicPr>
          <p:nvPr/>
        </p:nvPicPr>
        <p:blipFill>
          <a:blip r:embed="rId2"/>
          <a:stretch>
            <a:fillRect/>
          </a:stretch>
        </p:blipFill>
        <p:spPr>
          <a:xfrm>
            <a:off x="838200" y="4173852"/>
            <a:ext cx="5115639" cy="1381318"/>
          </a:xfrm>
          <a:prstGeom prst="rect">
            <a:avLst/>
          </a:prstGeom>
        </p:spPr>
      </p:pic>
      <p:pic>
        <p:nvPicPr>
          <p:cNvPr id="8" name="Picture 7">
            <a:extLst>
              <a:ext uri="{FF2B5EF4-FFF2-40B4-BE49-F238E27FC236}">
                <a16:creationId xmlns:a16="http://schemas.microsoft.com/office/drawing/2014/main" id="{45EAC61A-FBCC-6E14-E75F-3986F953112E}"/>
              </a:ext>
            </a:extLst>
          </p:cNvPr>
          <p:cNvPicPr>
            <a:picLocks noChangeAspect="1"/>
          </p:cNvPicPr>
          <p:nvPr/>
        </p:nvPicPr>
        <p:blipFill>
          <a:blip r:embed="rId3"/>
          <a:stretch>
            <a:fillRect/>
          </a:stretch>
        </p:blipFill>
        <p:spPr>
          <a:xfrm>
            <a:off x="6238163" y="3874802"/>
            <a:ext cx="5115639" cy="1979418"/>
          </a:xfrm>
          <a:prstGeom prst="rect">
            <a:avLst/>
          </a:prstGeom>
        </p:spPr>
      </p:pic>
      <p:sp>
        <p:nvSpPr>
          <p:cNvPr id="9" name="TextBox 8">
            <a:extLst>
              <a:ext uri="{FF2B5EF4-FFF2-40B4-BE49-F238E27FC236}">
                <a16:creationId xmlns:a16="http://schemas.microsoft.com/office/drawing/2014/main" id="{7F6CFED0-1DD5-692D-CF49-897576744DB5}"/>
              </a:ext>
            </a:extLst>
          </p:cNvPr>
          <p:cNvSpPr txBox="1"/>
          <p:nvPr/>
        </p:nvSpPr>
        <p:spPr>
          <a:xfrm>
            <a:off x="2900516" y="3804520"/>
            <a:ext cx="1779638" cy="369332"/>
          </a:xfrm>
          <a:prstGeom prst="rect">
            <a:avLst/>
          </a:prstGeom>
          <a:noFill/>
        </p:spPr>
        <p:txBody>
          <a:bodyPr wrap="square" rtlCol="0">
            <a:spAutoFit/>
          </a:bodyPr>
          <a:lstStyle/>
          <a:p>
            <a:r>
              <a:rPr lang="en-IN" dirty="0"/>
              <a:t>Input</a:t>
            </a:r>
          </a:p>
        </p:txBody>
      </p:sp>
      <p:sp>
        <p:nvSpPr>
          <p:cNvPr id="10" name="TextBox 9">
            <a:extLst>
              <a:ext uri="{FF2B5EF4-FFF2-40B4-BE49-F238E27FC236}">
                <a16:creationId xmlns:a16="http://schemas.microsoft.com/office/drawing/2014/main" id="{74CA680E-648C-E913-282F-FACF6C362311}"/>
              </a:ext>
            </a:extLst>
          </p:cNvPr>
          <p:cNvSpPr txBox="1"/>
          <p:nvPr/>
        </p:nvSpPr>
        <p:spPr>
          <a:xfrm>
            <a:off x="8463118" y="3500284"/>
            <a:ext cx="1927122"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343249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28FE-50B0-AA25-1738-D07C6FF48DCC}"/>
              </a:ext>
            </a:extLst>
          </p:cNvPr>
          <p:cNvSpPr>
            <a:spLocks noGrp="1"/>
          </p:cNvSpPr>
          <p:nvPr>
            <p:ph type="title"/>
          </p:nvPr>
        </p:nvSpPr>
        <p:spPr/>
        <p:txBody>
          <a:bodyPr/>
          <a:lstStyle/>
          <a:p>
            <a:pPr algn="ctr"/>
            <a:r>
              <a:rPr lang="en-IN" u="sng" dirty="0">
                <a:latin typeface="Bahnschrift SemiBold" panose="020B0502040204020203" pitchFamily="34" charset="0"/>
              </a:rPr>
              <a:t>Multilingual Support</a:t>
            </a:r>
          </a:p>
        </p:txBody>
      </p:sp>
      <p:sp>
        <p:nvSpPr>
          <p:cNvPr id="3" name="Content Placeholder 2">
            <a:extLst>
              <a:ext uri="{FF2B5EF4-FFF2-40B4-BE49-F238E27FC236}">
                <a16:creationId xmlns:a16="http://schemas.microsoft.com/office/drawing/2014/main" id="{75A059E5-0422-7028-19CF-8BC0B10DEDDD}"/>
              </a:ext>
            </a:extLst>
          </p:cNvPr>
          <p:cNvSpPr>
            <a:spLocks noGrp="1"/>
          </p:cNvSpPr>
          <p:nvPr>
            <p:ph idx="1"/>
          </p:nvPr>
        </p:nvSpPr>
        <p:spPr/>
        <p:txBody>
          <a:bodyPr>
            <a:normAutofit/>
          </a:bodyPr>
          <a:lstStyle/>
          <a:p>
            <a:r>
              <a:rPr lang="en-US" sz="2000" dirty="0"/>
              <a:t>Global Accessibility: Designed for users worldwide.</a:t>
            </a:r>
          </a:p>
          <a:p>
            <a:r>
              <a:rPr lang="en-US" sz="2000" dirty="0"/>
              <a:t>Multiple Languages: Supports English, Spanish, German, French &amp; other languages.</a:t>
            </a:r>
          </a:p>
          <a:p>
            <a:r>
              <a:rPr lang="en-US" sz="2000" dirty="0"/>
              <a:t>User-Friendly Interface: Simplifies interactions for non-English speakers.</a:t>
            </a:r>
            <a:endParaRPr lang="en-IN" sz="2000" dirty="0"/>
          </a:p>
        </p:txBody>
      </p:sp>
      <p:pic>
        <p:nvPicPr>
          <p:cNvPr id="6" name="Picture 5">
            <a:extLst>
              <a:ext uri="{FF2B5EF4-FFF2-40B4-BE49-F238E27FC236}">
                <a16:creationId xmlns:a16="http://schemas.microsoft.com/office/drawing/2014/main" id="{488C2E26-1604-716D-7EB3-4C96E52CD154}"/>
              </a:ext>
            </a:extLst>
          </p:cNvPr>
          <p:cNvPicPr>
            <a:picLocks noChangeAspect="1"/>
          </p:cNvPicPr>
          <p:nvPr/>
        </p:nvPicPr>
        <p:blipFill>
          <a:blip r:embed="rId2"/>
          <a:stretch>
            <a:fillRect/>
          </a:stretch>
        </p:blipFill>
        <p:spPr>
          <a:xfrm>
            <a:off x="3496098" y="3315606"/>
            <a:ext cx="4944165" cy="2429214"/>
          </a:xfrm>
          <a:prstGeom prst="rect">
            <a:avLst/>
          </a:prstGeom>
        </p:spPr>
      </p:pic>
    </p:spTree>
    <p:extLst>
      <p:ext uri="{BB962C8B-B14F-4D97-AF65-F5344CB8AC3E}">
        <p14:creationId xmlns:p14="http://schemas.microsoft.com/office/powerpoint/2010/main" val="302543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6233-9FE9-4D38-8401-B7C61AADA43E}"/>
              </a:ext>
            </a:extLst>
          </p:cNvPr>
          <p:cNvSpPr>
            <a:spLocks noGrp="1"/>
          </p:cNvSpPr>
          <p:nvPr>
            <p:ph type="title"/>
          </p:nvPr>
        </p:nvSpPr>
        <p:spPr/>
        <p:txBody>
          <a:bodyPr/>
          <a:lstStyle/>
          <a:p>
            <a:pPr algn="ctr"/>
            <a:r>
              <a:rPr lang="en-IN" u="sng" dirty="0">
                <a:latin typeface="Bahnschrift SemiBold" panose="020B0502040204020203" pitchFamily="34" charset="0"/>
              </a:rPr>
              <a:t>Query History</a:t>
            </a:r>
          </a:p>
        </p:txBody>
      </p:sp>
      <p:sp>
        <p:nvSpPr>
          <p:cNvPr id="3" name="Content Placeholder 2">
            <a:extLst>
              <a:ext uri="{FF2B5EF4-FFF2-40B4-BE49-F238E27FC236}">
                <a16:creationId xmlns:a16="http://schemas.microsoft.com/office/drawing/2014/main" id="{F3D06BCC-8E47-F1FE-086C-DFE7735E9141}"/>
              </a:ext>
            </a:extLst>
          </p:cNvPr>
          <p:cNvSpPr>
            <a:spLocks noGrp="1"/>
          </p:cNvSpPr>
          <p:nvPr>
            <p:ph idx="1"/>
          </p:nvPr>
        </p:nvSpPr>
        <p:spPr/>
        <p:txBody>
          <a:bodyPr/>
          <a:lstStyle/>
          <a:p>
            <a:pPr algn="just"/>
            <a:r>
              <a:rPr lang="en-US" sz="2000" dirty="0"/>
              <a:t>Query History: Maintains a record of all queries made for transparency &amp; data retrieval.</a:t>
            </a:r>
          </a:p>
          <a:p>
            <a:pPr algn="just"/>
            <a:r>
              <a:rPr lang="en-US" sz="2000" dirty="0"/>
              <a:t>Easy Review and Management: Allows users to review and manage past queries effortlessly.</a:t>
            </a:r>
          </a:p>
          <a:p>
            <a:r>
              <a:rPr lang="en-US" sz="2000" dirty="0"/>
              <a:t>Delete History: Provides an option to delete query history as needed.</a:t>
            </a:r>
          </a:p>
          <a:p>
            <a:endParaRPr lang="en-US" sz="2000" dirty="0"/>
          </a:p>
          <a:p>
            <a:endParaRPr lang="en-IN" sz="2000" dirty="0"/>
          </a:p>
        </p:txBody>
      </p:sp>
      <p:pic>
        <p:nvPicPr>
          <p:cNvPr id="5" name="Picture 4">
            <a:extLst>
              <a:ext uri="{FF2B5EF4-FFF2-40B4-BE49-F238E27FC236}">
                <a16:creationId xmlns:a16="http://schemas.microsoft.com/office/drawing/2014/main" id="{F9F874B6-87D0-947E-B347-10E2A1723388}"/>
              </a:ext>
            </a:extLst>
          </p:cNvPr>
          <p:cNvPicPr>
            <a:picLocks noChangeAspect="1"/>
          </p:cNvPicPr>
          <p:nvPr/>
        </p:nvPicPr>
        <p:blipFill>
          <a:blip r:embed="rId2"/>
          <a:stretch>
            <a:fillRect/>
          </a:stretch>
        </p:blipFill>
        <p:spPr>
          <a:xfrm>
            <a:off x="4375626" y="3233226"/>
            <a:ext cx="3696657" cy="3259649"/>
          </a:xfrm>
          <a:prstGeom prst="rect">
            <a:avLst/>
          </a:prstGeom>
        </p:spPr>
      </p:pic>
    </p:spTree>
    <p:extLst>
      <p:ext uri="{BB962C8B-B14F-4D97-AF65-F5344CB8AC3E}">
        <p14:creationId xmlns:p14="http://schemas.microsoft.com/office/powerpoint/2010/main" val="76237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1055-E191-4714-3DFD-74B314DDC9A8}"/>
              </a:ext>
            </a:extLst>
          </p:cNvPr>
          <p:cNvSpPr>
            <a:spLocks noGrp="1"/>
          </p:cNvSpPr>
          <p:nvPr>
            <p:ph type="title"/>
          </p:nvPr>
        </p:nvSpPr>
        <p:spPr/>
        <p:txBody>
          <a:bodyPr/>
          <a:lstStyle/>
          <a:p>
            <a:pPr algn="ctr"/>
            <a:r>
              <a:rPr lang="en-IN" u="sng" dirty="0">
                <a:latin typeface="Bahnschrift SemiBold" panose="020B0502040204020203" pitchFamily="34" charset="0"/>
              </a:rPr>
              <a:t>Dynamic Result Handling Options</a:t>
            </a:r>
          </a:p>
        </p:txBody>
      </p:sp>
      <p:pic>
        <p:nvPicPr>
          <p:cNvPr id="5" name="Content Placeholder 4">
            <a:extLst>
              <a:ext uri="{FF2B5EF4-FFF2-40B4-BE49-F238E27FC236}">
                <a16:creationId xmlns:a16="http://schemas.microsoft.com/office/drawing/2014/main" id="{2E5D2BD5-B3E6-7883-C5CD-3FDF413CA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781" y="1904282"/>
            <a:ext cx="1299613" cy="4351338"/>
          </a:xfrm>
        </p:spPr>
      </p:pic>
      <p:sp>
        <p:nvSpPr>
          <p:cNvPr id="6" name="TextBox 5">
            <a:extLst>
              <a:ext uri="{FF2B5EF4-FFF2-40B4-BE49-F238E27FC236}">
                <a16:creationId xmlns:a16="http://schemas.microsoft.com/office/drawing/2014/main" id="{B72DAE6A-B95B-2C20-7048-FF558463521C}"/>
              </a:ext>
            </a:extLst>
          </p:cNvPr>
          <p:cNvSpPr txBox="1"/>
          <p:nvPr/>
        </p:nvSpPr>
        <p:spPr>
          <a:xfrm>
            <a:off x="3460955" y="2959509"/>
            <a:ext cx="74135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Download icon: Allows you to download the table data.</a:t>
            </a:r>
          </a:p>
          <a:p>
            <a:pPr marL="285750" indent="-285750">
              <a:buFont typeface="Arial" panose="020B0604020202020204" pitchFamily="34" charset="0"/>
              <a:buChar char="•"/>
            </a:pPr>
            <a:r>
              <a:rPr lang="en-US" dirty="0"/>
              <a:t>Magnifying glass icon: Enables search functionality to find specific entries in the table.</a:t>
            </a:r>
          </a:p>
          <a:p>
            <a:pPr marL="285750" indent="-285750">
              <a:buFont typeface="Arial" panose="020B0604020202020204" pitchFamily="34" charset="0"/>
              <a:buChar char="•"/>
            </a:pPr>
            <a:r>
              <a:rPr lang="en-US" dirty="0"/>
              <a:t>Settings icon: Provides options to adjust the table's settings and display preferences.</a:t>
            </a:r>
            <a:endParaRPr lang="en-IN" dirty="0"/>
          </a:p>
        </p:txBody>
      </p:sp>
    </p:spTree>
    <p:extLst>
      <p:ext uri="{BB962C8B-B14F-4D97-AF65-F5344CB8AC3E}">
        <p14:creationId xmlns:p14="http://schemas.microsoft.com/office/powerpoint/2010/main" val="195526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F426-B2E7-CDA0-E423-2C88CAA3552E}"/>
              </a:ext>
            </a:extLst>
          </p:cNvPr>
          <p:cNvSpPr>
            <a:spLocks noGrp="1"/>
          </p:cNvSpPr>
          <p:nvPr>
            <p:ph type="title"/>
          </p:nvPr>
        </p:nvSpPr>
        <p:spPr/>
        <p:txBody>
          <a:bodyPr/>
          <a:lstStyle/>
          <a:p>
            <a:pPr algn="ctr"/>
            <a:r>
              <a:rPr lang="en-IN" u="sng" dirty="0">
                <a:latin typeface="Bahnschrift SemiBold" panose="020B0502040204020203" pitchFamily="34" charset="0"/>
              </a:rPr>
              <a:t>Additional Features</a:t>
            </a:r>
          </a:p>
        </p:txBody>
      </p:sp>
      <p:sp>
        <p:nvSpPr>
          <p:cNvPr id="3" name="Content Placeholder 2">
            <a:extLst>
              <a:ext uri="{FF2B5EF4-FFF2-40B4-BE49-F238E27FC236}">
                <a16:creationId xmlns:a16="http://schemas.microsoft.com/office/drawing/2014/main" id="{83BF51D8-F153-8689-9403-50CB3EF313E7}"/>
              </a:ext>
            </a:extLst>
          </p:cNvPr>
          <p:cNvSpPr>
            <a:spLocks noGrp="1"/>
          </p:cNvSpPr>
          <p:nvPr>
            <p:ph idx="1"/>
          </p:nvPr>
        </p:nvSpPr>
        <p:spPr>
          <a:xfrm>
            <a:off x="838200" y="2506662"/>
            <a:ext cx="10515600" cy="4351338"/>
          </a:xfrm>
        </p:spPr>
        <p:txBody>
          <a:bodyPr>
            <a:normAutofit/>
          </a:bodyPr>
          <a:lstStyle/>
          <a:p>
            <a:pPr algn="just"/>
            <a:r>
              <a:rPr lang="en-US" sz="2400" dirty="0"/>
              <a:t>Data Visualizations: Provides various visualization options for better data interpretation.</a:t>
            </a:r>
          </a:p>
          <a:p>
            <a:pPr algn="just"/>
            <a:r>
              <a:rPr lang="en-US" sz="2400" dirty="0"/>
              <a:t>Download Result: Allows users to download results as CSV files.</a:t>
            </a:r>
          </a:p>
          <a:p>
            <a:pPr algn="just"/>
            <a:r>
              <a:rPr lang="en-US" sz="2400" dirty="0"/>
              <a:t>Search Option: Includes a search feature to find specific information within the results.</a:t>
            </a:r>
            <a:endParaRPr lang="en-IN" sz="2400" dirty="0"/>
          </a:p>
        </p:txBody>
      </p:sp>
    </p:spTree>
    <p:extLst>
      <p:ext uri="{BB962C8B-B14F-4D97-AF65-F5344CB8AC3E}">
        <p14:creationId xmlns:p14="http://schemas.microsoft.com/office/powerpoint/2010/main" val="1334373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434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vt:lpstr>
      <vt:lpstr>Calibri</vt:lpstr>
      <vt:lpstr>Calibri Light</vt:lpstr>
      <vt:lpstr>Office Theme</vt:lpstr>
      <vt:lpstr>AskDB</vt:lpstr>
      <vt:lpstr>Introduction</vt:lpstr>
      <vt:lpstr>User Interface</vt:lpstr>
      <vt:lpstr>Database Integration</vt:lpstr>
      <vt:lpstr>Dynamic Querying</vt:lpstr>
      <vt:lpstr>Multilingual Support</vt:lpstr>
      <vt:lpstr>Query History</vt:lpstr>
      <vt:lpstr>Dynamic Result Handling Options</vt:lpstr>
      <vt:lpstr>Additional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Ishan Maslekar</dc:creator>
  <cp:lastModifiedBy>Ishan Maslekar</cp:lastModifiedBy>
  <cp:revision>3</cp:revision>
  <dcterms:created xsi:type="dcterms:W3CDTF">2024-07-23T19:43:47Z</dcterms:created>
  <dcterms:modified xsi:type="dcterms:W3CDTF">2024-07-24T05:21:48Z</dcterms:modified>
</cp:coreProperties>
</file>