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0" r:id="rId3"/>
    <p:sldId id="258" r:id="rId4"/>
    <p:sldId id="262" r:id="rId5"/>
    <p:sldId id="259" r:id="rId6"/>
    <p:sldId id="261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78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8D58A-1A4B-42E7-BFF0-6B7E62CE15C0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7F4CB0-06BE-4257-B638-89236568A36F}">
      <dgm:prSet phldrT="[Text]" custT="1"/>
      <dgm:spPr/>
      <dgm:t>
        <a:bodyPr/>
        <a:lstStyle/>
        <a:p>
          <a:r>
            <a:rPr lang="en-IN" sz="1000" dirty="0" smtClean="0"/>
            <a:t>Total Revenue </a:t>
          </a:r>
          <a:endParaRPr lang="en-IN" sz="1000" dirty="0"/>
        </a:p>
      </dgm:t>
    </dgm:pt>
    <dgm:pt modelId="{A32557B6-5C62-4C00-A7D7-4AE4900CE6E1}" type="parTrans" cxnId="{7E5D3171-E1F0-4D76-BAB4-82B31F06DA1A}">
      <dgm:prSet/>
      <dgm:spPr/>
      <dgm:t>
        <a:bodyPr/>
        <a:lstStyle/>
        <a:p>
          <a:endParaRPr lang="en-IN"/>
        </a:p>
      </dgm:t>
    </dgm:pt>
    <dgm:pt modelId="{24A400A2-7A87-459C-88BB-01604FA4C286}" type="sibTrans" cxnId="{7E5D3171-E1F0-4D76-BAB4-82B31F06DA1A}">
      <dgm:prSet/>
      <dgm:spPr/>
      <dgm:t>
        <a:bodyPr/>
        <a:lstStyle/>
        <a:p>
          <a:endParaRPr lang="en-IN"/>
        </a:p>
      </dgm:t>
    </dgm:pt>
    <dgm:pt modelId="{F384FD75-0291-42E2-B6C3-C298678DA0E5}">
      <dgm:prSet phldrT="[Text]" custT="1"/>
      <dgm:spPr/>
      <dgm:t>
        <a:bodyPr/>
        <a:lstStyle/>
        <a:p>
          <a:r>
            <a:rPr lang="en-IN" sz="1100" dirty="0" smtClean="0"/>
            <a:t>Spend per </a:t>
          </a:r>
        </a:p>
        <a:p>
          <a:r>
            <a:rPr lang="en-IN" sz="1100" dirty="0" smtClean="0"/>
            <a:t>customer </a:t>
          </a:r>
          <a:endParaRPr lang="en-IN" sz="1100" dirty="0"/>
        </a:p>
      </dgm:t>
    </dgm:pt>
    <dgm:pt modelId="{D0940F89-5291-4000-A51A-B89F9F7026BA}" type="parTrans" cxnId="{1EA6BC9B-26CA-457A-B658-CC96B9553DB4}">
      <dgm:prSet/>
      <dgm:spPr/>
      <dgm:t>
        <a:bodyPr/>
        <a:lstStyle/>
        <a:p>
          <a:endParaRPr lang="en-IN"/>
        </a:p>
      </dgm:t>
    </dgm:pt>
    <dgm:pt modelId="{0F07D99F-263D-4F7D-BCDC-B2A627FCE8A7}" type="sibTrans" cxnId="{1EA6BC9B-26CA-457A-B658-CC96B9553DB4}">
      <dgm:prSet/>
      <dgm:spPr/>
      <dgm:t>
        <a:bodyPr/>
        <a:lstStyle/>
        <a:p>
          <a:endParaRPr lang="en-IN"/>
        </a:p>
      </dgm:t>
    </dgm:pt>
    <dgm:pt modelId="{32A7A218-86E1-439C-8CF8-9F16A394F106}">
      <dgm:prSet phldrT="[Text]" custT="1"/>
      <dgm:spPr/>
      <dgm:t>
        <a:bodyPr/>
        <a:lstStyle/>
        <a:p>
          <a:r>
            <a:rPr lang="en-IN" sz="1100" dirty="0" smtClean="0"/>
            <a:t>Average order </a:t>
          </a:r>
        </a:p>
        <a:p>
          <a:r>
            <a:rPr lang="en-IN" sz="1100" dirty="0" smtClean="0"/>
            <a:t>value</a:t>
          </a:r>
          <a:endParaRPr lang="en-IN" sz="1100" dirty="0"/>
        </a:p>
      </dgm:t>
    </dgm:pt>
    <dgm:pt modelId="{53BC21AB-F750-4CAB-A441-530B4BE5D02D}" type="parTrans" cxnId="{764861FB-8EC4-4FBC-9689-0FF76386697D}">
      <dgm:prSet/>
      <dgm:spPr/>
      <dgm:t>
        <a:bodyPr/>
        <a:lstStyle/>
        <a:p>
          <a:endParaRPr lang="en-IN"/>
        </a:p>
      </dgm:t>
    </dgm:pt>
    <dgm:pt modelId="{44B575D1-0CE2-411E-8DC0-1DB74FEE5A71}" type="sibTrans" cxnId="{764861FB-8EC4-4FBC-9689-0FF76386697D}">
      <dgm:prSet/>
      <dgm:spPr/>
      <dgm:t>
        <a:bodyPr/>
        <a:lstStyle/>
        <a:p>
          <a:endParaRPr lang="en-IN"/>
        </a:p>
      </dgm:t>
    </dgm:pt>
    <dgm:pt modelId="{D662A1F1-CB10-47AF-9B01-8FF595CFDB10}">
      <dgm:prSet phldrT="[Text]" custT="1"/>
      <dgm:spPr/>
      <dgm:t>
        <a:bodyPr/>
        <a:lstStyle/>
        <a:p>
          <a:r>
            <a:rPr lang="en-IN" sz="1100" dirty="0" smtClean="0"/>
            <a:t>Purchase</a:t>
          </a:r>
        </a:p>
        <a:p>
          <a:r>
            <a:rPr lang="en-IN" sz="1100" dirty="0" smtClean="0"/>
            <a:t> frequency </a:t>
          </a:r>
          <a:endParaRPr lang="en-IN" sz="1100" dirty="0"/>
        </a:p>
      </dgm:t>
    </dgm:pt>
    <dgm:pt modelId="{B135ABE6-5DB2-4C31-8477-9C740C1F778D}" type="parTrans" cxnId="{2A5EDE8C-655B-4278-8842-5AC19CABB1B8}">
      <dgm:prSet/>
      <dgm:spPr/>
      <dgm:t>
        <a:bodyPr/>
        <a:lstStyle/>
        <a:p>
          <a:endParaRPr lang="en-IN"/>
        </a:p>
      </dgm:t>
    </dgm:pt>
    <dgm:pt modelId="{1A98F31F-16F3-43D9-BAF8-A89C7AF6E7D0}" type="sibTrans" cxnId="{2A5EDE8C-655B-4278-8842-5AC19CABB1B8}">
      <dgm:prSet/>
      <dgm:spPr/>
      <dgm:t>
        <a:bodyPr/>
        <a:lstStyle/>
        <a:p>
          <a:endParaRPr lang="en-IN"/>
        </a:p>
      </dgm:t>
    </dgm:pt>
    <dgm:pt modelId="{0AA67679-22EF-4AB7-8FCC-D25639C4440B}">
      <dgm:prSet phldrT="[Text]" custT="1"/>
      <dgm:spPr/>
      <dgm:t>
        <a:bodyPr/>
        <a:lstStyle/>
        <a:p>
          <a:r>
            <a:rPr lang="en-IN" sz="1100" dirty="0" smtClean="0"/>
            <a:t>Customer count</a:t>
          </a:r>
          <a:endParaRPr lang="en-IN" sz="1100" dirty="0"/>
        </a:p>
      </dgm:t>
    </dgm:pt>
    <dgm:pt modelId="{8263EE77-8ADE-49FC-A040-B1666108FFFD}" type="parTrans" cxnId="{86A3AB1D-2719-4D87-A66D-6107EE7853C6}">
      <dgm:prSet/>
      <dgm:spPr/>
      <dgm:t>
        <a:bodyPr/>
        <a:lstStyle/>
        <a:p>
          <a:endParaRPr lang="en-IN"/>
        </a:p>
      </dgm:t>
    </dgm:pt>
    <dgm:pt modelId="{8F4A7C20-1DC5-4ACF-BA19-D64B7AAEC675}" type="sibTrans" cxnId="{86A3AB1D-2719-4D87-A66D-6107EE7853C6}">
      <dgm:prSet/>
      <dgm:spPr/>
      <dgm:t>
        <a:bodyPr/>
        <a:lstStyle/>
        <a:p>
          <a:endParaRPr lang="en-IN"/>
        </a:p>
      </dgm:t>
    </dgm:pt>
    <dgm:pt modelId="{291E6BF7-B4E0-4163-B14B-EE12A218FF4B}" type="pres">
      <dgm:prSet presAssocID="{C178D58A-1A4B-42E7-BFF0-6B7E62CE15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88BC495-DCF4-4762-900C-39F7371498FE}" type="pres">
      <dgm:prSet presAssocID="{BE7F4CB0-06BE-4257-B638-89236568A36F}" presName="hierRoot1" presStyleCnt="0">
        <dgm:presLayoutVars>
          <dgm:hierBranch val="init"/>
        </dgm:presLayoutVars>
      </dgm:prSet>
      <dgm:spPr/>
    </dgm:pt>
    <dgm:pt modelId="{FA1D067F-B570-4E6B-A2D7-0720D66C0000}" type="pres">
      <dgm:prSet presAssocID="{BE7F4CB0-06BE-4257-B638-89236568A36F}" presName="rootComposite1" presStyleCnt="0"/>
      <dgm:spPr/>
    </dgm:pt>
    <dgm:pt modelId="{73DB7DA3-B328-42A9-9901-7B85C6C9599E}" type="pres">
      <dgm:prSet presAssocID="{BE7F4CB0-06BE-4257-B638-89236568A36F}" presName="rootText1" presStyleLbl="node0" presStyleIdx="0" presStyleCnt="1" custLinFactNeighborX="-17276" custLinFactNeighborY="-2657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6A2E65-A372-47A1-987F-79406F0F56B2}" type="pres">
      <dgm:prSet presAssocID="{BE7F4CB0-06BE-4257-B638-89236568A36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4222616-B849-461E-BA89-EF425374D207}" type="pres">
      <dgm:prSet presAssocID="{BE7F4CB0-06BE-4257-B638-89236568A36F}" presName="hierChild2" presStyleCnt="0"/>
      <dgm:spPr/>
    </dgm:pt>
    <dgm:pt modelId="{8D129958-FF4D-4091-BFBA-A09CD864BA25}" type="pres">
      <dgm:prSet presAssocID="{D0940F89-5291-4000-A51A-B89F9F7026BA}" presName="Name37" presStyleLbl="parChTrans1D2" presStyleIdx="0" presStyleCnt="2"/>
      <dgm:spPr/>
      <dgm:t>
        <a:bodyPr/>
        <a:lstStyle/>
        <a:p>
          <a:endParaRPr lang="en-IN"/>
        </a:p>
      </dgm:t>
    </dgm:pt>
    <dgm:pt modelId="{D0DDDC60-AD86-4944-A57C-D925449F76BF}" type="pres">
      <dgm:prSet presAssocID="{F384FD75-0291-42E2-B6C3-C298678DA0E5}" presName="hierRoot2" presStyleCnt="0">
        <dgm:presLayoutVars>
          <dgm:hierBranch val="init"/>
        </dgm:presLayoutVars>
      </dgm:prSet>
      <dgm:spPr/>
    </dgm:pt>
    <dgm:pt modelId="{8ECBE512-150B-4F2B-9333-694DFF01EF50}" type="pres">
      <dgm:prSet presAssocID="{F384FD75-0291-42E2-B6C3-C298678DA0E5}" presName="rootComposite" presStyleCnt="0"/>
      <dgm:spPr/>
    </dgm:pt>
    <dgm:pt modelId="{1B329908-9F84-4028-BDB1-DC9ED5DDCD5E}" type="pres">
      <dgm:prSet presAssocID="{F384FD75-0291-42E2-B6C3-C298678DA0E5}" presName="rootText" presStyleLbl="node2" presStyleIdx="0" presStyleCnt="2" custLinFactNeighborX="-30438" custLinFactNeighborY="-822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45DBF58-1C0B-488C-8BED-BCC9192993F3}" type="pres">
      <dgm:prSet presAssocID="{F384FD75-0291-42E2-B6C3-C298678DA0E5}" presName="rootConnector" presStyleLbl="node2" presStyleIdx="0" presStyleCnt="2"/>
      <dgm:spPr/>
      <dgm:t>
        <a:bodyPr/>
        <a:lstStyle/>
        <a:p>
          <a:endParaRPr lang="en-IN"/>
        </a:p>
      </dgm:t>
    </dgm:pt>
    <dgm:pt modelId="{69A6DE3D-B2C4-45F2-BF6F-B2251E49B0EB}" type="pres">
      <dgm:prSet presAssocID="{F384FD75-0291-42E2-B6C3-C298678DA0E5}" presName="hierChild4" presStyleCnt="0"/>
      <dgm:spPr/>
    </dgm:pt>
    <dgm:pt modelId="{B0B284C5-6AA7-4AF9-A38A-8844577D8EC7}" type="pres">
      <dgm:prSet presAssocID="{53BC21AB-F750-4CAB-A441-530B4BE5D02D}" presName="Name37" presStyleLbl="parChTrans1D3" presStyleIdx="0" presStyleCnt="2"/>
      <dgm:spPr/>
      <dgm:t>
        <a:bodyPr/>
        <a:lstStyle/>
        <a:p>
          <a:endParaRPr lang="en-IN"/>
        </a:p>
      </dgm:t>
    </dgm:pt>
    <dgm:pt modelId="{A34596C1-381C-4749-BFA9-6282476A8B8A}" type="pres">
      <dgm:prSet presAssocID="{32A7A218-86E1-439C-8CF8-9F16A394F106}" presName="hierRoot2" presStyleCnt="0">
        <dgm:presLayoutVars>
          <dgm:hierBranch val="init"/>
        </dgm:presLayoutVars>
      </dgm:prSet>
      <dgm:spPr/>
    </dgm:pt>
    <dgm:pt modelId="{66120342-7B36-4C87-A7B2-C2B893738480}" type="pres">
      <dgm:prSet presAssocID="{32A7A218-86E1-439C-8CF8-9F16A394F106}" presName="rootComposite" presStyleCnt="0"/>
      <dgm:spPr/>
    </dgm:pt>
    <dgm:pt modelId="{E07EEC11-C3CA-4CDC-B44B-4D162569B394}" type="pres">
      <dgm:prSet presAssocID="{32A7A218-86E1-439C-8CF8-9F16A394F106}" presName="rootText" presStyleLbl="node3" presStyleIdx="0" presStyleCnt="2" custLinFactNeighborX="-32551" custLinFactNeighborY="1556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EBE4BF-925C-4B09-930E-DB49EF2A22B5}" type="pres">
      <dgm:prSet presAssocID="{32A7A218-86E1-439C-8CF8-9F16A394F106}" presName="rootConnector" presStyleLbl="node3" presStyleIdx="0" presStyleCnt="2"/>
      <dgm:spPr/>
      <dgm:t>
        <a:bodyPr/>
        <a:lstStyle/>
        <a:p>
          <a:endParaRPr lang="en-IN"/>
        </a:p>
      </dgm:t>
    </dgm:pt>
    <dgm:pt modelId="{7F9B99DB-C2BD-4576-973D-C5C0CFAD422D}" type="pres">
      <dgm:prSet presAssocID="{32A7A218-86E1-439C-8CF8-9F16A394F106}" presName="hierChild4" presStyleCnt="0"/>
      <dgm:spPr/>
    </dgm:pt>
    <dgm:pt modelId="{1B788AD1-79D8-4E76-81E0-A5C500F8DAE5}" type="pres">
      <dgm:prSet presAssocID="{32A7A218-86E1-439C-8CF8-9F16A394F106}" presName="hierChild5" presStyleCnt="0"/>
      <dgm:spPr/>
    </dgm:pt>
    <dgm:pt modelId="{2A8C9107-5458-41D6-B64B-4328ABA016D4}" type="pres">
      <dgm:prSet presAssocID="{B135ABE6-5DB2-4C31-8477-9C740C1F778D}" presName="Name37" presStyleLbl="parChTrans1D3" presStyleIdx="1" presStyleCnt="2"/>
      <dgm:spPr/>
      <dgm:t>
        <a:bodyPr/>
        <a:lstStyle/>
        <a:p>
          <a:endParaRPr lang="en-IN"/>
        </a:p>
      </dgm:t>
    </dgm:pt>
    <dgm:pt modelId="{33F3A391-7F1A-44C1-AB2D-A5276669FD38}" type="pres">
      <dgm:prSet presAssocID="{D662A1F1-CB10-47AF-9B01-8FF595CFDB10}" presName="hierRoot2" presStyleCnt="0">
        <dgm:presLayoutVars>
          <dgm:hierBranch val="init"/>
        </dgm:presLayoutVars>
      </dgm:prSet>
      <dgm:spPr/>
    </dgm:pt>
    <dgm:pt modelId="{783B70EF-FD3F-4D5D-8C30-42796EEECBA7}" type="pres">
      <dgm:prSet presAssocID="{D662A1F1-CB10-47AF-9B01-8FF595CFDB10}" presName="rootComposite" presStyleCnt="0"/>
      <dgm:spPr/>
    </dgm:pt>
    <dgm:pt modelId="{D7F0FC22-2489-4801-9CBF-39F519C516B6}" type="pres">
      <dgm:prSet presAssocID="{D662A1F1-CB10-47AF-9B01-8FF595CFDB10}" presName="rootText" presStyleLbl="node3" presStyleIdx="1" presStyleCnt="2" custLinFactNeighborX="-30438" custLinFactNeighborY="1176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9DD87F6-42E8-4403-A1AC-BEC4AEFDBE78}" type="pres">
      <dgm:prSet presAssocID="{D662A1F1-CB10-47AF-9B01-8FF595CFDB10}" presName="rootConnector" presStyleLbl="node3" presStyleIdx="1" presStyleCnt="2"/>
      <dgm:spPr/>
      <dgm:t>
        <a:bodyPr/>
        <a:lstStyle/>
        <a:p>
          <a:endParaRPr lang="en-IN"/>
        </a:p>
      </dgm:t>
    </dgm:pt>
    <dgm:pt modelId="{C3C44F8D-5BE6-457A-A111-A0F9E20D3D77}" type="pres">
      <dgm:prSet presAssocID="{D662A1F1-CB10-47AF-9B01-8FF595CFDB10}" presName="hierChild4" presStyleCnt="0"/>
      <dgm:spPr/>
    </dgm:pt>
    <dgm:pt modelId="{DDEEB6FB-B5B2-44FA-A682-4C7A581736F7}" type="pres">
      <dgm:prSet presAssocID="{D662A1F1-CB10-47AF-9B01-8FF595CFDB10}" presName="hierChild5" presStyleCnt="0"/>
      <dgm:spPr/>
    </dgm:pt>
    <dgm:pt modelId="{66225501-49CE-49EB-A165-CDB23C5AFFAD}" type="pres">
      <dgm:prSet presAssocID="{F384FD75-0291-42E2-B6C3-C298678DA0E5}" presName="hierChild5" presStyleCnt="0"/>
      <dgm:spPr/>
    </dgm:pt>
    <dgm:pt modelId="{FEAADB02-C83F-42C6-BD27-A3886F9D76F5}" type="pres">
      <dgm:prSet presAssocID="{8263EE77-8ADE-49FC-A040-B1666108FFFD}" presName="Name37" presStyleLbl="parChTrans1D2" presStyleIdx="1" presStyleCnt="2"/>
      <dgm:spPr/>
      <dgm:t>
        <a:bodyPr/>
        <a:lstStyle/>
        <a:p>
          <a:endParaRPr lang="en-IN"/>
        </a:p>
      </dgm:t>
    </dgm:pt>
    <dgm:pt modelId="{CEF7959B-3823-4752-B020-7F82A162149E}" type="pres">
      <dgm:prSet presAssocID="{0AA67679-22EF-4AB7-8FCC-D25639C4440B}" presName="hierRoot2" presStyleCnt="0">
        <dgm:presLayoutVars>
          <dgm:hierBranch val="init"/>
        </dgm:presLayoutVars>
      </dgm:prSet>
      <dgm:spPr/>
    </dgm:pt>
    <dgm:pt modelId="{7E40E9C2-4C75-4C83-8A2B-676FC2A84A40}" type="pres">
      <dgm:prSet presAssocID="{0AA67679-22EF-4AB7-8FCC-D25639C4440B}" presName="rootComposite" presStyleCnt="0"/>
      <dgm:spPr/>
    </dgm:pt>
    <dgm:pt modelId="{A0BC14D9-61A0-4F6A-8841-9E9625135128}" type="pres">
      <dgm:prSet presAssocID="{0AA67679-22EF-4AB7-8FCC-D25639C4440B}" presName="rootText" presStyleLbl="node2" presStyleIdx="1" presStyleCnt="2" custLinFactNeighborX="12341" custLinFactNeighborY="-822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212ACE9-0F6A-4959-96E9-37BC3EA485B6}" type="pres">
      <dgm:prSet presAssocID="{0AA67679-22EF-4AB7-8FCC-D25639C4440B}" presName="rootConnector" presStyleLbl="node2" presStyleIdx="1" presStyleCnt="2"/>
      <dgm:spPr/>
      <dgm:t>
        <a:bodyPr/>
        <a:lstStyle/>
        <a:p>
          <a:endParaRPr lang="en-IN"/>
        </a:p>
      </dgm:t>
    </dgm:pt>
    <dgm:pt modelId="{733DF50A-64E9-4CAA-AB78-4973B6580EAD}" type="pres">
      <dgm:prSet presAssocID="{0AA67679-22EF-4AB7-8FCC-D25639C4440B}" presName="hierChild4" presStyleCnt="0"/>
      <dgm:spPr/>
    </dgm:pt>
    <dgm:pt modelId="{93AA3E26-2536-420C-B1BD-7817BF52822C}" type="pres">
      <dgm:prSet presAssocID="{0AA67679-22EF-4AB7-8FCC-D25639C4440B}" presName="hierChild5" presStyleCnt="0"/>
      <dgm:spPr/>
    </dgm:pt>
    <dgm:pt modelId="{10450AA0-72CC-43B3-A68E-950863B0715C}" type="pres">
      <dgm:prSet presAssocID="{BE7F4CB0-06BE-4257-B638-89236568A36F}" presName="hierChild3" presStyleCnt="0"/>
      <dgm:spPr/>
    </dgm:pt>
  </dgm:ptLst>
  <dgm:cxnLst>
    <dgm:cxn modelId="{86A3AB1D-2719-4D87-A66D-6107EE7853C6}" srcId="{BE7F4CB0-06BE-4257-B638-89236568A36F}" destId="{0AA67679-22EF-4AB7-8FCC-D25639C4440B}" srcOrd="1" destOrd="0" parTransId="{8263EE77-8ADE-49FC-A040-B1666108FFFD}" sibTransId="{8F4A7C20-1DC5-4ACF-BA19-D64B7AAEC675}"/>
    <dgm:cxn modelId="{E78C79AB-DAD4-4721-8D8B-931ADDE5D29A}" type="presOf" srcId="{32A7A218-86E1-439C-8CF8-9F16A394F106}" destId="{E07EEC11-C3CA-4CDC-B44B-4D162569B394}" srcOrd="0" destOrd="0" presId="urn:microsoft.com/office/officeart/2005/8/layout/orgChart1"/>
    <dgm:cxn modelId="{D48D2D48-EBBB-4781-975A-6442BA4AB7DD}" type="presOf" srcId="{53BC21AB-F750-4CAB-A441-530B4BE5D02D}" destId="{B0B284C5-6AA7-4AF9-A38A-8844577D8EC7}" srcOrd="0" destOrd="0" presId="urn:microsoft.com/office/officeart/2005/8/layout/orgChart1"/>
    <dgm:cxn modelId="{0A29F2C0-9F29-40B4-A5E1-FA93AAF80B93}" type="presOf" srcId="{F384FD75-0291-42E2-B6C3-C298678DA0E5}" destId="{545DBF58-1C0B-488C-8BED-BCC9192993F3}" srcOrd="1" destOrd="0" presId="urn:microsoft.com/office/officeart/2005/8/layout/orgChart1"/>
    <dgm:cxn modelId="{48FCC499-1F1C-4D29-BCC9-E88B1253BE7C}" type="presOf" srcId="{8263EE77-8ADE-49FC-A040-B1666108FFFD}" destId="{FEAADB02-C83F-42C6-BD27-A3886F9D76F5}" srcOrd="0" destOrd="0" presId="urn:microsoft.com/office/officeart/2005/8/layout/orgChart1"/>
    <dgm:cxn modelId="{764861FB-8EC4-4FBC-9689-0FF76386697D}" srcId="{F384FD75-0291-42E2-B6C3-C298678DA0E5}" destId="{32A7A218-86E1-439C-8CF8-9F16A394F106}" srcOrd="0" destOrd="0" parTransId="{53BC21AB-F750-4CAB-A441-530B4BE5D02D}" sibTransId="{44B575D1-0CE2-411E-8DC0-1DB74FEE5A71}"/>
    <dgm:cxn modelId="{CB2FBC20-B223-4B00-9D25-C7D18676865B}" type="presOf" srcId="{C178D58A-1A4B-42E7-BFF0-6B7E62CE15C0}" destId="{291E6BF7-B4E0-4163-B14B-EE12A218FF4B}" srcOrd="0" destOrd="0" presId="urn:microsoft.com/office/officeart/2005/8/layout/orgChart1"/>
    <dgm:cxn modelId="{B79D909C-FA21-4D54-87C2-B74C72DACF48}" type="presOf" srcId="{D662A1F1-CB10-47AF-9B01-8FF595CFDB10}" destId="{E9DD87F6-42E8-4403-A1AC-BEC4AEFDBE78}" srcOrd="1" destOrd="0" presId="urn:microsoft.com/office/officeart/2005/8/layout/orgChart1"/>
    <dgm:cxn modelId="{43292D93-A1A6-4130-A885-549FD5A8EEAC}" type="presOf" srcId="{32A7A218-86E1-439C-8CF8-9F16A394F106}" destId="{AFEBE4BF-925C-4B09-930E-DB49EF2A22B5}" srcOrd="1" destOrd="0" presId="urn:microsoft.com/office/officeart/2005/8/layout/orgChart1"/>
    <dgm:cxn modelId="{2FC120FC-2A1C-4AD4-8B29-39F66AE2C9C0}" type="presOf" srcId="{0AA67679-22EF-4AB7-8FCC-D25639C4440B}" destId="{A0BC14D9-61A0-4F6A-8841-9E9625135128}" srcOrd="0" destOrd="0" presId="urn:microsoft.com/office/officeart/2005/8/layout/orgChart1"/>
    <dgm:cxn modelId="{1EA6BC9B-26CA-457A-B658-CC96B9553DB4}" srcId="{BE7F4CB0-06BE-4257-B638-89236568A36F}" destId="{F384FD75-0291-42E2-B6C3-C298678DA0E5}" srcOrd="0" destOrd="0" parTransId="{D0940F89-5291-4000-A51A-B89F9F7026BA}" sibTransId="{0F07D99F-263D-4F7D-BCDC-B2A627FCE8A7}"/>
    <dgm:cxn modelId="{59917B3F-2ECC-445E-ABD6-9DAFB9657DAE}" type="presOf" srcId="{F384FD75-0291-42E2-B6C3-C298678DA0E5}" destId="{1B329908-9F84-4028-BDB1-DC9ED5DDCD5E}" srcOrd="0" destOrd="0" presId="urn:microsoft.com/office/officeart/2005/8/layout/orgChart1"/>
    <dgm:cxn modelId="{53AD684A-E2F8-4E2F-A60E-E0518263FE9C}" type="presOf" srcId="{0AA67679-22EF-4AB7-8FCC-D25639C4440B}" destId="{0212ACE9-0F6A-4959-96E9-37BC3EA485B6}" srcOrd="1" destOrd="0" presId="urn:microsoft.com/office/officeart/2005/8/layout/orgChart1"/>
    <dgm:cxn modelId="{89EBD0D6-0FE0-41AA-9B66-446CA578D7D3}" type="presOf" srcId="{D0940F89-5291-4000-A51A-B89F9F7026BA}" destId="{8D129958-FF4D-4091-BFBA-A09CD864BA25}" srcOrd="0" destOrd="0" presId="urn:microsoft.com/office/officeart/2005/8/layout/orgChart1"/>
    <dgm:cxn modelId="{88D3CAB0-B47C-4325-8430-F61C2063BED0}" type="presOf" srcId="{BE7F4CB0-06BE-4257-B638-89236568A36F}" destId="{73DB7DA3-B328-42A9-9901-7B85C6C9599E}" srcOrd="0" destOrd="0" presId="urn:microsoft.com/office/officeart/2005/8/layout/orgChart1"/>
    <dgm:cxn modelId="{80808ABA-EB52-4822-82B7-F0847BA2916A}" type="presOf" srcId="{B135ABE6-5DB2-4C31-8477-9C740C1F778D}" destId="{2A8C9107-5458-41D6-B64B-4328ABA016D4}" srcOrd="0" destOrd="0" presId="urn:microsoft.com/office/officeart/2005/8/layout/orgChart1"/>
    <dgm:cxn modelId="{7E5D3171-E1F0-4D76-BAB4-82B31F06DA1A}" srcId="{C178D58A-1A4B-42E7-BFF0-6B7E62CE15C0}" destId="{BE7F4CB0-06BE-4257-B638-89236568A36F}" srcOrd="0" destOrd="0" parTransId="{A32557B6-5C62-4C00-A7D7-4AE4900CE6E1}" sibTransId="{24A400A2-7A87-459C-88BB-01604FA4C286}"/>
    <dgm:cxn modelId="{85E72B0D-4C36-4DA8-8BFD-D2F1446BA888}" type="presOf" srcId="{D662A1F1-CB10-47AF-9B01-8FF595CFDB10}" destId="{D7F0FC22-2489-4801-9CBF-39F519C516B6}" srcOrd="0" destOrd="0" presId="urn:microsoft.com/office/officeart/2005/8/layout/orgChart1"/>
    <dgm:cxn modelId="{2A5EDE8C-655B-4278-8842-5AC19CABB1B8}" srcId="{F384FD75-0291-42E2-B6C3-C298678DA0E5}" destId="{D662A1F1-CB10-47AF-9B01-8FF595CFDB10}" srcOrd="1" destOrd="0" parTransId="{B135ABE6-5DB2-4C31-8477-9C740C1F778D}" sibTransId="{1A98F31F-16F3-43D9-BAF8-A89C7AF6E7D0}"/>
    <dgm:cxn modelId="{CAD1007E-D6AF-4E04-960F-A3B32155583D}" type="presOf" srcId="{BE7F4CB0-06BE-4257-B638-89236568A36F}" destId="{4E6A2E65-A372-47A1-987F-79406F0F56B2}" srcOrd="1" destOrd="0" presId="urn:microsoft.com/office/officeart/2005/8/layout/orgChart1"/>
    <dgm:cxn modelId="{02984867-3A1B-4081-A81A-B41194411788}" type="presParOf" srcId="{291E6BF7-B4E0-4163-B14B-EE12A218FF4B}" destId="{D88BC495-DCF4-4762-900C-39F7371498FE}" srcOrd="0" destOrd="0" presId="urn:microsoft.com/office/officeart/2005/8/layout/orgChart1"/>
    <dgm:cxn modelId="{359CAF89-7C72-4250-A1AE-08D113CA03F9}" type="presParOf" srcId="{D88BC495-DCF4-4762-900C-39F7371498FE}" destId="{FA1D067F-B570-4E6B-A2D7-0720D66C0000}" srcOrd="0" destOrd="0" presId="urn:microsoft.com/office/officeart/2005/8/layout/orgChart1"/>
    <dgm:cxn modelId="{053E05A5-36C5-43C1-AA30-8CFF5988C43C}" type="presParOf" srcId="{FA1D067F-B570-4E6B-A2D7-0720D66C0000}" destId="{73DB7DA3-B328-42A9-9901-7B85C6C9599E}" srcOrd="0" destOrd="0" presId="urn:microsoft.com/office/officeart/2005/8/layout/orgChart1"/>
    <dgm:cxn modelId="{BFEB8FA1-FB5A-46B3-A75C-59FD0CD07941}" type="presParOf" srcId="{FA1D067F-B570-4E6B-A2D7-0720D66C0000}" destId="{4E6A2E65-A372-47A1-987F-79406F0F56B2}" srcOrd="1" destOrd="0" presId="urn:microsoft.com/office/officeart/2005/8/layout/orgChart1"/>
    <dgm:cxn modelId="{07C964D9-18F4-4E98-A66A-0AB6A052EF91}" type="presParOf" srcId="{D88BC495-DCF4-4762-900C-39F7371498FE}" destId="{C4222616-B849-461E-BA89-EF425374D207}" srcOrd="1" destOrd="0" presId="urn:microsoft.com/office/officeart/2005/8/layout/orgChart1"/>
    <dgm:cxn modelId="{B6689871-139C-497A-BE21-479D42A4337C}" type="presParOf" srcId="{C4222616-B849-461E-BA89-EF425374D207}" destId="{8D129958-FF4D-4091-BFBA-A09CD864BA25}" srcOrd="0" destOrd="0" presId="urn:microsoft.com/office/officeart/2005/8/layout/orgChart1"/>
    <dgm:cxn modelId="{6C1A21DD-8984-4BF8-BCD3-58F34A11B3DE}" type="presParOf" srcId="{C4222616-B849-461E-BA89-EF425374D207}" destId="{D0DDDC60-AD86-4944-A57C-D925449F76BF}" srcOrd="1" destOrd="0" presId="urn:microsoft.com/office/officeart/2005/8/layout/orgChart1"/>
    <dgm:cxn modelId="{A1C8800D-E166-4DDC-86FF-A5EC75DC21ED}" type="presParOf" srcId="{D0DDDC60-AD86-4944-A57C-D925449F76BF}" destId="{8ECBE512-150B-4F2B-9333-694DFF01EF50}" srcOrd="0" destOrd="0" presId="urn:microsoft.com/office/officeart/2005/8/layout/orgChart1"/>
    <dgm:cxn modelId="{654827F5-D93C-48A5-96DB-596E04C8FD9B}" type="presParOf" srcId="{8ECBE512-150B-4F2B-9333-694DFF01EF50}" destId="{1B329908-9F84-4028-BDB1-DC9ED5DDCD5E}" srcOrd="0" destOrd="0" presId="urn:microsoft.com/office/officeart/2005/8/layout/orgChart1"/>
    <dgm:cxn modelId="{5F438F02-4029-446E-B831-B62379FEC177}" type="presParOf" srcId="{8ECBE512-150B-4F2B-9333-694DFF01EF50}" destId="{545DBF58-1C0B-488C-8BED-BCC9192993F3}" srcOrd="1" destOrd="0" presId="urn:microsoft.com/office/officeart/2005/8/layout/orgChart1"/>
    <dgm:cxn modelId="{8EF4EB5E-C722-458F-8452-4AC0997A5719}" type="presParOf" srcId="{D0DDDC60-AD86-4944-A57C-D925449F76BF}" destId="{69A6DE3D-B2C4-45F2-BF6F-B2251E49B0EB}" srcOrd="1" destOrd="0" presId="urn:microsoft.com/office/officeart/2005/8/layout/orgChart1"/>
    <dgm:cxn modelId="{81848B35-0DBE-4DFC-83BD-997CE362B747}" type="presParOf" srcId="{69A6DE3D-B2C4-45F2-BF6F-B2251E49B0EB}" destId="{B0B284C5-6AA7-4AF9-A38A-8844577D8EC7}" srcOrd="0" destOrd="0" presId="urn:microsoft.com/office/officeart/2005/8/layout/orgChart1"/>
    <dgm:cxn modelId="{1164024A-D717-4328-8FC9-78699CB0C986}" type="presParOf" srcId="{69A6DE3D-B2C4-45F2-BF6F-B2251E49B0EB}" destId="{A34596C1-381C-4749-BFA9-6282476A8B8A}" srcOrd="1" destOrd="0" presId="urn:microsoft.com/office/officeart/2005/8/layout/orgChart1"/>
    <dgm:cxn modelId="{4DF6E5A4-9E10-4FC3-8F35-3F34E2F0FB9B}" type="presParOf" srcId="{A34596C1-381C-4749-BFA9-6282476A8B8A}" destId="{66120342-7B36-4C87-A7B2-C2B893738480}" srcOrd="0" destOrd="0" presId="urn:microsoft.com/office/officeart/2005/8/layout/orgChart1"/>
    <dgm:cxn modelId="{47D53001-7948-4422-8FDA-59C49E2FDFD5}" type="presParOf" srcId="{66120342-7B36-4C87-A7B2-C2B893738480}" destId="{E07EEC11-C3CA-4CDC-B44B-4D162569B394}" srcOrd="0" destOrd="0" presId="urn:microsoft.com/office/officeart/2005/8/layout/orgChart1"/>
    <dgm:cxn modelId="{55C841F7-6C03-4F83-B816-0995FD136387}" type="presParOf" srcId="{66120342-7B36-4C87-A7B2-C2B893738480}" destId="{AFEBE4BF-925C-4B09-930E-DB49EF2A22B5}" srcOrd="1" destOrd="0" presId="urn:microsoft.com/office/officeart/2005/8/layout/orgChart1"/>
    <dgm:cxn modelId="{611B05A9-8A48-4B38-850E-F39492FF120F}" type="presParOf" srcId="{A34596C1-381C-4749-BFA9-6282476A8B8A}" destId="{7F9B99DB-C2BD-4576-973D-C5C0CFAD422D}" srcOrd="1" destOrd="0" presId="urn:microsoft.com/office/officeart/2005/8/layout/orgChart1"/>
    <dgm:cxn modelId="{2F4839B0-EF93-440C-A850-DF8382EDA723}" type="presParOf" srcId="{A34596C1-381C-4749-BFA9-6282476A8B8A}" destId="{1B788AD1-79D8-4E76-81E0-A5C500F8DAE5}" srcOrd="2" destOrd="0" presId="urn:microsoft.com/office/officeart/2005/8/layout/orgChart1"/>
    <dgm:cxn modelId="{35F0C797-E5C6-4CEB-B85D-3E3F0D8260DD}" type="presParOf" srcId="{69A6DE3D-B2C4-45F2-BF6F-B2251E49B0EB}" destId="{2A8C9107-5458-41D6-B64B-4328ABA016D4}" srcOrd="2" destOrd="0" presId="urn:microsoft.com/office/officeart/2005/8/layout/orgChart1"/>
    <dgm:cxn modelId="{1CA5E098-DFE5-42C8-B5CD-77EEB9A0BBD7}" type="presParOf" srcId="{69A6DE3D-B2C4-45F2-BF6F-B2251E49B0EB}" destId="{33F3A391-7F1A-44C1-AB2D-A5276669FD38}" srcOrd="3" destOrd="0" presId="urn:microsoft.com/office/officeart/2005/8/layout/orgChart1"/>
    <dgm:cxn modelId="{D8B94DAA-4CCD-4B40-8503-C4ABC08D442A}" type="presParOf" srcId="{33F3A391-7F1A-44C1-AB2D-A5276669FD38}" destId="{783B70EF-FD3F-4D5D-8C30-42796EEECBA7}" srcOrd="0" destOrd="0" presId="urn:microsoft.com/office/officeart/2005/8/layout/orgChart1"/>
    <dgm:cxn modelId="{6423B570-EEE8-4CA6-889C-17FD2161CD35}" type="presParOf" srcId="{783B70EF-FD3F-4D5D-8C30-42796EEECBA7}" destId="{D7F0FC22-2489-4801-9CBF-39F519C516B6}" srcOrd="0" destOrd="0" presId="urn:microsoft.com/office/officeart/2005/8/layout/orgChart1"/>
    <dgm:cxn modelId="{419B3ACC-1B9C-440C-B058-FE76ABD3FC7B}" type="presParOf" srcId="{783B70EF-FD3F-4D5D-8C30-42796EEECBA7}" destId="{E9DD87F6-42E8-4403-A1AC-BEC4AEFDBE78}" srcOrd="1" destOrd="0" presId="urn:microsoft.com/office/officeart/2005/8/layout/orgChart1"/>
    <dgm:cxn modelId="{D1368AD5-4DF7-48EF-9381-20BB73311FD2}" type="presParOf" srcId="{33F3A391-7F1A-44C1-AB2D-A5276669FD38}" destId="{C3C44F8D-5BE6-457A-A111-A0F9E20D3D77}" srcOrd="1" destOrd="0" presId="urn:microsoft.com/office/officeart/2005/8/layout/orgChart1"/>
    <dgm:cxn modelId="{26CEA4D0-B8A1-441F-A79E-63A3B0804AAD}" type="presParOf" srcId="{33F3A391-7F1A-44C1-AB2D-A5276669FD38}" destId="{DDEEB6FB-B5B2-44FA-A682-4C7A581736F7}" srcOrd="2" destOrd="0" presId="urn:microsoft.com/office/officeart/2005/8/layout/orgChart1"/>
    <dgm:cxn modelId="{C1A355AA-4158-4A9B-9D7E-3818084177ED}" type="presParOf" srcId="{D0DDDC60-AD86-4944-A57C-D925449F76BF}" destId="{66225501-49CE-49EB-A165-CDB23C5AFFAD}" srcOrd="2" destOrd="0" presId="urn:microsoft.com/office/officeart/2005/8/layout/orgChart1"/>
    <dgm:cxn modelId="{263AD6E8-1025-46D9-8F37-2B52DCE03ED9}" type="presParOf" srcId="{C4222616-B849-461E-BA89-EF425374D207}" destId="{FEAADB02-C83F-42C6-BD27-A3886F9D76F5}" srcOrd="2" destOrd="0" presId="urn:microsoft.com/office/officeart/2005/8/layout/orgChart1"/>
    <dgm:cxn modelId="{77CBF7C0-A164-4AC4-B0E8-94E02162B799}" type="presParOf" srcId="{C4222616-B849-461E-BA89-EF425374D207}" destId="{CEF7959B-3823-4752-B020-7F82A162149E}" srcOrd="3" destOrd="0" presId="urn:microsoft.com/office/officeart/2005/8/layout/orgChart1"/>
    <dgm:cxn modelId="{6CAEF98C-BAD2-48F1-A682-FBF02462B31A}" type="presParOf" srcId="{CEF7959B-3823-4752-B020-7F82A162149E}" destId="{7E40E9C2-4C75-4C83-8A2B-676FC2A84A40}" srcOrd="0" destOrd="0" presId="urn:microsoft.com/office/officeart/2005/8/layout/orgChart1"/>
    <dgm:cxn modelId="{55437898-2D8D-4AD9-8FCA-18FAC3232825}" type="presParOf" srcId="{7E40E9C2-4C75-4C83-8A2B-676FC2A84A40}" destId="{A0BC14D9-61A0-4F6A-8841-9E9625135128}" srcOrd="0" destOrd="0" presId="urn:microsoft.com/office/officeart/2005/8/layout/orgChart1"/>
    <dgm:cxn modelId="{DDB5ABF0-5CAD-4A82-84AA-C77180B8718E}" type="presParOf" srcId="{7E40E9C2-4C75-4C83-8A2B-676FC2A84A40}" destId="{0212ACE9-0F6A-4959-96E9-37BC3EA485B6}" srcOrd="1" destOrd="0" presId="urn:microsoft.com/office/officeart/2005/8/layout/orgChart1"/>
    <dgm:cxn modelId="{B35B4DCE-AD8B-4664-A48D-D2915C723798}" type="presParOf" srcId="{CEF7959B-3823-4752-B020-7F82A162149E}" destId="{733DF50A-64E9-4CAA-AB78-4973B6580EAD}" srcOrd="1" destOrd="0" presId="urn:microsoft.com/office/officeart/2005/8/layout/orgChart1"/>
    <dgm:cxn modelId="{8E824BF3-C9D4-4E62-AEBF-43C8F841779F}" type="presParOf" srcId="{CEF7959B-3823-4752-B020-7F82A162149E}" destId="{93AA3E26-2536-420C-B1BD-7817BF52822C}" srcOrd="2" destOrd="0" presId="urn:microsoft.com/office/officeart/2005/8/layout/orgChart1"/>
    <dgm:cxn modelId="{BE1E2AC5-A09A-4C19-B158-D9FF159FE933}" type="presParOf" srcId="{D88BC495-DCF4-4762-900C-39F7371498FE}" destId="{10450AA0-72CC-43B3-A68E-950863B0715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c865ef9b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c865ef9b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8c865ef9b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8c865ef9b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c865ef9b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c865ef9b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enovo\Desktop\Customer_Churn_Analytics.html" TargetMode="External"/><Relationship Id="rId2" Type="http://schemas.openxmlformats.org/officeDocument/2006/relationships/hyperlink" Target="Customer_Churn_Analyt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36700" y="1973525"/>
            <a:ext cx="66378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/>
              <a:t>CUSTOMER CHURN ANALYSIS</a:t>
            </a:r>
            <a:endParaRPr sz="3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 </a:t>
            </a:r>
            <a:r>
              <a:rPr lang="en" sz="1900" b="1" dirty="0"/>
              <a:t>                               January </a:t>
            </a:r>
            <a:r>
              <a:rPr lang="en" sz="1900" b="1" dirty="0" smtClean="0"/>
              <a:t>2021</a:t>
            </a:r>
            <a:endParaRPr sz="1900"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725" y="3004925"/>
            <a:ext cx="1396150" cy="4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10675" y="223100"/>
            <a:ext cx="85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r>
              <a:rPr lang="en" sz="19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endParaRPr sz="19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43600" y="917125"/>
            <a:ext cx="1635900" cy="288147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    Current State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2225" y="1412925"/>
            <a:ext cx="29373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Context:</a:t>
            </a:r>
            <a:r>
              <a:rPr lang="en" sz="1300" b="1" dirty="0"/>
              <a:t> </a:t>
            </a:r>
            <a:r>
              <a:rPr lang="en" sz="950" dirty="0">
                <a:highlight>
                  <a:srgbClr val="FFFFFF"/>
                </a:highlight>
              </a:rPr>
              <a:t>Max Fashion is a fashion brand under the banner of the Dubai based Landmark Group</a:t>
            </a:r>
            <a:r>
              <a:rPr lang="en" sz="950" dirty="0" smtClean="0">
                <a:highlight>
                  <a:srgbClr val="FFFFFF"/>
                </a:highlight>
              </a:rPr>
              <a:t>. Max </a:t>
            </a:r>
            <a:r>
              <a:rPr lang="en" sz="950" dirty="0">
                <a:highlight>
                  <a:srgbClr val="FFFFFF"/>
                </a:highlight>
              </a:rPr>
              <a:t>brings international fashion and value to discerning shoppers in over 325 stores across 16 countries.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Trigger: </a:t>
            </a:r>
            <a:r>
              <a:rPr lang="en" sz="950" dirty="0">
                <a:highlight>
                  <a:srgbClr val="FFFFFF"/>
                </a:highlight>
              </a:rPr>
              <a:t>Over the past one year max fashion has faced a drop in sales by 20% and an increase in churn by 12% but they are unable to identify the responsible </a:t>
            </a:r>
            <a:r>
              <a:rPr lang="en" sz="950" dirty="0" smtClean="0">
                <a:highlight>
                  <a:srgbClr val="FFFFFF"/>
                </a:highlight>
              </a:rPr>
              <a:t>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Action</a:t>
            </a:r>
            <a:r>
              <a:rPr lang="en" sz="1100" b="1" dirty="0"/>
              <a:t>: </a:t>
            </a:r>
            <a:r>
              <a:rPr lang="en" sz="950" dirty="0">
                <a:highlight>
                  <a:srgbClr val="FFFFFF"/>
                </a:highlight>
              </a:rPr>
              <a:t>The team needs to validate the relationship between customer churn and sales drop and then identify the root cause of it</a:t>
            </a:r>
            <a:r>
              <a:rPr lang="en" sz="950" dirty="0" smtClean="0">
                <a:highlight>
                  <a:srgbClr val="FFFFFF"/>
                </a:highlight>
              </a:rPr>
              <a:t>.</a:t>
            </a:r>
            <a:endParaRPr lang="en" sz="950" dirty="0">
              <a:highlight>
                <a:srgbClr val="FFFFFF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041975" y="1459126"/>
            <a:ext cx="27267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Outcome:</a:t>
            </a:r>
            <a:r>
              <a:rPr lang="en" b="1" dirty="0"/>
              <a:t> </a:t>
            </a:r>
            <a:r>
              <a:rPr lang="en" sz="950" dirty="0">
                <a:highlight>
                  <a:srgbClr val="FFFFFF"/>
                </a:highlight>
              </a:rPr>
              <a:t>Max fashion has a better understanding of factors responsible behind churn leading </a:t>
            </a:r>
            <a:r>
              <a:rPr lang="en" sz="950" dirty="0" smtClean="0">
                <a:highlight>
                  <a:srgbClr val="FFFFFF"/>
                </a:highlight>
              </a:rPr>
              <a:t>to an </a:t>
            </a:r>
            <a:r>
              <a:rPr lang="en" sz="950" dirty="0">
                <a:highlight>
                  <a:srgbClr val="FFFFFF"/>
                </a:highlight>
              </a:rPr>
              <a:t>improvement in customer retention rate </a:t>
            </a:r>
            <a:endParaRPr lang="en" sz="950" dirty="0" smtClean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Behaviour:</a:t>
            </a:r>
            <a:r>
              <a:rPr lang="en" b="1" dirty="0"/>
              <a:t> </a:t>
            </a:r>
            <a:r>
              <a:rPr lang="en" sz="950" dirty="0">
                <a:highlight>
                  <a:srgbClr val="FFFFFF"/>
                </a:highlight>
              </a:rPr>
              <a:t>Developed a framework to understand the effect of factors contributing to churn and build a model over it to detect early churn behaviour in </a:t>
            </a:r>
            <a:r>
              <a:rPr lang="en" sz="950" dirty="0" smtClean="0">
                <a:highlight>
                  <a:srgbClr val="FFFFFF"/>
                </a:highlight>
              </a:rPr>
              <a:t>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smtClean="0"/>
          </a:p>
          <a:p>
            <a:r>
              <a:rPr lang="en" sz="1100" b="1" dirty="0" smtClean="0"/>
              <a:t>Insights</a:t>
            </a:r>
            <a:r>
              <a:rPr lang="en" sz="1100" b="1" dirty="0"/>
              <a:t>:</a:t>
            </a:r>
            <a:r>
              <a:rPr lang="en" b="1" dirty="0"/>
              <a:t> </a:t>
            </a:r>
            <a:r>
              <a:rPr lang="en" sz="950" dirty="0" smtClean="0">
                <a:highlight>
                  <a:srgbClr val="FFFFFF"/>
                </a:highlight>
              </a:rPr>
              <a:t>key attributes under customers </a:t>
            </a:r>
            <a:r>
              <a:rPr lang="en" sz="950" dirty="0">
                <a:highlight>
                  <a:srgbClr val="FFFFFF"/>
                </a:highlight>
              </a:rPr>
              <a:t>demographics, </a:t>
            </a:r>
            <a:r>
              <a:rPr lang="en" sz="950" dirty="0" smtClean="0">
                <a:highlight>
                  <a:srgbClr val="FFFFFF"/>
                </a:highlight>
              </a:rPr>
              <a:t>customer purchase pattern, and customer purchase power  were identified which leads to churn</a:t>
            </a:r>
          </a:p>
          <a:p>
            <a:r>
              <a:rPr lang="en" sz="950" dirty="0" smtClean="0">
                <a:highlight>
                  <a:srgbClr val="FFFFFF"/>
                </a:highlight>
              </a:rPr>
              <a:t>  </a:t>
            </a:r>
            <a:endParaRPr lang="en" sz="950" dirty="0">
              <a:highlight>
                <a:srgbClr val="FFFFFF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488225" y="1012713"/>
            <a:ext cx="1635900" cy="288147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Future State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525" y="1677726"/>
            <a:ext cx="2898250" cy="17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643875" y="3849500"/>
            <a:ext cx="1635900" cy="288147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Gap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51069" y="4373965"/>
            <a:ext cx="335003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950" dirty="0">
                <a:highlight>
                  <a:srgbClr val="FFFFFF"/>
                </a:highlight>
              </a:rPr>
              <a:t>Identify potential factors resulting in increased churn rate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10675" y="223100"/>
            <a:ext cx="85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3D85C6"/>
                </a:solidFill>
              </a:rPr>
              <a:t>Process flow</a:t>
            </a:r>
            <a:r>
              <a:rPr lang="en" sz="1900">
                <a:solidFill>
                  <a:srgbClr val="3D85C6"/>
                </a:solidFill>
              </a:rPr>
              <a:t> | </a:t>
            </a:r>
            <a:endParaRPr sz="1900">
              <a:solidFill>
                <a:srgbClr val="3D85C6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402300" y="1636000"/>
            <a:ext cx="8339400" cy="24900"/>
          </a:xfrm>
          <a:prstGeom prst="straightConnector1">
            <a:avLst/>
          </a:prstGeom>
          <a:noFill/>
          <a:ln w="15875" cap="flat" cmpd="sng">
            <a:solidFill>
              <a:schemeClr val="accent1">
                <a:lumMod val="75000"/>
              </a:schemeClr>
            </a:solidFill>
            <a:prstDash val="dot"/>
            <a:round/>
            <a:headEnd type="none" w="med" len="med"/>
            <a:tailEnd type="triangle" w="med" len="med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12" y="1205353"/>
            <a:ext cx="1409458" cy="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650" y="1290112"/>
            <a:ext cx="1306500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818" y="1323856"/>
            <a:ext cx="1181632" cy="8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6729" y="1163263"/>
            <a:ext cx="1306497" cy="11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10675" y="2349625"/>
            <a:ext cx="1859100" cy="217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04200" y="2273725"/>
            <a:ext cx="22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Impact Measurement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17000" y="2349625"/>
            <a:ext cx="1859100" cy="217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821225" y="2273725"/>
            <a:ext cx="22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Define Churn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823325" y="2349625"/>
            <a:ext cx="1859100" cy="217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910125" y="2273725"/>
            <a:ext cx="22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Responsible factors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036725" y="2349625"/>
            <a:ext cx="1859100" cy="217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217000" y="2273725"/>
            <a:ext cx="22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Recommendations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5975" y="2751450"/>
            <a:ext cx="16485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Link customer churn to revenue to understand how churn impacts revenue drop</a:t>
            </a:r>
            <a:endParaRPr sz="90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j-lt"/>
              </a:rPr>
              <a:t>Establish if customers are valuable enough to retain </a:t>
            </a:r>
            <a:r>
              <a:rPr lang="en" sz="900" dirty="0" smtClean="0">
                <a:latin typeface="+mj-lt"/>
              </a:rPr>
              <a:t>(CLTV)</a:t>
            </a:r>
            <a:endParaRPr sz="90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8" name="Google Shape;88;p15"/>
          <p:cNvSpPr txBox="1"/>
          <p:nvPr/>
        </p:nvSpPr>
        <p:spPr>
          <a:xfrm>
            <a:off x="2522483" y="2751450"/>
            <a:ext cx="1923393" cy="216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Detection of churn is harder in fashion </a:t>
            </a:r>
            <a:r>
              <a:rPr lang="en" sz="900" dirty="0" smtClean="0"/>
              <a:t> industry </a:t>
            </a:r>
            <a:r>
              <a:rPr lang="en" sz="900" dirty="0"/>
              <a:t>as different customers have different buying cycle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Segment customers based on their purchase habits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Customers missing their expected shopping </a:t>
            </a:r>
            <a:r>
              <a:rPr lang="en" sz="900" dirty="0" smtClean="0"/>
              <a:t>trips are </a:t>
            </a:r>
            <a:r>
              <a:rPr lang="en" sz="900" dirty="0"/>
              <a:t>considered </a:t>
            </a:r>
            <a:r>
              <a:rPr lang="en" sz="900" dirty="0" smtClean="0"/>
              <a:t>as churned customers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" name="Google Shape;89;p15"/>
          <p:cNvSpPr txBox="1"/>
          <p:nvPr/>
        </p:nvSpPr>
        <p:spPr>
          <a:xfrm>
            <a:off x="4823325" y="2717200"/>
            <a:ext cx="18591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Create </a:t>
            </a:r>
            <a:r>
              <a:rPr lang="en" sz="900" dirty="0"/>
              <a:t>an exhaustive list of factors that can impact  customer behaviour resulting in churn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Carry out EDA to understand how these factors impacts customer churn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Create a model that would detect early churn behaviour in customers 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0" name="Google Shape;90;p15"/>
          <p:cNvSpPr txBox="1"/>
          <p:nvPr/>
        </p:nvSpPr>
        <p:spPr>
          <a:xfrm>
            <a:off x="7036725" y="2717200"/>
            <a:ext cx="1859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Personalize </a:t>
            </a:r>
            <a:r>
              <a:rPr lang="en" sz="900" dirty="0"/>
              <a:t>customer online experience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Improve customers social media engagement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Loyalty rewards plan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Price elasticity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Seasonality analysis and more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0" name="TextBox 19"/>
          <p:cNvSpPr txBox="1"/>
          <p:nvPr/>
        </p:nvSpPr>
        <p:spPr>
          <a:xfrm>
            <a:off x="0" y="46818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Callout: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/>
              <a:t>  Customers who have no shopping records for a timeframe of one year are considered as churn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/>
              <a:t> </a:t>
            </a:r>
            <a:r>
              <a:rPr lang="en-IN" sz="800" dirty="0" smtClean="0"/>
              <a:t>  Churned customers are valuable enough to retain  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5"/>
          <p:cNvSpPr txBox="1"/>
          <p:nvPr/>
        </p:nvSpPr>
        <p:spPr>
          <a:xfrm>
            <a:off x="136635" y="231228"/>
            <a:ext cx="85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3D85C6"/>
                </a:solidFill>
              </a:rPr>
              <a:t>Impact Measurement</a:t>
            </a:r>
            <a:r>
              <a:rPr lang="en" sz="1900" dirty="0" smtClean="0">
                <a:solidFill>
                  <a:srgbClr val="3D85C6"/>
                </a:solidFill>
              </a:rPr>
              <a:t> </a:t>
            </a:r>
            <a:r>
              <a:rPr lang="en" sz="1900" dirty="0">
                <a:solidFill>
                  <a:srgbClr val="3D85C6"/>
                </a:solidFill>
              </a:rPr>
              <a:t>| </a:t>
            </a:r>
            <a:endParaRPr sz="1900">
              <a:solidFill>
                <a:srgbClr val="3D85C6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754759" y="912017"/>
          <a:ext cx="5665076" cy="3363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Google Shape;80;p15"/>
          <p:cNvSpPr txBox="1"/>
          <p:nvPr/>
        </p:nvSpPr>
        <p:spPr>
          <a:xfrm>
            <a:off x="6383967" y="1330665"/>
            <a:ext cx="22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</a:rPr>
              <a:t>Churned Customers 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133" y="2005094"/>
            <a:ext cx="194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Number of new customers acquired  are less compared to churned customers leading to loss in net sales </a:t>
            </a:r>
          </a:p>
        </p:txBody>
      </p:sp>
      <p:pic>
        <p:nvPicPr>
          <p:cNvPr id="2050" name="Picture 2" descr="C:\Users\lenovo\Desktop\dropdown-34-63758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7350" y="1718030"/>
            <a:ext cx="402678" cy="4026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657835" y="1705547"/>
            <a:ext cx="1944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Loss in net customer count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283" y="2157494"/>
            <a:ext cx="1944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Degradation in purchase behaviour or purchase power of existing customer  </a:t>
            </a:r>
          </a:p>
          <a:p>
            <a:endParaRPr lang="en-IN" sz="1000" dirty="0" smtClean="0"/>
          </a:p>
          <a:p>
            <a:r>
              <a:rPr lang="en-IN" sz="1000" dirty="0" smtClean="0"/>
              <a:t>New customers  is not adding enough value to compensate the revenue loss from churned customers</a:t>
            </a:r>
          </a:p>
        </p:txBody>
      </p:sp>
      <p:pic>
        <p:nvPicPr>
          <p:cNvPr id="22" name="Picture 2" descr="C:\Users\lenovo\Desktop\dropdown-34-63758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2756" y="1838899"/>
            <a:ext cx="402678" cy="40267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72495" y="1910499"/>
            <a:ext cx="2123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Customers are spending less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44650" y="3334652"/>
            <a:ext cx="194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Existing customers are buying less number of products or they have shifter towards cheaper alternatives  </a:t>
            </a:r>
          </a:p>
        </p:txBody>
      </p:sp>
      <p:pic>
        <p:nvPicPr>
          <p:cNvPr id="34" name="Picture 2" descr="C:\Users\lenovo\Desktop\dropdown-34-63758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68398" y="2910954"/>
            <a:ext cx="402678" cy="402678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4928883" y="2898471"/>
            <a:ext cx="194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Reduction in each shopping trip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3725" y="4002059"/>
            <a:ext cx="194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Existing customers are buying from competitors or have increased the gap </a:t>
            </a:r>
            <a:r>
              <a:rPr lang="en-IN" sz="1000" dirty="0" smtClean="0"/>
              <a:t>in their </a:t>
            </a:r>
            <a:r>
              <a:rPr lang="en-IN" sz="1000" dirty="0" smtClean="0"/>
              <a:t>buying behaviour  </a:t>
            </a:r>
          </a:p>
        </p:txBody>
      </p:sp>
      <p:pic>
        <p:nvPicPr>
          <p:cNvPr id="37" name="Picture 2" descr="C:\Users\lenovo\Desktop\dropdown-34-63758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35" y="3578360"/>
            <a:ext cx="402678" cy="402678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77448" y="3586899"/>
            <a:ext cx="194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Customers are buying less frequently than usual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5"/>
          <p:cNvSpPr txBox="1"/>
          <p:nvPr/>
        </p:nvSpPr>
        <p:spPr>
          <a:xfrm>
            <a:off x="221185" y="202080"/>
            <a:ext cx="85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3D85C6"/>
                </a:solidFill>
              </a:rPr>
              <a:t>Responsible factors </a:t>
            </a:r>
            <a:r>
              <a:rPr lang="en" sz="1900" dirty="0" smtClean="0">
                <a:solidFill>
                  <a:srgbClr val="3D85C6"/>
                </a:solidFill>
              </a:rPr>
              <a:t>| 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31" name="Google Shape;79;p15"/>
          <p:cNvSpPr txBox="1"/>
          <p:nvPr/>
        </p:nvSpPr>
        <p:spPr>
          <a:xfrm>
            <a:off x="3248164" y="735724"/>
            <a:ext cx="1859100" cy="465057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" name="Google Shape;80;p15"/>
          <p:cNvSpPr txBox="1"/>
          <p:nvPr/>
        </p:nvSpPr>
        <p:spPr>
          <a:xfrm>
            <a:off x="3268116" y="686664"/>
            <a:ext cx="2018587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100" b="1" dirty="0" smtClean="0">
                <a:solidFill>
                  <a:schemeClr val="lt1"/>
                </a:solidFill>
              </a:rPr>
              <a:t>Potential factors resulting in increased churn rate </a:t>
            </a:r>
            <a:endParaRPr lang="en" sz="1100" b="1" dirty="0">
              <a:solidFill>
                <a:schemeClr val="lt1"/>
              </a:solidFill>
            </a:endParaRPr>
          </a:p>
        </p:txBody>
      </p:sp>
      <p:sp>
        <p:nvSpPr>
          <p:cNvPr id="33" name="Google Shape;79;p15"/>
          <p:cNvSpPr txBox="1"/>
          <p:nvPr/>
        </p:nvSpPr>
        <p:spPr>
          <a:xfrm>
            <a:off x="426135" y="2249213"/>
            <a:ext cx="2190941" cy="220717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027" name="Picture 3" descr="C:\Users\lenovo\Desktop\flat_seo-32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152" y="4095752"/>
            <a:ext cx="924911" cy="654926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15311" y="2659118"/>
            <a:ext cx="207053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900" dirty="0" smtClean="0"/>
              <a:t>Demographics (Age, Income group, Gender)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Product Affinity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Brand Affinity 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Customer loyalty(tenure, SOW, etc)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Promotion and price sensitive 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........</a:t>
            </a:r>
          </a:p>
          <a:p>
            <a:pPr marL="342900" indent="-342900">
              <a:buAutoNum type="arabicPeriod"/>
            </a:pPr>
            <a:endParaRPr lang="en-IN" sz="1100" dirty="0" smtClean="0"/>
          </a:p>
        </p:txBody>
      </p:sp>
      <p:cxnSp>
        <p:nvCxnSpPr>
          <p:cNvPr id="38" name="Straight Arrow Connector 37"/>
          <p:cNvCxnSpPr>
            <a:stCxn id="31" idx="1"/>
            <a:endCxn id="33" idx="0"/>
          </p:cNvCxnSpPr>
          <p:nvPr/>
        </p:nvCxnSpPr>
        <p:spPr>
          <a:xfrm rot="10800000" flipV="1">
            <a:off x="1521606" y="968253"/>
            <a:ext cx="1726558" cy="128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79;p15"/>
          <p:cNvSpPr txBox="1"/>
          <p:nvPr/>
        </p:nvSpPr>
        <p:spPr>
          <a:xfrm>
            <a:off x="3058978" y="2238703"/>
            <a:ext cx="2248745" cy="21280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" name="Google Shape;80;p15"/>
          <p:cNvSpPr txBox="1"/>
          <p:nvPr/>
        </p:nvSpPr>
        <p:spPr>
          <a:xfrm>
            <a:off x="3131484" y="2168626"/>
            <a:ext cx="2212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</a:rPr>
              <a:t>company controlled factors 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42" name="Google Shape;80;p15"/>
          <p:cNvSpPr txBox="1"/>
          <p:nvPr/>
        </p:nvSpPr>
        <p:spPr>
          <a:xfrm>
            <a:off x="425069" y="2163370"/>
            <a:ext cx="229711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</a:rPr>
              <a:t>customer controlled factors </a:t>
            </a:r>
            <a:endParaRPr sz="1100" b="1">
              <a:solidFill>
                <a:schemeClr val="l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3699644" y="1713187"/>
            <a:ext cx="86184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79;p15"/>
          <p:cNvSpPr txBox="1"/>
          <p:nvPr/>
        </p:nvSpPr>
        <p:spPr>
          <a:xfrm>
            <a:off x="6417034" y="2254468"/>
            <a:ext cx="1675931" cy="225974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4" name="Google Shape;80;p15"/>
          <p:cNvSpPr txBox="1"/>
          <p:nvPr/>
        </p:nvSpPr>
        <p:spPr>
          <a:xfrm>
            <a:off x="6573622" y="2173880"/>
            <a:ext cx="2212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</a:rPr>
              <a:t>external factors</a:t>
            </a:r>
            <a:endParaRPr sz="1100" b="1">
              <a:solidFill>
                <a:schemeClr val="lt1"/>
              </a:solidFill>
            </a:endParaRPr>
          </a:p>
        </p:txBody>
      </p:sp>
      <p:cxnSp>
        <p:nvCxnSpPr>
          <p:cNvPr id="56" name="Straight Arrow Connector 55"/>
          <p:cNvCxnSpPr>
            <a:stCxn id="31" idx="3"/>
          </p:cNvCxnSpPr>
          <p:nvPr/>
        </p:nvCxnSpPr>
        <p:spPr>
          <a:xfrm>
            <a:off x="5107264" y="968253"/>
            <a:ext cx="2060791" cy="123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74277" y="2685394"/>
            <a:ext cx="20705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900" dirty="0" smtClean="0"/>
              <a:t>Online/Offline store Infra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Online/Offline  assortment 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Product mix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Payment methods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Customer service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Promotional  campaign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Return policy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Loyalty Programs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.......</a:t>
            </a:r>
          </a:p>
        </p:txBody>
      </p:sp>
      <p:pic>
        <p:nvPicPr>
          <p:cNvPr id="1028" name="Picture 4" descr="C:\Users\lenovo\Desktop\company-77-9071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9434" y="4088525"/>
            <a:ext cx="1008992" cy="704194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6327228" y="2722180"/>
            <a:ext cx="207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900" dirty="0" smtClean="0"/>
              <a:t>Competitors 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Country’s economical condition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COVID (pandemics) 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Seasonality affect </a:t>
            </a:r>
          </a:p>
          <a:p>
            <a:pPr marL="342900" indent="-342900">
              <a:buAutoNum type="arabicPeriod"/>
            </a:pPr>
            <a:r>
              <a:rPr lang="en-IN" sz="900" dirty="0" smtClean="0"/>
              <a:t>........</a:t>
            </a:r>
          </a:p>
        </p:txBody>
      </p:sp>
      <p:pic>
        <p:nvPicPr>
          <p:cNvPr id="1026" name="Picture 2" descr="C:\Users\lenovo\Desktop\284822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947338" y="3917074"/>
            <a:ext cx="728498" cy="728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5"/>
          <p:cNvSpPr txBox="1"/>
          <p:nvPr/>
        </p:nvSpPr>
        <p:spPr>
          <a:xfrm>
            <a:off x="210675" y="223100"/>
            <a:ext cx="85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3D85C6"/>
                </a:solidFill>
              </a:rPr>
              <a:t>Analytical approach </a:t>
            </a:r>
            <a:r>
              <a:rPr lang="en" sz="1900" dirty="0" smtClean="0">
                <a:solidFill>
                  <a:srgbClr val="3D85C6"/>
                </a:solidFill>
              </a:rPr>
              <a:t>| </a:t>
            </a:r>
            <a:endParaRPr sz="1900">
              <a:solidFill>
                <a:srgbClr val="3D85C6"/>
              </a:solidFill>
            </a:endParaRPr>
          </a:p>
        </p:txBody>
      </p:sp>
      <p:pic>
        <p:nvPicPr>
          <p:cNvPr id="2050" name="Picture 2" descr="C:\Users\lenovo\Desktop\SECONDARY_RESEARCH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017" y="725214"/>
            <a:ext cx="511721" cy="511721"/>
          </a:xfrm>
          <a:prstGeom prst="rect">
            <a:avLst/>
          </a:prstGeom>
          <a:noFill/>
        </p:spPr>
      </p:pic>
      <p:pic>
        <p:nvPicPr>
          <p:cNvPr id="2052" name="Picture 4" descr="C:\Users\lenovo\Desktop\unna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959" y="1596221"/>
            <a:ext cx="526869" cy="526869"/>
          </a:xfrm>
          <a:prstGeom prst="rect">
            <a:avLst/>
          </a:prstGeom>
          <a:noFill/>
        </p:spPr>
      </p:pic>
      <p:pic>
        <p:nvPicPr>
          <p:cNvPr id="2053" name="Picture 5" descr="C:\Users\lenovo\Desktop\203827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821" y="2774732"/>
            <a:ext cx="462454" cy="462454"/>
          </a:xfrm>
          <a:prstGeom prst="rect">
            <a:avLst/>
          </a:prstGeom>
          <a:noFill/>
        </p:spPr>
      </p:pic>
      <p:pic>
        <p:nvPicPr>
          <p:cNvPr id="2054" name="Picture 6" descr="C:\Users\lenovo\Desktop\outcome-icon-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233" y="4033347"/>
            <a:ext cx="648661" cy="4230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5820" y="2060028"/>
            <a:ext cx="704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chemeClr val="tx1"/>
                </a:solidFill>
              </a:rPr>
              <a:t>Why ?</a:t>
            </a:r>
            <a:r>
              <a:rPr lang="en-IN" sz="800" dirty="0" smtClean="0">
                <a:solidFill>
                  <a:schemeClr val="tx1"/>
                </a:solidFill>
              </a:rPr>
              <a:t> 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523" y="3179379"/>
            <a:ext cx="704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chemeClr val="tx1"/>
                </a:solidFill>
              </a:rPr>
              <a:t>What ?</a:t>
            </a:r>
            <a:r>
              <a:rPr lang="en-IN" sz="800" dirty="0" smtClean="0">
                <a:solidFill>
                  <a:schemeClr val="tx1"/>
                </a:solidFill>
              </a:rPr>
              <a:t> 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674" y="4404800"/>
            <a:ext cx="924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chemeClr val="tx1"/>
                </a:solidFill>
              </a:rPr>
              <a:t>Outcome?</a:t>
            </a:r>
            <a:r>
              <a:rPr lang="en-IN" sz="800" dirty="0" smtClean="0">
                <a:solidFill>
                  <a:schemeClr val="tx1"/>
                </a:solidFill>
              </a:rPr>
              <a:t> 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-619316" y="3069021"/>
            <a:ext cx="3236392" cy="2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97" y="2480442"/>
            <a:ext cx="8492358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4952" y="3767959"/>
            <a:ext cx="8492358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79;p15"/>
          <p:cNvSpPr txBox="1"/>
          <p:nvPr/>
        </p:nvSpPr>
        <p:spPr>
          <a:xfrm>
            <a:off x="1508700" y="1324303"/>
            <a:ext cx="1181947" cy="220717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" name="Google Shape;80;p15"/>
          <p:cNvSpPr txBox="1"/>
          <p:nvPr/>
        </p:nvSpPr>
        <p:spPr>
          <a:xfrm>
            <a:off x="1497123" y="1248970"/>
            <a:ext cx="13722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</a:rPr>
              <a:t>Data Gathering  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4" name="Google Shape;79;p15"/>
          <p:cNvSpPr txBox="1"/>
          <p:nvPr/>
        </p:nvSpPr>
        <p:spPr>
          <a:xfrm>
            <a:off x="4067971" y="1334816"/>
            <a:ext cx="1470982" cy="199694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" name="Google Shape;80;p15"/>
          <p:cNvSpPr txBox="1"/>
          <p:nvPr/>
        </p:nvSpPr>
        <p:spPr>
          <a:xfrm>
            <a:off x="4077414" y="1250731"/>
            <a:ext cx="157715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</a:rPr>
              <a:t>Data preprocessing   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6" name="Google Shape;79;p15"/>
          <p:cNvSpPr txBox="1"/>
          <p:nvPr/>
        </p:nvSpPr>
        <p:spPr>
          <a:xfrm>
            <a:off x="6737598" y="1324304"/>
            <a:ext cx="1817824" cy="194441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" name="Google Shape;80;p15"/>
          <p:cNvSpPr txBox="1"/>
          <p:nvPr/>
        </p:nvSpPr>
        <p:spPr>
          <a:xfrm>
            <a:off x="6705000" y="1233205"/>
            <a:ext cx="191348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</a:rPr>
              <a:t>Exploratory data analysis  </a:t>
            </a:r>
            <a:endParaRPr sz="1100" b="1">
              <a:solidFill>
                <a:schemeClr val="lt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782297" y="3074282"/>
            <a:ext cx="3236392" cy="2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672645" y="3116317"/>
            <a:ext cx="3236392" cy="2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lenovo\Desktop\210358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753462"/>
            <a:ext cx="483476" cy="483476"/>
          </a:xfrm>
          <a:prstGeom prst="rect">
            <a:avLst/>
          </a:prstGeom>
          <a:noFill/>
        </p:spPr>
      </p:pic>
      <p:pic>
        <p:nvPicPr>
          <p:cNvPr id="2057" name="Picture 9" descr="C:\Users\lenovo\Desktop\data_analysis_information_mining_data_integration_database_preprocessing-12-51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40469" y="788277"/>
            <a:ext cx="459170" cy="45917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219202" y="1755227"/>
            <a:ext cx="19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Data collection process  focuses  on gathering main categories of information. Variety in data provides better results </a:t>
            </a:r>
            <a:endParaRPr lang="en-IN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161396" y="2695904"/>
            <a:ext cx="2201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Customer: </a:t>
            </a:r>
            <a:r>
              <a:rPr lang="en-IN" sz="800" dirty="0" smtClean="0"/>
              <a:t>Demographics, </a:t>
            </a:r>
            <a:r>
              <a:rPr lang="en-IN" sz="800" dirty="0" smtClean="0"/>
              <a:t>Registration date, </a:t>
            </a:r>
            <a:r>
              <a:rPr lang="en-IN" sz="800" dirty="0" smtClean="0"/>
              <a:t>wish </a:t>
            </a:r>
            <a:r>
              <a:rPr lang="en-IN" sz="800" dirty="0" smtClean="0"/>
              <a:t>list</a:t>
            </a:r>
          </a:p>
          <a:p>
            <a:r>
              <a:rPr lang="en-IN" sz="800" b="1" dirty="0" smtClean="0"/>
              <a:t>Order: </a:t>
            </a:r>
            <a:r>
              <a:rPr lang="en-IN" sz="800" dirty="0" smtClean="0"/>
              <a:t>Product </a:t>
            </a:r>
            <a:r>
              <a:rPr lang="en-IN" sz="800" dirty="0" smtClean="0"/>
              <a:t>list, </a:t>
            </a:r>
            <a:r>
              <a:rPr lang="en-IN" sz="800" dirty="0" smtClean="0"/>
              <a:t>Order info,  Delivery and payment info</a:t>
            </a:r>
          </a:p>
          <a:p>
            <a:r>
              <a:rPr lang="en-IN" sz="800" b="1" dirty="0" smtClean="0"/>
              <a:t>Site login : </a:t>
            </a:r>
            <a:r>
              <a:rPr lang="en-IN" sz="800" dirty="0" smtClean="0"/>
              <a:t>Login, </a:t>
            </a:r>
            <a:r>
              <a:rPr lang="en-IN" sz="800" dirty="0" smtClean="0"/>
              <a:t>search, abandoned </a:t>
            </a:r>
            <a:r>
              <a:rPr lang="en-IN" sz="800" dirty="0" smtClean="0"/>
              <a:t>carts</a:t>
            </a:r>
          </a:p>
          <a:p>
            <a:r>
              <a:rPr lang="en-IN" sz="800" b="1" dirty="0" smtClean="0"/>
              <a:t>Support</a:t>
            </a:r>
            <a:r>
              <a:rPr lang="en-IN" sz="800" dirty="0" smtClean="0"/>
              <a:t>: Complains  and inquiries </a:t>
            </a:r>
          </a:p>
          <a:p>
            <a:endParaRPr lang="en-IN" sz="800" dirty="0" smtClean="0"/>
          </a:p>
          <a:p>
            <a:endParaRPr lang="en-IN" sz="800" dirty="0" smtClean="0"/>
          </a:p>
          <a:p>
            <a:endParaRPr lang="en-IN" sz="800" dirty="0" smtClean="0"/>
          </a:p>
          <a:p>
            <a:endParaRPr lang="en-IN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93079" y="3998738"/>
            <a:ext cx="2201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Domain specific data </a:t>
            </a:r>
            <a:r>
              <a:rPr lang="en-IN" sz="800" dirty="0" smtClean="0"/>
              <a:t>obtained </a:t>
            </a:r>
            <a:r>
              <a:rPr lang="en-IN" sz="800" dirty="0" smtClean="0"/>
              <a:t>from </a:t>
            </a:r>
            <a:r>
              <a:rPr lang="en-IN" sz="800" dirty="0" smtClean="0"/>
              <a:t> online  </a:t>
            </a:r>
            <a:r>
              <a:rPr lang="en-IN" sz="800" dirty="0" smtClean="0"/>
              <a:t>and offline sources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7449" y="1718441"/>
            <a:ext cx="219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There are many data quality issues  in the data sources that </a:t>
            </a:r>
            <a:r>
              <a:rPr lang="en-IN" sz="800" dirty="0" smtClean="0"/>
              <a:t> </a:t>
            </a:r>
            <a:r>
              <a:rPr lang="en-IN" sz="800" dirty="0" smtClean="0"/>
              <a:t>retailers </a:t>
            </a:r>
            <a:r>
              <a:rPr lang="en-IN" sz="800" dirty="0" smtClean="0"/>
              <a:t>provide due to various kinds of </a:t>
            </a:r>
            <a:r>
              <a:rPr lang="en-IN" sz="800" dirty="0" smtClean="0"/>
              <a:t>errors </a:t>
            </a:r>
            <a:r>
              <a:rPr lang="en-IN" sz="800" dirty="0" smtClean="0"/>
              <a:t>like collection error, measurement error, etc  </a:t>
            </a:r>
            <a:endParaRPr lang="en-IN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710155" y="2648607"/>
            <a:ext cx="2201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Missing value treatment :  </a:t>
            </a:r>
            <a:r>
              <a:rPr lang="en-IN" sz="800" dirty="0" smtClean="0"/>
              <a:t>Imputation, deletion </a:t>
            </a:r>
          </a:p>
          <a:p>
            <a:r>
              <a:rPr lang="en-IN" sz="800" b="1" dirty="0" smtClean="0"/>
              <a:t>Outlier treatment:  </a:t>
            </a:r>
            <a:r>
              <a:rPr lang="en-IN" sz="800" dirty="0" smtClean="0"/>
              <a:t>Imputation, capping Trimming</a:t>
            </a:r>
          </a:p>
          <a:p>
            <a:r>
              <a:rPr lang="en-IN" sz="800" b="1" dirty="0" smtClean="0"/>
              <a:t>Aggregation :  </a:t>
            </a:r>
            <a:r>
              <a:rPr lang="en-IN" sz="800" dirty="0" smtClean="0"/>
              <a:t>rollup features over different timeframes  or orders  (feature creation)</a:t>
            </a:r>
          </a:p>
          <a:p>
            <a:r>
              <a:rPr lang="en-IN" sz="800" b="1" dirty="0" smtClean="0"/>
              <a:t>Discretization:  </a:t>
            </a:r>
            <a:r>
              <a:rPr lang="en-IN" sz="800" dirty="0" smtClean="0"/>
              <a:t>binning (feature creation)</a:t>
            </a:r>
          </a:p>
          <a:p>
            <a:endParaRPr lang="en-IN" sz="800" dirty="0" smtClean="0"/>
          </a:p>
          <a:p>
            <a:endParaRPr lang="en-IN" sz="800" dirty="0" smtClean="0"/>
          </a:p>
          <a:p>
            <a:endParaRPr lang="en-IN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704900" y="4067054"/>
            <a:ext cx="2201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Quality data ready to perform further analysis and modelling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6926" y="1734206"/>
            <a:ext cx="219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By leveraging various </a:t>
            </a:r>
            <a:r>
              <a:rPr lang="en-IN" sz="800" dirty="0" smtClean="0"/>
              <a:t>statistical </a:t>
            </a:r>
            <a:r>
              <a:rPr lang="en-IN" sz="800" dirty="0" smtClean="0"/>
              <a:t>tools and graphs find hidden relationships and patterns in data to identify the reason  of customer churn </a:t>
            </a:r>
            <a:endParaRPr lang="en-IN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532184" y="2622332"/>
            <a:ext cx="2201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Univariate analysis :  </a:t>
            </a:r>
          </a:p>
          <a:p>
            <a:r>
              <a:rPr lang="en-IN" sz="800" dirty="0" smtClean="0"/>
              <a:t>Continuous variables  (box plot, distribution  plot , etc)</a:t>
            </a:r>
          </a:p>
          <a:p>
            <a:r>
              <a:rPr lang="en-IN" sz="800" dirty="0" smtClean="0"/>
              <a:t>Categorical variable (count plot, etc)</a:t>
            </a:r>
          </a:p>
          <a:p>
            <a:r>
              <a:rPr lang="en-IN" sz="800" b="1" dirty="0" smtClean="0"/>
              <a:t>Bivariate analysis :  </a:t>
            </a:r>
            <a:r>
              <a:rPr lang="en-IN" sz="800" dirty="0" smtClean="0"/>
              <a:t>Understand the relationship  of variables with churn</a:t>
            </a:r>
          </a:p>
          <a:p>
            <a:r>
              <a:rPr lang="en-IN" sz="800" b="1" dirty="0" smtClean="0"/>
              <a:t>Multivariate analysis :  </a:t>
            </a:r>
            <a:r>
              <a:rPr lang="en-IN" sz="800" dirty="0" smtClean="0"/>
              <a:t>Multicolinearity , identify hidden relations </a:t>
            </a:r>
          </a:p>
          <a:p>
            <a:endParaRPr lang="en-IN" sz="800" dirty="0" smtClean="0"/>
          </a:p>
          <a:p>
            <a:endParaRPr lang="en-IN" sz="800" dirty="0" smtClean="0"/>
          </a:p>
          <a:p>
            <a:endParaRPr lang="en-IN" sz="800" dirty="0" smtClean="0"/>
          </a:p>
          <a:p>
            <a:endParaRPr lang="en-IN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558458" y="4061799"/>
            <a:ext cx="2039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Based on yoy change in features understand how they impact  churn and provide </a:t>
            </a:r>
            <a:r>
              <a:rPr lang="en-IN" sz="800" dirty="0" smtClean="0"/>
              <a:t>recommendations based </a:t>
            </a:r>
            <a:r>
              <a:rPr lang="en-IN" sz="800" dirty="0" smtClean="0"/>
              <a:t>on results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5"/>
          <p:cNvSpPr txBox="1"/>
          <p:nvPr/>
        </p:nvSpPr>
        <p:spPr>
          <a:xfrm>
            <a:off x="210675" y="223100"/>
            <a:ext cx="85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3D85C6"/>
                </a:solidFill>
              </a:rPr>
              <a:t>Recommendations </a:t>
            </a:r>
            <a:r>
              <a:rPr lang="en" sz="1900" dirty="0" smtClean="0">
                <a:solidFill>
                  <a:srgbClr val="3D85C6"/>
                </a:solidFill>
              </a:rPr>
              <a:t>| 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1355834" y="1366345"/>
            <a:ext cx="140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+mj-lt"/>
                <a:hlinkClick r:id="rId3" action="ppaction://hlinkfile"/>
              </a:rPr>
              <a:t>Dummy case study </a:t>
            </a:r>
            <a:endParaRPr lang="en-IN" sz="1100" dirty="0">
              <a:latin typeface="+mj-lt"/>
            </a:endParaRPr>
          </a:p>
        </p:txBody>
      </p:sp>
      <p:pic>
        <p:nvPicPr>
          <p:cNvPr id="9" name="Picture 5" descr="C:\Users\lenovo\Desktop\115-1159896_case-study-icon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608" y="1080685"/>
            <a:ext cx="773659" cy="8873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0924" y="2217682"/>
            <a:ext cx="724162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050" b="1" dirty="0" smtClean="0">
                <a:solidFill>
                  <a:schemeClr val="tx1"/>
                </a:solidFill>
              </a:rPr>
              <a:t>Organise </a:t>
            </a:r>
            <a:r>
              <a:rPr lang="en-IN" sz="1050" b="1" dirty="0" smtClean="0">
                <a:solidFill>
                  <a:schemeClr val="tx1"/>
                </a:solidFill>
              </a:rPr>
              <a:t>female </a:t>
            </a:r>
            <a:r>
              <a:rPr lang="en-IN" sz="1050" b="1" dirty="0" smtClean="0">
                <a:solidFill>
                  <a:schemeClr val="tx1"/>
                </a:solidFill>
              </a:rPr>
              <a:t>centric promotional campaigns as females (specially low </a:t>
            </a:r>
            <a:r>
              <a:rPr lang="en-IN" sz="1050" b="1" dirty="0" smtClean="0">
                <a:solidFill>
                  <a:schemeClr val="tx1"/>
                </a:solidFill>
              </a:rPr>
              <a:t>spenders) </a:t>
            </a:r>
            <a:r>
              <a:rPr lang="en-IN" sz="1050" b="1" dirty="0" smtClean="0">
                <a:solidFill>
                  <a:schemeClr val="tx1"/>
                </a:solidFill>
              </a:rPr>
              <a:t>are more likely to get churned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50" b="1" dirty="0" smtClean="0">
                <a:solidFill>
                  <a:schemeClr val="tx1"/>
                </a:solidFill>
              </a:rPr>
              <a:t>Provide more personalized experience to low spending females on max fashions online portal (redesign the entry page highlighting products on </a:t>
            </a:r>
            <a:r>
              <a:rPr lang="en-IN" sz="1050" b="1" dirty="0" smtClean="0">
                <a:solidFill>
                  <a:schemeClr val="tx1"/>
                </a:solidFill>
              </a:rPr>
              <a:t>promotion)</a:t>
            </a:r>
            <a:endParaRPr lang="en-IN" sz="105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050" b="1" dirty="0" smtClean="0">
                <a:solidFill>
                  <a:schemeClr val="tx1"/>
                </a:solidFill>
              </a:rPr>
              <a:t>Add favourite button next to shopping cart button on max fashions online portal (as low spenders buy less at once increasing their dependency on favourite </a:t>
            </a:r>
            <a:r>
              <a:rPr lang="en-IN" sz="1050" b="1" dirty="0" smtClean="0">
                <a:solidFill>
                  <a:schemeClr val="tx1"/>
                </a:solidFill>
              </a:rPr>
              <a:t>button)</a:t>
            </a:r>
            <a:endParaRPr lang="en-IN" sz="105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IN" sz="105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830</Words>
  <PresentationFormat>On-screen Show (16:9)</PresentationFormat>
  <Paragraphs>144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88</cp:revision>
  <dcterms:modified xsi:type="dcterms:W3CDTF">2021-01-17T16:47:55Z</dcterms:modified>
</cp:coreProperties>
</file>