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sldIdLst>
    <p:sldId id="256" r:id="rId2"/>
    <p:sldId id="304" r:id="rId3"/>
    <p:sldId id="302" r:id="rId4"/>
    <p:sldId id="259" r:id="rId5"/>
    <p:sldId id="362" r:id="rId6"/>
    <p:sldId id="260" r:id="rId7"/>
    <p:sldId id="305" r:id="rId8"/>
    <p:sldId id="307" r:id="rId9"/>
    <p:sldId id="308" r:id="rId10"/>
    <p:sldId id="309" r:id="rId11"/>
    <p:sldId id="320" r:id="rId12"/>
    <p:sldId id="321" r:id="rId13"/>
    <p:sldId id="322" r:id="rId14"/>
    <p:sldId id="324" r:id="rId15"/>
    <p:sldId id="325" r:id="rId16"/>
    <p:sldId id="323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32" r:id="rId25"/>
    <p:sldId id="330" r:id="rId26"/>
    <p:sldId id="331" r:id="rId27"/>
    <p:sldId id="337" r:id="rId28"/>
    <p:sldId id="338" r:id="rId29"/>
    <p:sldId id="339" r:id="rId30"/>
    <p:sldId id="340" r:id="rId31"/>
    <p:sldId id="341" r:id="rId32"/>
    <p:sldId id="334" r:id="rId33"/>
    <p:sldId id="335" r:id="rId34"/>
    <p:sldId id="342" r:id="rId35"/>
    <p:sldId id="343" r:id="rId36"/>
    <p:sldId id="344" r:id="rId37"/>
    <p:sldId id="345" r:id="rId38"/>
    <p:sldId id="346" r:id="rId39"/>
    <p:sldId id="347" r:id="rId40"/>
    <p:sldId id="326" r:id="rId41"/>
    <p:sldId id="348" r:id="rId42"/>
    <p:sldId id="352" r:id="rId43"/>
    <p:sldId id="349" r:id="rId44"/>
    <p:sldId id="353" r:id="rId45"/>
    <p:sldId id="354" r:id="rId46"/>
    <p:sldId id="356" r:id="rId47"/>
    <p:sldId id="351" r:id="rId48"/>
    <p:sldId id="358" r:id="rId49"/>
    <p:sldId id="361" r:id="rId50"/>
    <p:sldId id="360" r:id="rId51"/>
    <p:sldId id="29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5943" autoAdjust="0"/>
  </p:normalViewPr>
  <p:slideViewPr>
    <p:cSldViewPr snapToGrid="0" snapToObjects="1">
      <p:cViewPr varScale="1">
        <p:scale>
          <a:sx n="56" d="100"/>
          <a:sy n="56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3EEA0-6183-4214-9BBE-7DC35CC4480F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CAF7-84BE-4238-B502-F91EB47DF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CAF7-84BE-4238-B502-F91EB47DF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CAF7-84BE-4238-B502-F91EB47DF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CAF7-84BE-4238-B502-F91EB47DF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12674C-7104-3C46-9E7D-1C454560A29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A7BC829-066C-464A-8F87-3C9DE82D5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38100" y="3124969"/>
            <a:ext cx="91440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  <a:t/>
            </a:r>
            <a:b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</a:br>
            <a: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  <a:t/>
            </a:r>
            <a:b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</a:br>
            <a: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  <a:t/>
            </a:r>
            <a:b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</a:br>
            <a:r>
              <a:rPr lang="en-US" sz="7300" dirty="0" smtClean="0">
                <a:solidFill>
                  <a:schemeClr val="tx1"/>
                </a:solidFill>
                <a:latin typeface="Bebas Neue"/>
                <a:cs typeface="Bebas Neue"/>
              </a:rPr>
              <a:t>Bloom-Filter-</a:t>
            </a:r>
            <a:r>
              <a:rPr lang="en-US" sz="7300" dirty="0" err="1" smtClean="0">
                <a:solidFill>
                  <a:schemeClr val="tx1"/>
                </a:solidFill>
                <a:latin typeface="Bebas Neue"/>
                <a:cs typeface="Bebas Neue"/>
              </a:rPr>
              <a:t>Trie</a:t>
            </a:r>
            <a:r>
              <a:rPr lang="en-US" dirty="0" smtClean="0">
                <a:solidFill>
                  <a:schemeClr val="tx1"/>
                </a:solidFill>
                <a:latin typeface="Bebas Neue"/>
                <a:cs typeface="Bebas Neue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ebas Neue"/>
                <a:cs typeface="Bebas Neue"/>
              </a:rPr>
            </a:br>
            <a:r>
              <a:rPr lang="en-US" dirty="0" smtClean="0">
                <a:solidFill>
                  <a:schemeClr val="tx1"/>
                </a:solidFill>
                <a:latin typeface="Bebas Neue"/>
                <a:cs typeface="Bebas Neue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ebas Neue"/>
                <a:cs typeface="Bebas Neue"/>
              </a:rPr>
            </a:br>
            <a:r>
              <a:rPr lang="en-US" dirty="0" smtClean="0">
                <a:solidFill>
                  <a:schemeClr val="tx1"/>
                </a:solidFill>
                <a:latin typeface="Bebas Neue"/>
                <a:cs typeface="Bebas Neue"/>
              </a:rPr>
              <a:t>Anuved </a:t>
            </a:r>
            <a:r>
              <a:rPr lang="en-US" dirty="0" err="1" smtClean="0">
                <a:solidFill>
                  <a:schemeClr val="tx1"/>
                </a:solidFill>
                <a:latin typeface="Bebas Neue"/>
                <a:cs typeface="Bebas Neue"/>
              </a:rPr>
              <a:t>verma</a:t>
            </a:r>
            <a:endParaRPr lang="en-US" sz="4000" dirty="0">
              <a:solidFill>
                <a:schemeClr val="tx1"/>
              </a:solidFill>
              <a:latin typeface="Bebas Neue"/>
              <a:cs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2899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trike="sngStrike" dirty="0"/>
              <a:t>Colored De-</a:t>
            </a:r>
            <a:r>
              <a:rPr lang="en-US" strike="sngStrike" dirty="0" err="1"/>
              <a:t>Bruijn</a:t>
            </a:r>
            <a:r>
              <a:rPr lang="en-US" strike="sngStrike" dirty="0"/>
              <a:t> Graph</a:t>
            </a:r>
          </a:p>
          <a:p>
            <a:endParaRPr lang="en-US" dirty="0" smtClean="0"/>
          </a:p>
          <a:p>
            <a:r>
              <a:rPr lang="en-US" dirty="0"/>
              <a:t>Bloom </a:t>
            </a:r>
            <a:r>
              <a:rPr lang="en-US" dirty="0" smtClean="0"/>
              <a:t>Filter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Uncompressed Container</a:t>
            </a:r>
          </a:p>
          <a:p>
            <a:pPr lvl="1"/>
            <a:r>
              <a:rPr lang="en-US" dirty="0" smtClean="0"/>
              <a:t>Compressed Container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kellabyte.com/wp-content/uploads/2013/01/bloomfilter_querying_thum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2" y="2292379"/>
            <a:ext cx="5800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Bloom Filter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Bloom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kellabyte.com/wp-content/uploads/2013/01/bloomfilter_add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8" y="2590800"/>
            <a:ext cx="8040682" cy="30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Bloom Filter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Bloom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Bloom Filter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f</a:t>
            </a:r>
            <a:r>
              <a:rPr lang="en-US" dirty="0" smtClean="0"/>
              <a:t>) look-up to check input element is a member, where </a:t>
            </a:r>
            <a:r>
              <a:rPr lang="en-US" i="1" dirty="0" smtClean="0"/>
              <a:t>f</a:t>
            </a:r>
            <a:r>
              <a:rPr lang="en-US" dirty="0" smtClean="0"/>
              <a:t> is the number of hash 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Bloom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Bloom Filter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f</a:t>
            </a:r>
            <a:r>
              <a:rPr lang="en-US" dirty="0" smtClean="0"/>
              <a:t>) look-up to check input element is a member, where </a:t>
            </a:r>
            <a:r>
              <a:rPr lang="en-US" i="1" dirty="0" smtClean="0"/>
              <a:t>f</a:t>
            </a:r>
            <a:r>
              <a:rPr lang="en-US" dirty="0" smtClean="0"/>
              <a:t> is the number of hash functions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/>
              <a:t>May result in false-positives, but no false-negatives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Bloom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Bloom Filter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f</a:t>
            </a:r>
            <a:r>
              <a:rPr lang="en-US" dirty="0" smtClean="0"/>
              <a:t>) look-up to check input element is a member, where </a:t>
            </a:r>
            <a:r>
              <a:rPr lang="en-US" i="1" dirty="0" smtClean="0"/>
              <a:t>f</a:t>
            </a:r>
            <a:r>
              <a:rPr lang="en-US" dirty="0" smtClean="0"/>
              <a:t> is the number of hash functions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/>
              <a:t>May result in false-positives, but no </a:t>
            </a:r>
            <a:r>
              <a:rPr lang="en-US" dirty="0" smtClean="0"/>
              <a:t>false-negatives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not just use a </a:t>
            </a:r>
            <a:r>
              <a:rPr lang="en-US" dirty="0" err="1"/>
              <a:t>HashMap</a:t>
            </a:r>
            <a:r>
              <a:rPr lang="en-US" dirty="0"/>
              <a:t>? </a:t>
            </a:r>
            <a:r>
              <a:rPr lang="en-US" dirty="0" smtClean="0"/>
              <a:t>BF is constant </a:t>
            </a:r>
            <a:r>
              <a:rPr lang="en-US" dirty="0"/>
              <a:t>size!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Bloom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trike="sngStrike" dirty="0"/>
              <a:t>Colored De-</a:t>
            </a:r>
            <a:r>
              <a:rPr lang="en-US" strike="sngStrike" dirty="0" err="1"/>
              <a:t>Bruijn</a:t>
            </a:r>
            <a:r>
              <a:rPr lang="en-US" strike="sngStrike" dirty="0"/>
              <a:t> Graph</a:t>
            </a:r>
          </a:p>
          <a:p>
            <a:endParaRPr lang="en-US" dirty="0" smtClean="0"/>
          </a:p>
          <a:p>
            <a:r>
              <a:rPr lang="en-US" strike="sngStrike" dirty="0"/>
              <a:t>Bloom </a:t>
            </a:r>
            <a:r>
              <a:rPr lang="en-US" strike="sngStrike" dirty="0" smtClean="0"/>
              <a:t>Filter</a:t>
            </a:r>
            <a:endParaRPr lang="en-US" strike="sngStrike" dirty="0"/>
          </a:p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Uncompressed Container</a:t>
            </a:r>
          </a:p>
          <a:p>
            <a:pPr lvl="1"/>
            <a:r>
              <a:rPr lang="en-US" dirty="0" smtClean="0"/>
              <a:t>Compressed Container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811547"/>
            <a:ext cx="7521024" cy="366056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Burst </a:t>
            </a:r>
            <a:r>
              <a:rPr lang="en-US" dirty="0" err="1" smtClean="0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1903886"/>
            <a:ext cx="6991350" cy="358465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Burst </a:t>
            </a:r>
            <a:r>
              <a:rPr lang="en-US" dirty="0" err="1" smtClean="0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26" y="2046077"/>
            <a:ext cx="7738110" cy="368720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Burst </a:t>
            </a:r>
            <a:r>
              <a:rPr lang="en-US" dirty="0" err="1" smtClean="0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Implemented a data-structure/algorithm I found that looked interesting</a:t>
            </a:r>
          </a:p>
          <a:p>
            <a:endParaRPr lang="en-US" dirty="0" smtClean="0"/>
          </a:p>
          <a:p>
            <a:r>
              <a:rPr lang="en-US" dirty="0" smtClean="0"/>
              <a:t>“Bloom Filter </a:t>
            </a:r>
            <a:r>
              <a:rPr lang="en-US" dirty="0" err="1" smtClean="0"/>
              <a:t>Trie</a:t>
            </a:r>
            <a:r>
              <a:rPr lang="en-US" dirty="0" smtClean="0"/>
              <a:t>: an alignment-free and reference-free data structure for pan-genome storage”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Published in “Algorithms </a:t>
            </a:r>
            <a:r>
              <a:rPr lang="en-US" dirty="0"/>
              <a:t>for Molecular Biology</a:t>
            </a:r>
            <a:r>
              <a:rPr lang="en-US" dirty="0" smtClean="0"/>
              <a:t>” earlier this year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</p:spTree>
    <p:extLst>
      <p:ext uri="{BB962C8B-B14F-4D97-AF65-F5344CB8AC3E}">
        <p14:creationId xmlns:p14="http://schemas.microsoft.com/office/powerpoint/2010/main" val="145136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Uncompressed Container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Burst </a:t>
            </a:r>
            <a:r>
              <a:rPr lang="en-US" dirty="0" err="1" smtClean="0"/>
              <a:t>Trie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290"/>
            <a:ext cx="2520218" cy="22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Uncompressed Container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Burst </a:t>
            </a:r>
            <a:r>
              <a:rPr lang="en-US" dirty="0" err="1" smtClean="0"/>
              <a:t>Trie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290"/>
            <a:ext cx="2520218" cy="222716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02965" y="3674853"/>
            <a:ext cx="1931012" cy="84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gcgccaggaatc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67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06" y="3547499"/>
            <a:ext cx="6013500" cy="19749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Uncompressed Container</a:t>
            </a:r>
          </a:p>
          <a:p>
            <a:pPr lvl="1"/>
            <a:r>
              <a:rPr lang="en-US" dirty="0" smtClean="0"/>
              <a:t>Compressed Container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Burst </a:t>
            </a:r>
            <a:r>
              <a:rPr lang="en-US" dirty="0" err="1" smtClean="0"/>
              <a:t>Trie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5290"/>
            <a:ext cx="2520218" cy="22271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02965" y="3674853"/>
            <a:ext cx="1931012" cy="84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gcgccaggaatc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86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trike="sngStrike" dirty="0"/>
              <a:t>Colored De-</a:t>
            </a:r>
            <a:r>
              <a:rPr lang="en-US" strike="sngStrike" dirty="0" err="1"/>
              <a:t>Bruijn</a:t>
            </a:r>
            <a:r>
              <a:rPr lang="en-US" strike="sngStrike" dirty="0"/>
              <a:t> Graph</a:t>
            </a:r>
          </a:p>
          <a:p>
            <a:endParaRPr lang="en-US" dirty="0" smtClean="0"/>
          </a:p>
          <a:p>
            <a:r>
              <a:rPr lang="en-US" strike="sngStrike" dirty="0"/>
              <a:t>Bloom </a:t>
            </a:r>
            <a:r>
              <a:rPr lang="en-US" strike="sngStrike" dirty="0" smtClean="0"/>
              <a:t>Filter</a:t>
            </a:r>
            <a:endParaRPr lang="en-US" dirty="0"/>
          </a:p>
          <a:p>
            <a:endParaRPr lang="en-US" dirty="0" smtClean="0"/>
          </a:p>
          <a:p>
            <a:r>
              <a:rPr lang="en-US" strike="sngStrike" dirty="0" smtClean="0"/>
              <a:t>Burst </a:t>
            </a:r>
            <a:r>
              <a:rPr lang="en-US" strike="sngStrike" dirty="0" err="1" smtClean="0"/>
              <a:t>Trie</a:t>
            </a:r>
            <a:endParaRPr lang="en-US" strike="sngStrike" dirty="0" smtClean="0"/>
          </a:p>
          <a:p>
            <a:pPr lvl="1"/>
            <a:r>
              <a:rPr lang="en-US" strike="sngStrike" dirty="0" smtClean="0"/>
              <a:t>Uncompressed Container</a:t>
            </a:r>
          </a:p>
          <a:p>
            <a:pPr lvl="1"/>
            <a:r>
              <a:rPr lang="en-US" strike="sngStrike" dirty="0" smtClean="0"/>
              <a:t>Compressed Container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 smtClean="0"/>
              <a:t>Trie</a:t>
            </a:r>
            <a:r>
              <a:rPr lang="en-US" dirty="0" smtClean="0"/>
              <a:t>: </a:t>
            </a:r>
            <a:r>
              <a:rPr lang="en-US" dirty="0"/>
              <a:t>Structure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2998" y="3455585"/>
            <a:ext cx="3881887" cy="2277373"/>
            <a:chOff x="2915728" y="3605842"/>
            <a:chExt cx="3881887" cy="2277373"/>
          </a:xfrm>
        </p:grpSpPr>
        <p:sp>
          <p:nvSpPr>
            <p:cNvPr id="3" name="Oval 2"/>
            <p:cNvSpPr/>
            <p:nvPr/>
          </p:nvSpPr>
          <p:spPr>
            <a:xfrm>
              <a:off x="2915728" y="3605842"/>
              <a:ext cx="3881887" cy="227737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682" y="4318023"/>
              <a:ext cx="1386359" cy="1225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2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 smtClean="0"/>
              <a:t>Trie</a:t>
            </a:r>
            <a:r>
              <a:rPr lang="en-US" dirty="0" smtClean="0"/>
              <a:t>: </a:t>
            </a:r>
            <a:r>
              <a:rPr lang="en-US" dirty="0"/>
              <a:t>Structure</a:t>
            </a:r>
          </a:p>
        </p:txBody>
      </p:sp>
      <p:sp>
        <p:nvSpPr>
          <p:cNvPr id="3" name="Oval 2"/>
          <p:cNvSpPr/>
          <p:nvPr/>
        </p:nvSpPr>
        <p:spPr>
          <a:xfrm>
            <a:off x="2322998" y="3455585"/>
            <a:ext cx="3881887" cy="2277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1" y="4594271"/>
            <a:ext cx="1547004" cy="3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 smtClean="0"/>
              <a:t>Trie</a:t>
            </a:r>
            <a:r>
              <a:rPr lang="en-US" dirty="0" smtClean="0"/>
              <a:t>: </a:t>
            </a:r>
            <a:r>
              <a:rPr lang="en-US" dirty="0"/>
              <a:t>Structure</a:t>
            </a:r>
          </a:p>
        </p:txBody>
      </p:sp>
      <p:sp>
        <p:nvSpPr>
          <p:cNvPr id="3" name="Oval 2"/>
          <p:cNvSpPr/>
          <p:nvPr/>
        </p:nvSpPr>
        <p:spPr>
          <a:xfrm>
            <a:off x="2322998" y="3455585"/>
            <a:ext cx="3881887" cy="2277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1" y="4594271"/>
            <a:ext cx="1547004" cy="374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17" y="4169026"/>
            <a:ext cx="1386359" cy="12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/>
              <a:t>Trie</a:t>
            </a:r>
            <a:r>
              <a:rPr lang="en-US" dirty="0"/>
              <a:t>: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22998" y="3455585"/>
            <a:ext cx="3881887" cy="2277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1" y="4594271"/>
            <a:ext cx="1547004" cy="374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8" y="4712286"/>
            <a:ext cx="1547004" cy="3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data structure optimized for </a:t>
            </a:r>
            <a:r>
              <a:rPr lang="en-US" u="sng" dirty="0" smtClean="0"/>
              <a:t>pan-genome</a:t>
            </a:r>
            <a:r>
              <a:rPr lang="en-US" dirty="0" smtClean="0"/>
              <a:t> storage and </a:t>
            </a:r>
            <a:r>
              <a:rPr lang="en-US" u="sng" dirty="0" smtClean="0"/>
              <a:t>indexing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</p:spTree>
    <p:extLst>
      <p:ext uri="{BB962C8B-B14F-4D97-AF65-F5344CB8AC3E}">
        <p14:creationId xmlns:p14="http://schemas.microsoft.com/office/powerpoint/2010/main" val="24712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/>
              <a:t>Trie</a:t>
            </a:r>
            <a:r>
              <a:rPr lang="en-US" dirty="0"/>
              <a:t>: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22998" y="3455585"/>
            <a:ext cx="3881887" cy="2277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1" y="4594271"/>
            <a:ext cx="1547004" cy="374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8" y="4712286"/>
            <a:ext cx="1547004" cy="37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01" y="3412351"/>
            <a:ext cx="1386359" cy="12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/>
              <a:t>Trie</a:t>
            </a:r>
            <a:r>
              <a:rPr lang="en-US" dirty="0"/>
              <a:t>: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22998" y="3455585"/>
            <a:ext cx="3881887" cy="2277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1" y="4594271"/>
            <a:ext cx="1547004" cy="374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8" y="4712286"/>
            <a:ext cx="1547004" cy="3746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23" y="3880421"/>
            <a:ext cx="1547004" cy="3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err="1"/>
              <a:t>Trie</a:t>
            </a:r>
            <a:r>
              <a:rPr lang="en-US" dirty="0"/>
              <a:t>: </a:t>
            </a:r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22998" y="3455585"/>
            <a:ext cx="3881887" cy="2277373"/>
            <a:chOff x="2915728" y="3605842"/>
            <a:chExt cx="3881887" cy="2277373"/>
          </a:xfrm>
        </p:grpSpPr>
        <p:sp>
          <p:nvSpPr>
            <p:cNvPr id="3" name="Oval 2"/>
            <p:cNvSpPr/>
            <p:nvPr/>
          </p:nvSpPr>
          <p:spPr>
            <a:xfrm>
              <a:off x="2915728" y="3605842"/>
              <a:ext cx="3881887" cy="227737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682" y="4318023"/>
              <a:ext cx="1386359" cy="122515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996" y="4387116"/>
              <a:ext cx="1547004" cy="3746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613" y="3914455"/>
              <a:ext cx="1547004" cy="3746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697" y="5029056"/>
              <a:ext cx="1547004" cy="374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2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u="sng" dirty="0" smtClean="0"/>
              <a:t>vertex</a:t>
            </a:r>
            <a:r>
              <a:rPr lang="en-US" dirty="0" smtClean="0"/>
              <a:t> has: </a:t>
            </a:r>
          </a:p>
          <a:p>
            <a:pPr lvl="1"/>
            <a:r>
              <a:rPr lang="en-US" dirty="0" smtClean="0"/>
              <a:t>at MOST ONE Uncompressed Container</a:t>
            </a:r>
          </a:p>
          <a:p>
            <a:pPr lvl="1"/>
            <a:r>
              <a:rPr lang="en-US" dirty="0" smtClean="0"/>
              <a:t>Any number of Compressed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Structure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50820" y="2072553"/>
            <a:ext cx="2926331" cy="1716780"/>
            <a:chOff x="2915728" y="3605842"/>
            <a:chExt cx="3881887" cy="2277373"/>
          </a:xfrm>
        </p:grpSpPr>
        <p:sp>
          <p:nvSpPr>
            <p:cNvPr id="3" name="Oval 2"/>
            <p:cNvSpPr/>
            <p:nvPr/>
          </p:nvSpPr>
          <p:spPr>
            <a:xfrm>
              <a:off x="2915728" y="3605842"/>
              <a:ext cx="3881887" cy="227737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682" y="4318023"/>
              <a:ext cx="1386359" cy="122515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996" y="4387116"/>
              <a:ext cx="1547004" cy="3746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613" y="3914455"/>
              <a:ext cx="1547004" cy="3746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697" y="5029056"/>
              <a:ext cx="1547004" cy="374665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58" y="3807395"/>
            <a:ext cx="6048973" cy="19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What happens when we’re compressing a container?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What happens when we’re compressing a container?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Compression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615214"/>
            <a:ext cx="4724400" cy="1344702"/>
            <a:chOff x="0" y="2615214"/>
            <a:chExt cx="4724400" cy="13447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778" y="2957699"/>
              <a:ext cx="3051622" cy="10022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15214"/>
              <a:ext cx="1278914" cy="1130203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1278914" y="3029805"/>
              <a:ext cx="979916" cy="4290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6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What happens when we’re compressing a container?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35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" y="3982043"/>
            <a:ext cx="8839199" cy="16494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615214"/>
            <a:ext cx="4724400" cy="1344702"/>
            <a:chOff x="0" y="2615214"/>
            <a:chExt cx="4724400" cy="13447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778" y="2957699"/>
              <a:ext cx="3051622" cy="10022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615214"/>
              <a:ext cx="1278914" cy="1130203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1278914" y="3029805"/>
              <a:ext cx="979916" cy="4290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9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What happens when we’re compressing a container?</a:t>
            </a:r>
          </a:p>
          <a:p>
            <a:r>
              <a:rPr lang="en-US" dirty="0"/>
              <a:t>Compressed container </a:t>
            </a:r>
            <a:r>
              <a:rPr lang="en-US" dirty="0" smtClean="0"/>
              <a:t>stores the first </a:t>
            </a:r>
            <a:r>
              <a:rPr lang="en-US" dirty="0"/>
              <a:t>L letters of the K-</a:t>
            </a:r>
            <a:r>
              <a:rPr lang="en-US" dirty="0" err="1"/>
              <a:t>mer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" y="4672155"/>
            <a:ext cx="8839199" cy="16494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05326"/>
            <a:ext cx="4724400" cy="1344702"/>
            <a:chOff x="0" y="2615214"/>
            <a:chExt cx="4724400" cy="13447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778" y="2957699"/>
              <a:ext cx="3051622" cy="10022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615214"/>
              <a:ext cx="1278914" cy="1130203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1278914" y="3029805"/>
              <a:ext cx="979916" cy="4290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</p:spTree>
    <p:extLst>
      <p:ext uri="{BB962C8B-B14F-4D97-AF65-F5344CB8AC3E}">
        <p14:creationId xmlns:p14="http://schemas.microsoft.com/office/powerpoint/2010/main" val="14772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What happens when we’re compressing a container?</a:t>
            </a:r>
          </a:p>
          <a:p>
            <a:r>
              <a:rPr lang="en-US" dirty="0"/>
              <a:t>Compressed container </a:t>
            </a:r>
            <a:r>
              <a:rPr lang="en-US" dirty="0" smtClean="0"/>
              <a:t>stores the first </a:t>
            </a:r>
            <a:r>
              <a:rPr lang="en-US" dirty="0"/>
              <a:t>L letters of the </a:t>
            </a:r>
            <a:r>
              <a:rPr lang="en-US" dirty="0" smtClean="0"/>
              <a:t>K-</a:t>
            </a:r>
            <a:r>
              <a:rPr lang="en-US" dirty="0" err="1" smtClean="0"/>
              <a:t>mer</a:t>
            </a:r>
            <a:endParaRPr lang="en-US" dirty="0" smtClean="0"/>
          </a:p>
          <a:p>
            <a:pPr lvl="1"/>
            <a:r>
              <a:rPr lang="en-US" i="1" dirty="0" err="1" smtClean="0"/>
              <a:t>quer</a:t>
            </a:r>
            <a:r>
              <a:rPr lang="en-US" dirty="0" smtClean="0"/>
              <a:t> : bloom filter</a:t>
            </a:r>
          </a:p>
          <a:p>
            <a:pPr lvl="1"/>
            <a:r>
              <a:rPr lang="en-US" i="1" dirty="0" err="1" smtClean="0"/>
              <a:t>pref</a:t>
            </a:r>
            <a:r>
              <a:rPr lang="en-US" i="1" dirty="0" smtClean="0"/>
              <a:t> </a:t>
            </a:r>
            <a:r>
              <a:rPr lang="en-US" dirty="0" smtClean="0"/>
              <a:t>: stores first </a:t>
            </a:r>
            <a:r>
              <a:rPr lang="en-US" i="1" dirty="0" smtClean="0"/>
              <a:t>a</a:t>
            </a:r>
            <a:r>
              <a:rPr lang="en-US" dirty="0" smtClean="0"/>
              <a:t> letters of L</a:t>
            </a:r>
          </a:p>
          <a:p>
            <a:pPr lvl="1"/>
            <a:r>
              <a:rPr lang="en-US" i="1" dirty="0" err="1" smtClean="0"/>
              <a:t>suf</a:t>
            </a:r>
            <a:r>
              <a:rPr lang="en-US" i="1" dirty="0" smtClean="0"/>
              <a:t> : </a:t>
            </a:r>
            <a:r>
              <a:rPr lang="en-US" dirty="0" smtClean="0"/>
              <a:t>stores last </a:t>
            </a:r>
            <a:r>
              <a:rPr lang="en-US" i="1" dirty="0" smtClean="0"/>
              <a:t>b</a:t>
            </a:r>
            <a:r>
              <a:rPr lang="en-US" dirty="0" smtClean="0"/>
              <a:t> letters of L (where L = </a:t>
            </a:r>
            <a:r>
              <a:rPr lang="en-US" i="1" dirty="0" smtClean="0"/>
              <a:t>a </a:t>
            </a:r>
            <a:r>
              <a:rPr lang="en-US" dirty="0" smtClean="0"/>
              <a:t>+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clust</a:t>
            </a:r>
            <a:r>
              <a:rPr lang="en-US" i="1" dirty="0" smtClean="0"/>
              <a:t> : </a:t>
            </a:r>
            <a:r>
              <a:rPr lang="en-US" dirty="0" smtClean="0"/>
              <a:t>stores “cluster start </a:t>
            </a:r>
            <a:r>
              <a:rPr lang="en-US" dirty="0" err="1" smtClean="0"/>
              <a:t>postitions</a:t>
            </a:r>
            <a:r>
              <a:rPr lang="en-US" dirty="0" smtClean="0"/>
              <a:t>”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" y="4672155"/>
            <a:ext cx="8839199" cy="1649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</p:spTree>
    <p:extLst>
      <p:ext uri="{BB962C8B-B14F-4D97-AF65-F5344CB8AC3E}">
        <p14:creationId xmlns:p14="http://schemas.microsoft.com/office/powerpoint/2010/main" val="27024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" y="4568637"/>
            <a:ext cx="8839199" cy="16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58" y="2769247"/>
            <a:ext cx="6048973" cy="198661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i="1" dirty="0" err="1" smtClean="0"/>
              <a:t>quer</a:t>
            </a:r>
            <a:r>
              <a:rPr lang="en-US" sz="1800" dirty="0" smtClean="0"/>
              <a:t> : bloom filter</a:t>
            </a:r>
          </a:p>
          <a:p>
            <a:pPr lvl="1"/>
            <a:r>
              <a:rPr lang="en-US" sz="1800" i="1" dirty="0" err="1" smtClean="0"/>
              <a:t>pref</a:t>
            </a:r>
            <a:r>
              <a:rPr lang="en-US" sz="1800" i="1" dirty="0" smtClean="0"/>
              <a:t> </a:t>
            </a:r>
            <a:r>
              <a:rPr lang="en-US" sz="1800" dirty="0" smtClean="0"/>
              <a:t>: stores first </a:t>
            </a:r>
            <a:r>
              <a:rPr lang="en-US" sz="1800" i="1" dirty="0" smtClean="0"/>
              <a:t>a</a:t>
            </a:r>
            <a:r>
              <a:rPr lang="en-US" sz="1800" dirty="0" smtClean="0"/>
              <a:t> letters of L</a:t>
            </a:r>
          </a:p>
          <a:p>
            <a:pPr lvl="1"/>
            <a:r>
              <a:rPr lang="en-US" sz="1800" i="1" dirty="0" err="1" smtClean="0"/>
              <a:t>suf</a:t>
            </a:r>
            <a:r>
              <a:rPr lang="en-US" sz="1800" i="1" dirty="0" smtClean="0"/>
              <a:t> : </a:t>
            </a:r>
            <a:r>
              <a:rPr lang="en-US" sz="1800" dirty="0" smtClean="0"/>
              <a:t>stores last </a:t>
            </a:r>
            <a:r>
              <a:rPr lang="en-US" sz="1800" i="1" dirty="0" smtClean="0"/>
              <a:t>b</a:t>
            </a:r>
            <a:r>
              <a:rPr lang="en-US" sz="1800" dirty="0" smtClean="0"/>
              <a:t> letters of L (where L = </a:t>
            </a:r>
            <a:r>
              <a:rPr lang="en-US" sz="1800" i="1" dirty="0" smtClean="0"/>
              <a:t>a </a:t>
            </a:r>
            <a:r>
              <a:rPr lang="en-US" sz="1800" dirty="0" smtClean="0"/>
              <a:t>+ </a:t>
            </a:r>
            <a:r>
              <a:rPr lang="en-US" sz="1800" i="1" dirty="0" smtClean="0"/>
              <a:t>b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i="1" dirty="0" err="1" smtClean="0"/>
              <a:t>clust</a:t>
            </a:r>
            <a:r>
              <a:rPr lang="en-US" sz="1800" i="1" dirty="0" smtClean="0"/>
              <a:t> : </a:t>
            </a:r>
            <a:r>
              <a:rPr lang="en-US" sz="1800" dirty="0" smtClean="0"/>
              <a:t>stores “cluster start </a:t>
            </a:r>
            <a:r>
              <a:rPr lang="en-US" sz="1800" dirty="0" err="1" smtClean="0"/>
              <a:t>postitions</a:t>
            </a:r>
            <a:r>
              <a:rPr lang="en-US" sz="1800" dirty="0" smtClean="0"/>
              <a:t>”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Compression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</p:spTree>
    <p:extLst>
      <p:ext uri="{BB962C8B-B14F-4D97-AF65-F5344CB8AC3E}">
        <p14:creationId xmlns:p14="http://schemas.microsoft.com/office/powerpoint/2010/main" val="39573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data structure optimized for </a:t>
            </a:r>
            <a:r>
              <a:rPr lang="en-US" u="sng" dirty="0" smtClean="0"/>
              <a:t>pan-genome</a:t>
            </a:r>
            <a:r>
              <a:rPr lang="en-US" dirty="0" smtClean="0"/>
              <a:t> storage and </a:t>
            </a:r>
            <a:r>
              <a:rPr lang="en-US" u="sng" dirty="0" smtClean="0"/>
              <a:t>indexing</a:t>
            </a:r>
          </a:p>
          <a:p>
            <a:endParaRPr lang="en-US" dirty="0" smtClean="0"/>
          </a:p>
        </p:txBody>
      </p:sp>
      <p:pic>
        <p:nvPicPr>
          <p:cNvPr id="1028" name="Picture 4" descr="https://www.prismnet.com/~hcexres/textbook/images/print_inde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26" y="2090467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</p:spTree>
    <p:extLst>
      <p:ext uri="{BB962C8B-B14F-4D97-AF65-F5344CB8AC3E}">
        <p14:creationId xmlns:p14="http://schemas.microsoft.com/office/powerpoint/2010/main" val="41544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Look-up is O(</a:t>
            </a:r>
            <a:r>
              <a:rPr lang="en-US" i="1" dirty="0" smtClean="0"/>
              <a:t>|</a:t>
            </a:r>
            <a:r>
              <a:rPr lang="en-US" i="1" dirty="0" err="1" smtClean="0"/>
              <a:t>pref</a:t>
            </a:r>
            <a:r>
              <a:rPr lang="en-US" i="1" dirty="0" smtClean="0"/>
              <a:t>| + |q|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37890" name="Picture 2" descr="https://static-content.springer.com/image/art%3A10.1186%2Fs13015-016-0066-8/MediaObjects/13015_2016_66_Figb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3330"/>
            <a:ext cx="6694098" cy="25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Longest path of a BFT has K / L vertices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4034" name="Picture 2" descr="https://static-content.springer.com/image/art%3A10.1186%2Fs13015-016-0066-8/MediaObjects/13015_2016_66_Figc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11572"/>
            <a:ext cx="9152909" cy="265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5058" name="Picture 2" descr="https://static-content.springer.com/image/art%3A10.1186%2Fs13015-016-0066-8/MediaObjects/13015_2016_66_Figa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2578"/>
            <a:ext cx="8754580" cy="9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Insertion:</a:t>
            </a:r>
          </a:p>
          <a:p>
            <a:pPr lvl="1"/>
            <a:r>
              <a:rPr lang="en-US" dirty="0" smtClean="0"/>
              <a:t>If Uncompressed Container: just put it in alphabetically: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5058" name="Picture 2" descr="https://static-content.springer.com/image/art%3A10.1186%2Fs13015-016-0066-8/MediaObjects/13015_2016_66_Figa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8262"/>
            <a:ext cx="8754580" cy="9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Insertion:</a:t>
            </a:r>
          </a:p>
          <a:p>
            <a:pPr lvl="1"/>
            <a:r>
              <a:rPr lang="en-US" dirty="0" smtClean="0"/>
              <a:t>If Uncompressed Container: just put it in alphabetically: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If Compressed Container…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5058" name="Picture 2" descr="https://static-content.springer.com/image/art%3A10.1186%2Fs13015-016-0066-8/MediaObjects/13015_2016_66_Figa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8262"/>
            <a:ext cx="8754580" cy="9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Insertion:</a:t>
            </a:r>
          </a:p>
          <a:p>
            <a:pPr lvl="1"/>
            <a:r>
              <a:rPr lang="en-US" dirty="0" smtClean="0"/>
              <a:t>If Uncompressed Container: just put it in alphabetically: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If Compressed Container…</a:t>
            </a:r>
          </a:p>
          <a:p>
            <a:pPr lvl="2"/>
            <a:r>
              <a:rPr lang="en-US" dirty="0" smtClean="0"/>
              <a:t>1) Calculate cluster start point with </a:t>
            </a:r>
            <a:r>
              <a:rPr lang="en-US" dirty="0" err="1" smtClean="0"/>
              <a:t>HammingWeight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5058" name="Picture 2" descr="https://static-content.springer.com/image/art%3A10.1186%2Fs13015-016-0066-8/MediaObjects/13015_2016_66_Figa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8262"/>
            <a:ext cx="8754580" cy="9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Insertion:</a:t>
            </a:r>
          </a:p>
          <a:p>
            <a:pPr lvl="1"/>
            <a:r>
              <a:rPr lang="en-US" dirty="0" smtClean="0"/>
              <a:t>If Uncompressed Container: just put it in alphabetically: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If Compressed Container…</a:t>
            </a:r>
          </a:p>
          <a:p>
            <a:pPr lvl="2"/>
            <a:r>
              <a:rPr lang="en-US" dirty="0" smtClean="0"/>
              <a:t>1) Calculate cluster start point with </a:t>
            </a:r>
            <a:r>
              <a:rPr lang="en-US" dirty="0" err="1" smtClean="0"/>
              <a:t>HammingWeight</a:t>
            </a:r>
            <a:endParaRPr lang="en-US" dirty="0" smtClean="0"/>
          </a:p>
          <a:p>
            <a:pPr lvl="2"/>
            <a:r>
              <a:rPr lang="en-US" dirty="0" smtClean="0"/>
              <a:t>2) Iterate through </a:t>
            </a:r>
            <a:r>
              <a:rPr lang="en-US" i="1" dirty="0" err="1" smtClean="0"/>
              <a:t>suf</a:t>
            </a:r>
            <a:r>
              <a:rPr lang="en-US" dirty="0" smtClean="0"/>
              <a:t> and insert alphabetically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5058" name="Picture 2" descr="https://static-content.springer.com/image/art%3A10.1186%2Fs13015-016-0066-8/MediaObjects/13015_2016_66_Figa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8262"/>
            <a:ext cx="8754580" cy="9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Insertion:</a:t>
            </a:r>
          </a:p>
          <a:p>
            <a:pPr lvl="1"/>
            <a:r>
              <a:rPr lang="en-US" dirty="0"/>
              <a:t>If Uncompressed Container: just put it in alphabetically: O(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pPr lvl="1"/>
            <a:r>
              <a:rPr lang="en-US" dirty="0"/>
              <a:t>If Compressed Container…</a:t>
            </a:r>
          </a:p>
          <a:p>
            <a:pPr lvl="2"/>
            <a:r>
              <a:rPr lang="en-US" dirty="0"/>
              <a:t>1) Calculate cluster start point with </a:t>
            </a:r>
            <a:r>
              <a:rPr lang="en-US" dirty="0" err="1"/>
              <a:t>HammingWeight</a:t>
            </a:r>
            <a:endParaRPr lang="en-US" dirty="0"/>
          </a:p>
          <a:p>
            <a:pPr lvl="2"/>
            <a:r>
              <a:rPr lang="en-US" dirty="0"/>
              <a:t>2) Iterate through </a:t>
            </a:r>
            <a:r>
              <a:rPr lang="en-US" i="1" dirty="0" err="1"/>
              <a:t>suf</a:t>
            </a:r>
            <a:r>
              <a:rPr lang="en-US" dirty="0"/>
              <a:t> and insert alphabetically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Bloom Filter </a:t>
            </a:r>
            <a:r>
              <a:rPr lang="en-US" dirty="0" err="1" smtClean="0"/>
              <a:t>Trie</a:t>
            </a:r>
            <a:r>
              <a:rPr lang="en-US" dirty="0" smtClean="0"/>
              <a:t>: Algorithms</a:t>
            </a:r>
            <a:endParaRPr lang="en-US" dirty="0"/>
          </a:p>
        </p:txBody>
      </p:sp>
      <p:pic>
        <p:nvPicPr>
          <p:cNvPr id="45060" name="Picture 4" descr="https://static-content.springer.com/image/art%3A10.1186%2Fs13015-016-0066-8/MediaObjects/13015_2016_66_Figd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72830"/>
            <a:ext cx="9144001" cy="9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Individual components work great, but…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Individual components work great, but…</a:t>
            </a:r>
          </a:p>
          <a:p>
            <a:endParaRPr lang="en-US" dirty="0"/>
          </a:p>
          <a:p>
            <a:r>
              <a:rPr lang="en-US" dirty="0" err="1" smtClean="0"/>
              <a:t>OutOfHeapMemory</a:t>
            </a:r>
            <a:r>
              <a:rPr lang="en-US" dirty="0" smtClean="0"/>
              <a:t> error, even when inserting TINY sequences (30bp sequences with K-</a:t>
            </a:r>
            <a:r>
              <a:rPr lang="en-US" dirty="0" err="1" smtClean="0"/>
              <a:t>mers</a:t>
            </a:r>
            <a:r>
              <a:rPr lang="en-US" dirty="0" smtClean="0"/>
              <a:t> of size 10)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34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Individual components work great, but…</a:t>
            </a:r>
          </a:p>
          <a:p>
            <a:endParaRPr lang="en-US" dirty="0"/>
          </a:p>
          <a:p>
            <a:r>
              <a:rPr lang="en-US" dirty="0" err="1" smtClean="0"/>
              <a:t>OutOfHeapMemory</a:t>
            </a:r>
            <a:r>
              <a:rPr lang="en-US" dirty="0" smtClean="0"/>
              <a:t> error, even when inserting TINY sequences (30bp sequences with K-</a:t>
            </a:r>
            <a:r>
              <a:rPr lang="en-US" dirty="0" err="1" smtClean="0"/>
              <a:t>mers</a:t>
            </a:r>
            <a:r>
              <a:rPr lang="en-US" dirty="0" smtClean="0"/>
              <a:t> of size 10)</a:t>
            </a:r>
          </a:p>
          <a:p>
            <a:endParaRPr lang="en-US" dirty="0"/>
          </a:p>
          <a:p>
            <a:r>
              <a:rPr lang="en-US" dirty="0" smtClean="0"/>
              <a:t>My implementation turned out to be significantly more memory-expensive than what the paper promised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Colored De-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  <a:p>
            <a:endParaRPr lang="en-US" dirty="0" smtClean="0"/>
          </a:p>
          <a:p>
            <a:r>
              <a:rPr lang="en-US" dirty="0"/>
              <a:t>Bloom Filter</a:t>
            </a:r>
          </a:p>
          <a:p>
            <a:endParaRPr lang="en-US" dirty="0" smtClean="0"/>
          </a:p>
          <a:p>
            <a:r>
              <a:rPr lang="en-US" dirty="0" smtClean="0"/>
              <a:t>Burst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Uncompressed Container</a:t>
            </a:r>
          </a:p>
          <a:p>
            <a:pPr lvl="1"/>
            <a:r>
              <a:rPr lang="en-US" dirty="0" smtClean="0"/>
              <a:t>Compressed Container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Colored De-</a:t>
            </a:r>
            <a:r>
              <a:rPr lang="en-US" dirty="0" err="1"/>
              <a:t>Bruijn</a:t>
            </a:r>
            <a:r>
              <a:rPr lang="en-US" dirty="0"/>
              <a:t> </a:t>
            </a:r>
            <a:r>
              <a:rPr lang="en-US" dirty="0" smtClean="0"/>
              <a:t>Graph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Structures: C-DBG</a:t>
            </a:r>
            <a:endParaRPr lang="en-US" dirty="0"/>
          </a:p>
        </p:txBody>
      </p:sp>
      <p:pic>
        <p:nvPicPr>
          <p:cNvPr id="7" name="Picture 2" descr="https://alexbowe.s3.amazonaws.com/blog/debruijn/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18" y="2741521"/>
            <a:ext cx="5319383" cy="32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5225" y="3272046"/>
            <a:ext cx="2403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K-</a:t>
            </a:r>
            <a:r>
              <a:rPr lang="en-US" b="1" dirty="0" err="1" smtClean="0"/>
              <a:t>mers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TACG</a:t>
            </a:r>
          </a:p>
          <a:p>
            <a:pPr lvl="1"/>
            <a:r>
              <a:rPr lang="en-US" dirty="0" smtClean="0"/>
              <a:t>  ACGT</a:t>
            </a:r>
          </a:p>
          <a:p>
            <a:pPr lvl="1"/>
            <a:r>
              <a:rPr lang="en-US" dirty="0" smtClean="0"/>
              <a:t>    CGTC</a:t>
            </a:r>
          </a:p>
          <a:p>
            <a:pPr lvl="1"/>
            <a:r>
              <a:rPr lang="en-US" dirty="0" smtClean="0"/>
              <a:t>       GTCG</a:t>
            </a:r>
          </a:p>
          <a:p>
            <a:pPr lvl="1"/>
            <a:r>
              <a:rPr lang="en-US" dirty="0" smtClean="0"/>
              <a:t>          TCGA</a:t>
            </a:r>
          </a:p>
          <a:p>
            <a:pPr lvl="1"/>
            <a:r>
              <a:rPr lang="en-US" dirty="0" smtClean="0"/>
              <a:t>            CGAC</a:t>
            </a:r>
          </a:p>
          <a:p>
            <a:pPr lvl="1"/>
            <a:r>
              <a:rPr lang="en-US" dirty="0" smtClean="0"/>
              <a:t>               GACG</a:t>
            </a:r>
          </a:p>
          <a:p>
            <a:pPr lvl="1"/>
            <a:r>
              <a:rPr lang="en-US" dirty="0" smtClean="0"/>
              <a:t>		    ……..</a:t>
            </a:r>
          </a:p>
        </p:txBody>
      </p:sp>
    </p:spTree>
    <p:extLst>
      <p:ext uri="{BB962C8B-B14F-4D97-AF65-F5344CB8AC3E}">
        <p14:creationId xmlns:p14="http://schemas.microsoft.com/office/powerpoint/2010/main" val="42292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Colored De-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Structures: C-DBG</a:t>
            </a:r>
          </a:p>
        </p:txBody>
      </p:sp>
      <p:pic>
        <p:nvPicPr>
          <p:cNvPr id="8194" name="Picture 2" descr="http://oup.silverchair-cdn.com/oup/backfile/Content_public/Journal/bioinformatics/30/24/10.1093_bioinformatics_btu756/2/btu756f1p.png?Expires=1480433640&amp;Signature=WKrluitEgCq~R12Kwdc9mXDwnv4gasFPlHTQ3w4Isdm7pQDUSwpcpMf6sZAcLkJ8MaT0P2awt3a6PIXvoNLd7zaO-YQFKny1r8-vtPSfh-naL4FS3Hllz87JR4iyqJE-9WB9YHtpp4aslem2TdDRcuH1cZ2XZEDpi~r6DZwTvlTVBqyNc9zcsPNIrpwbk3lKofb7C-n~90bopQj7HkjtH56BDhrzn0Cf3~gv10~oTFz06M-intrRpRzLbwWlnQszUjTGdNB6S98YIGA8OeW9bVe9dE1SH5v93qbBpY-vYP7UuEuYI-y3AtkxHAOb41Zdth~gWLvwodyLGuyI~R2-HQ__&amp;Key-Pair-Id=APKAIUCZBIA4LVPAVW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2960"/>
            <a:ext cx="4481968" cy="40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Colored De-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225" y="619015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dirty="0"/>
              <a:t>Holley G, </a:t>
            </a:r>
            <a:r>
              <a:rPr lang="en-US" sz="1400" dirty="0" err="1"/>
              <a:t>Wittler</a:t>
            </a:r>
            <a:r>
              <a:rPr lang="en-US" sz="1400" dirty="0"/>
              <a:t> R, </a:t>
            </a:r>
            <a:r>
              <a:rPr lang="en-US" sz="1400" dirty="0" err="1"/>
              <a:t>Stoye</a:t>
            </a:r>
            <a:r>
              <a:rPr lang="en-US" sz="1400" dirty="0"/>
              <a:t> J. Bloom Filter </a:t>
            </a:r>
            <a:r>
              <a:rPr lang="en-US" sz="1400" dirty="0" err="1"/>
              <a:t>Trie</a:t>
            </a:r>
            <a:r>
              <a:rPr lang="en-US" sz="1400" dirty="0"/>
              <a:t>: an alignment-free and reference-free data structure for pan-genome storage. Algorithms </a:t>
            </a:r>
            <a:r>
              <a:rPr lang="en-US" sz="1400" dirty="0" err="1"/>
              <a:t>Mol</a:t>
            </a:r>
            <a:r>
              <a:rPr lang="en-US" sz="1400" dirty="0"/>
              <a:t> Biol. 2016;11:3.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Structures: C-DBG</a:t>
            </a:r>
          </a:p>
        </p:txBody>
      </p:sp>
      <p:pic>
        <p:nvPicPr>
          <p:cNvPr id="8194" name="Picture 2" descr="http://oup.silverchair-cdn.com/oup/backfile/Content_public/Journal/bioinformatics/30/24/10.1093_bioinformatics_btu756/2/btu756f1p.png?Expires=1480433640&amp;Signature=WKrluitEgCq~R12Kwdc9mXDwnv4gasFPlHTQ3w4Isdm7pQDUSwpcpMf6sZAcLkJ8MaT0P2awt3a6PIXvoNLd7zaO-YQFKny1r8-vtPSfh-naL4FS3Hllz87JR4iyqJE-9WB9YHtpp4aslem2TdDRcuH1cZ2XZEDpi~r6DZwTvlTVBqyNc9zcsPNIrpwbk3lKofb7C-n~90bopQj7HkjtH56BDhrzn0Cf3~gv10~oTFz06M-intrRpRzLbwWlnQszUjTGdNB6S98YIGA8OeW9bVe9dE1SH5v93qbBpY-vYP7UuEuYI-y3AtkxHAOb41Zdth~gWLvwodyLGuyI~R2-HQ__&amp;Key-Pair-Id=APKAIUCZBIA4LVPAVW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2960"/>
            <a:ext cx="4481968" cy="40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mn.uio.no/cees/english/research/news/events/research/journal-clubs/tgac/iqbal_et_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260"/>
            <a:ext cx="4114800" cy="29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1016</TotalTime>
  <Words>2326</Words>
  <Application>Microsoft Office PowerPoint</Application>
  <PresentationFormat>On-screen Show (4:3)</PresentationFormat>
  <Paragraphs>510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Bebas Neue</vt:lpstr>
      <vt:lpstr>Calibri</vt:lpstr>
      <vt:lpstr>Clarity</vt:lpstr>
      <vt:lpstr>   Bloom-Filter-Trie  Anuved verma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/>
  <cp:lastModifiedBy>Anuved Verma</cp:lastModifiedBy>
  <cp:revision>385</cp:revision>
  <dcterms:created xsi:type="dcterms:W3CDTF">2013-09-30T04:47:55Z</dcterms:created>
  <dcterms:modified xsi:type="dcterms:W3CDTF">2016-11-28T22:26:14Z</dcterms:modified>
</cp:coreProperties>
</file>