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32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B29C71-2C78-41C3-9E19-91EA8243E3ED}" type="datetimeFigureOut">
              <a:rPr lang="en-US" smtClean="0"/>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8E784-C14F-4596-9F5C-956E938B503F}" type="slidenum">
              <a:rPr lang="en-US" smtClean="0"/>
              <a:t>‹#›</a:t>
            </a:fld>
            <a:endParaRPr lang="en-US"/>
          </a:p>
        </p:txBody>
      </p:sp>
    </p:spTree>
    <p:extLst>
      <p:ext uri="{BB962C8B-B14F-4D97-AF65-F5344CB8AC3E}">
        <p14:creationId xmlns:p14="http://schemas.microsoft.com/office/powerpoint/2010/main" val="3527845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453DE-0B93-4E49-AFA2-1627B3115217}" type="slidenum">
              <a:rPr lang="en-US" smtClean="0"/>
              <a:t>1</a:t>
            </a:fld>
            <a:endParaRPr lang="en-US"/>
          </a:p>
        </p:txBody>
      </p:sp>
    </p:spTree>
    <p:extLst>
      <p:ext uri="{BB962C8B-B14F-4D97-AF65-F5344CB8AC3E}">
        <p14:creationId xmlns:p14="http://schemas.microsoft.com/office/powerpoint/2010/main" val="336912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B402-75EF-1694-D186-3920331399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06EA74-2EDA-5A4E-1139-39E7051EAA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BA1A52-0353-3FDD-A960-9E7C2FE2AE39}"/>
              </a:ext>
            </a:extLst>
          </p:cNvPr>
          <p:cNvSpPr>
            <a:spLocks noGrp="1"/>
          </p:cNvSpPr>
          <p:nvPr>
            <p:ph type="dt" sz="half" idx="10"/>
          </p:nvPr>
        </p:nvSpPr>
        <p:spPr/>
        <p:txBody>
          <a:bodyPr/>
          <a:lstStyle/>
          <a:p>
            <a:fld id="{D408C905-DC93-433E-B52D-833903CCB03B}" type="datetimeFigureOut">
              <a:rPr lang="en-US" smtClean="0"/>
              <a:t>12/17/2024</a:t>
            </a:fld>
            <a:endParaRPr lang="en-US"/>
          </a:p>
        </p:txBody>
      </p:sp>
      <p:sp>
        <p:nvSpPr>
          <p:cNvPr id="5" name="Footer Placeholder 4">
            <a:extLst>
              <a:ext uri="{FF2B5EF4-FFF2-40B4-BE49-F238E27FC236}">
                <a16:creationId xmlns:a16="http://schemas.microsoft.com/office/drawing/2014/main" id="{9FEE008E-4AF8-E3D7-7216-9538A3805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0C922-E1E4-AC66-97B4-B61945CB52E4}"/>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130928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1E93-7B35-8A90-02EE-6D91A987A9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FF583B-315C-5D60-3C6E-5A6A7696D5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E35F9-4AA5-D1FF-0887-634E35670340}"/>
              </a:ext>
            </a:extLst>
          </p:cNvPr>
          <p:cNvSpPr>
            <a:spLocks noGrp="1"/>
          </p:cNvSpPr>
          <p:nvPr>
            <p:ph type="dt" sz="half" idx="10"/>
          </p:nvPr>
        </p:nvSpPr>
        <p:spPr/>
        <p:txBody>
          <a:bodyPr/>
          <a:lstStyle/>
          <a:p>
            <a:fld id="{D408C905-DC93-433E-B52D-833903CCB03B}" type="datetimeFigureOut">
              <a:rPr lang="en-US" smtClean="0"/>
              <a:t>12/17/2024</a:t>
            </a:fld>
            <a:endParaRPr lang="en-US"/>
          </a:p>
        </p:txBody>
      </p:sp>
      <p:sp>
        <p:nvSpPr>
          <p:cNvPr id="5" name="Footer Placeholder 4">
            <a:extLst>
              <a:ext uri="{FF2B5EF4-FFF2-40B4-BE49-F238E27FC236}">
                <a16:creationId xmlns:a16="http://schemas.microsoft.com/office/drawing/2014/main" id="{BEFCE06E-40F9-5ED8-67D0-46F992095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50F26-488C-FC51-264D-C2E4A72966B8}"/>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8255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99CDBC-BBAD-1E6F-6DF3-27806CADDC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91C121-7BEE-1CE8-3C82-FEA39EF4CC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D4E6E-196E-A07D-0854-13589E20002A}"/>
              </a:ext>
            </a:extLst>
          </p:cNvPr>
          <p:cNvSpPr>
            <a:spLocks noGrp="1"/>
          </p:cNvSpPr>
          <p:nvPr>
            <p:ph type="dt" sz="half" idx="10"/>
          </p:nvPr>
        </p:nvSpPr>
        <p:spPr/>
        <p:txBody>
          <a:bodyPr/>
          <a:lstStyle/>
          <a:p>
            <a:fld id="{D408C905-DC93-433E-B52D-833903CCB03B}" type="datetimeFigureOut">
              <a:rPr lang="en-US" smtClean="0"/>
              <a:t>12/17/2024</a:t>
            </a:fld>
            <a:endParaRPr lang="en-US"/>
          </a:p>
        </p:txBody>
      </p:sp>
      <p:sp>
        <p:nvSpPr>
          <p:cNvPr id="5" name="Footer Placeholder 4">
            <a:extLst>
              <a:ext uri="{FF2B5EF4-FFF2-40B4-BE49-F238E27FC236}">
                <a16:creationId xmlns:a16="http://schemas.microsoft.com/office/drawing/2014/main" id="{D03FA3CF-D86E-83AF-2948-98BDC0579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8EC79-B70C-B55C-2C15-A4856DA7E9CD}"/>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45431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9149-61A4-C4F6-2FBF-A82D8FC47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A91EAB-BA49-8AFE-1192-DA7B244745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633EB-BC0C-FD4F-7E8F-BFD5FBDB89B5}"/>
              </a:ext>
            </a:extLst>
          </p:cNvPr>
          <p:cNvSpPr>
            <a:spLocks noGrp="1"/>
          </p:cNvSpPr>
          <p:nvPr>
            <p:ph type="dt" sz="half" idx="10"/>
          </p:nvPr>
        </p:nvSpPr>
        <p:spPr/>
        <p:txBody>
          <a:bodyPr/>
          <a:lstStyle/>
          <a:p>
            <a:fld id="{D408C905-DC93-433E-B52D-833903CCB03B}" type="datetimeFigureOut">
              <a:rPr lang="en-US" smtClean="0"/>
              <a:t>12/17/2024</a:t>
            </a:fld>
            <a:endParaRPr lang="en-US"/>
          </a:p>
        </p:txBody>
      </p:sp>
      <p:sp>
        <p:nvSpPr>
          <p:cNvPr id="5" name="Footer Placeholder 4">
            <a:extLst>
              <a:ext uri="{FF2B5EF4-FFF2-40B4-BE49-F238E27FC236}">
                <a16:creationId xmlns:a16="http://schemas.microsoft.com/office/drawing/2014/main" id="{28A42604-ED4A-EF2A-693C-F8456A46F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A39CC-104D-FC51-1649-309FE5E367A9}"/>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16558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E3EBE-4FDB-D98D-8751-E7069D8BF4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F3F694-3CF0-7433-44A7-8A9ACD4132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E94C27-22D7-8D34-1CA9-F92688B24792}"/>
              </a:ext>
            </a:extLst>
          </p:cNvPr>
          <p:cNvSpPr>
            <a:spLocks noGrp="1"/>
          </p:cNvSpPr>
          <p:nvPr>
            <p:ph type="dt" sz="half" idx="10"/>
          </p:nvPr>
        </p:nvSpPr>
        <p:spPr/>
        <p:txBody>
          <a:bodyPr/>
          <a:lstStyle/>
          <a:p>
            <a:fld id="{D408C905-DC93-433E-B52D-833903CCB03B}" type="datetimeFigureOut">
              <a:rPr lang="en-US" smtClean="0"/>
              <a:t>12/17/2024</a:t>
            </a:fld>
            <a:endParaRPr lang="en-US"/>
          </a:p>
        </p:txBody>
      </p:sp>
      <p:sp>
        <p:nvSpPr>
          <p:cNvPr id="5" name="Footer Placeholder 4">
            <a:extLst>
              <a:ext uri="{FF2B5EF4-FFF2-40B4-BE49-F238E27FC236}">
                <a16:creationId xmlns:a16="http://schemas.microsoft.com/office/drawing/2014/main" id="{EED9615F-16E0-A242-DD94-9C041C5C8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E2A3F-D21F-9127-C911-DE6E5DBD4D3C}"/>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353057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440E-3D4E-086C-A28F-24845EF67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E17793-7404-C1F0-7838-9002B48531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E0861E-EAF3-6905-1DE4-FFAB1E2E46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66C14A-4966-B12E-1B38-018526EF84CA}"/>
              </a:ext>
            </a:extLst>
          </p:cNvPr>
          <p:cNvSpPr>
            <a:spLocks noGrp="1"/>
          </p:cNvSpPr>
          <p:nvPr>
            <p:ph type="dt" sz="half" idx="10"/>
          </p:nvPr>
        </p:nvSpPr>
        <p:spPr/>
        <p:txBody>
          <a:bodyPr/>
          <a:lstStyle/>
          <a:p>
            <a:fld id="{D408C905-DC93-433E-B52D-833903CCB03B}" type="datetimeFigureOut">
              <a:rPr lang="en-US" smtClean="0"/>
              <a:t>12/17/2024</a:t>
            </a:fld>
            <a:endParaRPr lang="en-US"/>
          </a:p>
        </p:txBody>
      </p:sp>
      <p:sp>
        <p:nvSpPr>
          <p:cNvPr id="6" name="Footer Placeholder 5">
            <a:extLst>
              <a:ext uri="{FF2B5EF4-FFF2-40B4-BE49-F238E27FC236}">
                <a16:creationId xmlns:a16="http://schemas.microsoft.com/office/drawing/2014/main" id="{9BF596B2-E4A2-F7F3-EA8E-F9C3DF0C9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F1B7F4-C0B4-69DD-484C-E3B1DFFAC571}"/>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100696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4BF5-195D-86AF-7488-20FD140825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E9B351-7A68-554B-81D3-9C950946B4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2A91BE-FAA6-FCD9-0D8E-956BAB8A70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C9609-46FA-8D16-A92D-C96DBA5AA4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5155F-26CF-D349-EF22-7F91DF811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53A55-B95F-CA69-922C-873BE056C63D}"/>
              </a:ext>
            </a:extLst>
          </p:cNvPr>
          <p:cNvSpPr>
            <a:spLocks noGrp="1"/>
          </p:cNvSpPr>
          <p:nvPr>
            <p:ph type="dt" sz="half" idx="10"/>
          </p:nvPr>
        </p:nvSpPr>
        <p:spPr/>
        <p:txBody>
          <a:bodyPr/>
          <a:lstStyle/>
          <a:p>
            <a:fld id="{D408C905-DC93-433E-B52D-833903CCB03B}" type="datetimeFigureOut">
              <a:rPr lang="en-US" smtClean="0"/>
              <a:t>12/17/2024</a:t>
            </a:fld>
            <a:endParaRPr lang="en-US"/>
          </a:p>
        </p:txBody>
      </p:sp>
      <p:sp>
        <p:nvSpPr>
          <p:cNvPr id="8" name="Footer Placeholder 7">
            <a:extLst>
              <a:ext uri="{FF2B5EF4-FFF2-40B4-BE49-F238E27FC236}">
                <a16:creationId xmlns:a16="http://schemas.microsoft.com/office/drawing/2014/main" id="{2195D1D8-ED53-922B-3F3B-9DC1303758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9E83F8-60C0-A8A1-C5F6-D910E942D877}"/>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412309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854E-2931-F8D5-8363-70DDC9C02F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224661-FC73-48E9-8EA7-23BB07CF5397}"/>
              </a:ext>
            </a:extLst>
          </p:cNvPr>
          <p:cNvSpPr>
            <a:spLocks noGrp="1"/>
          </p:cNvSpPr>
          <p:nvPr>
            <p:ph type="dt" sz="half" idx="10"/>
          </p:nvPr>
        </p:nvSpPr>
        <p:spPr/>
        <p:txBody>
          <a:bodyPr/>
          <a:lstStyle/>
          <a:p>
            <a:fld id="{D408C905-DC93-433E-B52D-833903CCB03B}" type="datetimeFigureOut">
              <a:rPr lang="en-US" smtClean="0"/>
              <a:t>12/17/2024</a:t>
            </a:fld>
            <a:endParaRPr lang="en-US"/>
          </a:p>
        </p:txBody>
      </p:sp>
      <p:sp>
        <p:nvSpPr>
          <p:cNvPr id="4" name="Footer Placeholder 3">
            <a:extLst>
              <a:ext uri="{FF2B5EF4-FFF2-40B4-BE49-F238E27FC236}">
                <a16:creationId xmlns:a16="http://schemas.microsoft.com/office/drawing/2014/main" id="{7C541B1F-13BB-456E-1B84-DD117E0B59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E4A30C-0963-232E-AD3C-628DFAC3693E}"/>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25317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9EEC91-34C0-18A2-A7D6-554D855C7D79}"/>
              </a:ext>
            </a:extLst>
          </p:cNvPr>
          <p:cNvSpPr>
            <a:spLocks noGrp="1"/>
          </p:cNvSpPr>
          <p:nvPr>
            <p:ph type="dt" sz="half" idx="10"/>
          </p:nvPr>
        </p:nvSpPr>
        <p:spPr/>
        <p:txBody>
          <a:bodyPr/>
          <a:lstStyle/>
          <a:p>
            <a:fld id="{D408C905-DC93-433E-B52D-833903CCB03B}" type="datetimeFigureOut">
              <a:rPr lang="en-US" smtClean="0"/>
              <a:t>12/17/2024</a:t>
            </a:fld>
            <a:endParaRPr lang="en-US"/>
          </a:p>
        </p:txBody>
      </p:sp>
      <p:sp>
        <p:nvSpPr>
          <p:cNvPr id="3" name="Footer Placeholder 2">
            <a:extLst>
              <a:ext uri="{FF2B5EF4-FFF2-40B4-BE49-F238E27FC236}">
                <a16:creationId xmlns:a16="http://schemas.microsoft.com/office/drawing/2014/main" id="{48750E0B-EFA8-8057-334C-F28AD0016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F8713-0A8D-B914-8BAC-268F9A7CF472}"/>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240495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6EAA-F51C-09EF-C364-F901A2255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B4BB86-CF04-C6A9-E14A-E436FFE32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E04365-03A2-A4DB-75C4-67C8BF220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06436-FCF3-7140-07A1-810B69D85D3A}"/>
              </a:ext>
            </a:extLst>
          </p:cNvPr>
          <p:cNvSpPr>
            <a:spLocks noGrp="1"/>
          </p:cNvSpPr>
          <p:nvPr>
            <p:ph type="dt" sz="half" idx="10"/>
          </p:nvPr>
        </p:nvSpPr>
        <p:spPr/>
        <p:txBody>
          <a:bodyPr/>
          <a:lstStyle/>
          <a:p>
            <a:fld id="{D408C905-DC93-433E-B52D-833903CCB03B}" type="datetimeFigureOut">
              <a:rPr lang="en-US" smtClean="0"/>
              <a:t>12/17/2024</a:t>
            </a:fld>
            <a:endParaRPr lang="en-US"/>
          </a:p>
        </p:txBody>
      </p:sp>
      <p:sp>
        <p:nvSpPr>
          <p:cNvPr id="6" name="Footer Placeholder 5">
            <a:extLst>
              <a:ext uri="{FF2B5EF4-FFF2-40B4-BE49-F238E27FC236}">
                <a16:creationId xmlns:a16="http://schemas.microsoft.com/office/drawing/2014/main" id="{1B8E2FC2-493E-DB30-47D4-A21129F2F0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EC22C4-4C91-CD47-500C-F15D88E816F2}"/>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37528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E2CF-4074-42D8-34D8-46C2A5F9D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88FD7C-8553-7CD2-F912-3107363994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6BF108-1AA8-570D-7612-AF84E37B2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5497C-70D0-3BD9-BDF2-D1CEDAA6B47C}"/>
              </a:ext>
            </a:extLst>
          </p:cNvPr>
          <p:cNvSpPr>
            <a:spLocks noGrp="1"/>
          </p:cNvSpPr>
          <p:nvPr>
            <p:ph type="dt" sz="half" idx="10"/>
          </p:nvPr>
        </p:nvSpPr>
        <p:spPr/>
        <p:txBody>
          <a:bodyPr/>
          <a:lstStyle/>
          <a:p>
            <a:fld id="{D408C905-DC93-433E-B52D-833903CCB03B}" type="datetimeFigureOut">
              <a:rPr lang="en-US" smtClean="0"/>
              <a:t>12/17/2024</a:t>
            </a:fld>
            <a:endParaRPr lang="en-US"/>
          </a:p>
        </p:txBody>
      </p:sp>
      <p:sp>
        <p:nvSpPr>
          <p:cNvPr id="6" name="Footer Placeholder 5">
            <a:extLst>
              <a:ext uri="{FF2B5EF4-FFF2-40B4-BE49-F238E27FC236}">
                <a16:creationId xmlns:a16="http://schemas.microsoft.com/office/drawing/2014/main" id="{4E0A3554-4ECD-FFC3-8B33-7234E7C78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8EDF25-8470-D985-93FA-B682E36A5E87}"/>
              </a:ext>
            </a:extLst>
          </p:cNvPr>
          <p:cNvSpPr>
            <a:spLocks noGrp="1"/>
          </p:cNvSpPr>
          <p:nvPr>
            <p:ph type="sldNum" sz="quarter" idx="12"/>
          </p:nvPr>
        </p:nvSpPr>
        <p:spPr/>
        <p:txBody>
          <a:bodyPr/>
          <a:lstStyle/>
          <a:p>
            <a:fld id="{D9BE57BD-623C-43FB-B28E-320B2BB5A8C8}" type="slidenum">
              <a:rPr lang="en-US" smtClean="0"/>
              <a:t>‹#›</a:t>
            </a:fld>
            <a:endParaRPr lang="en-US"/>
          </a:p>
        </p:txBody>
      </p:sp>
    </p:spTree>
    <p:extLst>
      <p:ext uri="{BB962C8B-B14F-4D97-AF65-F5344CB8AC3E}">
        <p14:creationId xmlns:p14="http://schemas.microsoft.com/office/powerpoint/2010/main" val="313485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6850D5-5362-935B-490D-D369E4FDBB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A843A5-54A4-9230-3ED5-63E013E4D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1EFC1-CE2D-6806-E33C-86AD641C11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8C905-DC93-433E-B52D-833903CCB03B}" type="datetimeFigureOut">
              <a:rPr lang="en-US" smtClean="0"/>
              <a:t>12/17/2024</a:t>
            </a:fld>
            <a:endParaRPr lang="en-US"/>
          </a:p>
        </p:txBody>
      </p:sp>
      <p:sp>
        <p:nvSpPr>
          <p:cNvPr id="5" name="Footer Placeholder 4">
            <a:extLst>
              <a:ext uri="{FF2B5EF4-FFF2-40B4-BE49-F238E27FC236}">
                <a16:creationId xmlns:a16="http://schemas.microsoft.com/office/drawing/2014/main" id="{9ECD39AC-E088-46CB-92B4-DC71B0F435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12A626-C9B1-7DF2-1319-E23186AD2A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E57BD-623C-43FB-B28E-320B2BB5A8C8}" type="slidenum">
              <a:rPr lang="en-US" smtClean="0"/>
              <a:t>‹#›</a:t>
            </a:fld>
            <a:endParaRPr lang="en-US"/>
          </a:p>
        </p:txBody>
      </p:sp>
    </p:spTree>
    <p:extLst>
      <p:ext uri="{BB962C8B-B14F-4D97-AF65-F5344CB8AC3E}">
        <p14:creationId xmlns:p14="http://schemas.microsoft.com/office/powerpoint/2010/main" val="686832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C756F9-1839-4310-8B1E-70DA0BAD4B8E}"/>
              </a:ext>
            </a:extLst>
          </p:cNvPr>
          <p:cNvSpPr/>
          <p:nvPr/>
        </p:nvSpPr>
        <p:spPr>
          <a:xfrm>
            <a:off x="-8878" y="0"/>
            <a:ext cx="12192000" cy="1269507"/>
          </a:xfrm>
          <a:prstGeom prst="rect">
            <a:avLst/>
          </a:prstGeom>
          <a:solidFill>
            <a:srgbClr val="A20000"/>
          </a:solidFill>
          <a:ln>
            <a:solidFill>
              <a:srgbClr val="8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25E9283C-E9DE-4E8A-A338-9BCAD6418038}"/>
              </a:ext>
            </a:extLst>
          </p:cNvPr>
          <p:cNvSpPr txBox="1"/>
          <p:nvPr/>
        </p:nvSpPr>
        <p:spPr>
          <a:xfrm>
            <a:off x="2044598" y="111178"/>
            <a:ext cx="8015160" cy="400110"/>
          </a:xfrm>
          <a:prstGeom prst="rect">
            <a:avLst/>
          </a:prstGeom>
          <a:noFill/>
        </p:spPr>
        <p:txBody>
          <a:bodyPr wrap="square" rtlCol="0" anchor="ctr">
            <a:spAutoFit/>
          </a:bodyPr>
          <a:lstStyle/>
          <a:p>
            <a:pPr algn="ctr"/>
            <a:r>
              <a:rPr lang="en-US" sz="2000" b="1" dirty="0" err="1">
                <a:solidFill>
                  <a:schemeClr val="bg1"/>
                </a:solidFill>
              </a:rPr>
              <a:t>AttendEase</a:t>
            </a:r>
            <a:r>
              <a:rPr lang="en-US" sz="2000" b="1" dirty="0">
                <a:solidFill>
                  <a:schemeClr val="bg1"/>
                </a:solidFill>
              </a:rPr>
              <a:t>: An Intelligent Attendance System using Face Detection </a:t>
            </a:r>
            <a:endParaRPr lang="en-IN" sz="2000" b="1" dirty="0">
              <a:solidFill>
                <a:schemeClr val="bg1"/>
              </a:solidFill>
            </a:endParaRPr>
          </a:p>
        </p:txBody>
      </p:sp>
      <p:sp>
        <p:nvSpPr>
          <p:cNvPr id="4" name="TextBox 3">
            <a:extLst>
              <a:ext uri="{FF2B5EF4-FFF2-40B4-BE49-F238E27FC236}">
                <a16:creationId xmlns:a16="http://schemas.microsoft.com/office/drawing/2014/main" id="{D7E3D723-20ED-4F3D-9824-6626B7D36EA8}"/>
              </a:ext>
            </a:extLst>
          </p:cNvPr>
          <p:cNvSpPr txBox="1"/>
          <p:nvPr/>
        </p:nvSpPr>
        <p:spPr>
          <a:xfrm>
            <a:off x="3222594" y="665825"/>
            <a:ext cx="5779363"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D55C1C69-CF49-4217-85E1-09380624987A}"/>
              </a:ext>
            </a:extLst>
          </p:cNvPr>
          <p:cNvSpPr txBox="1"/>
          <p:nvPr/>
        </p:nvSpPr>
        <p:spPr>
          <a:xfrm>
            <a:off x="2225336" y="461463"/>
            <a:ext cx="7741329" cy="677108"/>
          </a:xfrm>
          <a:prstGeom prst="rect">
            <a:avLst/>
          </a:prstGeom>
          <a:noFill/>
        </p:spPr>
        <p:txBody>
          <a:bodyPr wrap="square" rtlCol="0">
            <a:spAutoFit/>
          </a:bodyPr>
          <a:lstStyle/>
          <a:p>
            <a:pPr algn="ctr" rtl="0">
              <a:spcBef>
                <a:spcPts val="0"/>
              </a:spcBef>
              <a:spcAft>
                <a:spcPts val="0"/>
              </a:spcAft>
            </a:pPr>
            <a:r>
              <a:rPr lang="en-IN" sz="1100" dirty="0">
                <a:solidFill>
                  <a:schemeClr val="bg1"/>
                </a:solidFill>
              </a:rPr>
              <a:t>Anuvind MP [AM.EN.U4AIE22010], R S Harish Kumar [AM.EN.U4AIE22042]</a:t>
            </a:r>
            <a:br>
              <a:rPr lang="en-IN" sz="1000" b="0" dirty="0">
                <a:solidFill>
                  <a:schemeClr val="bg1"/>
                </a:solidFill>
                <a:effectLst/>
              </a:rPr>
            </a:br>
            <a:r>
              <a:rPr lang="en-IN" sz="900" b="0" i="0" u="none" strike="noStrike" dirty="0">
                <a:solidFill>
                  <a:schemeClr val="bg1"/>
                </a:solidFill>
                <a:effectLst/>
              </a:rPr>
              <a:t>Department of Computer Science and Engineering,</a:t>
            </a:r>
            <a:endParaRPr lang="en-IN" sz="900" b="0" dirty="0">
              <a:solidFill>
                <a:schemeClr val="bg1"/>
              </a:solidFill>
              <a:effectLst/>
            </a:endParaRPr>
          </a:p>
          <a:p>
            <a:pPr algn="ctr" rtl="0">
              <a:spcBef>
                <a:spcPts val="0"/>
              </a:spcBef>
              <a:spcAft>
                <a:spcPts val="0"/>
              </a:spcAft>
            </a:pPr>
            <a:r>
              <a:rPr lang="en-IN" sz="900" b="0" i="0" u="none" strike="noStrike" dirty="0">
                <a:solidFill>
                  <a:schemeClr val="bg1"/>
                </a:solidFill>
                <a:effectLst/>
              </a:rPr>
              <a:t>Amrita Vishwa Vidyapeetham, Amritapuri, </a:t>
            </a:r>
            <a:endParaRPr lang="en-IN" sz="900" b="0" dirty="0">
              <a:solidFill>
                <a:schemeClr val="bg1"/>
              </a:solidFill>
              <a:effectLst/>
            </a:endParaRPr>
          </a:p>
          <a:p>
            <a:pPr algn="ctr" rtl="0">
              <a:spcBef>
                <a:spcPts val="0"/>
              </a:spcBef>
              <a:spcAft>
                <a:spcPts val="0"/>
              </a:spcAft>
            </a:pPr>
            <a:r>
              <a:rPr lang="en-IN" sz="900" b="0" i="0" u="none" strike="noStrike" dirty="0">
                <a:solidFill>
                  <a:schemeClr val="bg1"/>
                </a:solidFill>
                <a:effectLst/>
              </a:rPr>
              <a:t>Kollam 690525, Kerala, India.</a:t>
            </a:r>
            <a:endParaRPr lang="en-IN" sz="900" dirty="0">
              <a:solidFill>
                <a:schemeClr val="bg1"/>
              </a:solidFill>
            </a:endParaRPr>
          </a:p>
        </p:txBody>
      </p:sp>
      <p:sp>
        <p:nvSpPr>
          <p:cNvPr id="13" name="Rectangle 12">
            <a:extLst>
              <a:ext uri="{FF2B5EF4-FFF2-40B4-BE49-F238E27FC236}">
                <a16:creationId xmlns:a16="http://schemas.microsoft.com/office/drawing/2014/main" id="{7C882FDB-08AB-4C37-8774-DDF2D273FDD2}"/>
              </a:ext>
            </a:extLst>
          </p:cNvPr>
          <p:cNvSpPr/>
          <p:nvPr/>
        </p:nvSpPr>
        <p:spPr>
          <a:xfrm>
            <a:off x="65336" y="1389088"/>
            <a:ext cx="5986842" cy="762879"/>
          </a:xfrm>
          <a:prstGeom prst="rect">
            <a:avLst/>
          </a:prstGeom>
          <a:noFill/>
          <a:ln w="28575">
            <a:solidFill>
              <a:srgbClr val="8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5C79B07D-52AE-40A2-97C1-341B2D6C5C75}"/>
              </a:ext>
            </a:extLst>
          </p:cNvPr>
          <p:cNvSpPr/>
          <p:nvPr/>
        </p:nvSpPr>
        <p:spPr>
          <a:xfrm>
            <a:off x="6137809" y="1389089"/>
            <a:ext cx="5970433" cy="2843938"/>
          </a:xfrm>
          <a:prstGeom prst="rect">
            <a:avLst/>
          </a:prstGeom>
          <a:noFill/>
          <a:ln w="28575">
            <a:solidFill>
              <a:srgbClr val="8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18CB77C-AAEB-4167-87AB-755396AD9822}"/>
              </a:ext>
            </a:extLst>
          </p:cNvPr>
          <p:cNvSpPr txBox="1"/>
          <p:nvPr/>
        </p:nvSpPr>
        <p:spPr>
          <a:xfrm>
            <a:off x="1338311" y="1424247"/>
            <a:ext cx="3431220" cy="338554"/>
          </a:xfrm>
          <a:prstGeom prst="rect">
            <a:avLst/>
          </a:prstGeom>
          <a:noFill/>
        </p:spPr>
        <p:txBody>
          <a:bodyPr wrap="square" rtlCol="0">
            <a:spAutoFit/>
          </a:bodyPr>
          <a:lstStyle/>
          <a:p>
            <a:pPr algn="ctr"/>
            <a:r>
              <a:rPr lang="en-IN" sz="1600" b="1" dirty="0"/>
              <a:t>Motivation &amp; Problem Statement</a:t>
            </a:r>
          </a:p>
        </p:txBody>
      </p:sp>
      <p:sp>
        <p:nvSpPr>
          <p:cNvPr id="24" name="TextBox 23">
            <a:extLst>
              <a:ext uri="{FF2B5EF4-FFF2-40B4-BE49-F238E27FC236}">
                <a16:creationId xmlns:a16="http://schemas.microsoft.com/office/drawing/2014/main" id="{0085CB32-14F3-429D-A981-02E095E1BA14}"/>
              </a:ext>
            </a:extLst>
          </p:cNvPr>
          <p:cNvSpPr txBox="1"/>
          <p:nvPr/>
        </p:nvSpPr>
        <p:spPr>
          <a:xfrm>
            <a:off x="7462363" y="1530396"/>
            <a:ext cx="3431220" cy="338554"/>
          </a:xfrm>
          <a:prstGeom prst="rect">
            <a:avLst/>
          </a:prstGeom>
          <a:noFill/>
        </p:spPr>
        <p:txBody>
          <a:bodyPr wrap="square" rtlCol="0">
            <a:spAutoFit/>
          </a:bodyPr>
          <a:lstStyle/>
          <a:p>
            <a:pPr algn="ctr"/>
            <a:r>
              <a:rPr lang="en-IN" sz="1600" b="1" dirty="0"/>
              <a:t>Methodology</a:t>
            </a:r>
          </a:p>
        </p:txBody>
      </p:sp>
      <p:sp>
        <p:nvSpPr>
          <p:cNvPr id="1031" name="TextBox 1030">
            <a:extLst>
              <a:ext uri="{FF2B5EF4-FFF2-40B4-BE49-F238E27FC236}">
                <a16:creationId xmlns:a16="http://schemas.microsoft.com/office/drawing/2014/main" id="{FCC4CEEC-F6BD-4DD9-AF63-113F1FF750C5}"/>
              </a:ext>
            </a:extLst>
          </p:cNvPr>
          <p:cNvSpPr txBox="1"/>
          <p:nvPr/>
        </p:nvSpPr>
        <p:spPr>
          <a:xfrm>
            <a:off x="155449" y="1703875"/>
            <a:ext cx="5788152" cy="338554"/>
          </a:xfrm>
          <a:prstGeom prst="rect">
            <a:avLst/>
          </a:prstGeom>
          <a:noFill/>
        </p:spPr>
        <p:txBody>
          <a:bodyPr wrap="square" rtlCol="0">
            <a:spAutoFit/>
          </a:bodyPr>
          <a:lstStyle/>
          <a:p>
            <a:pPr marL="171450" indent="-171450" algn="just">
              <a:buFont typeface="Arial" panose="020B0604020202020204" pitchFamily="34" charset="0"/>
              <a:buChar char="•"/>
            </a:pPr>
            <a:r>
              <a:rPr lang="en-US" sz="800" dirty="0">
                <a:cs typeface="Times New Roman" panose="02020603050405020304" pitchFamily="18" charset="0"/>
              </a:rPr>
              <a:t>To develop an intelligent attendance system that </a:t>
            </a:r>
            <a:r>
              <a:rPr lang="en-US" sz="800" dirty="0"/>
              <a:t>leverages deep learning to automate attendance marking from group photos, addressing challenges posed by limited initial data.</a:t>
            </a:r>
            <a:endParaRPr lang="en-US" sz="800" dirty="0">
              <a:cs typeface="Times New Roman" panose="02020603050405020304" pitchFamily="18" charset="0"/>
            </a:endParaRPr>
          </a:p>
        </p:txBody>
      </p:sp>
      <p:sp>
        <p:nvSpPr>
          <p:cNvPr id="6" name="Rectangle 5">
            <a:extLst>
              <a:ext uri="{FF2B5EF4-FFF2-40B4-BE49-F238E27FC236}">
                <a16:creationId xmlns:a16="http://schemas.microsoft.com/office/drawing/2014/main" id="{164C7E7E-E895-6989-AFE7-628A75A93683}"/>
              </a:ext>
            </a:extLst>
          </p:cNvPr>
          <p:cNvSpPr/>
          <p:nvPr/>
        </p:nvSpPr>
        <p:spPr>
          <a:xfrm>
            <a:off x="65336" y="2208018"/>
            <a:ext cx="5986842" cy="2025406"/>
          </a:xfrm>
          <a:prstGeom prst="rect">
            <a:avLst/>
          </a:prstGeom>
          <a:noFill/>
          <a:ln w="28575">
            <a:solidFill>
              <a:srgbClr val="8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3810519C-EB6E-A98A-1FD3-02E99AECAF99}"/>
              </a:ext>
            </a:extLst>
          </p:cNvPr>
          <p:cNvSpPr txBox="1"/>
          <p:nvPr/>
        </p:nvSpPr>
        <p:spPr>
          <a:xfrm>
            <a:off x="1406044" y="2236255"/>
            <a:ext cx="3431220" cy="338554"/>
          </a:xfrm>
          <a:prstGeom prst="rect">
            <a:avLst/>
          </a:prstGeom>
          <a:noFill/>
        </p:spPr>
        <p:txBody>
          <a:bodyPr wrap="square" rtlCol="0">
            <a:spAutoFit/>
          </a:bodyPr>
          <a:lstStyle/>
          <a:p>
            <a:pPr algn="ctr"/>
            <a:r>
              <a:rPr lang="en-IN" sz="1600" b="1" dirty="0"/>
              <a:t>Introduction</a:t>
            </a:r>
          </a:p>
        </p:txBody>
      </p:sp>
      <p:sp>
        <p:nvSpPr>
          <p:cNvPr id="11" name="TextBox 10">
            <a:extLst>
              <a:ext uri="{FF2B5EF4-FFF2-40B4-BE49-F238E27FC236}">
                <a16:creationId xmlns:a16="http://schemas.microsoft.com/office/drawing/2014/main" id="{DB019210-B18C-D7A0-1AF6-7E94E4A9AA1B}"/>
              </a:ext>
            </a:extLst>
          </p:cNvPr>
          <p:cNvSpPr txBox="1"/>
          <p:nvPr/>
        </p:nvSpPr>
        <p:spPr>
          <a:xfrm>
            <a:off x="1097931" y="2593111"/>
            <a:ext cx="4845550" cy="584775"/>
          </a:xfrm>
          <a:prstGeom prst="rect">
            <a:avLst/>
          </a:prstGeom>
          <a:noFill/>
        </p:spPr>
        <p:txBody>
          <a:bodyPr wrap="square" rtlCol="0">
            <a:spAutoFit/>
          </a:bodyPr>
          <a:lstStyle/>
          <a:p>
            <a:pPr algn="just"/>
            <a:r>
              <a:rPr lang="en-US" sz="800" dirty="0" err="1"/>
              <a:t>AttendEase</a:t>
            </a:r>
            <a:r>
              <a:rPr lang="en-US" sz="800" dirty="0"/>
              <a:t> automates attendance marking using deep learning, addressing challenges of limited initial data with advanced image augmentation techniques. The project evaluates a custom CNN, ResNet50, and VGG, analyzing performance based on accuracy, efficiency, and model parameters. This scalable and adaptable approach offers a practical solution for real-world attendance tracking through facial recognition.</a:t>
            </a:r>
            <a:endParaRPr lang="en-US" sz="800" dirty="0">
              <a:cs typeface="Times New Roman" panose="02020603050405020304" pitchFamily="18" charset="0"/>
            </a:endParaRPr>
          </a:p>
        </p:txBody>
      </p:sp>
      <p:grpSp>
        <p:nvGrpSpPr>
          <p:cNvPr id="27" name="Group 26">
            <a:extLst>
              <a:ext uri="{FF2B5EF4-FFF2-40B4-BE49-F238E27FC236}">
                <a16:creationId xmlns:a16="http://schemas.microsoft.com/office/drawing/2014/main" id="{468C131E-D933-8EB6-AAC0-88FF99C1FDEA}"/>
              </a:ext>
            </a:extLst>
          </p:cNvPr>
          <p:cNvGrpSpPr/>
          <p:nvPr/>
        </p:nvGrpSpPr>
        <p:grpSpPr>
          <a:xfrm>
            <a:off x="128394" y="3242445"/>
            <a:ext cx="2760331" cy="867470"/>
            <a:chOff x="128394" y="3242445"/>
            <a:chExt cx="2760331" cy="867470"/>
          </a:xfrm>
        </p:grpSpPr>
        <p:sp>
          <p:nvSpPr>
            <p:cNvPr id="10" name="TextBox 9">
              <a:extLst>
                <a:ext uri="{FF2B5EF4-FFF2-40B4-BE49-F238E27FC236}">
                  <a16:creationId xmlns:a16="http://schemas.microsoft.com/office/drawing/2014/main" id="{EFBFB8E2-3F47-E23E-0960-3337EE35DECE}"/>
                </a:ext>
              </a:extLst>
            </p:cNvPr>
            <p:cNvSpPr txBox="1"/>
            <p:nvPr/>
          </p:nvSpPr>
          <p:spPr>
            <a:xfrm>
              <a:off x="128394" y="3402029"/>
              <a:ext cx="2743200" cy="707886"/>
            </a:xfrm>
            <a:prstGeom prst="rect">
              <a:avLst/>
            </a:prstGeom>
            <a:noFill/>
          </p:spPr>
          <p:txBody>
            <a:bodyPr wrap="square" rtlCol="0">
              <a:spAutoFit/>
            </a:bodyPr>
            <a:lstStyle/>
            <a:p>
              <a:pPr marL="171450" indent="-171450" algn="just">
                <a:buFont typeface="Arial" panose="020B0604020202020204" pitchFamily="34" charset="0"/>
                <a:buChar char="•"/>
              </a:pPr>
              <a:r>
                <a:rPr lang="en-US" sz="800" dirty="0"/>
                <a:t>For effective facial recognition, at least 100 images per individual are typically required to train robust models. However, capturing such a large number of images for every person is often impractical, especially in real-world scenarios with time and resource constraints.</a:t>
              </a:r>
              <a:endParaRPr lang="en-US" sz="800" dirty="0">
                <a:cs typeface="Times New Roman" panose="02020603050405020304" pitchFamily="18" charset="0"/>
              </a:endParaRPr>
            </a:p>
          </p:txBody>
        </p:sp>
        <p:sp>
          <p:nvSpPr>
            <p:cNvPr id="12" name="Rectangle 11">
              <a:extLst>
                <a:ext uri="{FF2B5EF4-FFF2-40B4-BE49-F238E27FC236}">
                  <a16:creationId xmlns:a16="http://schemas.microsoft.com/office/drawing/2014/main" id="{4EFF9A7E-0A58-1B94-7418-979634D33AFA}"/>
                </a:ext>
              </a:extLst>
            </p:cNvPr>
            <p:cNvSpPr/>
            <p:nvPr/>
          </p:nvSpPr>
          <p:spPr>
            <a:xfrm>
              <a:off x="145525" y="3242445"/>
              <a:ext cx="2743200" cy="145868"/>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i="0" u="none" strike="noStrike" dirty="0">
                  <a:solidFill>
                    <a:schemeClr val="tx1"/>
                  </a:solidFill>
                  <a:effectLst/>
                </a:rPr>
                <a:t>Challenges in Data Collection</a:t>
              </a:r>
              <a:endParaRPr lang="en-IN" sz="800" dirty="0">
                <a:solidFill>
                  <a:schemeClr val="tx1"/>
                </a:solidFill>
              </a:endParaRPr>
            </a:p>
          </p:txBody>
        </p:sp>
      </p:grpSp>
      <p:grpSp>
        <p:nvGrpSpPr>
          <p:cNvPr id="28" name="Group 27">
            <a:extLst>
              <a:ext uri="{FF2B5EF4-FFF2-40B4-BE49-F238E27FC236}">
                <a16:creationId xmlns:a16="http://schemas.microsoft.com/office/drawing/2014/main" id="{1AF9FAC8-8213-6805-5CFD-0B7784C689C0}"/>
              </a:ext>
            </a:extLst>
          </p:cNvPr>
          <p:cNvGrpSpPr/>
          <p:nvPr/>
        </p:nvGrpSpPr>
        <p:grpSpPr>
          <a:xfrm>
            <a:off x="3018243" y="3239991"/>
            <a:ext cx="2970222" cy="993433"/>
            <a:chOff x="3018243" y="3239991"/>
            <a:chExt cx="2970222" cy="993433"/>
          </a:xfrm>
        </p:grpSpPr>
        <p:sp>
          <p:nvSpPr>
            <p:cNvPr id="20" name="TextBox 19">
              <a:extLst>
                <a:ext uri="{FF2B5EF4-FFF2-40B4-BE49-F238E27FC236}">
                  <a16:creationId xmlns:a16="http://schemas.microsoft.com/office/drawing/2014/main" id="{53C8986A-B2C4-1C99-BF38-A03A10C00799}"/>
                </a:ext>
              </a:extLst>
            </p:cNvPr>
            <p:cNvSpPr txBox="1"/>
            <p:nvPr/>
          </p:nvSpPr>
          <p:spPr>
            <a:xfrm>
              <a:off x="3018243" y="3402427"/>
              <a:ext cx="2960233" cy="830997"/>
            </a:xfrm>
            <a:prstGeom prst="rect">
              <a:avLst/>
            </a:prstGeom>
            <a:noFill/>
          </p:spPr>
          <p:txBody>
            <a:bodyPr wrap="square" rtlCol="0">
              <a:spAutoFit/>
            </a:bodyPr>
            <a:lstStyle/>
            <a:p>
              <a:pPr marL="171450" indent="-171450" algn="just">
                <a:buFont typeface="Arial" panose="020B0604020202020204" pitchFamily="34" charset="0"/>
                <a:buChar char="•"/>
              </a:pPr>
              <a:r>
                <a:rPr lang="en-US" sz="800" dirty="0"/>
                <a:t>To address this, advanced image augmentation techniques—including rotation, scaling, flipping, and brightness adjustment—are applied to expand the dataset synthetically. These methods transform 5–10 initial images per individual into a diverse and extensive dataset, enabling robust training and reliable facial recognition.</a:t>
              </a:r>
              <a:endParaRPr lang="en-US" sz="800" dirty="0">
                <a:cs typeface="Times New Roman" panose="02020603050405020304" pitchFamily="18" charset="0"/>
              </a:endParaRPr>
            </a:p>
          </p:txBody>
        </p:sp>
        <p:sp>
          <p:nvSpPr>
            <p:cNvPr id="22" name="Rectangle 21">
              <a:extLst>
                <a:ext uri="{FF2B5EF4-FFF2-40B4-BE49-F238E27FC236}">
                  <a16:creationId xmlns:a16="http://schemas.microsoft.com/office/drawing/2014/main" id="{393D9C76-5C7F-949D-C2DF-65D4BEB1889B}"/>
                </a:ext>
              </a:extLst>
            </p:cNvPr>
            <p:cNvSpPr/>
            <p:nvPr/>
          </p:nvSpPr>
          <p:spPr>
            <a:xfrm>
              <a:off x="3062385" y="3239991"/>
              <a:ext cx="2926080" cy="145868"/>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i="0" u="none" strike="noStrike" dirty="0">
                  <a:solidFill>
                    <a:schemeClr val="tx1"/>
                  </a:solidFill>
                  <a:effectLst/>
                </a:rPr>
                <a:t>Tackling Data Limitations</a:t>
              </a:r>
              <a:endParaRPr lang="en-IN" sz="800" dirty="0">
                <a:solidFill>
                  <a:schemeClr val="tx1"/>
                </a:solidFill>
              </a:endParaRPr>
            </a:p>
          </p:txBody>
        </p:sp>
      </p:grpSp>
      <p:sp>
        <p:nvSpPr>
          <p:cNvPr id="38" name="Rectangle 37">
            <a:extLst>
              <a:ext uri="{FF2B5EF4-FFF2-40B4-BE49-F238E27FC236}">
                <a16:creationId xmlns:a16="http://schemas.microsoft.com/office/drawing/2014/main" id="{F0320860-CEE6-6E76-87EC-9EE9CBD7D604}"/>
              </a:ext>
            </a:extLst>
          </p:cNvPr>
          <p:cNvSpPr/>
          <p:nvPr/>
        </p:nvSpPr>
        <p:spPr>
          <a:xfrm>
            <a:off x="65336" y="4293363"/>
            <a:ext cx="9713663" cy="2483615"/>
          </a:xfrm>
          <a:prstGeom prst="rect">
            <a:avLst/>
          </a:prstGeom>
          <a:noFill/>
          <a:ln w="28575">
            <a:solidFill>
              <a:srgbClr val="8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02A3BF5D-91DD-AC2C-6CC1-8356CA94574B}"/>
              </a:ext>
            </a:extLst>
          </p:cNvPr>
          <p:cNvSpPr/>
          <p:nvPr/>
        </p:nvSpPr>
        <p:spPr>
          <a:xfrm>
            <a:off x="9852693" y="4289475"/>
            <a:ext cx="2257117" cy="2483615"/>
          </a:xfrm>
          <a:prstGeom prst="rect">
            <a:avLst/>
          </a:prstGeom>
          <a:noFill/>
          <a:ln w="28575">
            <a:solidFill>
              <a:srgbClr val="8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F61BF212-155F-985E-0939-24DADCEA8E42}"/>
              </a:ext>
            </a:extLst>
          </p:cNvPr>
          <p:cNvSpPr txBox="1"/>
          <p:nvPr/>
        </p:nvSpPr>
        <p:spPr>
          <a:xfrm>
            <a:off x="-559626" y="4395310"/>
            <a:ext cx="3431220" cy="338554"/>
          </a:xfrm>
          <a:prstGeom prst="rect">
            <a:avLst/>
          </a:prstGeom>
          <a:noFill/>
        </p:spPr>
        <p:txBody>
          <a:bodyPr wrap="square" rtlCol="0">
            <a:spAutoFit/>
          </a:bodyPr>
          <a:lstStyle/>
          <a:p>
            <a:pPr algn="ctr"/>
            <a:r>
              <a:rPr lang="en-IN" sz="1600" b="1" dirty="0"/>
              <a:t>Results and Analysis</a:t>
            </a:r>
          </a:p>
        </p:txBody>
      </p:sp>
      <p:sp>
        <p:nvSpPr>
          <p:cNvPr id="42" name="TextBox 41">
            <a:extLst>
              <a:ext uri="{FF2B5EF4-FFF2-40B4-BE49-F238E27FC236}">
                <a16:creationId xmlns:a16="http://schemas.microsoft.com/office/drawing/2014/main" id="{893E7A39-EEBD-C9CE-5680-6915879BED9E}"/>
              </a:ext>
            </a:extLst>
          </p:cNvPr>
          <p:cNvSpPr txBox="1"/>
          <p:nvPr/>
        </p:nvSpPr>
        <p:spPr>
          <a:xfrm>
            <a:off x="9258494" y="4326444"/>
            <a:ext cx="3431220" cy="584775"/>
          </a:xfrm>
          <a:prstGeom prst="rect">
            <a:avLst/>
          </a:prstGeom>
          <a:noFill/>
        </p:spPr>
        <p:txBody>
          <a:bodyPr wrap="square" rtlCol="0">
            <a:spAutoFit/>
          </a:bodyPr>
          <a:lstStyle/>
          <a:p>
            <a:pPr algn="ctr"/>
            <a:r>
              <a:rPr lang="en-IN" sz="1600" b="1" dirty="0"/>
              <a:t>Conclusion &amp;</a:t>
            </a:r>
          </a:p>
          <a:p>
            <a:pPr algn="ctr"/>
            <a:r>
              <a:rPr lang="en-IN" sz="1600" b="1" dirty="0"/>
              <a:t>Future Work</a:t>
            </a:r>
          </a:p>
        </p:txBody>
      </p:sp>
      <p:sp>
        <p:nvSpPr>
          <p:cNvPr id="43" name="TextBox 42">
            <a:extLst>
              <a:ext uri="{FF2B5EF4-FFF2-40B4-BE49-F238E27FC236}">
                <a16:creationId xmlns:a16="http://schemas.microsoft.com/office/drawing/2014/main" id="{26553EF5-C7C3-3BE2-A2F5-5D1C0DF93C03}"/>
              </a:ext>
            </a:extLst>
          </p:cNvPr>
          <p:cNvSpPr txBox="1"/>
          <p:nvPr/>
        </p:nvSpPr>
        <p:spPr>
          <a:xfrm>
            <a:off x="6286377" y="1780468"/>
            <a:ext cx="5750174" cy="1061829"/>
          </a:xfrm>
          <a:prstGeom prst="rect">
            <a:avLst/>
          </a:prstGeom>
          <a:noFill/>
        </p:spPr>
        <p:txBody>
          <a:bodyPr wrap="square" rtlCol="0">
            <a:spAutoFit/>
          </a:bodyPr>
          <a:lstStyle/>
          <a:p>
            <a:endParaRPr lang="en-US" sz="900" dirty="0"/>
          </a:p>
          <a:p>
            <a:r>
              <a:rPr lang="en-US" sz="900" dirty="0"/>
              <a:t>The pipeline starts with augmenting the limited initial dataset of 5–10 images per individual using techniques like rotation, scaling, flipping, and brightness adjustment to create a diverse dataset. MTCNN is then used for precise face localization, detecting and aligning faces in both augmented images and group photos. The localized face data is fed into three models—custom CNN, ResNet50, and VGG—for training, with parameters like learning rates and epoch counts optimized. The models are evaluated on accuracy and computational efficiency, and the best-performing model is deployed for real-time attendance tracking through facial recognition.</a:t>
            </a:r>
          </a:p>
        </p:txBody>
      </p:sp>
      <p:pic>
        <p:nvPicPr>
          <p:cNvPr id="58" name="Picture 57">
            <a:extLst>
              <a:ext uri="{FF2B5EF4-FFF2-40B4-BE49-F238E27FC236}">
                <a16:creationId xmlns:a16="http://schemas.microsoft.com/office/drawing/2014/main" id="{FE7423F0-93BC-8B4E-8ADC-1021023147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17761" y="2982592"/>
            <a:ext cx="5845845" cy="923028"/>
          </a:xfrm>
          <a:prstGeom prst="rect">
            <a:avLst/>
          </a:prstGeom>
        </p:spPr>
      </p:pic>
      <p:sp>
        <p:nvSpPr>
          <p:cNvPr id="95" name="Rectangle 94">
            <a:extLst>
              <a:ext uri="{FF2B5EF4-FFF2-40B4-BE49-F238E27FC236}">
                <a16:creationId xmlns:a16="http://schemas.microsoft.com/office/drawing/2014/main" id="{7C705BC9-3CE5-14EE-ACB3-A30E8146610A}"/>
              </a:ext>
            </a:extLst>
          </p:cNvPr>
          <p:cNvSpPr/>
          <p:nvPr/>
        </p:nvSpPr>
        <p:spPr>
          <a:xfrm>
            <a:off x="3116056" y="4688259"/>
            <a:ext cx="1097280" cy="145868"/>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00" b="1" i="0" u="none" strike="noStrike" dirty="0">
                <a:solidFill>
                  <a:schemeClr val="tx1"/>
                </a:solidFill>
                <a:effectLst/>
              </a:rPr>
              <a:t>Custom CNN</a:t>
            </a:r>
            <a:endParaRPr lang="en-IN" sz="700" dirty="0">
              <a:solidFill>
                <a:schemeClr val="tx1"/>
              </a:solidFill>
            </a:endParaRPr>
          </a:p>
        </p:txBody>
      </p:sp>
      <p:sp>
        <p:nvSpPr>
          <p:cNvPr id="96" name="Rectangle 95">
            <a:extLst>
              <a:ext uri="{FF2B5EF4-FFF2-40B4-BE49-F238E27FC236}">
                <a16:creationId xmlns:a16="http://schemas.microsoft.com/office/drawing/2014/main" id="{3A393468-1990-F0DD-41B6-1949CFEAB666}"/>
              </a:ext>
            </a:extLst>
          </p:cNvPr>
          <p:cNvSpPr/>
          <p:nvPr/>
        </p:nvSpPr>
        <p:spPr>
          <a:xfrm>
            <a:off x="5721989" y="4709590"/>
            <a:ext cx="1097280" cy="145868"/>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00" b="1" i="0" u="none" strike="noStrike" dirty="0">
                <a:solidFill>
                  <a:schemeClr val="tx1"/>
                </a:solidFill>
                <a:effectLst/>
              </a:rPr>
              <a:t>ResNet50</a:t>
            </a:r>
            <a:endParaRPr lang="en-IN" sz="700" dirty="0">
              <a:solidFill>
                <a:schemeClr val="tx1"/>
              </a:solidFill>
            </a:endParaRPr>
          </a:p>
        </p:txBody>
      </p:sp>
      <p:sp>
        <p:nvSpPr>
          <p:cNvPr id="97" name="Rectangle 96">
            <a:extLst>
              <a:ext uri="{FF2B5EF4-FFF2-40B4-BE49-F238E27FC236}">
                <a16:creationId xmlns:a16="http://schemas.microsoft.com/office/drawing/2014/main" id="{DBF4E6EF-71AC-CC45-C19F-AB1F572D1108}"/>
              </a:ext>
            </a:extLst>
          </p:cNvPr>
          <p:cNvSpPr/>
          <p:nvPr/>
        </p:nvSpPr>
        <p:spPr>
          <a:xfrm>
            <a:off x="8099270" y="4709590"/>
            <a:ext cx="1097280" cy="145868"/>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00" b="1" i="0" u="none" strike="noStrike" dirty="0">
                <a:solidFill>
                  <a:schemeClr val="tx1"/>
                </a:solidFill>
                <a:effectLst/>
              </a:rPr>
              <a:t>VGG</a:t>
            </a:r>
            <a:endParaRPr lang="en-IN" sz="700" dirty="0">
              <a:solidFill>
                <a:schemeClr val="tx1"/>
              </a:solidFill>
            </a:endParaRPr>
          </a:p>
        </p:txBody>
      </p:sp>
      <p:sp>
        <p:nvSpPr>
          <p:cNvPr id="101" name="TextBox 100">
            <a:extLst>
              <a:ext uri="{FF2B5EF4-FFF2-40B4-BE49-F238E27FC236}">
                <a16:creationId xmlns:a16="http://schemas.microsoft.com/office/drawing/2014/main" id="{A2288C4E-03EE-0CFE-E718-C6A76384C4AE}"/>
              </a:ext>
            </a:extLst>
          </p:cNvPr>
          <p:cNvSpPr txBox="1"/>
          <p:nvPr/>
        </p:nvSpPr>
        <p:spPr>
          <a:xfrm>
            <a:off x="9954694" y="4907956"/>
            <a:ext cx="2005691" cy="1815882"/>
          </a:xfrm>
          <a:prstGeom prst="rect">
            <a:avLst/>
          </a:prstGeom>
          <a:noFill/>
        </p:spPr>
        <p:txBody>
          <a:bodyPr wrap="square" rtlCol="0">
            <a:spAutoFit/>
          </a:bodyPr>
          <a:lstStyle/>
          <a:p>
            <a:pPr algn="just"/>
            <a:r>
              <a:rPr lang="en-US" sz="800" dirty="0"/>
              <a:t>This case study developed </a:t>
            </a:r>
            <a:r>
              <a:rPr lang="en-US" sz="800" b="1" dirty="0" err="1"/>
              <a:t>AttendEase</a:t>
            </a:r>
            <a:r>
              <a:rPr lang="en-US" sz="800" dirty="0"/>
              <a:t>, an intelligent system for automated attendance marking using facial recognition. The system leveraged image augmentation and models like custom CNN, ResNet50, and VGG to accurately detect and identify faces, improving performance over time.</a:t>
            </a:r>
            <a:endParaRPr lang="en-US" sz="800" dirty="0">
              <a:cs typeface="Times New Roman" panose="02020603050405020304" pitchFamily="18" charset="0"/>
            </a:endParaRPr>
          </a:p>
          <a:p>
            <a:pPr algn="just"/>
            <a:r>
              <a:rPr lang="en-US" sz="800" dirty="0"/>
              <a:t>Further study can expand upon these results to handle larger datasets, explore real-time deployment including fault detection, and advance the application of deep learning for automated systems in diverse domains.</a:t>
            </a:r>
            <a:endParaRPr lang="en-US" sz="800" dirty="0">
              <a:cs typeface="Times New Roman" panose="02020603050405020304" pitchFamily="18" charset="0"/>
            </a:endParaRPr>
          </a:p>
        </p:txBody>
      </p:sp>
      <p:pic>
        <p:nvPicPr>
          <p:cNvPr id="26" name="Picture 25">
            <a:extLst>
              <a:ext uri="{FF2B5EF4-FFF2-40B4-BE49-F238E27FC236}">
                <a16:creationId xmlns:a16="http://schemas.microsoft.com/office/drawing/2014/main" id="{0FD49286-C5CB-9270-AAB0-375B20A1BA9D}"/>
              </a:ext>
            </a:extLst>
          </p:cNvPr>
          <p:cNvPicPr>
            <a:picLocks noChangeAspect="1"/>
          </p:cNvPicPr>
          <p:nvPr/>
        </p:nvPicPr>
        <p:blipFill>
          <a:blip r:embed="rId4">
            <a:extLst>
              <a:ext uri="{28A0092B-C50C-407E-A947-70E740481C1C}">
                <a14:useLocalDpi xmlns:a14="http://schemas.microsoft.com/office/drawing/2010/main" val="0"/>
              </a:ext>
            </a:extLst>
          </a:blip>
          <a:srcRect t="26113" b="30771"/>
          <a:stretch/>
        </p:blipFill>
        <p:spPr>
          <a:xfrm>
            <a:off x="9810693" y="401127"/>
            <a:ext cx="2132048" cy="421696"/>
          </a:xfrm>
          <a:prstGeom prst="rect">
            <a:avLst/>
          </a:prstGeom>
        </p:spPr>
      </p:pic>
      <p:pic>
        <p:nvPicPr>
          <p:cNvPr id="1027" name="Picture 3">
            <a:extLst>
              <a:ext uri="{FF2B5EF4-FFF2-40B4-BE49-F238E27FC236}">
                <a16:creationId xmlns:a16="http://schemas.microsoft.com/office/drawing/2014/main" id="{FE825521-D93B-5901-170E-2F83C8583F7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696" t="22168" r="24094" b="12603"/>
          <a:stretch/>
        </p:blipFill>
        <p:spPr bwMode="auto">
          <a:xfrm rot="10800000" flipH="1" flipV="1">
            <a:off x="299535" y="2349435"/>
            <a:ext cx="688448" cy="8601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B452097-F408-79F2-02DE-DA4F0F098E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9815" y="4983893"/>
            <a:ext cx="2575988" cy="12700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8A4C27A-CB75-2529-A980-1AA48026E5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9054" y="4994160"/>
            <a:ext cx="2572732" cy="12700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772C6A7-E4C3-FCB2-D930-3A3747B08A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3796" y="5018169"/>
            <a:ext cx="2434534" cy="120034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F7FC41A-7814-3B7A-017B-F44328B3D849}"/>
              </a:ext>
            </a:extLst>
          </p:cNvPr>
          <p:cNvSpPr txBox="1"/>
          <p:nvPr/>
        </p:nvSpPr>
        <p:spPr>
          <a:xfrm>
            <a:off x="155449" y="4821880"/>
            <a:ext cx="2026269" cy="1077218"/>
          </a:xfrm>
          <a:prstGeom prst="rect">
            <a:avLst/>
          </a:prstGeom>
          <a:noFill/>
        </p:spPr>
        <p:txBody>
          <a:bodyPr wrap="square" rtlCol="0">
            <a:spAutoFit/>
          </a:bodyPr>
          <a:lstStyle/>
          <a:p>
            <a:pPr algn="just"/>
            <a:r>
              <a:rPr lang="en-US" sz="800" dirty="0">
                <a:cs typeface="Times New Roman" panose="02020603050405020304" pitchFamily="18" charset="0"/>
              </a:rPr>
              <a:t>We performed hyperparameter tuning for all the 3 models, testing various learning rates and optimizers. </a:t>
            </a:r>
          </a:p>
          <a:p>
            <a:pPr algn="just"/>
            <a:endParaRPr lang="en-US" sz="800" dirty="0">
              <a:cs typeface="Times New Roman" panose="02020603050405020304" pitchFamily="18" charset="0"/>
            </a:endParaRPr>
          </a:p>
          <a:p>
            <a:pPr marL="171450" indent="-171450" algn="just">
              <a:buFont typeface="Arial" panose="020B0604020202020204" pitchFamily="34" charset="0"/>
              <a:buChar char="•"/>
            </a:pPr>
            <a:r>
              <a:rPr lang="en-US" sz="800" dirty="0">
                <a:cs typeface="Times New Roman" panose="02020603050405020304" pitchFamily="18" charset="0"/>
              </a:rPr>
              <a:t>The learning rate 0.001 performed better consistently in all the 3 models and 0.01 was the worst. </a:t>
            </a:r>
          </a:p>
          <a:p>
            <a:pPr algn="just"/>
            <a:endParaRPr lang="en-US" sz="800" dirty="0">
              <a:cs typeface="Times New Roman" panose="02020603050405020304" pitchFamily="18" charset="0"/>
            </a:endParaRPr>
          </a:p>
        </p:txBody>
      </p:sp>
      <p:sp>
        <p:nvSpPr>
          <p:cNvPr id="17" name="TextBox 16">
            <a:extLst>
              <a:ext uri="{FF2B5EF4-FFF2-40B4-BE49-F238E27FC236}">
                <a16:creationId xmlns:a16="http://schemas.microsoft.com/office/drawing/2014/main" id="{D82CF9F6-C502-8B29-C684-70F7D17A56C5}"/>
              </a:ext>
            </a:extLst>
          </p:cNvPr>
          <p:cNvSpPr txBox="1"/>
          <p:nvPr/>
        </p:nvSpPr>
        <p:spPr>
          <a:xfrm>
            <a:off x="155448" y="5723472"/>
            <a:ext cx="2026269" cy="338554"/>
          </a:xfrm>
          <a:prstGeom prst="rect">
            <a:avLst/>
          </a:prstGeom>
          <a:noFill/>
        </p:spPr>
        <p:txBody>
          <a:bodyPr wrap="square" rtlCol="0">
            <a:spAutoFit/>
          </a:bodyPr>
          <a:lstStyle/>
          <a:p>
            <a:pPr marL="171450" indent="-171450" algn="just">
              <a:buFont typeface="Arial" panose="020B0604020202020204" pitchFamily="34" charset="0"/>
              <a:buChar char="•"/>
            </a:pPr>
            <a:r>
              <a:rPr lang="en-US" sz="800" dirty="0">
                <a:cs typeface="Times New Roman" panose="02020603050405020304" pitchFamily="18" charset="0"/>
              </a:rPr>
              <a:t>In terms of optimizers, Adam gave higher accuracies consistently.</a:t>
            </a:r>
          </a:p>
        </p:txBody>
      </p:sp>
      <p:sp>
        <p:nvSpPr>
          <p:cNvPr id="21" name="TextBox 20">
            <a:extLst>
              <a:ext uri="{FF2B5EF4-FFF2-40B4-BE49-F238E27FC236}">
                <a16:creationId xmlns:a16="http://schemas.microsoft.com/office/drawing/2014/main" id="{0BD53997-7789-82E7-AA9D-FF2BB37D8C0E}"/>
              </a:ext>
            </a:extLst>
          </p:cNvPr>
          <p:cNvSpPr txBox="1"/>
          <p:nvPr/>
        </p:nvSpPr>
        <p:spPr>
          <a:xfrm>
            <a:off x="145525" y="6042962"/>
            <a:ext cx="2026269" cy="707886"/>
          </a:xfrm>
          <a:prstGeom prst="rect">
            <a:avLst/>
          </a:prstGeom>
          <a:noFill/>
        </p:spPr>
        <p:txBody>
          <a:bodyPr wrap="square" rtlCol="0">
            <a:spAutoFit/>
          </a:bodyPr>
          <a:lstStyle/>
          <a:p>
            <a:pPr marL="171450" indent="-171450" algn="just">
              <a:buFont typeface="Arial" panose="020B0604020202020204" pitchFamily="34" charset="0"/>
              <a:buChar char="•"/>
            </a:pPr>
            <a:r>
              <a:rPr lang="en-US" sz="800" dirty="0">
                <a:cs typeface="Times New Roman" panose="02020603050405020304" pitchFamily="18" charset="0"/>
              </a:rPr>
              <a:t>Overall both ResNet50 and VGG performed the best achieving the highest accuracy of 96.64% with RMSprop and 0.001 learning rate and </a:t>
            </a:r>
            <a:r>
              <a:rPr lang="en-US" sz="800" dirty="0" err="1">
                <a:cs typeface="Times New Roman" panose="02020603050405020304" pitchFamily="18" charset="0"/>
              </a:rPr>
              <a:t>adam</a:t>
            </a:r>
            <a:r>
              <a:rPr lang="en-US" sz="800" dirty="0">
                <a:cs typeface="Times New Roman" panose="02020603050405020304" pitchFamily="18" charset="0"/>
              </a:rPr>
              <a:t> and 0.0001 respectively</a:t>
            </a:r>
          </a:p>
        </p:txBody>
      </p:sp>
      <p:sp>
        <p:nvSpPr>
          <p:cNvPr id="7" name="Rectangle 1">
            <a:extLst>
              <a:ext uri="{FF2B5EF4-FFF2-40B4-BE49-F238E27FC236}">
                <a16:creationId xmlns:a16="http://schemas.microsoft.com/office/drawing/2014/main" id="{0CF5F1EC-A260-56DE-C66C-60528CA2B009}"/>
              </a:ext>
            </a:extLst>
          </p:cNvPr>
          <p:cNvSpPr>
            <a:spLocks noChangeArrowheads="1"/>
          </p:cNvSpPr>
          <p:nvPr/>
        </p:nvSpPr>
        <p:spPr bwMode="auto">
          <a:xfrm>
            <a:off x="2596944" y="6303235"/>
            <a:ext cx="67630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We observed that the Adam optimizer consistently delivered stable results across all models due to its adaptive learning capabilities. A learning rate of 0.001 performed best, providing a balance between convergence speed and accuracy, ensuring effective learning and reliable performance.</a:t>
            </a:r>
          </a:p>
        </p:txBody>
      </p:sp>
    </p:spTree>
    <p:extLst>
      <p:ext uri="{BB962C8B-B14F-4D97-AF65-F5344CB8AC3E}">
        <p14:creationId xmlns:p14="http://schemas.microsoft.com/office/powerpoint/2010/main" val="3017323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74B2D03A27E141A81CBF10B1E887CC" ma:contentTypeVersion="6" ma:contentTypeDescription="Create a new document." ma:contentTypeScope="" ma:versionID="c0360972b09a85023044781a3a2a8b58">
  <xsd:schema xmlns:xsd="http://www.w3.org/2001/XMLSchema" xmlns:xs="http://www.w3.org/2001/XMLSchema" xmlns:p="http://schemas.microsoft.com/office/2006/metadata/properties" xmlns:ns2="2cfdd557-5c64-4d90-b7c3-7fb7dfd4ffde" xmlns:ns3="26ee4671-bdec-4a8a-a03f-525310672eb6" targetNamespace="http://schemas.microsoft.com/office/2006/metadata/properties" ma:root="true" ma:fieldsID="66bc3f62694c3b99568ab5946536ac8b" ns2:_="" ns3:_="">
    <xsd:import namespace="2cfdd557-5c64-4d90-b7c3-7fb7dfd4ffde"/>
    <xsd:import namespace="26ee4671-bdec-4a8a-a03f-525310672eb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fdd557-5c64-4d90-b7c3-7fb7dfd4ff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ee4671-bdec-4a8a-a03f-525310672e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DC7662-4D46-449B-9B76-E472C08F0EE9}">
  <ds:schemaRefs>
    <ds:schemaRef ds:uri="http://schemas.microsoft.com/sharepoint/v3/contenttype/forms"/>
  </ds:schemaRefs>
</ds:datastoreItem>
</file>

<file path=customXml/itemProps2.xml><?xml version="1.0" encoding="utf-8"?>
<ds:datastoreItem xmlns:ds="http://schemas.openxmlformats.org/officeDocument/2006/customXml" ds:itemID="{6A1AC047-C46D-4EB1-80E0-324EFB9F5D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fdd557-5c64-4d90-b7c3-7fb7dfd4ffde"/>
    <ds:schemaRef ds:uri="26ee4671-bdec-4a8a-a03f-525310672e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B60D38-9726-4704-A0B8-D05166EDAD7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672</TotalTime>
  <Words>559</Words>
  <Application>Microsoft Office PowerPoint</Application>
  <PresentationFormat>Widescreen</PresentationFormat>
  <Paragraphs>30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Yamuna K-[AM.EN.P2AML22003]</dc:creator>
  <cp:lastModifiedBy>anuvind mp</cp:lastModifiedBy>
  <cp:revision>14</cp:revision>
  <dcterms:created xsi:type="dcterms:W3CDTF">2023-06-15T21:18:21Z</dcterms:created>
  <dcterms:modified xsi:type="dcterms:W3CDTF">2024-12-17T16:05:28Z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0x010100D274B2D03A27E141A81CBF10B1E887CC</vt:lpwstr>
  </property>
</Properties>
</file>