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2886"/>
            <a:ext cx="12191999" cy="51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2503" y="6446518"/>
            <a:ext cx="1781556" cy="313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476" y="125095"/>
            <a:ext cx="6083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605" y="2698750"/>
            <a:ext cx="1115123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6.jp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7.jp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8.jp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9.jp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9" Type="http://schemas.openxmlformats.org/officeDocument/2006/relationships/image" Target="../media/image65.png" /><Relationship Id="rId21" Type="http://schemas.openxmlformats.org/officeDocument/2006/relationships/image" Target="../media/image47.png" /><Relationship Id="rId34" Type="http://schemas.openxmlformats.org/officeDocument/2006/relationships/image" Target="../media/image60.png" /><Relationship Id="rId42" Type="http://schemas.openxmlformats.org/officeDocument/2006/relationships/image" Target="../media/image68.png" /><Relationship Id="rId47" Type="http://schemas.openxmlformats.org/officeDocument/2006/relationships/image" Target="../media/image73.png" /><Relationship Id="rId50" Type="http://schemas.openxmlformats.org/officeDocument/2006/relationships/image" Target="../media/image76.png" /><Relationship Id="rId55" Type="http://schemas.openxmlformats.org/officeDocument/2006/relationships/image" Target="../media/image81.png" /><Relationship Id="rId63" Type="http://schemas.openxmlformats.org/officeDocument/2006/relationships/image" Target="../media/image89.png" /><Relationship Id="rId7" Type="http://schemas.openxmlformats.org/officeDocument/2006/relationships/image" Target="../media/image33.png" /><Relationship Id="rId2" Type="http://schemas.openxmlformats.org/officeDocument/2006/relationships/image" Target="../media/image6.jp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29" Type="http://schemas.openxmlformats.org/officeDocument/2006/relationships/image" Target="../media/image55.png" /><Relationship Id="rId41" Type="http://schemas.openxmlformats.org/officeDocument/2006/relationships/image" Target="../media/image67.png" /><Relationship Id="rId54" Type="http://schemas.openxmlformats.org/officeDocument/2006/relationships/image" Target="../media/image80.png" /><Relationship Id="rId62" Type="http://schemas.openxmlformats.org/officeDocument/2006/relationships/image" Target="../media/image8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32" Type="http://schemas.openxmlformats.org/officeDocument/2006/relationships/image" Target="../media/image58.png" /><Relationship Id="rId37" Type="http://schemas.openxmlformats.org/officeDocument/2006/relationships/image" Target="../media/image63.png" /><Relationship Id="rId40" Type="http://schemas.openxmlformats.org/officeDocument/2006/relationships/image" Target="../media/image66.png" /><Relationship Id="rId45" Type="http://schemas.openxmlformats.org/officeDocument/2006/relationships/image" Target="../media/image71.png" /><Relationship Id="rId53" Type="http://schemas.openxmlformats.org/officeDocument/2006/relationships/image" Target="../media/image79.png" /><Relationship Id="rId58" Type="http://schemas.openxmlformats.org/officeDocument/2006/relationships/image" Target="../media/image84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36" Type="http://schemas.openxmlformats.org/officeDocument/2006/relationships/image" Target="../media/image62.png" /><Relationship Id="rId49" Type="http://schemas.openxmlformats.org/officeDocument/2006/relationships/image" Target="../media/image75.png" /><Relationship Id="rId57" Type="http://schemas.openxmlformats.org/officeDocument/2006/relationships/image" Target="../media/image83.png" /><Relationship Id="rId61" Type="http://schemas.openxmlformats.org/officeDocument/2006/relationships/image" Target="../media/image87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31" Type="http://schemas.openxmlformats.org/officeDocument/2006/relationships/image" Target="../media/image57.png" /><Relationship Id="rId44" Type="http://schemas.openxmlformats.org/officeDocument/2006/relationships/image" Target="../media/image70.png" /><Relationship Id="rId52" Type="http://schemas.openxmlformats.org/officeDocument/2006/relationships/image" Target="../media/image78.png" /><Relationship Id="rId60" Type="http://schemas.openxmlformats.org/officeDocument/2006/relationships/image" Target="../media/image86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Relationship Id="rId30" Type="http://schemas.openxmlformats.org/officeDocument/2006/relationships/image" Target="../media/image56.png" /><Relationship Id="rId35" Type="http://schemas.openxmlformats.org/officeDocument/2006/relationships/image" Target="../media/image61.png" /><Relationship Id="rId43" Type="http://schemas.openxmlformats.org/officeDocument/2006/relationships/image" Target="../media/image69.png" /><Relationship Id="rId48" Type="http://schemas.openxmlformats.org/officeDocument/2006/relationships/image" Target="../media/image74.png" /><Relationship Id="rId56" Type="http://schemas.openxmlformats.org/officeDocument/2006/relationships/image" Target="../media/image82.png" /><Relationship Id="rId8" Type="http://schemas.openxmlformats.org/officeDocument/2006/relationships/image" Target="../media/image34.png" /><Relationship Id="rId51" Type="http://schemas.openxmlformats.org/officeDocument/2006/relationships/image" Target="../media/image77.png" /><Relationship Id="rId3" Type="http://schemas.openxmlformats.org/officeDocument/2006/relationships/image" Target="../media/image1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33" Type="http://schemas.openxmlformats.org/officeDocument/2006/relationships/image" Target="../media/image59.png" /><Relationship Id="rId38" Type="http://schemas.openxmlformats.org/officeDocument/2006/relationships/image" Target="../media/image64.png" /><Relationship Id="rId46" Type="http://schemas.openxmlformats.org/officeDocument/2006/relationships/image" Target="../media/image72.png" /><Relationship Id="rId59" Type="http://schemas.openxmlformats.org/officeDocument/2006/relationships/image" Target="../media/image85.png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1.jp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95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94.png" /><Relationship Id="rId5" Type="http://schemas.openxmlformats.org/officeDocument/2006/relationships/image" Target="../media/image93.png" /><Relationship Id="rId4" Type="http://schemas.openxmlformats.org/officeDocument/2006/relationships/image" Target="../media/image92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eldengineer.com/skills/lan-technician" TargetMode="Externa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2004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21AIE211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lang="en-IN" sz="3600" b="1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36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b="1" spc="-2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1150619"/>
            <a:ext cx="8002523" cy="499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9339" y="379222"/>
            <a:ext cx="548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0" dirty="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11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130" dirty="0">
                <a:solidFill>
                  <a:srgbClr val="C00000"/>
                </a:solidFill>
                <a:latin typeface="Trebuchet MS"/>
                <a:cs typeface="Trebuchet MS"/>
              </a:rPr>
              <a:t>RING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2315" y="695909"/>
            <a:ext cx="2780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Advantages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of this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topology</a:t>
            </a:r>
            <a:r>
              <a:rPr sz="1800" b="1" spc="-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2315" y="1254378"/>
            <a:ext cx="349694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145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All data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flows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in one </a:t>
            </a:r>
            <a:r>
              <a:rPr sz="1800" b="1" dirty="0">
                <a:solidFill>
                  <a:srgbClr val="1F2023"/>
                </a:solidFill>
                <a:latin typeface="Arial"/>
                <a:cs typeface="Arial"/>
              </a:rPr>
              <a:t>direction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,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reducing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chance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packet  collisions.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server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not needed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control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connectivity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each</a:t>
            </a:r>
            <a:r>
              <a:rPr sz="1800" spc="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workstation.</a:t>
            </a:r>
            <a:endParaRPr sz="1800">
              <a:latin typeface="Arial"/>
              <a:cs typeface="Arial"/>
            </a:endParaRPr>
          </a:p>
          <a:p>
            <a:pPr marL="12700" marR="59436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Data can transfer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between  workstations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high</a:t>
            </a:r>
            <a:r>
              <a:rPr sz="1800" spc="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speeds.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Cheap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install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</a:t>
            </a:r>
            <a:r>
              <a:rPr sz="1800" spc="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expand.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Problems with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this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topology</a:t>
            </a:r>
            <a:r>
              <a:rPr sz="1800" b="1" spc="-11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2315" y="4537709"/>
            <a:ext cx="33585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 algn="just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one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computer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goes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wrong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all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will</a:t>
            </a:r>
            <a:endParaRPr sz="18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go</a:t>
            </a:r>
            <a:r>
              <a:rPr sz="1800" spc="-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wrong</a:t>
            </a:r>
            <a:endParaRPr sz="1800">
              <a:latin typeface="Carlito"/>
              <a:cs typeface="Carlito"/>
            </a:endParaRPr>
          </a:p>
          <a:p>
            <a:pPr marL="12700" marR="182245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Troubleshooting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difficult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this 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topology.</a:t>
            </a:r>
            <a:endParaRPr sz="1800">
              <a:latin typeface="Carlito"/>
              <a:cs typeface="Carlito"/>
            </a:endParaRPr>
          </a:p>
          <a:p>
            <a:pPr marL="12700" marR="93345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Addition of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stations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between or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removal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stations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disturb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whole</a:t>
            </a:r>
            <a:r>
              <a:rPr sz="1800" spc="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topology.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5" y="1331975"/>
            <a:ext cx="7587996" cy="464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8806" y="1262329"/>
            <a:ext cx="4333240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24E"/>
                </a:solidFill>
                <a:latin typeface="Carlito"/>
                <a:cs typeface="Carlito"/>
              </a:rPr>
              <a:t>Advantages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of this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topology</a:t>
            </a:r>
            <a:r>
              <a:rPr sz="1800" b="1" spc="-7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devices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are connected 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each other in  bus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topology,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then the number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cables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required to connect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them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1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?which is  known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backbone cable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and N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drop lines are  required.</a:t>
            </a:r>
            <a:endParaRPr sz="1800">
              <a:latin typeface="Carlito"/>
              <a:cs typeface="Carlito"/>
            </a:endParaRPr>
          </a:p>
          <a:p>
            <a:pPr marL="12700" marR="3556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Cost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cable is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less as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compared 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other 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topology,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but it is used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built small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networks.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Problems with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this </a:t>
            </a:r>
            <a:r>
              <a:rPr sz="1800" b="1" spc="-5" dirty="0">
                <a:solidFill>
                  <a:srgbClr val="40424E"/>
                </a:solidFill>
                <a:latin typeface="Carlito"/>
                <a:cs typeface="Carlito"/>
              </a:rPr>
              <a:t>topology</a:t>
            </a:r>
            <a:r>
              <a:rPr sz="1800" b="1" spc="-10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0424E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 marR="377825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the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common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cable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fails,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then the whole 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system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will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crash</a:t>
            </a:r>
            <a:r>
              <a:rPr sz="1800" spc="2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down.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the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network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traffic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</a:t>
            </a:r>
            <a:r>
              <a:rPr sz="1800" spc="-25" dirty="0">
                <a:solidFill>
                  <a:srgbClr val="40424E"/>
                </a:solidFill>
                <a:latin typeface="Carlito"/>
                <a:cs typeface="Carlito"/>
              </a:rPr>
              <a:t>heavy,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it</a:t>
            </a:r>
            <a:r>
              <a:rPr sz="1800" spc="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increases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collisions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</a:t>
            </a:r>
            <a:r>
              <a:rPr sz="1800" spc="4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network..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Terminator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gets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open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flow</a:t>
            </a:r>
            <a:r>
              <a:rPr sz="1800" spc="4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disrupted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339" y="379222"/>
            <a:ext cx="528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0" dirty="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1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85" dirty="0">
                <a:solidFill>
                  <a:srgbClr val="C00000"/>
                </a:solidFill>
                <a:latin typeface="Trebuchet MS"/>
                <a:cs typeface="Trebuchet MS"/>
              </a:rPr>
              <a:t>BUS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415" y="1235963"/>
            <a:ext cx="7174992" cy="438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712" y="291160"/>
            <a:ext cx="5659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5" dirty="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60" dirty="0">
                <a:solidFill>
                  <a:srgbClr val="C00000"/>
                </a:solidFill>
                <a:latin typeface="Trebuchet MS"/>
                <a:cs typeface="Trebuchet MS"/>
              </a:rPr>
              <a:t>MESH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3156" y="916635"/>
            <a:ext cx="3996054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Advantages </a:t>
            </a:r>
            <a:r>
              <a:rPr sz="1800" b="1" dirty="0">
                <a:latin typeface="Arial"/>
                <a:cs typeface="Arial"/>
              </a:rPr>
              <a:t>of a </a:t>
            </a:r>
            <a:r>
              <a:rPr sz="1800" b="1" spc="-5" dirty="0">
                <a:latin typeface="Arial"/>
                <a:cs typeface="Arial"/>
              </a:rPr>
              <a:t>mesh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topology</a:t>
            </a:r>
            <a:endParaRPr sz="1800">
              <a:latin typeface="Arial"/>
              <a:cs typeface="Arial"/>
            </a:endParaRPr>
          </a:p>
          <a:p>
            <a:pPr marL="12700" marR="78105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spc="-140" dirty="0">
                <a:solidFill>
                  <a:srgbClr val="454545"/>
                </a:solidFill>
                <a:latin typeface="Arial"/>
                <a:cs typeface="Arial"/>
              </a:rPr>
              <a:t>Manages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high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amounts </a:t>
            </a:r>
            <a:r>
              <a:rPr sz="1800" spc="-50" dirty="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60" dirty="0">
                <a:solidFill>
                  <a:srgbClr val="454545"/>
                </a:solidFill>
                <a:latin typeface="Arial"/>
                <a:cs typeface="Arial"/>
              </a:rPr>
              <a:t>traffic, </a:t>
            </a:r>
            <a:r>
              <a:rPr sz="1800" spc="-130" dirty="0">
                <a:solidFill>
                  <a:srgbClr val="454545"/>
                </a:solidFill>
                <a:latin typeface="Arial"/>
                <a:cs typeface="Arial"/>
              </a:rPr>
              <a:t>because  </a:t>
            </a:r>
            <a:r>
              <a:rPr sz="1800" spc="-75" dirty="0">
                <a:solidFill>
                  <a:srgbClr val="454545"/>
                </a:solidFill>
                <a:latin typeface="Arial"/>
                <a:cs typeface="Arial"/>
              </a:rPr>
              <a:t>multiple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devices </a:t>
            </a:r>
            <a:r>
              <a:rPr sz="1800" spc="-125" dirty="0">
                <a:solidFill>
                  <a:srgbClr val="454545"/>
                </a:solidFill>
                <a:latin typeface="Arial"/>
                <a:cs typeface="Arial"/>
              </a:rPr>
              <a:t>can </a:t>
            </a:r>
            <a:r>
              <a:rPr sz="1800" spc="-75" dirty="0">
                <a:solidFill>
                  <a:srgbClr val="454545"/>
                </a:solidFill>
                <a:latin typeface="Arial"/>
                <a:cs typeface="Arial"/>
              </a:rPr>
              <a:t>transmit </a:t>
            </a:r>
            <a:r>
              <a:rPr sz="1800" spc="-130" dirty="0">
                <a:solidFill>
                  <a:srgbClr val="454545"/>
                </a:solidFill>
                <a:latin typeface="Arial"/>
                <a:cs typeface="Arial"/>
              </a:rPr>
              <a:t>data  </a:t>
            </a:r>
            <a:r>
              <a:rPr sz="1800" spc="-100" dirty="0">
                <a:solidFill>
                  <a:srgbClr val="454545"/>
                </a:solidFill>
                <a:latin typeface="Arial"/>
                <a:cs typeface="Arial"/>
              </a:rPr>
              <a:t>simultaneously.</a:t>
            </a:r>
            <a:endParaRPr sz="1800">
              <a:latin typeface="Arial"/>
              <a:cs typeface="Arial"/>
            </a:endParaRPr>
          </a:p>
          <a:p>
            <a:pPr marL="12700" marR="24765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210" dirty="0">
                <a:solidFill>
                  <a:srgbClr val="454545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failure </a:t>
            </a:r>
            <a:r>
              <a:rPr sz="1800" spc="-50" dirty="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125" dirty="0">
                <a:solidFill>
                  <a:srgbClr val="454545"/>
                </a:solidFill>
                <a:latin typeface="Arial"/>
                <a:cs typeface="Arial"/>
              </a:rPr>
              <a:t>one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device </a:t>
            </a:r>
            <a:r>
              <a:rPr sz="1800" spc="-114" dirty="0">
                <a:solidFill>
                  <a:srgbClr val="454545"/>
                </a:solidFill>
                <a:latin typeface="Arial"/>
                <a:cs typeface="Arial"/>
              </a:rPr>
              <a:t>does </a:t>
            </a:r>
            <a:r>
              <a:rPr sz="1800" spc="-70" dirty="0">
                <a:solidFill>
                  <a:srgbClr val="454545"/>
                </a:solidFill>
                <a:latin typeface="Arial"/>
                <a:cs typeface="Arial"/>
              </a:rPr>
              <a:t>not </a:t>
            </a:r>
            <a:r>
              <a:rPr sz="1800" spc="-135" dirty="0">
                <a:solidFill>
                  <a:srgbClr val="454545"/>
                </a:solidFill>
                <a:latin typeface="Arial"/>
                <a:cs typeface="Arial"/>
              </a:rPr>
              <a:t>cause </a:t>
            </a:r>
            <a:r>
              <a:rPr sz="1800" spc="-200" dirty="0">
                <a:solidFill>
                  <a:srgbClr val="454545"/>
                </a:solidFill>
                <a:latin typeface="Arial"/>
                <a:cs typeface="Arial"/>
              </a:rPr>
              <a:t>a  </a:t>
            </a:r>
            <a:r>
              <a:rPr sz="1800" spc="-114" dirty="0">
                <a:solidFill>
                  <a:srgbClr val="454545"/>
                </a:solidFill>
                <a:latin typeface="Arial"/>
                <a:cs typeface="Arial"/>
              </a:rPr>
              <a:t>break </a:t>
            </a:r>
            <a:r>
              <a:rPr sz="1800" spc="-65" dirty="0">
                <a:solidFill>
                  <a:srgbClr val="454545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network </a:t>
            </a:r>
            <a:r>
              <a:rPr sz="1800" spc="-55" dirty="0">
                <a:solidFill>
                  <a:srgbClr val="454545"/>
                </a:solidFill>
                <a:latin typeface="Arial"/>
                <a:cs typeface="Arial"/>
              </a:rPr>
              <a:t>or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transmission </a:t>
            </a:r>
            <a:r>
              <a:rPr sz="1800" spc="-55" dirty="0">
                <a:solidFill>
                  <a:srgbClr val="454545"/>
                </a:solidFill>
                <a:latin typeface="Arial"/>
                <a:cs typeface="Arial"/>
              </a:rPr>
              <a:t>of  </a:t>
            </a:r>
            <a:r>
              <a:rPr sz="1800" spc="-114" dirty="0">
                <a:solidFill>
                  <a:srgbClr val="454545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2700" marR="31115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Adding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additional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devices </a:t>
            </a:r>
            <a:r>
              <a:rPr sz="1800" spc="-114" dirty="0">
                <a:solidFill>
                  <a:srgbClr val="454545"/>
                </a:solidFill>
                <a:latin typeface="Arial"/>
                <a:cs typeface="Arial"/>
              </a:rPr>
              <a:t>does </a:t>
            </a:r>
            <a:r>
              <a:rPr sz="1800" spc="-70" dirty="0">
                <a:solidFill>
                  <a:srgbClr val="454545"/>
                </a:solidFill>
                <a:latin typeface="Arial"/>
                <a:cs typeface="Arial"/>
              </a:rPr>
              <a:t>not </a:t>
            </a:r>
            <a:r>
              <a:rPr sz="1800" spc="-65" dirty="0">
                <a:solidFill>
                  <a:srgbClr val="454545"/>
                </a:solidFill>
                <a:latin typeface="Arial"/>
                <a:cs typeface="Arial"/>
              </a:rPr>
              <a:t>disrupt  </a:t>
            </a:r>
            <a:r>
              <a:rPr sz="1800" spc="-130" dirty="0">
                <a:solidFill>
                  <a:srgbClr val="454545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transmission </a:t>
            </a:r>
            <a:r>
              <a:rPr sz="1800" spc="-110" dirty="0">
                <a:solidFill>
                  <a:srgbClr val="454545"/>
                </a:solidFill>
                <a:latin typeface="Arial"/>
                <a:cs typeface="Arial"/>
              </a:rPr>
              <a:t>between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other </a:t>
            </a:r>
            <a:r>
              <a:rPr sz="1800" spc="-100" dirty="0">
                <a:solidFill>
                  <a:srgbClr val="454545"/>
                </a:solidFill>
                <a:latin typeface="Arial"/>
                <a:cs typeface="Arial"/>
              </a:rPr>
              <a:t>devices. 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Disadvantages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a mesh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topology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65" dirty="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454545"/>
                </a:solidFill>
                <a:latin typeface="Arial"/>
                <a:cs typeface="Arial"/>
              </a:rPr>
              <a:t>cost </a:t>
            </a:r>
            <a:r>
              <a:rPr sz="1800" spc="-55" dirty="0">
                <a:solidFill>
                  <a:srgbClr val="454545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implement </a:t>
            </a:r>
            <a:r>
              <a:rPr sz="1800" spc="-60" dirty="0">
                <a:solidFill>
                  <a:srgbClr val="454545"/>
                </a:solidFill>
                <a:latin typeface="Arial"/>
                <a:cs typeface="Arial"/>
              </a:rPr>
              <a:t>is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higher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than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other  network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topologies, </a:t>
            </a:r>
            <a:r>
              <a:rPr sz="1800" spc="-110" dirty="0">
                <a:solidFill>
                  <a:srgbClr val="454545"/>
                </a:solidFill>
                <a:latin typeface="Arial"/>
                <a:cs typeface="Arial"/>
              </a:rPr>
              <a:t>making </a:t>
            </a:r>
            <a:r>
              <a:rPr sz="1800" spc="-20" dirty="0">
                <a:solidFill>
                  <a:srgbClr val="454545"/>
                </a:solidFill>
                <a:latin typeface="Arial"/>
                <a:cs typeface="Arial"/>
              </a:rPr>
              <a:t>it </a:t>
            </a:r>
            <a:r>
              <a:rPr sz="1800" spc="-200" dirty="0">
                <a:solidFill>
                  <a:srgbClr val="454545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454545"/>
                </a:solidFill>
                <a:latin typeface="Arial"/>
                <a:cs typeface="Arial"/>
              </a:rPr>
              <a:t>less  </a:t>
            </a:r>
            <a:r>
              <a:rPr sz="1800" spc="-100" dirty="0">
                <a:solidFill>
                  <a:srgbClr val="454545"/>
                </a:solidFill>
                <a:latin typeface="Arial"/>
                <a:cs typeface="Arial"/>
              </a:rPr>
              <a:t>desirable</a:t>
            </a:r>
            <a:r>
              <a:rPr sz="1800" spc="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54545"/>
                </a:solidFill>
                <a:latin typeface="Arial"/>
                <a:cs typeface="Arial"/>
              </a:rPr>
              <a:t>option.</a:t>
            </a:r>
            <a:endParaRPr sz="1800">
              <a:latin typeface="Arial"/>
              <a:cs typeface="Arial"/>
            </a:endParaRPr>
          </a:p>
          <a:p>
            <a:pPr marL="12700" marR="259079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Building </a:t>
            </a:r>
            <a:r>
              <a:rPr sz="1800" spc="-135" dirty="0">
                <a:solidFill>
                  <a:srgbClr val="454545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454545"/>
                </a:solidFill>
                <a:latin typeface="Arial"/>
                <a:cs typeface="Arial"/>
              </a:rPr>
              <a:t>maintaining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topology </a:t>
            </a:r>
            <a:r>
              <a:rPr sz="1800" spc="-60" dirty="0">
                <a:solidFill>
                  <a:srgbClr val="454545"/>
                </a:solidFill>
                <a:latin typeface="Arial"/>
                <a:cs typeface="Arial"/>
              </a:rPr>
              <a:t>is  </a:t>
            </a:r>
            <a:r>
              <a:rPr sz="1800" spc="-45" dirty="0">
                <a:solidFill>
                  <a:srgbClr val="454545"/>
                </a:solidFill>
                <a:latin typeface="Arial"/>
                <a:cs typeface="Arial"/>
              </a:rPr>
              <a:t>difficult </a:t>
            </a:r>
            <a:r>
              <a:rPr sz="1800" spc="-135" dirty="0">
                <a:solidFill>
                  <a:srgbClr val="454545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time</a:t>
            </a:r>
            <a:r>
              <a:rPr sz="1800" spc="-16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consuming.</a:t>
            </a:r>
            <a:endParaRPr sz="1800">
              <a:latin typeface="Arial"/>
              <a:cs typeface="Arial"/>
            </a:endParaRPr>
          </a:p>
          <a:p>
            <a:pPr marL="12700" marR="255904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65" dirty="0">
                <a:solidFill>
                  <a:srgbClr val="454545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454545"/>
                </a:solidFill>
                <a:latin typeface="Arial"/>
                <a:cs typeface="Arial"/>
              </a:rPr>
              <a:t>chance </a:t>
            </a:r>
            <a:r>
              <a:rPr sz="1800" spc="-50" dirty="0">
                <a:solidFill>
                  <a:srgbClr val="454545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454545"/>
                </a:solidFill>
                <a:latin typeface="Arial"/>
                <a:cs typeface="Arial"/>
              </a:rPr>
              <a:t>redundant </a:t>
            </a:r>
            <a:r>
              <a:rPr sz="1800" spc="-95" dirty="0">
                <a:solidFill>
                  <a:srgbClr val="454545"/>
                </a:solidFill>
                <a:latin typeface="Arial"/>
                <a:cs typeface="Arial"/>
              </a:rPr>
              <a:t>connections </a:t>
            </a:r>
            <a:r>
              <a:rPr sz="1800" spc="-60" dirty="0">
                <a:solidFill>
                  <a:srgbClr val="454545"/>
                </a:solidFill>
                <a:latin typeface="Arial"/>
                <a:cs typeface="Arial"/>
              </a:rPr>
              <a:t>is 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high,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which </a:t>
            </a:r>
            <a:r>
              <a:rPr sz="1800" spc="-125" dirty="0">
                <a:solidFill>
                  <a:srgbClr val="454545"/>
                </a:solidFill>
                <a:latin typeface="Arial"/>
                <a:cs typeface="Arial"/>
              </a:rPr>
              <a:t>adds </a:t>
            </a:r>
            <a:r>
              <a:rPr sz="1800" spc="-55" dirty="0">
                <a:solidFill>
                  <a:srgbClr val="454545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454545"/>
                </a:solidFill>
                <a:latin typeface="Arial"/>
                <a:cs typeface="Arial"/>
              </a:rPr>
              <a:t>the high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costs </a:t>
            </a:r>
            <a:r>
              <a:rPr sz="1800" spc="-135" dirty="0">
                <a:solidFill>
                  <a:srgbClr val="454545"/>
                </a:solidFill>
                <a:latin typeface="Arial"/>
                <a:cs typeface="Arial"/>
              </a:rPr>
              <a:t>and  </a:t>
            </a:r>
            <a:r>
              <a:rPr sz="1800" spc="-80" dirty="0">
                <a:solidFill>
                  <a:srgbClr val="454545"/>
                </a:solidFill>
                <a:latin typeface="Arial"/>
                <a:cs typeface="Arial"/>
              </a:rPr>
              <a:t>potential </a:t>
            </a:r>
            <a:r>
              <a:rPr sz="1800" spc="-35" dirty="0">
                <a:solidFill>
                  <a:srgbClr val="454545"/>
                </a:solidFill>
                <a:latin typeface="Arial"/>
                <a:cs typeface="Arial"/>
              </a:rPr>
              <a:t>for </a:t>
            </a:r>
            <a:r>
              <a:rPr sz="1800" spc="-105" dirty="0">
                <a:solidFill>
                  <a:srgbClr val="454545"/>
                </a:solidFill>
                <a:latin typeface="Arial"/>
                <a:cs typeface="Arial"/>
              </a:rPr>
              <a:t>reduced</a:t>
            </a:r>
            <a:r>
              <a:rPr sz="1800" spc="10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54545"/>
                </a:solidFill>
                <a:latin typeface="Arial"/>
                <a:cs typeface="Arial"/>
              </a:rPr>
              <a:t>efficiency.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3807" y="758951"/>
            <a:ext cx="7427976" cy="500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38176"/>
            <a:ext cx="3782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C00000"/>
                </a:solidFill>
                <a:latin typeface="Trebuchet MS"/>
                <a:cs typeface="Trebuchet MS"/>
              </a:rPr>
              <a:t>Wireless</a:t>
            </a:r>
            <a:r>
              <a:rPr sz="3600" b="1" spc="-2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15" dirty="0">
                <a:solidFill>
                  <a:srgbClr val="C00000"/>
                </a:solidFill>
                <a:latin typeface="Trebuchet MS"/>
                <a:cs typeface="Trebuchet MS"/>
              </a:rPr>
              <a:t>Topologies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9364" y="701040"/>
            <a:ext cx="8653271" cy="545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507" y="480059"/>
            <a:ext cx="8813292" cy="567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063" y="10744"/>
            <a:ext cx="3782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C00000"/>
                </a:solidFill>
                <a:latin typeface="Trebuchet MS"/>
                <a:cs typeface="Trebuchet MS"/>
              </a:rPr>
              <a:t>Wireless</a:t>
            </a:r>
            <a:r>
              <a:rPr sz="3600" b="1" spc="-2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15" dirty="0">
                <a:solidFill>
                  <a:srgbClr val="C00000"/>
                </a:solidFill>
                <a:latin typeface="Trebuchet MS"/>
                <a:cs typeface="Trebuchet MS"/>
              </a:rPr>
              <a:t>Topologies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3571" y="923544"/>
            <a:ext cx="8334756" cy="5170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2250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solidFill>
                  <a:srgbClr val="C00000"/>
                </a:solidFill>
                <a:latin typeface="Trebuchet MS"/>
                <a:cs typeface="Trebuchet MS"/>
              </a:rPr>
              <a:t>Wireless</a:t>
            </a:r>
            <a:r>
              <a:rPr sz="3200" b="1" spc="-2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LAN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56893"/>
            <a:ext cx="258572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0" dirty="0">
                <a:latin typeface="Carlito"/>
                <a:cs typeface="Carlito"/>
              </a:rPr>
              <a:t>wireless  connection  </a:t>
            </a:r>
            <a:r>
              <a:rPr sz="2800" spc="-15" dirty="0">
                <a:latin typeface="Carlito"/>
                <a:cs typeface="Carlito"/>
              </a:rPr>
              <a:t>instead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wired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9728" y="365759"/>
            <a:ext cx="7525511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099" y="158495"/>
            <a:ext cx="9268968" cy="615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5744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0" dirty="0">
                <a:solidFill>
                  <a:srgbClr val="C00000"/>
                </a:solidFill>
                <a:latin typeface="Trebuchet MS"/>
                <a:cs typeface="Trebuchet MS"/>
              </a:rPr>
              <a:t>MAN </a:t>
            </a:r>
            <a:r>
              <a:rPr sz="3200" b="1" spc="-110" dirty="0">
                <a:solidFill>
                  <a:srgbClr val="C00000"/>
                </a:solidFill>
                <a:latin typeface="Trebuchet MS"/>
                <a:cs typeface="Trebuchet MS"/>
              </a:rPr>
              <a:t>( </a:t>
            </a: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Metropolitan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3200" b="1" spc="-4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50" dirty="0">
                <a:solidFill>
                  <a:srgbClr val="C00000"/>
                </a:solidFill>
                <a:latin typeface="Trebuchet MS"/>
                <a:cs typeface="Trebuchet MS"/>
              </a:rPr>
              <a:t>Network)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3079" y="1199388"/>
            <a:ext cx="8625840" cy="497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70320"/>
            <a:ext cx="12192000" cy="487680"/>
            <a:chOff x="0" y="6370320"/>
            <a:chExt cx="12192000" cy="487680"/>
          </a:xfrm>
        </p:grpSpPr>
        <p:sp>
          <p:nvSpPr>
            <p:cNvPr id="3" name="object 3"/>
            <p:cNvSpPr/>
            <p:nvPr/>
          </p:nvSpPr>
          <p:spPr>
            <a:xfrm>
              <a:off x="0" y="6370320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61260" y="1595627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1260" y="1595627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5400" b="1" spc="-15" dirty="0">
                <a:latin typeface="Carlito"/>
                <a:cs typeface="Carlito"/>
              </a:rPr>
              <a:t>Network</a:t>
            </a:r>
            <a:r>
              <a:rPr sz="5400" b="1" spc="-10" dirty="0">
                <a:latin typeface="Carlito"/>
                <a:cs typeface="Carlito"/>
              </a:rPr>
              <a:t> </a:t>
            </a:r>
            <a:r>
              <a:rPr sz="5400" b="1" spc="-25" dirty="0">
                <a:latin typeface="Carlito"/>
                <a:cs typeface="Carlito"/>
              </a:rPr>
              <a:t>Hardware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2275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17" y="228726"/>
            <a:ext cx="6310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Metropolitan </a:t>
            </a:r>
            <a:r>
              <a:rPr spc="-229" dirty="0"/>
              <a:t>Area</a:t>
            </a:r>
            <a:r>
              <a:rPr spc="-700" dirty="0"/>
              <a:t> </a:t>
            </a:r>
            <a:r>
              <a:rPr spc="-215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056893"/>
            <a:ext cx="7192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metropolitan area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5" dirty="0">
                <a:latin typeface="Carlito"/>
                <a:cs typeface="Carlito"/>
              </a:rPr>
              <a:t>based on </a:t>
            </a:r>
            <a:r>
              <a:rPr sz="2800" spc="-10" dirty="0">
                <a:latin typeface="Carlito"/>
                <a:cs typeface="Carlito"/>
              </a:rPr>
              <a:t>cable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0" dirty="0">
                <a:latin typeface="Carlito"/>
                <a:cs typeface="Carlito"/>
              </a:rPr>
              <a:t>TV.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7148" y="1911931"/>
            <a:ext cx="7145410" cy="391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7" name="object 7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4817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0" dirty="0">
                <a:solidFill>
                  <a:srgbClr val="C00000"/>
                </a:solidFill>
                <a:latin typeface="Trebuchet MS"/>
                <a:cs typeface="Trebuchet MS"/>
              </a:rPr>
              <a:t>SAN </a:t>
            </a:r>
            <a:r>
              <a:rPr sz="3200" b="1" spc="-110" dirty="0">
                <a:solidFill>
                  <a:srgbClr val="C00000"/>
                </a:solidFill>
                <a:latin typeface="Trebuchet MS"/>
                <a:cs typeface="Trebuchet MS"/>
              </a:rPr>
              <a:t>( </a:t>
            </a:r>
            <a:r>
              <a:rPr sz="3200" b="1" spc="-160" dirty="0">
                <a:solidFill>
                  <a:srgbClr val="C00000"/>
                </a:solidFill>
                <a:latin typeface="Trebuchet MS"/>
                <a:cs typeface="Trebuchet MS"/>
              </a:rPr>
              <a:t>Storage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3200" b="1" spc="-4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50" dirty="0">
                <a:solidFill>
                  <a:srgbClr val="C00000"/>
                </a:solidFill>
                <a:latin typeface="Trebuchet MS"/>
                <a:cs typeface="Trebuchet MS"/>
              </a:rPr>
              <a:t>Network)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4016" y="1019555"/>
            <a:ext cx="8939784" cy="522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806"/>
            <a:ext cx="4378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WAN( </a:t>
            </a:r>
            <a:r>
              <a:rPr sz="3200" b="1" spc="-204" dirty="0">
                <a:solidFill>
                  <a:srgbClr val="C00000"/>
                </a:solidFill>
                <a:latin typeface="Trebuchet MS"/>
                <a:cs typeface="Trebuchet MS"/>
              </a:rPr>
              <a:t>Wide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3200" b="1" spc="-1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250" dirty="0">
                <a:solidFill>
                  <a:srgbClr val="C00000"/>
                </a:solidFill>
                <a:latin typeface="Trebuchet MS"/>
                <a:cs typeface="Trebuchet MS"/>
              </a:rPr>
              <a:t>Network)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9404" y="1313688"/>
            <a:ext cx="9403080" cy="4863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2275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52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17" y="175005"/>
            <a:ext cx="5767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Wide </a:t>
            </a:r>
            <a:r>
              <a:rPr sz="4000" spc="-215" dirty="0"/>
              <a:t>Area </a:t>
            </a:r>
            <a:r>
              <a:rPr sz="4000" spc="-200" dirty="0"/>
              <a:t>Networks</a:t>
            </a:r>
            <a:r>
              <a:rPr sz="4000" spc="-835" dirty="0"/>
              <a:t> </a:t>
            </a:r>
            <a:r>
              <a:rPr sz="4000" spc="-160" dirty="0"/>
              <a:t>(WANs)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02994" y="5783376"/>
            <a:ext cx="725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Relation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15" dirty="0">
                <a:latin typeface="Carlito"/>
                <a:cs typeface="Carlito"/>
              </a:rPr>
              <a:t>hosts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LANs </a:t>
            </a:r>
            <a:r>
              <a:rPr sz="2800" spc="-5" dirty="0">
                <a:latin typeface="Carlito"/>
                <a:cs typeface="Carlito"/>
              </a:rPr>
              <a:t>and the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subnet.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3516" y="2468879"/>
            <a:ext cx="7808976" cy="3200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3779" y="913037"/>
            <a:ext cx="7379970" cy="12884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746250" indent="-76835">
              <a:lnSpc>
                <a:spcPct val="100000"/>
              </a:lnSpc>
              <a:spcBef>
                <a:spcPts val="750"/>
              </a:spcBef>
              <a:buFont typeface="Arial"/>
              <a:buChar char="·"/>
              <a:tabLst>
                <a:tab pos="1746885" algn="l"/>
              </a:tabLst>
            </a:pPr>
            <a:r>
              <a:rPr sz="1800" spc="-60" dirty="0">
                <a:latin typeface="Times New Roman"/>
                <a:cs typeface="Times New Roman"/>
              </a:rPr>
              <a:t>WANs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b="1" spc="-5" dirty="0">
                <a:latin typeface="Times New Roman"/>
                <a:cs typeface="Times New Roman"/>
              </a:rPr>
              <a:t>point-to-point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endParaRPr sz="1800">
              <a:latin typeface="Times New Roman"/>
              <a:cs typeface="Times New Roman"/>
            </a:endParaRPr>
          </a:p>
          <a:p>
            <a:pPr marL="1767205" indent="-67310">
              <a:lnSpc>
                <a:spcPct val="100000"/>
              </a:lnSpc>
              <a:spcBef>
                <a:spcPts val="650"/>
              </a:spcBef>
              <a:buSzPct val="94444"/>
              <a:buChar char="·"/>
              <a:tabLst>
                <a:tab pos="1767839" algn="l"/>
              </a:tabLst>
            </a:pPr>
            <a:r>
              <a:rPr sz="1800" spc="-60" dirty="0">
                <a:latin typeface="Times New Roman"/>
                <a:cs typeface="Times New Roman"/>
              </a:rPr>
              <a:t>WANs </a:t>
            </a:r>
            <a:r>
              <a:rPr sz="1800" spc="-5" dirty="0">
                <a:latin typeface="Times New Roman"/>
                <a:cs typeface="Times New Roman"/>
              </a:rPr>
              <a:t>consist </a:t>
            </a:r>
            <a:r>
              <a:rPr sz="1800" dirty="0">
                <a:latin typeface="Times New Roman"/>
                <a:cs typeface="Times New Roman"/>
              </a:rPr>
              <a:t>of two distinct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transmission </a:t>
            </a:r>
            <a:r>
              <a:rPr sz="1800" b="1" dirty="0">
                <a:latin typeface="Times New Roman"/>
                <a:cs typeface="Times New Roman"/>
              </a:rPr>
              <a:t>lines </a:t>
            </a:r>
            <a:r>
              <a:rPr sz="1800" spc="-10" dirty="0">
                <a:latin typeface="Times New Roman"/>
                <a:cs typeface="Times New Roman"/>
              </a:rPr>
              <a:t>(copper, </a:t>
            </a:r>
            <a:r>
              <a:rPr sz="1800" spc="-15" dirty="0">
                <a:latin typeface="Times New Roman"/>
                <a:cs typeface="Times New Roman"/>
              </a:rPr>
              <a:t>fiber, </a:t>
            </a:r>
            <a:r>
              <a:rPr sz="1800" dirty="0">
                <a:latin typeface="Times New Roman"/>
                <a:cs typeface="Times New Roman"/>
              </a:rPr>
              <a:t>microwave) and </a:t>
            </a:r>
            <a:r>
              <a:rPr sz="1800" b="1" dirty="0">
                <a:latin typeface="Times New Roman"/>
                <a:cs typeface="Times New Roman"/>
              </a:rPr>
              <a:t>switches </a:t>
            </a:r>
            <a:r>
              <a:rPr sz="1800" dirty="0">
                <a:latin typeface="Times New Roman"/>
                <a:cs typeface="Times New Roman"/>
              </a:rPr>
              <a:t>(electronics,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optics)</a:t>
            </a:r>
            <a:endParaRPr sz="18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1800" spc="2590" dirty="0">
                <a:latin typeface="Wingdings"/>
                <a:cs typeface="Wingdings"/>
              </a:rPr>
              <a:t>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Store-and-forward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b="1" dirty="0">
                <a:latin typeface="Times New Roman"/>
                <a:cs typeface="Times New Roman"/>
              </a:rPr>
              <a:t>packet-switched </a:t>
            </a:r>
            <a:r>
              <a:rPr sz="1800" dirty="0">
                <a:latin typeface="Times New Roman"/>
                <a:cs typeface="Times New Roman"/>
              </a:rPr>
              <a:t>subnet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8" name="object 8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03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53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255222"/>
            <a:ext cx="7710805" cy="44164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5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1969: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ARPANET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1970’s: </a:t>
            </a:r>
            <a:r>
              <a:rPr sz="2400" b="1" spc="-5" dirty="0">
                <a:latin typeface="Times New Roman"/>
                <a:cs typeface="Times New Roman"/>
              </a:rPr>
              <a:t>ALOHA, Ethernet, DECNet,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SNA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1980’s: </a:t>
            </a:r>
            <a:r>
              <a:rPr sz="2400" b="1" spc="-5" dirty="0">
                <a:latin typeface="Times New Roman"/>
                <a:cs typeface="Times New Roman"/>
              </a:rPr>
              <a:t>Proliferation </a:t>
            </a:r>
            <a:r>
              <a:rPr sz="2400" b="1" dirty="0">
                <a:latin typeface="Times New Roman"/>
                <a:cs typeface="Times New Roman"/>
              </a:rPr>
              <a:t>of LAN </a:t>
            </a:r>
            <a:r>
              <a:rPr sz="2400" b="1" spc="-5" dirty="0">
                <a:latin typeface="Times New Roman"/>
                <a:cs typeface="Times New Roman"/>
              </a:rPr>
              <a:t>(Ethernet, </a:t>
            </a:r>
            <a:r>
              <a:rPr sz="2400" b="1" spc="-45" dirty="0">
                <a:latin typeface="Times New Roman"/>
                <a:cs typeface="Times New Roman"/>
              </a:rPr>
              <a:t>Token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Ring)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5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1987: High </a:t>
            </a:r>
            <a:r>
              <a:rPr sz="2400" b="1" spc="-5" dirty="0">
                <a:latin typeface="Times New Roman"/>
                <a:cs typeface="Times New Roman"/>
              </a:rPr>
              <a:t>speed LAN/MAN (FDDI), BISDN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(ATM)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1990: High </a:t>
            </a:r>
            <a:r>
              <a:rPr sz="2400" b="1" spc="-5" dirty="0">
                <a:latin typeface="Times New Roman"/>
                <a:cs typeface="Times New Roman"/>
              </a:rPr>
              <a:t>speed </a:t>
            </a:r>
            <a:r>
              <a:rPr sz="2400" b="1" spc="-90" dirty="0">
                <a:latin typeface="Times New Roman"/>
                <a:cs typeface="Times New Roman"/>
              </a:rPr>
              <a:t>WAN </a:t>
            </a:r>
            <a:r>
              <a:rPr sz="2400" b="1" spc="-30" dirty="0">
                <a:latin typeface="Times New Roman"/>
                <a:cs typeface="Times New Roman"/>
              </a:rPr>
              <a:t>(NSFNET, </a:t>
            </a:r>
            <a:r>
              <a:rPr sz="2400" b="1" dirty="0">
                <a:latin typeface="Times New Roman"/>
                <a:cs typeface="Times New Roman"/>
              </a:rPr>
              <a:t>45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Mbps)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1993: High speed </a:t>
            </a:r>
            <a:r>
              <a:rPr sz="2400" b="1" spc="-5" dirty="0">
                <a:latin typeface="Times New Roman"/>
                <a:cs typeface="Times New Roman"/>
              </a:rPr>
              <a:t>Ethernet </a:t>
            </a:r>
            <a:r>
              <a:rPr sz="2400" b="1" dirty="0">
                <a:latin typeface="Times New Roman"/>
                <a:cs typeface="Times New Roman"/>
              </a:rPr>
              <a:t>(Fast Ethernet,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EtherSwitch)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1996: </a:t>
            </a:r>
            <a:r>
              <a:rPr sz="2400" b="1" spc="-10" dirty="0">
                <a:latin typeface="Times New Roman"/>
                <a:cs typeface="Times New Roman"/>
              </a:rPr>
              <a:t>Interent </a:t>
            </a:r>
            <a:r>
              <a:rPr sz="2400" b="1" spc="-5" dirty="0">
                <a:latin typeface="Times New Roman"/>
                <a:cs typeface="Times New Roman"/>
              </a:rPr>
              <a:t>II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(622Mbps)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IPAexGothic"/>
              <a:buChar char="◆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1998: Gigabit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Ethernet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6982" y="95757"/>
            <a:ext cx="4881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History of</a:t>
            </a:r>
            <a:r>
              <a:rPr sz="4000" b="1" spc="-2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Networking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6" name="object 6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072689"/>
            <a:ext cx="4025900" cy="43878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30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10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55" dirty="0">
                <a:solidFill>
                  <a:srgbClr val="A3123E"/>
                </a:solidFill>
                <a:latin typeface="Trebuchet MS"/>
                <a:cs typeface="Trebuchet MS"/>
              </a:rPr>
              <a:t>Edge</a:t>
            </a:r>
            <a:endParaRPr sz="32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Access Networks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Physical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Media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9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30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1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45" dirty="0">
                <a:solidFill>
                  <a:srgbClr val="A3123E"/>
                </a:solidFill>
                <a:latin typeface="Trebuchet MS"/>
                <a:cs typeface="Trebuchet MS"/>
              </a:rPr>
              <a:t>Core</a:t>
            </a:r>
            <a:endParaRPr sz="3200">
              <a:latin typeface="Trebuchet MS"/>
              <a:cs typeface="Trebuchet MS"/>
            </a:endParaRPr>
          </a:p>
          <a:p>
            <a:pPr marL="782320" lvl="1" indent="-313055">
              <a:lnSpc>
                <a:spcPct val="100000"/>
              </a:lnSpc>
              <a:spcBef>
                <a:spcPts val="225"/>
              </a:spcBef>
              <a:buChar char="•"/>
              <a:tabLst>
                <a:tab pos="782320" algn="l"/>
                <a:tab pos="782955" algn="l"/>
              </a:tabLst>
            </a:pPr>
            <a:r>
              <a:rPr sz="2400" spc="-5" dirty="0">
                <a:latin typeface="Arial"/>
                <a:cs typeface="Arial"/>
              </a:rPr>
              <a:t>Packet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Circuit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9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26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Network </a:t>
            </a:r>
            <a:r>
              <a:rPr sz="3200" b="1" spc="-250" dirty="0">
                <a:solidFill>
                  <a:srgbClr val="A3123E"/>
                </a:solidFill>
                <a:latin typeface="Trebuchet MS"/>
                <a:cs typeface="Trebuchet MS"/>
              </a:rPr>
              <a:t>of</a:t>
            </a:r>
            <a:r>
              <a:rPr sz="3200" b="1" spc="-6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29" dirty="0">
                <a:solidFill>
                  <a:srgbClr val="A3123E"/>
                </a:solidFill>
                <a:latin typeface="Trebuchet MS"/>
                <a:cs typeface="Trebuchet MS"/>
              </a:rPr>
              <a:t>Networks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604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b="1" spc="-170" dirty="0">
                <a:solidFill>
                  <a:srgbClr val="A3123E"/>
                </a:solidFill>
                <a:latin typeface="Trebuchet MS"/>
                <a:cs typeface="Trebuchet MS"/>
              </a:rPr>
              <a:t>closer </a:t>
            </a:r>
            <a:r>
              <a:rPr sz="3200" b="1" spc="-215" dirty="0">
                <a:solidFill>
                  <a:srgbClr val="A3123E"/>
                </a:solidFill>
                <a:latin typeface="Trebuchet MS"/>
                <a:cs typeface="Trebuchet MS"/>
              </a:rPr>
              <a:t>look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at </a:t>
            </a:r>
            <a:r>
              <a:rPr sz="3200" b="1" spc="-285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3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structure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89191" y="201168"/>
            <a:ext cx="4662368" cy="6035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097406"/>
            <a:ext cx="6923405" cy="40874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48260" indent="-2286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85" dirty="0">
                <a:solidFill>
                  <a:srgbClr val="C00000"/>
                </a:solidFill>
                <a:latin typeface="Trebuchet MS"/>
                <a:cs typeface="Trebuchet MS"/>
              </a:rPr>
              <a:t>Access </a:t>
            </a:r>
            <a:r>
              <a:rPr sz="2200" b="1" spc="-165" dirty="0">
                <a:solidFill>
                  <a:srgbClr val="C00000"/>
                </a:solidFill>
                <a:latin typeface="Trebuchet MS"/>
                <a:cs typeface="Trebuchet MS"/>
              </a:rPr>
              <a:t>networks</a:t>
            </a:r>
            <a:r>
              <a:rPr sz="2200" spc="-165" dirty="0">
                <a:latin typeface="Arial"/>
                <a:cs typeface="Arial"/>
              </a:rPr>
              <a:t>—the </a:t>
            </a:r>
            <a:r>
              <a:rPr sz="2200" spc="-100" dirty="0">
                <a:latin typeface="Arial"/>
                <a:cs typeface="Arial"/>
              </a:rPr>
              <a:t>network that </a:t>
            </a:r>
            <a:r>
              <a:rPr sz="2200" spc="-110" dirty="0">
                <a:latin typeface="Arial"/>
                <a:cs typeface="Arial"/>
              </a:rPr>
              <a:t>physically </a:t>
            </a:r>
            <a:r>
              <a:rPr sz="2200" spc="-120" dirty="0">
                <a:latin typeface="Arial"/>
                <a:cs typeface="Arial"/>
              </a:rPr>
              <a:t>connects </a:t>
            </a:r>
            <a:r>
              <a:rPr sz="2200" spc="-185" dirty="0">
                <a:latin typeface="Arial"/>
                <a:cs typeface="Arial"/>
              </a:rPr>
              <a:t>an  </a:t>
            </a:r>
            <a:r>
              <a:rPr sz="2200" spc="-150" dirty="0">
                <a:latin typeface="Arial"/>
                <a:cs typeface="Arial"/>
              </a:rPr>
              <a:t>end </a:t>
            </a:r>
            <a:r>
              <a:rPr sz="2200" spc="-120" dirty="0">
                <a:latin typeface="Arial"/>
                <a:cs typeface="Arial"/>
              </a:rPr>
              <a:t>system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first </a:t>
            </a:r>
            <a:r>
              <a:rPr sz="2200" spc="-85" dirty="0">
                <a:latin typeface="Arial"/>
                <a:cs typeface="Arial"/>
              </a:rPr>
              <a:t>router </a:t>
            </a:r>
            <a:r>
              <a:rPr sz="2200" spc="-110" dirty="0">
                <a:latin typeface="Arial"/>
                <a:cs typeface="Arial"/>
              </a:rPr>
              <a:t>(also </a:t>
            </a:r>
            <a:r>
              <a:rPr sz="2200" spc="-130" dirty="0">
                <a:latin typeface="Arial"/>
                <a:cs typeface="Arial"/>
              </a:rPr>
              <a:t>known </a:t>
            </a:r>
            <a:r>
              <a:rPr sz="2200" spc="-185" dirty="0">
                <a:latin typeface="Arial"/>
                <a:cs typeface="Arial"/>
              </a:rPr>
              <a:t>as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120" dirty="0">
                <a:latin typeface="Arial"/>
                <a:cs typeface="Arial"/>
              </a:rPr>
              <a:t>“edge  </a:t>
            </a:r>
            <a:r>
              <a:rPr sz="2200" spc="-45" dirty="0">
                <a:latin typeface="Arial"/>
                <a:cs typeface="Arial"/>
              </a:rPr>
              <a:t>router”) </a:t>
            </a:r>
            <a:r>
              <a:rPr sz="2200" spc="-130" dirty="0">
                <a:latin typeface="Arial"/>
                <a:cs typeface="Arial"/>
              </a:rPr>
              <a:t>on </a:t>
            </a:r>
            <a:r>
              <a:rPr sz="2200" spc="-245" dirty="0">
                <a:latin typeface="Arial"/>
                <a:cs typeface="Arial"/>
              </a:rPr>
              <a:t>a </a:t>
            </a:r>
            <a:r>
              <a:rPr sz="2200" spc="-125" dirty="0">
                <a:latin typeface="Arial"/>
                <a:cs typeface="Arial"/>
              </a:rPr>
              <a:t>path </a:t>
            </a:r>
            <a:r>
              <a:rPr sz="2200" spc="-75" dirty="0">
                <a:latin typeface="Arial"/>
                <a:cs typeface="Arial"/>
              </a:rPr>
              <a:t>from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150" dirty="0">
                <a:latin typeface="Arial"/>
                <a:cs typeface="Arial"/>
              </a:rPr>
              <a:t>end </a:t>
            </a:r>
            <a:r>
              <a:rPr sz="2200" spc="-120" dirty="0">
                <a:latin typeface="Arial"/>
                <a:cs typeface="Arial"/>
              </a:rPr>
              <a:t>system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65" dirty="0">
                <a:latin typeface="Arial"/>
                <a:cs typeface="Arial"/>
              </a:rPr>
              <a:t>any </a:t>
            </a:r>
            <a:r>
              <a:rPr sz="2200" spc="-95" dirty="0">
                <a:latin typeface="Arial"/>
                <a:cs typeface="Arial"/>
              </a:rPr>
              <a:t>other distant  </a:t>
            </a:r>
            <a:r>
              <a:rPr sz="2200" spc="-150" dirty="0">
                <a:latin typeface="Arial"/>
                <a:cs typeface="Arial"/>
              </a:rPr>
              <a:t>end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 marL="241300" marR="116839" indent="-228600">
              <a:lnSpc>
                <a:spcPct val="801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75" dirty="0">
                <a:latin typeface="Arial"/>
                <a:cs typeface="Arial"/>
              </a:rPr>
              <a:t>Fig </a:t>
            </a:r>
            <a:r>
              <a:rPr sz="2200" spc="-150" dirty="0">
                <a:latin typeface="Arial"/>
                <a:cs typeface="Arial"/>
              </a:rPr>
              <a:t>Shows </a:t>
            </a:r>
            <a:r>
              <a:rPr sz="2200" spc="-140" dirty="0">
                <a:latin typeface="Arial"/>
                <a:cs typeface="Arial"/>
              </a:rPr>
              <a:t>several </a:t>
            </a:r>
            <a:r>
              <a:rPr sz="2200" spc="-110" dirty="0">
                <a:latin typeface="Arial"/>
                <a:cs typeface="Arial"/>
              </a:rPr>
              <a:t>types </a:t>
            </a:r>
            <a:r>
              <a:rPr sz="2200" spc="-65" dirty="0">
                <a:latin typeface="Arial"/>
                <a:cs typeface="Arial"/>
              </a:rPr>
              <a:t>of </a:t>
            </a:r>
            <a:r>
              <a:rPr sz="2200" spc="-125" dirty="0">
                <a:latin typeface="Arial"/>
                <a:cs typeface="Arial"/>
              </a:rPr>
              <a:t>accessnetworks </a:t>
            </a:r>
            <a:r>
              <a:rPr sz="2200" spc="-80" dirty="0">
                <a:latin typeface="Arial"/>
                <a:cs typeface="Arial"/>
              </a:rPr>
              <a:t>with </a:t>
            </a:r>
            <a:r>
              <a:rPr sz="2200" spc="-85" dirty="0">
                <a:latin typeface="Arial"/>
                <a:cs typeface="Arial"/>
              </a:rPr>
              <a:t>thick,  </a:t>
            </a:r>
            <a:r>
              <a:rPr sz="2200" spc="-160" dirty="0">
                <a:latin typeface="Arial"/>
                <a:cs typeface="Arial"/>
              </a:rPr>
              <a:t>shaded </a:t>
            </a:r>
            <a:r>
              <a:rPr sz="2200" spc="-100" dirty="0">
                <a:latin typeface="Arial"/>
                <a:cs typeface="Arial"/>
              </a:rPr>
              <a:t>lines </a:t>
            </a:r>
            <a:r>
              <a:rPr sz="2200" spc="-165" dirty="0">
                <a:latin typeface="Arial"/>
                <a:cs typeface="Arial"/>
              </a:rPr>
              <a:t>and </a:t>
            </a:r>
            <a:r>
              <a:rPr sz="2200" spc="-114" dirty="0">
                <a:latin typeface="Arial"/>
                <a:cs typeface="Arial"/>
              </a:rPr>
              <a:t>the </a:t>
            </a:r>
            <a:r>
              <a:rPr sz="2200" spc="-95" dirty="0">
                <a:latin typeface="Arial"/>
                <a:cs typeface="Arial"/>
              </a:rPr>
              <a:t>settings </a:t>
            </a:r>
            <a:r>
              <a:rPr sz="2200" spc="-120" dirty="0">
                <a:latin typeface="Arial"/>
                <a:cs typeface="Arial"/>
              </a:rPr>
              <a:t>(home, </a:t>
            </a:r>
            <a:r>
              <a:rPr sz="2200" spc="-105" dirty="0">
                <a:latin typeface="Arial"/>
                <a:cs typeface="Arial"/>
              </a:rPr>
              <a:t>enterprise, </a:t>
            </a:r>
            <a:r>
              <a:rPr sz="2200" spc="-165" dirty="0">
                <a:latin typeface="Arial"/>
                <a:cs typeface="Arial"/>
              </a:rPr>
              <a:t>and </a:t>
            </a:r>
            <a:r>
              <a:rPr sz="2200" spc="-75" dirty="0">
                <a:latin typeface="Arial"/>
                <a:cs typeface="Arial"/>
              </a:rPr>
              <a:t>wide-  </a:t>
            </a:r>
            <a:r>
              <a:rPr sz="2200" spc="-180" dirty="0">
                <a:latin typeface="Arial"/>
                <a:cs typeface="Arial"/>
              </a:rPr>
              <a:t>area </a:t>
            </a:r>
            <a:r>
              <a:rPr sz="2200" spc="-110" dirty="0">
                <a:latin typeface="Arial"/>
                <a:cs typeface="Arial"/>
              </a:rPr>
              <a:t>mobile </a:t>
            </a:r>
            <a:r>
              <a:rPr sz="2200" spc="-100" dirty="0">
                <a:latin typeface="Arial"/>
                <a:cs typeface="Arial"/>
              </a:rPr>
              <a:t>wireless)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05" dirty="0">
                <a:latin typeface="Arial"/>
                <a:cs typeface="Arial"/>
              </a:rPr>
              <a:t>which </a:t>
            </a:r>
            <a:r>
              <a:rPr sz="2200" spc="-114" dirty="0">
                <a:latin typeface="Arial"/>
                <a:cs typeface="Arial"/>
              </a:rPr>
              <a:t>they </a:t>
            </a:r>
            <a:r>
              <a:rPr sz="2200" spc="-150" dirty="0">
                <a:latin typeface="Arial"/>
                <a:cs typeface="Arial"/>
              </a:rPr>
              <a:t>are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used.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50">
              <a:latin typeface="Arial"/>
              <a:cs typeface="Arial"/>
            </a:endParaRPr>
          </a:p>
          <a:p>
            <a:pPr marL="698500" lvl="1" indent="-229235">
              <a:lnSpc>
                <a:spcPts val="263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95" dirty="0">
                <a:solidFill>
                  <a:srgbClr val="C00000"/>
                </a:solidFill>
                <a:latin typeface="Trebuchet MS"/>
                <a:cs typeface="Trebuchet MS"/>
              </a:rPr>
              <a:t>Digital </a:t>
            </a:r>
            <a:r>
              <a:rPr sz="2200" b="1" spc="-120" dirty="0">
                <a:solidFill>
                  <a:srgbClr val="C00000"/>
                </a:solidFill>
                <a:latin typeface="Trebuchet MS"/>
                <a:cs typeface="Trebuchet MS"/>
              </a:rPr>
              <a:t>subscriber </a:t>
            </a:r>
            <a:r>
              <a:rPr sz="2200" b="1" spc="-135" dirty="0">
                <a:solidFill>
                  <a:srgbClr val="C00000"/>
                </a:solidFill>
                <a:latin typeface="Trebuchet MS"/>
                <a:cs typeface="Trebuchet MS"/>
              </a:rPr>
              <a:t>line </a:t>
            </a:r>
            <a:r>
              <a:rPr sz="2200" b="1" spc="-60" dirty="0">
                <a:solidFill>
                  <a:srgbClr val="C00000"/>
                </a:solidFill>
                <a:latin typeface="Trebuchet MS"/>
                <a:cs typeface="Trebuchet MS"/>
              </a:rPr>
              <a:t>(DSL)</a:t>
            </a:r>
            <a:endParaRPr sz="2200">
              <a:latin typeface="Trebuchet MS"/>
              <a:cs typeface="Trebuchet MS"/>
            </a:endParaRPr>
          </a:p>
          <a:p>
            <a:pPr marL="698500" lvl="1" indent="-229235">
              <a:lnSpc>
                <a:spcPts val="261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35" dirty="0">
                <a:solidFill>
                  <a:srgbClr val="C00000"/>
                </a:solidFill>
                <a:latin typeface="Trebuchet MS"/>
                <a:cs typeface="Trebuchet MS"/>
              </a:rPr>
              <a:t>Cable </a:t>
            </a:r>
            <a:r>
              <a:rPr sz="2200" b="1" spc="-170" dirty="0">
                <a:solidFill>
                  <a:srgbClr val="C00000"/>
                </a:solidFill>
                <a:latin typeface="Trebuchet MS"/>
                <a:cs typeface="Trebuchet MS"/>
              </a:rPr>
              <a:t>Internet</a:t>
            </a:r>
            <a:r>
              <a:rPr sz="2200" b="1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75" dirty="0">
                <a:solidFill>
                  <a:srgbClr val="C00000"/>
                </a:solidFill>
                <a:latin typeface="Trebuchet MS"/>
                <a:cs typeface="Trebuchet MS"/>
              </a:rPr>
              <a:t>access</a:t>
            </a:r>
            <a:endParaRPr sz="2200">
              <a:latin typeface="Trebuchet MS"/>
              <a:cs typeface="Trebuchet MS"/>
            </a:endParaRPr>
          </a:p>
          <a:p>
            <a:pPr marL="698500" marR="5080" lvl="1" indent="-229235">
              <a:lnSpc>
                <a:spcPct val="8000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90" dirty="0">
                <a:solidFill>
                  <a:srgbClr val="C00000"/>
                </a:solidFill>
                <a:latin typeface="Trebuchet MS"/>
                <a:cs typeface="Trebuchet MS"/>
              </a:rPr>
              <a:t>Access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in </a:t>
            </a:r>
            <a:r>
              <a:rPr sz="2200" b="1" spc="-19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2200" b="1" spc="-150" dirty="0">
                <a:solidFill>
                  <a:srgbClr val="C00000"/>
                </a:solidFill>
                <a:latin typeface="Trebuchet MS"/>
                <a:cs typeface="Trebuchet MS"/>
              </a:rPr>
              <a:t>Enterprise </a:t>
            </a:r>
            <a:r>
              <a:rPr sz="2200" b="1" spc="-130" dirty="0">
                <a:solidFill>
                  <a:srgbClr val="C00000"/>
                </a:solidFill>
                <a:latin typeface="Trebuchet MS"/>
                <a:cs typeface="Trebuchet MS"/>
              </a:rPr>
              <a:t>(and </a:t>
            </a:r>
            <a:r>
              <a:rPr sz="2200" b="1" spc="-19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2200" b="1" spc="-160" dirty="0">
                <a:solidFill>
                  <a:srgbClr val="C00000"/>
                </a:solidFill>
                <a:latin typeface="Trebuchet MS"/>
                <a:cs typeface="Trebuchet MS"/>
              </a:rPr>
              <a:t>Home): </a:t>
            </a:r>
            <a:r>
              <a:rPr sz="2200" b="1" spc="-195" dirty="0">
                <a:solidFill>
                  <a:srgbClr val="C00000"/>
                </a:solidFill>
                <a:latin typeface="Trebuchet MS"/>
                <a:cs typeface="Trebuchet MS"/>
              </a:rPr>
              <a:t>Ethernet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and  </a:t>
            </a:r>
            <a:r>
              <a:rPr sz="2200" b="1" spc="-145" dirty="0">
                <a:solidFill>
                  <a:srgbClr val="C00000"/>
                </a:solidFill>
                <a:latin typeface="Trebuchet MS"/>
                <a:cs typeface="Trebuchet MS"/>
              </a:rPr>
              <a:t>WiFi</a:t>
            </a:r>
            <a:endParaRPr sz="2200">
              <a:latin typeface="Trebuchet MS"/>
              <a:cs typeface="Trebuchet MS"/>
            </a:endParaRPr>
          </a:p>
          <a:p>
            <a:pPr marL="698500" lvl="1" indent="-229235">
              <a:lnSpc>
                <a:spcPts val="261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Wide-Area </a:t>
            </a:r>
            <a:r>
              <a:rPr sz="2200" b="1" spc="-100" dirty="0">
                <a:solidFill>
                  <a:srgbClr val="C00000"/>
                </a:solidFill>
                <a:latin typeface="Trebuchet MS"/>
                <a:cs typeface="Trebuchet MS"/>
              </a:rPr>
              <a:t>Wireless </a:t>
            </a:r>
            <a:r>
              <a:rPr sz="2200" b="1" spc="-90" dirty="0">
                <a:solidFill>
                  <a:srgbClr val="C00000"/>
                </a:solidFill>
                <a:latin typeface="Trebuchet MS"/>
                <a:cs typeface="Trebuchet MS"/>
              </a:rPr>
              <a:t>Access: </a:t>
            </a:r>
            <a:r>
              <a:rPr sz="2200" b="1" spc="-160" dirty="0">
                <a:solidFill>
                  <a:srgbClr val="C00000"/>
                </a:solidFill>
                <a:latin typeface="Trebuchet MS"/>
                <a:cs typeface="Trebuchet MS"/>
              </a:rPr>
              <a:t>3G 4G </a:t>
            </a:r>
            <a:r>
              <a:rPr sz="2200" b="1" spc="-140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22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200" b="1" spc="-229" dirty="0">
                <a:solidFill>
                  <a:srgbClr val="C00000"/>
                </a:solidFill>
                <a:latin typeface="Trebuchet MS"/>
                <a:cs typeface="Trebuchet MS"/>
              </a:rPr>
              <a:t>LTE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2851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20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29" dirty="0">
                <a:solidFill>
                  <a:srgbClr val="A3123E"/>
                </a:solidFill>
                <a:latin typeface="Trebuchet MS"/>
                <a:cs typeface="Trebuchet MS"/>
              </a:rPr>
              <a:t>Networks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1711" y="580644"/>
            <a:ext cx="4243924" cy="5577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117847"/>
            <a:ext cx="11002010" cy="44913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204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prevalent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types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broadband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residential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00" dirty="0">
                <a:solidFill>
                  <a:srgbClr val="C00000"/>
                </a:solidFill>
                <a:latin typeface="Trebuchet MS"/>
                <a:cs typeface="Trebuchet MS"/>
              </a:rPr>
              <a:t>Digital </a:t>
            </a: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subscriber </a:t>
            </a:r>
            <a:r>
              <a:rPr sz="2400" b="1" spc="-145" dirty="0">
                <a:solidFill>
                  <a:srgbClr val="C00000"/>
                </a:solidFill>
                <a:latin typeface="Trebuchet MS"/>
                <a:cs typeface="Trebuchet MS"/>
              </a:rPr>
              <a:t>line</a:t>
            </a:r>
            <a:r>
              <a:rPr sz="2400" b="1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C00000"/>
                </a:solidFill>
                <a:latin typeface="Trebuchet MS"/>
                <a:cs typeface="Trebuchet MS"/>
              </a:rPr>
              <a:t>(DSL)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45" dirty="0">
                <a:solidFill>
                  <a:srgbClr val="C00000"/>
                </a:solidFill>
                <a:latin typeface="Trebuchet MS"/>
                <a:cs typeface="Trebuchet MS"/>
              </a:rPr>
              <a:t>Cable </a:t>
            </a:r>
            <a:r>
              <a:rPr sz="2400" b="1" spc="-90" dirty="0">
                <a:solidFill>
                  <a:srgbClr val="C00000"/>
                </a:solidFill>
                <a:latin typeface="Trebuchet MS"/>
                <a:cs typeface="Trebuchet MS"/>
              </a:rPr>
              <a:t>Access.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•"/>
            </a:pP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05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residence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typically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obtains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DSL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same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local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company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(telco)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provides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its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wired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local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phone</a:t>
            </a:r>
            <a:r>
              <a:rPr sz="1800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customer’s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DSL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modem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existing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</a:t>
            </a:r>
            <a:r>
              <a:rPr sz="1800" spc="1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residential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line carries both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traditional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signals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simultaneously,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which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encoded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</a:t>
            </a:r>
            <a:r>
              <a:rPr sz="1800" spc="3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frequencies: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5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16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400" spc="-70" dirty="0">
                <a:solidFill>
                  <a:srgbClr val="525252"/>
                </a:solidFill>
                <a:latin typeface="Arial"/>
                <a:cs typeface="Arial"/>
              </a:rPr>
              <a:t>high-speed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downstream channel, </a:t>
            </a:r>
            <a:r>
              <a:rPr sz="1400" spc="-5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400" spc="-7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50 </a:t>
            </a:r>
            <a:r>
              <a:rPr sz="1400" spc="-130" dirty="0">
                <a:solidFill>
                  <a:srgbClr val="525252"/>
                </a:solidFill>
                <a:latin typeface="Arial"/>
                <a:cs typeface="Arial"/>
              </a:rPr>
              <a:t>kHz  </a:t>
            </a:r>
            <a:r>
              <a:rPr sz="1400" spc="-4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1 </a:t>
            </a:r>
            <a:r>
              <a:rPr sz="1400" spc="-130" dirty="0">
                <a:solidFill>
                  <a:srgbClr val="525252"/>
                </a:solidFill>
                <a:latin typeface="Arial"/>
                <a:cs typeface="Arial"/>
              </a:rPr>
              <a:t>MHz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25252"/>
                </a:solidFill>
                <a:latin typeface="Arial"/>
                <a:cs typeface="Arial"/>
              </a:rPr>
              <a:t>band</a:t>
            </a:r>
            <a:endParaRPr sz="1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16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400" spc="-75" dirty="0">
                <a:solidFill>
                  <a:srgbClr val="525252"/>
                </a:solidFill>
                <a:latin typeface="Arial"/>
                <a:cs typeface="Arial"/>
              </a:rPr>
              <a:t>medium-speed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upstream </a:t>
            </a:r>
            <a:r>
              <a:rPr sz="1400" spc="-85" dirty="0">
                <a:solidFill>
                  <a:srgbClr val="525252"/>
                </a:solidFill>
                <a:latin typeface="Arial"/>
                <a:cs typeface="Arial"/>
              </a:rPr>
              <a:t>channel, </a:t>
            </a:r>
            <a:r>
              <a:rPr sz="1400" spc="-5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400" spc="-7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4 </a:t>
            </a:r>
            <a:r>
              <a:rPr sz="1400" spc="-135" dirty="0">
                <a:solidFill>
                  <a:srgbClr val="525252"/>
                </a:solidFill>
                <a:latin typeface="Arial"/>
                <a:cs typeface="Arial"/>
              </a:rPr>
              <a:t>kHz  </a:t>
            </a:r>
            <a:r>
              <a:rPr sz="1400" spc="-4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50 </a:t>
            </a:r>
            <a:r>
              <a:rPr sz="1400" spc="-135" dirty="0">
                <a:solidFill>
                  <a:srgbClr val="525252"/>
                </a:solidFill>
                <a:latin typeface="Arial"/>
                <a:cs typeface="Arial"/>
              </a:rPr>
              <a:t>kHz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25252"/>
                </a:solidFill>
                <a:latin typeface="Arial"/>
                <a:cs typeface="Arial"/>
              </a:rPr>
              <a:t>band</a:t>
            </a:r>
            <a:endParaRPr sz="1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35"/>
              </a:spcBef>
              <a:buChar char="•"/>
              <a:tabLst>
                <a:tab pos="698500" algn="l"/>
                <a:tab pos="699135" algn="l"/>
              </a:tabLst>
            </a:pPr>
            <a:r>
              <a:rPr sz="1400" spc="-12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400" spc="-55" dirty="0">
                <a:solidFill>
                  <a:srgbClr val="525252"/>
                </a:solidFill>
                <a:latin typeface="Arial"/>
                <a:cs typeface="Arial"/>
              </a:rPr>
              <a:t>ordinary </a:t>
            </a:r>
            <a:r>
              <a:rPr sz="1400" spc="-75" dirty="0">
                <a:solidFill>
                  <a:srgbClr val="525252"/>
                </a:solidFill>
                <a:latin typeface="Arial"/>
                <a:cs typeface="Arial"/>
              </a:rPr>
              <a:t>two-way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telephone </a:t>
            </a:r>
            <a:r>
              <a:rPr sz="1400" spc="-85" dirty="0">
                <a:solidFill>
                  <a:srgbClr val="525252"/>
                </a:solidFill>
                <a:latin typeface="Arial"/>
                <a:cs typeface="Arial"/>
              </a:rPr>
              <a:t>channel, </a:t>
            </a:r>
            <a:r>
              <a:rPr sz="1400" spc="-5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400" spc="-7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0 </a:t>
            </a:r>
            <a:r>
              <a:rPr sz="1400" spc="-4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400" spc="-80" dirty="0">
                <a:solidFill>
                  <a:srgbClr val="525252"/>
                </a:solidFill>
                <a:latin typeface="Arial"/>
                <a:cs typeface="Arial"/>
              </a:rPr>
              <a:t>4 </a:t>
            </a:r>
            <a:r>
              <a:rPr sz="1400" spc="-135" dirty="0">
                <a:solidFill>
                  <a:srgbClr val="525252"/>
                </a:solidFill>
                <a:latin typeface="Arial"/>
                <a:cs typeface="Arial"/>
              </a:rPr>
              <a:t>kHz</a:t>
            </a:r>
            <a:r>
              <a:rPr sz="14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25252"/>
                </a:solidFill>
                <a:latin typeface="Arial"/>
                <a:cs typeface="Arial"/>
              </a:rPr>
              <a:t>band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This approach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makes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single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DSL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appear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were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three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separate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links,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so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telephone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call</a:t>
            </a:r>
            <a:r>
              <a:rPr sz="1800" spc="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share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75" dirty="0">
                <a:solidFill>
                  <a:srgbClr val="525252"/>
                </a:solidFill>
                <a:latin typeface="Arial"/>
                <a:cs typeface="Arial"/>
              </a:rPr>
              <a:t>DSL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link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2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8381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A3123E"/>
                </a:solidFill>
                <a:latin typeface="Trebuchet MS"/>
                <a:cs typeface="Trebuchet MS"/>
              </a:rPr>
              <a:t>How </a:t>
            </a:r>
            <a:r>
              <a:rPr sz="3200" b="1" spc="-195" dirty="0">
                <a:solidFill>
                  <a:srgbClr val="A3123E"/>
                </a:solidFill>
                <a:latin typeface="Trebuchet MS"/>
                <a:cs typeface="Trebuchet MS"/>
              </a:rPr>
              <a:t>homes </a:t>
            </a:r>
            <a:r>
              <a:rPr sz="3200" b="1" spc="-235" dirty="0">
                <a:solidFill>
                  <a:srgbClr val="A3123E"/>
                </a:solidFill>
                <a:latin typeface="Trebuchet MS"/>
                <a:cs typeface="Trebuchet MS"/>
              </a:rPr>
              <a:t>connect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to </a:t>
            </a:r>
            <a:r>
              <a:rPr sz="3200" b="1" spc="-280" dirty="0">
                <a:solidFill>
                  <a:srgbClr val="A3123E"/>
                </a:solidFill>
                <a:latin typeface="Trebuchet MS"/>
                <a:cs typeface="Trebuchet MS"/>
              </a:rPr>
              <a:t>the</a:t>
            </a:r>
            <a:r>
              <a:rPr sz="3200" b="1" spc="-3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386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C00000"/>
                </a:solidFill>
                <a:latin typeface="Trebuchet MS"/>
                <a:cs typeface="Trebuchet MS"/>
              </a:rPr>
              <a:t>Digital </a:t>
            </a:r>
            <a:r>
              <a:rPr sz="3200" b="1" spc="-170" dirty="0">
                <a:solidFill>
                  <a:srgbClr val="C00000"/>
                </a:solidFill>
                <a:latin typeface="Trebuchet MS"/>
                <a:cs typeface="Trebuchet MS"/>
              </a:rPr>
              <a:t>subscriber </a:t>
            </a:r>
            <a:r>
              <a:rPr sz="3200" b="1" spc="-195" dirty="0">
                <a:solidFill>
                  <a:srgbClr val="C00000"/>
                </a:solidFill>
                <a:latin typeface="Trebuchet MS"/>
                <a:cs typeface="Trebuchet MS"/>
              </a:rPr>
              <a:t>line </a:t>
            </a:r>
            <a:r>
              <a:rPr sz="3200" b="1" spc="-8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3200" b="1" spc="-80" dirty="0">
                <a:solidFill>
                  <a:srgbClr val="A3123E"/>
                </a:solidFill>
                <a:latin typeface="Trebuchet MS"/>
                <a:cs typeface="Trebuchet MS"/>
              </a:rPr>
              <a:t>DSL)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  <a:r>
              <a:rPr sz="3200" b="1" spc="-41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05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538" y="871727"/>
            <a:ext cx="7548224" cy="3172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9197" y="887984"/>
            <a:ext cx="10767695" cy="53994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499350" marR="505459">
              <a:lnSpc>
                <a:spcPts val="1839"/>
              </a:lnSpc>
              <a:spcBef>
                <a:spcPts val="425"/>
              </a:spcBef>
              <a:buClr>
                <a:srgbClr val="000099"/>
              </a:buClr>
              <a:buSzPct val="94444"/>
              <a:buFont typeface="Wingdings"/>
              <a:buChar char=""/>
              <a:tabLst>
                <a:tab pos="7604759" algn="l"/>
              </a:tabLst>
            </a:pPr>
            <a:r>
              <a:rPr sz="1800" spc="-80" dirty="0">
                <a:latin typeface="Trebuchet MS"/>
                <a:cs typeface="Trebuchet MS"/>
              </a:rPr>
              <a:t>use </a:t>
            </a:r>
            <a:r>
              <a:rPr sz="1800" i="1" spc="-175" dirty="0">
                <a:solidFill>
                  <a:srgbClr val="CC0000"/>
                </a:solidFill>
                <a:latin typeface="Trebuchet MS"/>
                <a:cs typeface="Trebuchet MS"/>
              </a:rPr>
              <a:t>existing </a:t>
            </a:r>
            <a:r>
              <a:rPr sz="1800" spc="-95" dirty="0">
                <a:latin typeface="Trebuchet MS"/>
                <a:cs typeface="Trebuchet MS"/>
              </a:rPr>
              <a:t>telephone </a:t>
            </a:r>
            <a:r>
              <a:rPr sz="1800" spc="-120" dirty="0">
                <a:latin typeface="Trebuchet MS"/>
                <a:cs typeface="Trebuchet MS"/>
              </a:rPr>
              <a:t>line </a:t>
            </a:r>
            <a:r>
              <a:rPr sz="1800" spc="-45" dirty="0">
                <a:latin typeface="Trebuchet MS"/>
                <a:cs typeface="Trebuchet MS"/>
              </a:rPr>
              <a:t>to  </a:t>
            </a:r>
            <a:r>
              <a:rPr sz="1800" spc="-105" dirty="0">
                <a:latin typeface="Trebuchet MS"/>
                <a:cs typeface="Trebuchet MS"/>
              </a:rPr>
              <a:t>central </a:t>
            </a:r>
            <a:r>
              <a:rPr sz="1800" spc="-125" dirty="0">
                <a:latin typeface="Trebuchet MS"/>
                <a:cs typeface="Trebuchet MS"/>
              </a:rPr>
              <a:t>office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DSLAM</a:t>
            </a:r>
            <a:endParaRPr sz="1800">
              <a:latin typeface="Trebuchet MS"/>
              <a:cs typeface="Trebuchet MS"/>
            </a:endParaRPr>
          </a:p>
          <a:p>
            <a:pPr marL="8037195" lvl="1" indent="-81280">
              <a:lnSpc>
                <a:spcPts val="2000"/>
              </a:lnSpc>
              <a:spcBef>
                <a:spcPts val="95"/>
              </a:spcBef>
              <a:buClr>
                <a:srgbClr val="000099"/>
              </a:buClr>
              <a:buSzPct val="94444"/>
              <a:buFont typeface="Arial"/>
              <a:buChar char="•"/>
              <a:tabLst>
                <a:tab pos="8037830" algn="l"/>
              </a:tabLst>
            </a:pPr>
            <a:r>
              <a:rPr sz="1800" spc="-140" dirty="0">
                <a:latin typeface="Trebuchet MS"/>
                <a:cs typeface="Trebuchet MS"/>
              </a:rPr>
              <a:t>data </a:t>
            </a:r>
            <a:r>
              <a:rPr sz="1800" spc="-55" dirty="0">
                <a:latin typeface="Trebuchet MS"/>
                <a:cs typeface="Trebuchet MS"/>
              </a:rPr>
              <a:t>over </a:t>
            </a:r>
            <a:r>
              <a:rPr sz="1800" spc="55" dirty="0">
                <a:latin typeface="Trebuchet MS"/>
                <a:cs typeface="Trebuchet MS"/>
              </a:rPr>
              <a:t>DSL </a:t>
            </a:r>
            <a:r>
              <a:rPr sz="1800" spc="-75" dirty="0">
                <a:latin typeface="Trebuchet MS"/>
                <a:cs typeface="Trebuchet MS"/>
              </a:rPr>
              <a:t>phone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line</a:t>
            </a:r>
            <a:endParaRPr sz="1800">
              <a:latin typeface="Trebuchet MS"/>
              <a:cs typeface="Trebuchet MS"/>
            </a:endParaRPr>
          </a:p>
          <a:p>
            <a:pPr marL="7956550">
              <a:lnSpc>
                <a:spcPts val="2000"/>
              </a:lnSpc>
            </a:pPr>
            <a:r>
              <a:rPr sz="1800" spc="-70" dirty="0">
                <a:latin typeface="Trebuchet MS"/>
                <a:cs typeface="Trebuchet MS"/>
              </a:rPr>
              <a:t>goes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Internet</a:t>
            </a:r>
            <a:endParaRPr sz="1800">
              <a:latin typeface="Trebuchet MS"/>
              <a:cs typeface="Trebuchet MS"/>
            </a:endParaRPr>
          </a:p>
          <a:p>
            <a:pPr marL="7956550" marR="278765" lvl="1">
              <a:lnSpc>
                <a:spcPts val="1839"/>
              </a:lnSpc>
              <a:spcBef>
                <a:spcPts val="440"/>
              </a:spcBef>
              <a:buClr>
                <a:srgbClr val="000099"/>
              </a:buClr>
              <a:buSzPct val="94444"/>
              <a:buFont typeface="Arial"/>
              <a:buChar char="•"/>
              <a:tabLst>
                <a:tab pos="8037830" algn="l"/>
              </a:tabLst>
            </a:pPr>
            <a:r>
              <a:rPr sz="1800" spc="-90" dirty="0">
                <a:latin typeface="Trebuchet MS"/>
                <a:cs typeface="Trebuchet MS"/>
              </a:rPr>
              <a:t>voice </a:t>
            </a:r>
            <a:r>
              <a:rPr sz="1800" spc="-55" dirty="0">
                <a:latin typeface="Trebuchet MS"/>
                <a:cs typeface="Trebuchet MS"/>
              </a:rPr>
              <a:t>over </a:t>
            </a:r>
            <a:r>
              <a:rPr sz="1800" spc="55" dirty="0">
                <a:latin typeface="Trebuchet MS"/>
                <a:cs typeface="Trebuchet MS"/>
              </a:rPr>
              <a:t>DSL </a:t>
            </a:r>
            <a:r>
              <a:rPr sz="1800" spc="-75" dirty="0">
                <a:latin typeface="Trebuchet MS"/>
                <a:cs typeface="Trebuchet MS"/>
              </a:rPr>
              <a:t>phone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line  </a:t>
            </a:r>
            <a:r>
              <a:rPr sz="1800" spc="-70" dirty="0">
                <a:latin typeface="Trebuchet MS"/>
                <a:cs typeface="Trebuchet MS"/>
              </a:rPr>
              <a:t>goes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95" dirty="0">
                <a:latin typeface="Trebuchet MS"/>
                <a:cs typeface="Trebuchet MS"/>
              </a:rPr>
              <a:t>telephone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net</a:t>
            </a:r>
            <a:endParaRPr sz="1800">
              <a:latin typeface="Trebuchet MS"/>
              <a:cs typeface="Trebuchet MS"/>
            </a:endParaRPr>
          </a:p>
          <a:p>
            <a:pPr marL="7499350" marR="417830">
              <a:lnSpc>
                <a:spcPts val="1839"/>
              </a:lnSpc>
              <a:spcBef>
                <a:spcPts val="425"/>
              </a:spcBef>
              <a:buClr>
                <a:srgbClr val="000099"/>
              </a:buClr>
              <a:buSzPct val="94444"/>
              <a:buFont typeface="Wingdings"/>
              <a:buChar char=""/>
              <a:tabLst>
                <a:tab pos="7604759" algn="l"/>
              </a:tabLst>
            </a:pPr>
            <a:r>
              <a:rPr sz="1800" spc="105" dirty="0">
                <a:latin typeface="Trebuchet MS"/>
                <a:cs typeface="Trebuchet MS"/>
              </a:rPr>
              <a:t>&lt; </a:t>
            </a:r>
            <a:r>
              <a:rPr sz="1800" spc="-120" dirty="0">
                <a:latin typeface="Trebuchet MS"/>
                <a:cs typeface="Trebuchet MS"/>
              </a:rPr>
              <a:t>2.5 </a:t>
            </a:r>
            <a:r>
              <a:rPr sz="1800" spc="-30" dirty="0">
                <a:latin typeface="Trebuchet MS"/>
                <a:cs typeface="Trebuchet MS"/>
              </a:rPr>
              <a:t>Mbps </a:t>
            </a:r>
            <a:r>
              <a:rPr sz="1800" spc="-100" dirty="0">
                <a:latin typeface="Trebuchet MS"/>
                <a:cs typeface="Trebuchet MS"/>
              </a:rPr>
              <a:t>upstream  </a:t>
            </a:r>
            <a:r>
              <a:rPr sz="1800" spc="-75" dirty="0">
                <a:latin typeface="Trebuchet MS"/>
                <a:cs typeface="Trebuchet MS"/>
              </a:rPr>
              <a:t>transmission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125" dirty="0">
                <a:latin typeface="Trebuchet MS"/>
                <a:cs typeface="Trebuchet MS"/>
              </a:rPr>
              <a:t>(typically </a:t>
            </a:r>
            <a:r>
              <a:rPr sz="1800" spc="105" dirty="0">
                <a:latin typeface="Trebuchet MS"/>
                <a:cs typeface="Trebuchet MS"/>
              </a:rPr>
              <a:t>&lt; </a:t>
            </a:r>
            <a:r>
              <a:rPr sz="1800" spc="-45" dirty="0">
                <a:latin typeface="Trebuchet MS"/>
                <a:cs typeface="Trebuchet MS"/>
              </a:rPr>
              <a:t>1  </a:t>
            </a:r>
            <a:r>
              <a:rPr sz="1800" spc="-40" dirty="0">
                <a:latin typeface="Trebuchet MS"/>
                <a:cs typeface="Trebuchet MS"/>
              </a:rPr>
              <a:t>Mbps)</a:t>
            </a:r>
            <a:endParaRPr sz="1800">
              <a:latin typeface="Trebuchet MS"/>
              <a:cs typeface="Trebuchet MS"/>
            </a:endParaRPr>
          </a:p>
          <a:p>
            <a:pPr marL="7499350" marR="303530">
              <a:lnSpc>
                <a:spcPts val="1839"/>
              </a:lnSpc>
              <a:spcBef>
                <a:spcPts val="420"/>
              </a:spcBef>
              <a:buClr>
                <a:srgbClr val="000099"/>
              </a:buClr>
              <a:buSzPct val="94444"/>
              <a:buFont typeface="Wingdings"/>
              <a:buChar char=""/>
              <a:tabLst>
                <a:tab pos="7604759" algn="l"/>
              </a:tabLst>
            </a:pPr>
            <a:r>
              <a:rPr sz="1800" spc="105" dirty="0">
                <a:latin typeface="Trebuchet MS"/>
                <a:cs typeface="Trebuchet MS"/>
              </a:rPr>
              <a:t>&lt; </a:t>
            </a:r>
            <a:r>
              <a:rPr sz="1800" spc="-45" dirty="0">
                <a:latin typeface="Trebuchet MS"/>
                <a:cs typeface="Trebuchet MS"/>
              </a:rPr>
              <a:t>24 </a:t>
            </a:r>
            <a:r>
              <a:rPr sz="1800" spc="-30" dirty="0">
                <a:latin typeface="Trebuchet MS"/>
                <a:cs typeface="Trebuchet MS"/>
              </a:rPr>
              <a:t>Mbps </a:t>
            </a:r>
            <a:r>
              <a:rPr sz="1800" spc="-85" dirty="0">
                <a:latin typeface="Trebuchet MS"/>
                <a:cs typeface="Trebuchet MS"/>
              </a:rPr>
              <a:t>downstream  </a:t>
            </a:r>
            <a:r>
              <a:rPr sz="1800" spc="-75" dirty="0">
                <a:latin typeface="Trebuchet MS"/>
                <a:cs typeface="Trebuchet MS"/>
              </a:rPr>
              <a:t>transmission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125" dirty="0">
                <a:latin typeface="Trebuchet MS"/>
                <a:cs typeface="Trebuchet MS"/>
              </a:rPr>
              <a:t>(typically </a:t>
            </a:r>
            <a:r>
              <a:rPr sz="1800" spc="105" dirty="0">
                <a:latin typeface="Trebuchet MS"/>
                <a:cs typeface="Trebuchet MS"/>
              </a:rPr>
              <a:t>&lt; </a:t>
            </a:r>
            <a:r>
              <a:rPr sz="1800" spc="-45" dirty="0">
                <a:latin typeface="Trebuchet MS"/>
                <a:cs typeface="Trebuchet MS"/>
              </a:rPr>
              <a:t>10  </a:t>
            </a:r>
            <a:r>
              <a:rPr sz="1800" spc="-40" dirty="0">
                <a:latin typeface="Trebuchet MS"/>
                <a:cs typeface="Trebuchet MS"/>
              </a:rPr>
              <a:t>Mbps)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50">
              <a:latin typeface="Trebuchet MS"/>
              <a:cs typeface="Trebuchet MS"/>
            </a:endParaRPr>
          </a:p>
          <a:p>
            <a:pPr marL="340995" marR="488315" indent="-287020">
              <a:lnSpc>
                <a:spcPct val="100000"/>
              </a:lnSpc>
              <a:buChar char="•"/>
              <a:tabLst>
                <a:tab pos="340995" algn="l"/>
                <a:tab pos="34163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customer side, a splitter separates the data and telephone signals arriving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home and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forwards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signal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DSL modem.</a:t>
            </a:r>
            <a:endParaRPr sz="1800">
              <a:latin typeface="Arial"/>
              <a:cs typeface="Arial"/>
            </a:endParaRPr>
          </a:p>
          <a:p>
            <a:pPr marL="340995" indent="-287020">
              <a:lnSpc>
                <a:spcPts val="2135"/>
              </a:lnSpc>
              <a:buChar char="•"/>
              <a:tabLst>
                <a:tab pos="340995" algn="l"/>
                <a:tab pos="34163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On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telco side,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the CO,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DSLAM separates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phone signals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</a:t>
            </a:r>
            <a:r>
              <a:rPr sz="1800" spc="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into</a:t>
            </a:r>
            <a:endParaRPr sz="1800">
              <a:latin typeface="Arial"/>
              <a:cs typeface="Arial"/>
            </a:endParaRPr>
          </a:p>
          <a:p>
            <a:pPr marL="340995">
              <a:lnSpc>
                <a:spcPts val="2135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The DSLAM equipment collects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its </a:t>
            </a:r>
            <a:r>
              <a:rPr sz="1800" spc="-10" dirty="0">
                <a:latin typeface="Carlito"/>
                <a:cs typeface="Carlito"/>
              </a:rPr>
              <a:t>many </a:t>
            </a:r>
            <a:r>
              <a:rPr sz="1800" dirty="0">
                <a:latin typeface="Carlito"/>
                <a:cs typeface="Carlito"/>
              </a:rPr>
              <a:t>modem </a:t>
            </a:r>
            <a:r>
              <a:rPr sz="1800" spc="-5" dirty="0">
                <a:latin typeface="Carlito"/>
                <a:cs typeface="Carlito"/>
              </a:rPr>
              <a:t>ports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aggregates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10" dirty="0">
                <a:latin typeface="Carlito"/>
                <a:cs typeface="Carlito"/>
              </a:rPr>
              <a:t>voice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traffic </a:t>
            </a:r>
            <a:r>
              <a:rPr sz="1800" spc="-10" dirty="0">
                <a:latin typeface="Carlito"/>
                <a:cs typeface="Carlito"/>
              </a:rPr>
              <a:t>into </a:t>
            </a:r>
            <a:r>
              <a:rPr sz="1800" spc="-5" dirty="0">
                <a:latin typeface="Carlito"/>
                <a:cs typeface="Carlito"/>
              </a:rPr>
              <a:t>one </a:t>
            </a:r>
            <a:r>
              <a:rPr sz="1800" spc="-10" dirty="0">
                <a:latin typeface="Carlito"/>
                <a:cs typeface="Carlito"/>
              </a:rPr>
              <a:t>complex composite </a:t>
            </a:r>
            <a:r>
              <a:rPr sz="1800" spc="-5" dirty="0">
                <a:latin typeface="Carlito"/>
                <a:cs typeface="Carlito"/>
              </a:rPr>
              <a:t>"signal" </a:t>
            </a:r>
            <a:r>
              <a:rPr sz="1800" dirty="0">
                <a:latin typeface="Carlito"/>
                <a:cs typeface="Carlito"/>
              </a:rPr>
              <a:t>via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multiplexing.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038407"/>
            <a:ext cx="10384790" cy="77216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Makes use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cable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television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company’s existing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 television</a:t>
            </a:r>
            <a:r>
              <a:rPr sz="1800" spc="1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infrastructure.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residence obtains Cable Internet access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same company that provides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cable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television.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392938"/>
            <a:ext cx="3612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0" dirty="0">
                <a:solidFill>
                  <a:srgbClr val="A3123E"/>
                </a:solidFill>
                <a:latin typeface="Trebuchet MS"/>
                <a:cs typeface="Trebuchet MS"/>
              </a:rPr>
              <a:t>Cable </a:t>
            </a:r>
            <a:r>
              <a:rPr sz="3200" b="1" spc="-240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05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5707" y="1732830"/>
            <a:ext cx="6725397" cy="3076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4605" y="5808979"/>
            <a:ext cx="5701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system,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often referred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hybrid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fiber coax</a:t>
            </a:r>
            <a:r>
              <a:rPr sz="1800" spc="8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(HFC).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2300" marR="4267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 up-and-coming  technology that</a:t>
            </a:r>
            <a:r>
              <a:rPr spc="-40" dirty="0"/>
              <a:t> </a:t>
            </a:r>
            <a:r>
              <a:rPr spc="-5" dirty="0"/>
              <a:t>provides  even </a:t>
            </a:r>
            <a:r>
              <a:rPr spc="-10" dirty="0"/>
              <a:t>higher speeds </a:t>
            </a:r>
            <a:r>
              <a:rPr dirty="0"/>
              <a:t>is  </a:t>
            </a:r>
            <a:r>
              <a:rPr b="1" dirty="0">
                <a:solidFill>
                  <a:srgbClr val="519FF7"/>
                </a:solidFill>
                <a:latin typeface="Arial"/>
                <a:cs typeface="Arial"/>
              </a:rPr>
              <a:t>fiber</a:t>
            </a:r>
            <a:r>
              <a:rPr b="1" spc="-1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19FF7"/>
                </a:solidFill>
                <a:latin typeface="Arial"/>
                <a:cs typeface="Arial"/>
              </a:rPr>
              <a:t>to</a:t>
            </a:r>
          </a:p>
          <a:p>
            <a:pPr marL="8242300" marR="5080">
              <a:lnSpc>
                <a:spcPct val="99300"/>
              </a:lnSpc>
              <a:spcBef>
                <a:spcPts val="15"/>
              </a:spcBef>
            </a:pPr>
            <a:r>
              <a:rPr b="1" dirty="0">
                <a:solidFill>
                  <a:srgbClr val="519FF7"/>
                </a:solidFill>
                <a:latin typeface="Arial"/>
                <a:cs typeface="Arial"/>
              </a:rPr>
              <a:t>the home </a:t>
            </a:r>
            <a:r>
              <a:rPr b="1" spc="-5" dirty="0">
                <a:solidFill>
                  <a:srgbClr val="519FF7"/>
                </a:solidFill>
                <a:latin typeface="Arial"/>
                <a:cs typeface="Arial"/>
              </a:rPr>
              <a:t>(FTTH):</a:t>
            </a:r>
            <a:r>
              <a:rPr spc="-5" dirty="0"/>
              <a:t>provide  an optical fiber path </a:t>
            </a:r>
            <a:r>
              <a:rPr dirty="0"/>
              <a:t>from the  CO </a:t>
            </a:r>
            <a:r>
              <a:rPr spc="-5" dirty="0"/>
              <a:t>directly </a:t>
            </a:r>
            <a:r>
              <a:rPr dirty="0"/>
              <a:t>to </a:t>
            </a:r>
            <a:r>
              <a:rPr spc="-5" dirty="0"/>
              <a:t>the home:  Gibabits/s</a:t>
            </a:r>
            <a:r>
              <a:rPr dirty="0"/>
              <a:t> </a:t>
            </a:r>
            <a:r>
              <a:rPr spc="-5" dirty="0"/>
              <a:t>range</a:t>
            </a:r>
          </a:p>
          <a:p>
            <a:pPr marL="12700" marR="1202690">
              <a:lnSpc>
                <a:spcPct val="100000"/>
              </a:lnSpc>
              <a:spcBef>
                <a:spcPts val="825"/>
              </a:spcBef>
            </a:pPr>
            <a:r>
              <a:rPr spc="-5" dirty="0"/>
              <a:t>Fiber optics connect </a:t>
            </a:r>
            <a:r>
              <a:rPr dirty="0"/>
              <a:t>the </a:t>
            </a:r>
            <a:r>
              <a:rPr spc="-5" dirty="0"/>
              <a:t>cable head end </a:t>
            </a:r>
            <a:r>
              <a:rPr dirty="0"/>
              <a:t>to </a:t>
            </a:r>
            <a:r>
              <a:rPr spc="-5" dirty="0"/>
              <a:t>neighborhood-level junctions, </a:t>
            </a:r>
            <a:r>
              <a:rPr dirty="0"/>
              <a:t>from </a:t>
            </a:r>
            <a:r>
              <a:rPr spc="-15" dirty="0"/>
              <a:t>which </a:t>
            </a:r>
            <a:r>
              <a:rPr spc="-5" dirty="0"/>
              <a:t>traditional  </a:t>
            </a:r>
            <a:r>
              <a:rPr spc="-10" dirty="0"/>
              <a:t>coaxial </a:t>
            </a:r>
            <a:r>
              <a:rPr spc="-5" dirty="0"/>
              <a:t>cable is then used </a:t>
            </a:r>
            <a:r>
              <a:rPr dirty="0"/>
              <a:t>to </a:t>
            </a:r>
            <a:r>
              <a:rPr spc="-5" dirty="0"/>
              <a:t>reach individual houses and apartments. Each neighborhood junction  typically supports 500 </a:t>
            </a:r>
            <a:r>
              <a:rPr dirty="0"/>
              <a:t>to </a:t>
            </a:r>
            <a:r>
              <a:rPr spc="-5" dirty="0"/>
              <a:t>5,000 homes. Because both fiber and </a:t>
            </a:r>
            <a:r>
              <a:rPr spc="-10" dirty="0"/>
              <a:t>coaxial </a:t>
            </a:r>
            <a:r>
              <a:rPr spc="-5" dirty="0"/>
              <a:t>cable are </a:t>
            </a:r>
            <a:r>
              <a:rPr spc="-10" dirty="0"/>
              <a:t>employed </a:t>
            </a:r>
            <a:r>
              <a:rPr spc="-5" dirty="0"/>
              <a:t>in</a:t>
            </a:r>
            <a:r>
              <a:rPr spc="300" dirty="0"/>
              <a:t> </a:t>
            </a:r>
            <a:r>
              <a:rPr spc="-5" dirty="0"/>
              <a:t>this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03109" y="5942482"/>
            <a:ext cx="326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a shared broadcast medium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111" y="1550263"/>
            <a:ext cx="10195560" cy="457689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32710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2633345" algn="l"/>
              </a:tabLst>
            </a:pPr>
            <a:r>
              <a:rPr sz="3200" spc="-10" dirty="0">
                <a:latin typeface="Carlito"/>
                <a:cs typeface="Carlito"/>
              </a:rPr>
              <a:t>Local </a:t>
            </a:r>
            <a:r>
              <a:rPr sz="3200" spc="-15" dirty="0">
                <a:latin typeface="Carlito"/>
                <a:cs typeface="Carlito"/>
              </a:rPr>
              <a:t>Area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</a:t>
            </a:r>
            <a:endParaRPr sz="3200" dirty="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0"/>
              </a:spcBef>
              <a:buChar char="•"/>
              <a:tabLst>
                <a:tab pos="2633345" algn="l"/>
              </a:tabLst>
            </a:pPr>
            <a:r>
              <a:rPr sz="3200" spc="-15" dirty="0">
                <a:latin typeface="Carlito"/>
                <a:cs typeface="Carlito"/>
              </a:rPr>
              <a:t>Metropolitan </a:t>
            </a:r>
            <a:r>
              <a:rPr sz="3200" spc="-10" dirty="0">
                <a:latin typeface="Carlito"/>
                <a:cs typeface="Carlito"/>
              </a:rPr>
              <a:t>Area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</a:t>
            </a:r>
            <a:endParaRPr sz="3200" dirty="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2633345" algn="l"/>
              </a:tabLst>
            </a:pPr>
            <a:r>
              <a:rPr sz="3200" dirty="0">
                <a:latin typeface="Carlito"/>
                <a:cs typeface="Carlito"/>
              </a:rPr>
              <a:t>Wide </a:t>
            </a:r>
            <a:r>
              <a:rPr sz="3200" spc="-10" dirty="0">
                <a:latin typeface="Carlito"/>
                <a:cs typeface="Carlito"/>
              </a:rPr>
              <a:t>Area</a:t>
            </a:r>
            <a:r>
              <a:rPr sz="3200" spc="-15" dirty="0">
                <a:latin typeface="Carlito"/>
                <a:cs typeface="Carlito"/>
              </a:rPr>
              <a:t> Networks</a:t>
            </a:r>
            <a:endParaRPr sz="3200" dirty="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25"/>
              </a:spcBef>
              <a:buChar char="•"/>
              <a:tabLst>
                <a:tab pos="2633345" algn="l"/>
              </a:tabLst>
            </a:pPr>
            <a:r>
              <a:rPr sz="3200" spc="-5" dirty="0">
                <a:latin typeface="Carlito"/>
                <a:cs typeface="Carlito"/>
              </a:rPr>
              <a:t>Wireless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</a:t>
            </a:r>
            <a:endParaRPr sz="3200" dirty="0">
              <a:latin typeface="Carlito"/>
              <a:cs typeface="Carlito"/>
            </a:endParaRPr>
          </a:p>
          <a:p>
            <a:pPr marL="2632710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2633345" algn="l"/>
              </a:tabLst>
            </a:pPr>
            <a:r>
              <a:rPr sz="3200" dirty="0">
                <a:latin typeface="Carlito"/>
                <a:cs typeface="Carlito"/>
              </a:rPr>
              <a:t>Home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There are many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different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types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network,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which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be used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different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purposes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by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different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types</a:t>
            </a:r>
            <a:r>
              <a:rPr sz="1800" spc="3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people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organization. Here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some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1800" spc="8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networks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Carlito"/>
              <a:cs typeface="Carlito"/>
            </a:endParaRPr>
          </a:p>
          <a:p>
            <a:pPr marR="217043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64413"/>
            <a:ext cx="3819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04" dirty="0"/>
              <a:t>Types of Networks</a:t>
            </a:r>
            <a:endParaRPr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17975" y="6389319"/>
            <a:ext cx="847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Introduction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9551" y="394207"/>
            <a:ext cx="9897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20" dirty="0">
                <a:solidFill>
                  <a:srgbClr val="A3123E"/>
                </a:solidFill>
                <a:latin typeface="Trebuchet MS"/>
                <a:cs typeface="Trebuchet MS"/>
              </a:rPr>
              <a:t>Access </a:t>
            </a:r>
            <a:r>
              <a:rPr sz="3200" b="1" spc="-200" dirty="0">
                <a:solidFill>
                  <a:srgbClr val="A3123E"/>
                </a:solidFill>
                <a:latin typeface="Trebuchet MS"/>
                <a:cs typeface="Trebuchet MS"/>
              </a:rPr>
              <a:t>in </a:t>
            </a:r>
            <a:r>
              <a:rPr sz="3200" b="1" spc="-28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3200" b="1" spc="-215" dirty="0">
                <a:solidFill>
                  <a:srgbClr val="A3123E"/>
                </a:solidFill>
                <a:latin typeface="Trebuchet MS"/>
                <a:cs typeface="Trebuchet MS"/>
              </a:rPr>
              <a:t>Enterprise </a:t>
            </a:r>
            <a:r>
              <a:rPr sz="3200" b="1" spc="-180" dirty="0">
                <a:solidFill>
                  <a:srgbClr val="A3123E"/>
                </a:solidFill>
                <a:latin typeface="Trebuchet MS"/>
                <a:cs typeface="Trebuchet MS"/>
              </a:rPr>
              <a:t>(and </a:t>
            </a:r>
            <a:r>
              <a:rPr sz="3200" b="1" spc="-28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3200" b="1" spc="-225" dirty="0">
                <a:solidFill>
                  <a:srgbClr val="A3123E"/>
                </a:solidFill>
                <a:latin typeface="Trebuchet MS"/>
                <a:cs typeface="Trebuchet MS"/>
              </a:rPr>
              <a:t>Home): </a:t>
            </a:r>
            <a:r>
              <a:rPr sz="3200" b="1" spc="-280" dirty="0">
                <a:solidFill>
                  <a:srgbClr val="A3123E"/>
                </a:solidFill>
                <a:latin typeface="Trebuchet MS"/>
                <a:cs typeface="Trebuchet MS"/>
              </a:rPr>
              <a:t>Ethernet </a:t>
            </a:r>
            <a:r>
              <a:rPr sz="3200" b="1" spc="-200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b="1" spc="14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10" dirty="0">
                <a:solidFill>
                  <a:srgbClr val="A3123E"/>
                </a:solidFill>
                <a:latin typeface="Trebuchet MS"/>
                <a:cs typeface="Trebuchet MS"/>
              </a:rPr>
              <a:t>WiFi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" y="4696460"/>
            <a:ext cx="7360920" cy="12058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300355" algn="l"/>
                <a:tab pos="301625" algn="l"/>
              </a:tabLst>
            </a:pPr>
            <a:r>
              <a:rPr sz="2400" spc="-5" dirty="0">
                <a:latin typeface="Carlito"/>
                <a:cs typeface="Carlito"/>
              </a:rPr>
              <a:t>typically used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companies, universities,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300990" indent="-28892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300355" algn="l"/>
                <a:tab pos="301625" algn="l"/>
              </a:tabLst>
            </a:pPr>
            <a:r>
              <a:rPr sz="2400" dirty="0">
                <a:latin typeface="Carlito"/>
                <a:cs typeface="Carlito"/>
              </a:rPr>
              <a:t>10 </a:t>
            </a:r>
            <a:r>
              <a:rPr sz="2400" spc="-5" dirty="0">
                <a:latin typeface="Carlito"/>
                <a:cs typeface="Carlito"/>
              </a:rPr>
              <a:t>Mbps, 100Mbps, 1Gbps, 10Gbps </a:t>
            </a:r>
            <a:r>
              <a:rPr sz="2400" spc="-10" dirty="0">
                <a:latin typeface="Carlito"/>
                <a:cs typeface="Carlito"/>
              </a:rPr>
              <a:t>transmission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rates</a:t>
            </a:r>
            <a:endParaRPr sz="2400">
              <a:latin typeface="Carlito"/>
              <a:cs typeface="Carlito"/>
            </a:endParaRPr>
          </a:p>
          <a:p>
            <a:pPr marL="300990" indent="-28892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300355" algn="l"/>
                <a:tab pos="301625" algn="l"/>
              </a:tabLst>
            </a:pPr>
            <a:r>
              <a:rPr sz="2400" spc="-45" dirty="0">
                <a:latin typeface="Carlito"/>
                <a:cs typeface="Carlito"/>
              </a:rPr>
              <a:t>today, </a:t>
            </a:r>
            <a:r>
              <a:rPr sz="2400" dirty="0">
                <a:latin typeface="Carlito"/>
                <a:cs typeface="Carlito"/>
              </a:rPr>
              <a:t>end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5" dirty="0">
                <a:latin typeface="Carlito"/>
                <a:cs typeface="Carlito"/>
              </a:rPr>
              <a:t>typically </a:t>
            </a:r>
            <a:r>
              <a:rPr sz="2400" spc="-10" dirty="0">
                <a:latin typeface="Carlito"/>
                <a:cs typeface="Carlito"/>
              </a:rPr>
              <a:t>connect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Ethernet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switch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27185" y="1208118"/>
            <a:ext cx="4493260" cy="3180080"/>
            <a:chOff x="2627185" y="1208118"/>
            <a:chExt cx="4493260" cy="3180080"/>
          </a:xfrm>
        </p:grpSpPr>
        <p:sp>
          <p:nvSpPr>
            <p:cNvPr id="9" name="object 9"/>
            <p:cNvSpPr/>
            <p:nvPr/>
          </p:nvSpPr>
          <p:spPr>
            <a:xfrm>
              <a:off x="3137916" y="3166872"/>
              <a:ext cx="1022985" cy="586740"/>
            </a:xfrm>
            <a:custGeom>
              <a:avLst/>
              <a:gdLst/>
              <a:ahLst/>
              <a:cxnLst/>
              <a:rect l="l" t="t" r="r" b="b"/>
              <a:pathLst>
                <a:path w="1022985" h="586739">
                  <a:moveTo>
                    <a:pt x="603504" y="19812"/>
                  </a:moveTo>
                  <a:lnTo>
                    <a:pt x="603504" y="487679"/>
                  </a:lnTo>
                </a:path>
                <a:path w="1022985" h="586739">
                  <a:moveTo>
                    <a:pt x="697992" y="0"/>
                  </a:moveTo>
                  <a:lnTo>
                    <a:pt x="0" y="0"/>
                  </a:lnTo>
                </a:path>
                <a:path w="1022985" h="586739">
                  <a:moveTo>
                    <a:pt x="1022604" y="27431"/>
                  </a:moveTo>
                  <a:lnTo>
                    <a:pt x="1022604" y="5867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0252" y="3087624"/>
              <a:ext cx="786384" cy="138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0252" y="3087624"/>
              <a:ext cx="786765" cy="139065"/>
            </a:xfrm>
            <a:custGeom>
              <a:avLst/>
              <a:gdLst/>
              <a:ahLst/>
              <a:cxnLst/>
              <a:rect l="l" t="t" r="r" b="b"/>
              <a:pathLst>
                <a:path w="786764" h="139064">
                  <a:moveTo>
                    <a:pt x="0" y="138684"/>
                  </a:moveTo>
                  <a:lnTo>
                    <a:pt x="786384" y="138684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0252" y="2878836"/>
              <a:ext cx="1053084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0252" y="2878836"/>
              <a:ext cx="1053465" cy="213360"/>
            </a:xfrm>
            <a:custGeom>
              <a:avLst/>
              <a:gdLst/>
              <a:ahLst/>
              <a:cxnLst/>
              <a:rect l="l" t="t" r="r" b="b"/>
              <a:pathLst>
                <a:path w="1053464" h="213360">
                  <a:moveTo>
                    <a:pt x="0" y="213360"/>
                  </a:moveTo>
                  <a:lnTo>
                    <a:pt x="262000" y="0"/>
                  </a:lnTo>
                  <a:lnTo>
                    <a:pt x="1053084" y="0"/>
                  </a:lnTo>
                  <a:lnTo>
                    <a:pt x="791083" y="213360"/>
                  </a:lnTo>
                  <a:lnTo>
                    <a:pt x="0" y="213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5112" y="2872739"/>
              <a:ext cx="268605" cy="356870"/>
            </a:xfrm>
            <a:custGeom>
              <a:avLst/>
              <a:gdLst/>
              <a:ahLst/>
              <a:cxnLst/>
              <a:rect l="l" t="t" r="r" b="b"/>
              <a:pathLst>
                <a:path w="268604" h="356869">
                  <a:moveTo>
                    <a:pt x="268224" y="0"/>
                  </a:moveTo>
                  <a:lnTo>
                    <a:pt x="0" y="219710"/>
                  </a:lnTo>
                  <a:lnTo>
                    <a:pt x="0" y="356615"/>
                  </a:lnTo>
                  <a:lnTo>
                    <a:pt x="268224" y="122555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5112" y="2872739"/>
              <a:ext cx="268605" cy="356870"/>
            </a:xfrm>
            <a:custGeom>
              <a:avLst/>
              <a:gdLst/>
              <a:ahLst/>
              <a:cxnLst/>
              <a:rect l="l" t="t" r="r" b="b"/>
              <a:pathLst>
                <a:path w="268604" h="356869">
                  <a:moveTo>
                    <a:pt x="0" y="219710"/>
                  </a:moveTo>
                  <a:lnTo>
                    <a:pt x="0" y="356615"/>
                  </a:lnTo>
                  <a:lnTo>
                    <a:pt x="268224" y="122555"/>
                  </a:lnTo>
                  <a:lnTo>
                    <a:pt x="268224" y="0"/>
                  </a:lnTo>
                  <a:lnTo>
                    <a:pt x="0" y="2197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44646" y="2916174"/>
              <a:ext cx="803275" cy="146685"/>
            </a:xfrm>
            <a:custGeom>
              <a:avLst/>
              <a:gdLst/>
              <a:ahLst/>
              <a:cxnLst/>
              <a:rect l="l" t="t" r="r" b="b"/>
              <a:pathLst>
                <a:path w="803275" h="146685">
                  <a:moveTo>
                    <a:pt x="0" y="132587"/>
                  </a:moveTo>
                  <a:lnTo>
                    <a:pt x="106171" y="130555"/>
                  </a:lnTo>
                  <a:lnTo>
                    <a:pt x="628141" y="6096"/>
                  </a:lnTo>
                  <a:lnTo>
                    <a:pt x="803148" y="6096"/>
                  </a:lnTo>
                </a:path>
                <a:path w="803275" h="146685">
                  <a:moveTo>
                    <a:pt x="187451" y="0"/>
                  </a:moveTo>
                  <a:lnTo>
                    <a:pt x="293750" y="1524"/>
                  </a:lnTo>
                  <a:lnTo>
                    <a:pt x="496824" y="146303"/>
                  </a:lnTo>
                  <a:lnTo>
                    <a:pt x="652271" y="14630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1948" y="2328672"/>
              <a:ext cx="1282065" cy="617220"/>
            </a:xfrm>
            <a:custGeom>
              <a:avLst/>
              <a:gdLst/>
              <a:ahLst/>
              <a:cxnLst/>
              <a:rect l="l" t="t" r="r" b="b"/>
              <a:pathLst>
                <a:path w="1282064" h="617219">
                  <a:moveTo>
                    <a:pt x="1062227" y="617219"/>
                  </a:moveTo>
                  <a:lnTo>
                    <a:pt x="0" y="617219"/>
                  </a:lnTo>
                </a:path>
                <a:path w="1282064" h="617219">
                  <a:moveTo>
                    <a:pt x="1281684" y="536448"/>
                  </a:moveTo>
                  <a:lnTo>
                    <a:pt x="128168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3696" y="1958340"/>
              <a:ext cx="637031" cy="5455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13404" y="1876044"/>
              <a:ext cx="873251" cy="188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6092" y="1654175"/>
              <a:ext cx="516953" cy="292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4418" y="1235570"/>
              <a:ext cx="479596" cy="1504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3605" y="1389697"/>
              <a:ext cx="419481" cy="3691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3044" y="1383792"/>
              <a:ext cx="347471" cy="670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5320" y="1382268"/>
              <a:ext cx="96520" cy="280670"/>
            </a:xfrm>
            <a:custGeom>
              <a:avLst/>
              <a:gdLst/>
              <a:ahLst/>
              <a:cxnLst/>
              <a:rect l="l" t="t" r="r" b="b"/>
              <a:pathLst>
                <a:path w="96520" h="280669">
                  <a:moveTo>
                    <a:pt x="79247" y="0"/>
                  </a:moveTo>
                  <a:lnTo>
                    <a:pt x="0" y="276860"/>
                  </a:lnTo>
                  <a:lnTo>
                    <a:pt x="15620" y="280416"/>
                  </a:lnTo>
                  <a:lnTo>
                    <a:pt x="96012" y="7493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3796" y="1432560"/>
              <a:ext cx="423671" cy="3246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6027" y="1435608"/>
              <a:ext cx="96520" cy="323215"/>
            </a:xfrm>
            <a:custGeom>
              <a:avLst/>
              <a:gdLst/>
              <a:ahLst/>
              <a:cxnLst/>
              <a:rect l="l" t="t" r="r" b="b"/>
              <a:pathLst>
                <a:path w="96520" h="323214">
                  <a:moveTo>
                    <a:pt x="96012" y="0"/>
                  </a:moveTo>
                  <a:lnTo>
                    <a:pt x="92710" y="0"/>
                  </a:lnTo>
                  <a:lnTo>
                    <a:pt x="0" y="320801"/>
                  </a:lnTo>
                  <a:lnTo>
                    <a:pt x="10287" y="323088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3796" y="1662684"/>
              <a:ext cx="339851" cy="1066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9224" y="1776984"/>
              <a:ext cx="114300" cy="64135"/>
            </a:xfrm>
            <a:custGeom>
              <a:avLst/>
              <a:gdLst/>
              <a:ahLst/>
              <a:cxnLst/>
              <a:rect l="l" t="t" r="r" b="b"/>
              <a:pathLst>
                <a:path w="114300" h="64135">
                  <a:moveTo>
                    <a:pt x="44576" y="0"/>
                  </a:moveTo>
                  <a:lnTo>
                    <a:pt x="0" y="35813"/>
                  </a:lnTo>
                  <a:lnTo>
                    <a:pt x="71374" y="64007"/>
                  </a:lnTo>
                  <a:lnTo>
                    <a:pt x="114300" y="24256"/>
                  </a:lnTo>
                  <a:lnTo>
                    <a:pt x="4457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0748" y="1778508"/>
              <a:ext cx="111251" cy="609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9892" y="1802892"/>
              <a:ext cx="38100" cy="18415"/>
            </a:xfrm>
            <a:custGeom>
              <a:avLst/>
              <a:gdLst/>
              <a:ahLst/>
              <a:cxnLst/>
              <a:rect l="l" t="t" r="r" b="b"/>
              <a:pathLst>
                <a:path w="38100" h="18414">
                  <a:moveTo>
                    <a:pt x="11049" y="0"/>
                  </a:moveTo>
                  <a:lnTo>
                    <a:pt x="0" y="8000"/>
                  </a:lnTo>
                  <a:lnTo>
                    <a:pt x="27050" y="18287"/>
                  </a:lnTo>
                  <a:lnTo>
                    <a:pt x="38100" y="9144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8368" y="1810512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10" h="12700">
                  <a:moveTo>
                    <a:pt x="1778" y="0"/>
                  </a:moveTo>
                  <a:lnTo>
                    <a:pt x="0" y="1777"/>
                  </a:lnTo>
                  <a:lnTo>
                    <a:pt x="26924" y="12191"/>
                  </a:lnTo>
                  <a:lnTo>
                    <a:pt x="28956" y="10287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1896" y="1815084"/>
              <a:ext cx="40005" cy="20320"/>
            </a:xfrm>
            <a:custGeom>
              <a:avLst/>
              <a:gdLst/>
              <a:ahLst/>
              <a:cxnLst/>
              <a:rect l="l" t="t" r="r" b="b"/>
              <a:pathLst>
                <a:path w="40004" h="20319">
                  <a:moveTo>
                    <a:pt x="10921" y="0"/>
                  </a:moveTo>
                  <a:lnTo>
                    <a:pt x="0" y="8889"/>
                  </a:lnTo>
                  <a:lnTo>
                    <a:pt x="28066" y="19812"/>
                  </a:lnTo>
                  <a:lnTo>
                    <a:pt x="39624" y="10160"/>
                  </a:lnTo>
                  <a:lnTo>
                    <a:pt x="1092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00728" y="1668779"/>
              <a:ext cx="494030" cy="257810"/>
            </a:xfrm>
            <a:custGeom>
              <a:avLst/>
              <a:gdLst/>
              <a:ahLst/>
              <a:cxnLst/>
              <a:rect l="l" t="t" r="r" b="b"/>
              <a:pathLst>
                <a:path w="494029" h="257810">
                  <a:moveTo>
                    <a:pt x="228600" y="165735"/>
                  </a:moveTo>
                  <a:lnTo>
                    <a:pt x="201422" y="155448"/>
                  </a:lnTo>
                  <a:lnTo>
                    <a:pt x="199644" y="157226"/>
                  </a:lnTo>
                  <a:lnTo>
                    <a:pt x="226568" y="167640"/>
                  </a:lnTo>
                  <a:lnTo>
                    <a:pt x="228600" y="165735"/>
                  </a:lnTo>
                  <a:close/>
                </a:path>
                <a:path w="494029" h="257810">
                  <a:moveTo>
                    <a:pt x="348996" y="227076"/>
                  </a:moveTo>
                  <a:lnTo>
                    <a:pt x="15494" y="111252"/>
                  </a:lnTo>
                  <a:lnTo>
                    <a:pt x="11430" y="111252"/>
                  </a:lnTo>
                  <a:lnTo>
                    <a:pt x="10668" y="115316"/>
                  </a:lnTo>
                  <a:lnTo>
                    <a:pt x="348615" y="234696"/>
                  </a:lnTo>
                  <a:lnTo>
                    <a:pt x="348996" y="227076"/>
                  </a:lnTo>
                  <a:close/>
                </a:path>
                <a:path w="494029" h="257810">
                  <a:moveTo>
                    <a:pt x="355092" y="249555"/>
                  </a:moveTo>
                  <a:lnTo>
                    <a:pt x="5080" y="129540"/>
                  </a:lnTo>
                  <a:lnTo>
                    <a:pt x="4089" y="129540"/>
                  </a:lnTo>
                  <a:lnTo>
                    <a:pt x="4572" y="106934"/>
                  </a:lnTo>
                  <a:lnTo>
                    <a:pt x="2997" y="106260"/>
                  </a:lnTo>
                  <a:lnTo>
                    <a:pt x="4191" y="106680"/>
                  </a:lnTo>
                  <a:lnTo>
                    <a:pt x="166116" y="3175"/>
                  </a:lnTo>
                  <a:lnTo>
                    <a:pt x="165227" y="0"/>
                  </a:lnTo>
                  <a:lnTo>
                    <a:pt x="0" y="105156"/>
                  </a:lnTo>
                  <a:lnTo>
                    <a:pt x="495" y="105346"/>
                  </a:lnTo>
                  <a:lnTo>
                    <a:pt x="0" y="130556"/>
                  </a:lnTo>
                  <a:lnTo>
                    <a:pt x="647" y="130644"/>
                  </a:lnTo>
                  <a:lnTo>
                    <a:pt x="0" y="133731"/>
                  </a:lnTo>
                  <a:lnTo>
                    <a:pt x="354711" y="257556"/>
                  </a:lnTo>
                  <a:lnTo>
                    <a:pt x="355092" y="249555"/>
                  </a:lnTo>
                  <a:close/>
                </a:path>
                <a:path w="494029" h="257810">
                  <a:moveTo>
                    <a:pt x="486156" y="110109"/>
                  </a:moveTo>
                  <a:lnTo>
                    <a:pt x="486029" y="102108"/>
                  </a:lnTo>
                  <a:lnTo>
                    <a:pt x="348996" y="225933"/>
                  </a:lnTo>
                  <a:lnTo>
                    <a:pt x="349377" y="230124"/>
                  </a:lnTo>
                  <a:lnTo>
                    <a:pt x="350901" y="230124"/>
                  </a:lnTo>
                  <a:lnTo>
                    <a:pt x="486156" y="110109"/>
                  </a:lnTo>
                  <a:close/>
                </a:path>
                <a:path w="494029" h="257810">
                  <a:moveTo>
                    <a:pt x="493776" y="117348"/>
                  </a:moveTo>
                  <a:lnTo>
                    <a:pt x="355473" y="248031"/>
                  </a:lnTo>
                  <a:lnTo>
                    <a:pt x="355092" y="257556"/>
                  </a:lnTo>
                  <a:lnTo>
                    <a:pt x="493395" y="128016"/>
                  </a:lnTo>
                  <a:lnTo>
                    <a:pt x="493776" y="117348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44317" y="1515939"/>
              <a:ext cx="437387" cy="13220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6480" y="1884934"/>
              <a:ext cx="467701" cy="2590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6745" y="1650301"/>
              <a:ext cx="381381" cy="32804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88564" y="1645920"/>
              <a:ext cx="315468" cy="594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16936" y="1644396"/>
              <a:ext cx="88900" cy="248920"/>
            </a:xfrm>
            <a:custGeom>
              <a:avLst/>
              <a:gdLst/>
              <a:ahLst/>
              <a:cxnLst/>
              <a:rect l="l" t="t" r="r" b="b"/>
              <a:pathLst>
                <a:path w="88900" h="248919">
                  <a:moveTo>
                    <a:pt x="72897" y="0"/>
                  </a:moveTo>
                  <a:lnTo>
                    <a:pt x="0" y="245237"/>
                  </a:lnTo>
                  <a:lnTo>
                    <a:pt x="14350" y="248412"/>
                  </a:lnTo>
                  <a:lnTo>
                    <a:pt x="88391" y="6730"/>
                  </a:lnTo>
                  <a:lnTo>
                    <a:pt x="728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16936" y="1688592"/>
              <a:ext cx="385572" cy="2880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18688" y="1691640"/>
              <a:ext cx="88900" cy="287020"/>
            </a:xfrm>
            <a:custGeom>
              <a:avLst/>
              <a:gdLst/>
              <a:ahLst/>
              <a:cxnLst/>
              <a:rect l="l" t="t" r="r" b="b"/>
              <a:pathLst>
                <a:path w="88900" h="287019">
                  <a:moveTo>
                    <a:pt x="88391" y="0"/>
                  </a:moveTo>
                  <a:lnTo>
                    <a:pt x="85344" y="0"/>
                  </a:lnTo>
                  <a:lnTo>
                    <a:pt x="0" y="284480"/>
                  </a:lnTo>
                  <a:lnTo>
                    <a:pt x="9398" y="28651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6936" y="1892808"/>
              <a:ext cx="307847" cy="9448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12364" y="1993392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19">
                  <a:moveTo>
                    <a:pt x="40386" y="0"/>
                  </a:moveTo>
                  <a:lnTo>
                    <a:pt x="0" y="32385"/>
                  </a:lnTo>
                  <a:lnTo>
                    <a:pt x="64769" y="57912"/>
                  </a:lnTo>
                  <a:lnTo>
                    <a:pt x="103631" y="21971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3888" y="1994916"/>
              <a:ext cx="100584" cy="548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21508" y="2016252"/>
              <a:ext cx="35560" cy="17145"/>
            </a:xfrm>
            <a:custGeom>
              <a:avLst/>
              <a:gdLst/>
              <a:ahLst/>
              <a:cxnLst/>
              <a:rect l="l" t="t" r="r" b="b"/>
              <a:pathLst>
                <a:path w="35560" h="17144">
                  <a:moveTo>
                    <a:pt x="10160" y="0"/>
                  </a:moveTo>
                  <a:lnTo>
                    <a:pt x="0" y="7365"/>
                  </a:lnTo>
                  <a:lnTo>
                    <a:pt x="24892" y="16763"/>
                  </a:lnTo>
                  <a:lnTo>
                    <a:pt x="35052" y="8382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19984" y="2023872"/>
              <a:ext cx="27940" cy="10795"/>
            </a:xfrm>
            <a:custGeom>
              <a:avLst/>
              <a:gdLst/>
              <a:ahLst/>
              <a:cxnLst/>
              <a:rect l="l" t="t" r="r" b="b"/>
              <a:pathLst>
                <a:path w="27939" h="10794">
                  <a:moveTo>
                    <a:pt x="1651" y="0"/>
                  </a:moveTo>
                  <a:lnTo>
                    <a:pt x="0" y="1524"/>
                  </a:lnTo>
                  <a:lnTo>
                    <a:pt x="25400" y="10667"/>
                  </a:lnTo>
                  <a:lnTo>
                    <a:pt x="27432" y="9016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50464" y="2026920"/>
              <a:ext cx="36830" cy="18415"/>
            </a:xfrm>
            <a:custGeom>
              <a:avLst/>
              <a:gdLst/>
              <a:ahLst/>
              <a:cxnLst/>
              <a:rect l="l" t="t" r="r" b="b"/>
              <a:pathLst>
                <a:path w="36830" h="18414">
                  <a:moveTo>
                    <a:pt x="10033" y="0"/>
                  </a:moveTo>
                  <a:lnTo>
                    <a:pt x="0" y="8254"/>
                  </a:lnTo>
                  <a:lnTo>
                    <a:pt x="25908" y="18287"/>
                  </a:lnTo>
                  <a:lnTo>
                    <a:pt x="36575" y="9270"/>
                  </a:lnTo>
                  <a:lnTo>
                    <a:pt x="1003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67584" y="1898903"/>
              <a:ext cx="449580" cy="227329"/>
            </a:xfrm>
            <a:custGeom>
              <a:avLst/>
              <a:gdLst/>
              <a:ahLst/>
              <a:cxnLst/>
              <a:rect l="l" t="t" r="r" b="b"/>
              <a:pathLst>
                <a:path w="449580" h="227330">
                  <a:moveTo>
                    <a:pt x="208788" y="146177"/>
                  </a:moveTo>
                  <a:lnTo>
                    <a:pt x="183007" y="137160"/>
                  </a:lnTo>
                  <a:lnTo>
                    <a:pt x="181356" y="138684"/>
                  </a:lnTo>
                  <a:lnTo>
                    <a:pt x="206756" y="147828"/>
                  </a:lnTo>
                  <a:lnTo>
                    <a:pt x="208788" y="146177"/>
                  </a:lnTo>
                  <a:close/>
                </a:path>
                <a:path w="449580" h="227330">
                  <a:moveTo>
                    <a:pt x="443484" y="96901"/>
                  </a:moveTo>
                  <a:lnTo>
                    <a:pt x="443357" y="89916"/>
                  </a:lnTo>
                  <a:lnTo>
                    <a:pt x="317411" y="198653"/>
                  </a:lnTo>
                  <a:lnTo>
                    <a:pt x="14986" y="97536"/>
                  </a:lnTo>
                  <a:lnTo>
                    <a:pt x="11430" y="97536"/>
                  </a:lnTo>
                  <a:lnTo>
                    <a:pt x="10668" y="101092"/>
                  </a:lnTo>
                  <a:lnTo>
                    <a:pt x="318135" y="205740"/>
                  </a:lnTo>
                  <a:lnTo>
                    <a:pt x="318300" y="202692"/>
                  </a:lnTo>
                  <a:lnTo>
                    <a:pt x="318770" y="202692"/>
                  </a:lnTo>
                  <a:lnTo>
                    <a:pt x="443484" y="96901"/>
                  </a:lnTo>
                  <a:close/>
                </a:path>
                <a:path w="449580" h="227330">
                  <a:moveTo>
                    <a:pt x="449580" y="103632"/>
                  </a:moveTo>
                  <a:lnTo>
                    <a:pt x="323469" y="218694"/>
                  </a:lnTo>
                  <a:lnTo>
                    <a:pt x="323418" y="219710"/>
                  </a:lnTo>
                  <a:lnTo>
                    <a:pt x="4572" y="114300"/>
                  </a:lnTo>
                  <a:lnTo>
                    <a:pt x="2692" y="114300"/>
                  </a:lnTo>
                  <a:lnTo>
                    <a:pt x="3048" y="94488"/>
                  </a:lnTo>
                  <a:lnTo>
                    <a:pt x="1676" y="93713"/>
                  </a:lnTo>
                  <a:lnTo>
                    <a:pt x="3810" y="94488"/>
                  </a:lnTo>
                  <a:lnTo>
                    <a:pt x="150876" y="2794"/>
                  </a:lnTo>
                  <a:lnTo>
                    <a:pt x="150114" y="0"/>
                  </a:lnTo>
                  <a:lnTo>
                    <a:pt x="0" y="93091"/>
                  </a:lnTo>
                  <a:lnTo>
                    <a:pt x="368" y="93230"/>
                  </a:lnTo>
                  <a:lnTo>
                    <a:pt x="0" y="115316"/>
                  </a:lnTo>
                  <a:lnTo>
                    <a:pt x="520" y="115417"/>
                  </a:lnTo>
                  <a:lnTo>
                    <a:pt x="0" y="117983"/>
                  </a:lnTo>
                  <a:lnTo>
                    <a:pt x="323100" y="226707"/>
                  </a:lnTo>
                  <a:lnTo>
                    <a:pt x="323088" y="227076"/>
                  </a:lnTo>
                  <a:lnTo>
                    <a:pt x="323392" y="226796"/>
                  </a:lnTo>
                  <a:lnTo>
                    <a:pt x="324231" y="227076"/>
                  </a:lnTo>
                  <a:lnTo>
                    <a:pt x="324281" y="225996"/>
                  </a:lnTo>
                  <a:lnTo>
                    <a:pt x="449199" y="113030"/>
                  </a:lnTo>
                  <a:lnTo>
                    <a:pt x="449580" y="103632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2576" y="1208118"/>
              <a:ext cx="492763" cy="1289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14598" y="1570250"/>
              <a:ext cx="526288" cy="2571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84841" y="1339405"/>
              <a:ext cx="428625" cy="32499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65804" y="1335024"/>
              <a:ext cx="355092" cy="5943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556" y="1335024"/>
              <a:ext cx="97790" cy="243840"/>
            </a:xfrm>
            <a:custGeom>
              <a:avLst/>
              <a:gdLst/>
              <a:ahLst/>
              <a:cxnLst/>
              <a:rect l="l" t="t" r="r" b="b"/>
              <a:pathLst>
                <a:path w="97789" h="243840">
                  <a:moveTo>
                    <a:pt x="80391" y="0"/>
                  </a:moveTo>
                  <a:lnTo>
                    <a:pt x="0" y="240791"/>
                  </a:lnTo>
                  <a:lnTo>
                    <a:pt x="15875" y="243839"/>
                  </a:lnTo>
                  <a:lnTo>
                    <a:pt x="97536" y="6603"/>
                  </a:lnTo>
                  <a:lnTo>
                    <a:pt x="8039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5032" y="1379220"/>
              <a:ext cx="432815" cy="28193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23360" y="1380744"/>
              <a:ext cx="99060" cy="281940"/>
            </a:xfrm>
            <a:custGeom>
              <a:avLst/>
              <a:gdLst/>
              <a:ahLst/>
              <a:cxnLst/>
              <a:rect l="l" t="t" r="r" b="b"/>
              <a:pathLst>
                <a:path w="99060" h="281939">
                  <a:moveTo>
                    <a:pt x="99060" y="0"/>
                  </a:moveTo>
                  <a:lnTo>
                    <a:pt x="95630" y="0"/>
                  </a:lnTo>
                  <a:lnTo>
                    <a:pt x="0" y="279907"/>
                  </a:lnTo>
                  <a:lnTo>
                    <a:pt x="10540" y="281939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86556" y="1578864"/>
              <a:ext cx="344424" cy="929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80460" y="1679448"/>
              <a:ext cx="117475" cy="55244"/>
            </a:xfrm>
            <a:custGeom>
              <a:avLst/>
              <a:gdLst/>
              <a:ahLst/>
              <a:cxnLst/>
              <a:rect l="l" t="t" r="r" b="b"/>
              <a:pathLst>
                <a:path w="117475" h="55244">
                  <a:moveTo>
                    <a:pt x="45719" y="0"/>
                  </a:moveTo>
                  <a:lnTo>
                    <a:pt x="0" y="30734"/>
                  </a:lnTo>
                  <a:lnTo>
                    <a:pt x="73278" y="54863"/>
                  </a:lnTo>
                  <a:lnTo>
                    <a:pt x="117348" y="20827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81984" y="1679448"/>
              <a:ext cx="112775" cy="533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91128" y="1700784"/>
              <a:ext cx="40005" cy="17145"/>
            </a:xfrm>
            <a:custGeom>
              <a:avLst/>
              <a:gdLst/>
              <a:ahLst/>
              <a:cxnLst/>
              <a:rect l="l" t="t" r="r" b="b"/>
              <a:pathLst>
                <a:path w="40004" h="17144">
                  <a:moveTo>
                    <a:pt x="11557" y="0"/>
                  </a:moveTo>
                  <a:lnTo>
                    <a:pt x="0" y="7365"/>
                  </a:lnTo>
                  <a:lnTo>
                    <a:pt x="28067" y="16763"/>
                  </a:lnTo>
                  <a:lnTo>
                    <a:pt x="39624" y="8381"/>
                  </a:lnTo>
                  <a:lnTo>
                    <a:pt x="115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89604" y="1708404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4">
                  <a:moveTo>
                    <a:pt x="1905" y="0"/>
                  </a:moveTo>
                  <a:lnTo>
                    <a:pt x="0" y="1524"/>
                  </a:lnTo>
                  <a:lnTo>
                    <a:pt x="28321" y="10668"/>
                  </a:lnTo>
                  <a:lnTo>
                    <a:pt x="30480" y="9017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23132" y="1711452"/>
              <a:ext cx="41275" cy="17145"/>
            </a:xfrm>
            <a:custGeom>
              <a:avLst/>
              <a:gdLst/>
              <a:ahLst/>
              <a:cxnLst/>
              <a:rect l="l" t="t" r="r" b="b"/>
              <a:pathLst>
                <a:path w="41275" h="17144">
                  <a:moveTo>
                    <a:pt x="11302" y="0"/>
                  </a:moveTo>
                  <a:lnTo>
                    <a:pt x="0" y="7620"/>
                  </a:lnTo>
                  <a:lnTo>
                    <a:pt x="29209" y="16763"/>
                  </a:lnTo>
                  <a:lnTo>
                    <a:pt x="41147" y="8509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18916" y="1584959"/>
              <a:ext cx="504825" cy="224154"/>
            </a:xfrm>
            <a:custGeom>
              <a:avLst/>
              <a:gdLst/>
              <a:ahLst/>
              <a:cxnLst/>
              <a:rect l="l" t="t" r="r" b="b"/>
              <a:pathLst>
                <a:path w="504825" h="224155">
                  <a:moveTo>
                    <a:pt x="233172" y="143129"/>
                  </a:moveTo>
                  <a:lnTo>
                    <a:pt x="204597" y="134112"/>
                  </a:lnTo>
                  <a:lnTo>
                    <a:pt x="202692" y="135636"/>
                  </a:lnTo>
                  <a:lnTo>
                    <a:pt x="231013" y="144780"/>
                  </a:lnTo>
                  <a:lnTo>
                    <a:pt x="233172" y="143129"/>
                  </a:lnTo>
                  <a:close/>
                </a:path>
                <a:path w="504825" h="224155">
                  <a:moveTo>
                    <a:pt x="355092" y="196088"/>
                  </a:moveTo>
                  <a:lnTo>
                    <a:pt x="15621" y="96012"/>
                  </a:lnTo>
                  <a:lnTo>
                    <a:pt x="11430" y="96012"/>
                  </a:lnTo>
                  <a:lnTo>
                    <a:pt x="10668" y="99568"/>
                  </a:lnTo>
                  <a:lnTo>
                    <a:pt x="354711" y="202692"/>
                  </a:lnTo>
                  <a:lnTo>
                    <a:pt x="355092" y="196088"/>
                  </a:lnTo>
                  <a:close/>
                </a:path>
                <a:path w="504825" h="224155">
                  <a:moveTo>
                    <a:pt x="495300" y="95377"/>
                  </a:moveTo>
                  <a:lnTo>
                    <a:pt x="495173" y="88392"/>
                  </a:lnTo>
                  <a:lnTo>
                    <a:pt x="355092" y="195961"/>
                  </a:lnTo>
                  <a:lnTo>
                    <a:pt x="355092" y="196088"/>
                  </a:lnTo>
                  <a:lnTo>
                    <a:pt x="355473" y="199644"/>
                  </a:lnTo>
                  <a:lnTo>
                    <a:pt x="357124" y="199644"/>
                  </a:lnTo>
                  <a:lnTo>
                    <a:pt x="495300" y="95377"/>
                  </a:lnTo>
                  <a:close/>
                </a:path>
                <a:path w="504825" h="224155">
                  <a:moveTo>
                    <a:pt x="504444" y="102108"/>
                  </a:moveTo>
                  <a:lnTo>
                    <a:pt x="361569" y="215773"/>
                  </a:lnTo>
                  <a:lnTo>
                    <a:pt x="361518" y="216700"/>
                  </a:lnTo>
                  <a:lnTo>
                    <a:pt x="5207" y="111252"/>
                  </a:lnTo>
                  <a:lnTo>
                    <a:pt x="2717" y="111252"/>
                  </a:lnTo>
                  <a:lnTo>
                    <a:pt x="3048" y="92964"/>
                  </a:lnTo>
                  <a:lnTo>
                    <a:pt x="1384" y="92024"/>
                  </a:lnTo>
                  <a:lnTo>
                    <a:pt x="4318" y="92964"/>
                  </a:lnTo>
                  <a:lnTo>
                    <a:pt x="169164" y="2794"/>
                  </a:lnTo>
                  <a:lnTo>
                    <a:pt x="168275" y="0"/>
                  </a:lnTo>
                  <a:lnTo>
                    <a:pt x="0" y="91567"/>
                  </a:lnTo>
                  <a:lnTo>
                    <a:pt x="368" y="91694"/>
                  </a:lnTo>
                  <a:lnTo>
                    <a:pt x="0" y="113792"/>
                  </a:lnTo>
                  <a:lnTo>
                    <a:pt x="254" y="113842"/>
                  </a:lnTo>
                  <a:lnTo>
                    <a:pt x="0" y="114935"/>
                  </a:lnTo>
                  <a:lnTo>
                    <a:pt x="361200" y="223697"/>
                  </a:lnTo>
                  <a:lnTo>
                    <a:pt x="361188" y="224028"/>
                  </a:lnTo>
                  <a:lnTo>
                    <a:pt x="361492" y="223786"/>
                  </a:lnTo>
                  <a:lnTo>
                    <a:pt x="362331" y="224028"/>
                  </a:lnTo>
                  <a:lnTo>
                    <a:pt x="362381" y="223088"/>
                  </a:lnTo>
                  <a:lnTo>
                    <a:pt x="504063" y="111379"/>
                  </a:lnTo>
                  <a:lnTo>
                    <a:pt x="504444" y="102108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55792" y="2060448"/>
              <a:ext cx="1158239" cy="2697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55792" y="2060448"/>
              <a:ext cx="1158240" cy="269875"/>
            </a:xfrm>
            <a:custGeom>
              <a:avLst/>
              <a:gdLst/>
              <a:ahLst/>
              <a:cxnLst/>
              <a:rect l="l" t="t" r="r" b="b"/>
              <a:pathLst>
                <a:path w="1158240" h="269875">
                  <a:moveTo>
                    <a:pt x="0" y="134874"/>
                  </a:moveTo>
                  <a:lnTo>
                    <a:pt x="38987" y="86102"/>
                  </a:lnTo>
                  <a:lnTo>
                    <a:pt x="103773" y="57791"/>
                  </a:lnTo>
                  <a:lnTo>
                    <a:pt x="146174" y="45274"/>
                  </a:lnTo>
                  <a:lnTo>
                    <a:pt x="194524" y="34018"/>
                  </a:lnTo>
                  <a:lnTo>
                    <a:pt x="248279" y="24148"/>
                  </a:lnTo>
                  <a:lnTo>
                    <a:pt x="306896" y="15790"/>
                  </a:lnTo>
                  <a:lnTo>
                    <a:pt x="369831" y="9071"/>
                  </a:lnTo>
                  <a:lnTo>
                    <a:pt x="436543" y="4115"/>
                  </a:lnTo>
                  <a:lnTo>
                    <a:pt x="506486" y="1049"/>
                  </a:lnTo>
                  <a:lnTo>
                    <a:pt x="579119" y="0"/>
                  </a:lnTo>
                  <a:lnTo>
                    <a:pt x="651753" y="1049"/>
                  </a:lnTo>
                  <a:lnTo>
                    <a:pt x="721696" y="4115"/>
                  </a:lnTo>
                  <a:lnTo>
                    <a:pt x="788408" y="9071"/>
                  </a:lnTo>
                  <a:lnTo>
                    <a:pt x="851343" y="15790"/>
                  </a:lnTo>
                  <a:lnTo>
                    <a:pt x="909960" y="24148"/>
                  </a:lnTo>
                  <a:lnTo>
                    <a:pt x="963715" y="34018"/>
                  </a:lnTo>
                  <a:lnTo>
                    <a:pt x="1012065" y="45274"/>
                  </a:lnTo>
                  <a:lnTo>
                    <a:pt x="1054466" y="57791"/>
                  </a:lnTo>
                  <a:lnTo>
                    <a:pt x="1090376" y="71442"/>
                  </a:lnTo>
                  <a:lnTo>
                    <a:pt x="1140549" y="101644"/>
                  </a:lnTo>
                  <a:lnTo>
                    <a:pt x="1158239" y="134874"/>
                  </a:lnTo>
                  <a:lnTo>
                    <a:pt x="1153726" y="151804"/>
                  </a:lnTo>
                  <a:lnTo>
                    <a:pt x="1119252" y="183645"/>
                  </a:lnTo>
                  <a:lnTo>
                    <a:pt x="1054466" y="211956"/>
                  </a:lnTo>
                  <a:lnTo>
                    <a:pt x="1012065" y="224473"/>
                  </a:lnTo>
                  <a:lnTo>
                    <a:pt x="963715" y="235729"/>
                  </a:lnTo>
                  <a:lnTo>
                    <a:pt x="909960" y="245599"/>
                  </a:lnTo>
                  <a:lnTo>
                    <a:pt x="851343" y="253957"/>
                  </a:lnTo>
                  <a:lnTo>
                    <a:pt x="788408" y="260676"/>
                  </a:lnTo>
                  <a:lnTo>
                    <a:pt x="721696" y="265632"/>
                  </a:lnTo>
                  <a:lnTo>
                    <a:pt x="651753" y="268698"/>
                  </a:lnTo>
                  <a:lnTo>
                    <a:pt x="579119" y="269748"/>
                  </a:lnTo>
                  <a:lnTo>
                    <a:pt x="506486" y="268698"/>
                  </a:lnTo>
                  <a:lnTo>
                    <a:pt x="436543" y="265632"/>
                  </a:lnTo>
                  <a:lnTo>
                    <a:pt x="369831" y="260676"/>
                  </a:lnTo>
                  <a:lnTo>
                    <a:pt x="306896" y="253957"/>
                  </a:lnTo>
                  <a:lnTo>
                    <a:pt x="248279" y="245599"/>
                  </a:lnTo>
                  <a:lnTo>
                    <a:pt x="194524" y="235729"/>
                  </a:lnTo>
                  <a:lnTo>
                    <a:pt x="146174" y="224473"/>
                  </a:lnTo>
                  <a:lnTo>
                    <a:pt x="103773" y="211956"/>
                  </a:lnTo>
                  <a:lnTo>
                    <a:pt x="67863" y="198305"/>
                  </a:lnTo>
                  <a:lnTo>
                    <a:pt x="17690" y="168103"/>
                  </a:lnTo>
                  <a:lnTo>
                    <a:pt x="0" y="1348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52744" y="1851660"/>
              <a:ext cx="1167383" cy="3459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52744" y="1851660"/>
              <a:ext cx="1158240" cy="314325"/>
            </a:xfrm>
            <a:custGeom>
              <a:avLst/>
              <a:gdLst/>
              <a:ahLst/>
              <a:cxnLst/>
              <a:rect l="l" t="t" r="r" b="b"/>
              <a:pathLst>
                <a:path w="1158240" h="314325">
                  <a:moveTo>
                    <a:pt x="0" y="156972"/>
                  </a:moveTo>
                  <a:lnTo>
                    <a:pt x="17690" y="118305"/>
                  </a:lnTo>
                  <a:lnTo>
                    <a:pt x="67863" y="83157"/>
                  </a:lnTo>
                  <a:lnTo>
                    <a:pt x="103773" y="67269"/>
                  </a:lnTo>
                  <a:lnTo>
                    <a:pt x="146174" y="52701"/>
                  </a:lnTo>
                  <a:lnTo>
                    <a:pt x="194524" y="39599"/>
                  </a:lnTo>
                  <a:lnTo>
                    <a:pt x="248279" y="28111"/>
                  </a:lnTo>
                  <a:lnTo>
                    <a:pt x="306896" y="18382"/>
                  </a:lnTo>
                  <a:lnTo>
                    <a:pt x="369831" y="10560"/>
                  </a:lnTo>
                  <a:lnTo>
                    <a:pt x="436543" y="4791"/>
                  </a:lnTo>
                  <a:lnTo>
                    <a:pt x="506486" y="1222"/>
                  </a:lnTo>
                  <a:lnTo>
                    <a:pt x="579120" y="0"/>
                  </a:lnTo>
                  <a:lnTo>
                    <a:pt x="651753" y="1222"/>
                  </a:lnTo>
                  <a:lnTo>
                    <a:pt x="721696" y="4791"/>
                  </a:lnTo>
                  <a:lnTo>
                    <a:pt x="788408" y="10560"/>
                  </a:lnTo>
                  <a:lnTo>
                    <a:pt x="851343" y="18382"/>
                  </a:lnTo>
                  <a:lnTo>
                    <a:pt x="909960" y="28111"/>
                  </a:lnTo>
                  <a:lnTo>
                    <a:pt x="963715" y="39599"/>
                  </a:lnTo>
                  <a:lnTo>
                    <a:pt x="1012065" y="52701"/>
                  </a:lnTo>
                  <a:lnTo>
                    <a:pt x="1054466" y="67269"/>
                  </a:lnTo>
                  <a:lnTo>
                    <a:pt x="1090376" y="83157"/>
                  </a:lnTo>
                  <a:lnTo>
                    <a:pt x="1140549" y="118305"/>
                  </a:lnTo>
                  <a:lnTo>
                    <a:pt x="1158239" y="156972"/>
                  </a:lnTo>
                  <a:lnTo>
                    <a:pt x="1153726" y="176671"/>
                  </a:lnTo>
                  <a:lnTo>
                    <a:pt x="1119252" y="213725"/>
                  </a:lnTo>
                  <a:lnTo>
                    <a:pt x="1054466" y="246674"/>
                  </a:lnTo>
                  <a:lnTo>
                    <a:pt x="1012065" y="261242"/>
                  </a:lnTo>
                  <a:lnTo>
                    <a:pt x="963715" y="274344"/>
                  </a:lnTo>
                  <a:lnTo>
                    <a:pt x="909960" y="285832"/>
                  </a:lnTo>
                  <a:lnTo>
                    <a:pt x="851343" y="295561"/>
                  </a:lnTo>
                  <a:lnTo>
                    <a:pt x="788408" y="303383"/>
                  </a:lnTo>
                  <a:lnTo>
                    <a:pt x="721696" y="309152"/>
                  </a:lnTo>
                  <a:lnTo>
                    <a:pt x="651753" y="312721"/>
                  </a:lnTo>
                  <a:lnTo>
                    <a:pt x="579120" y="313943"/>
                  </a:lnTo>
                  <a:lnTo>
                    <a:pt x="506486" y="312721"/>
                  </a:lnTo>
                  <a:lnTo>
                    <a:pt x="436543" y="309152"/>
                  </a:lnTo>
                  <a:lnTo>
                    <a:pt x="369831" y="303383"/>
                  </a:lnTo>
                  <a:lnTo>
                    <a:pt x="306896" y="295561"/>
                  </a:lnTo>
                  <a:lnTo>
                    <a:pt x="248279" y="285832"/>
                  </a:lnTo>
                  <a:lnTo>
                    <a:pt x="194524" y="274344"/>
                  </a:lnTo>
                  <a:lnTo>
                    <a:pt x="146174" y="261242"/>
                  </a:lnTo>
                  <a:lnTo>
                    <a:pt x="103773" y="246674"/>
                  </a:lnTo>
                  <a:lnTo>
                    <a:pt x="67863" y="230786"/>
                  </a:lnTo>
                  <a:lnTo>
                    <a:pt x="17690" y="195638"/>
                  </a:lnTo>
                  <a:lnTo>
                    <a:pt x="0" y="1569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89726" y="1930146"/>
              <a:ext cx="650875" cy="149860"/>
            </a:xfrm>
            <a:custGeom>
              <a:avLst/>
              <a:gdLst/>
              <a:ahLst/>
              <a:cxnLst/>
              <a:rect l="l" t="t" r="r" b="b"/>
              <a:pathLst>
                <a:path w="650875" h="149860">
                  <a:moveTo>
                    <a:pt x="0" y="149351"/>
                  </a:moveTo>
                  <a:lnTo>
                    <a:pt x="201549" y="149351"/>
                  </a:lnTo>
                  <a:lnTo>
                    <a:pt x="403098" y="0"/>
                  </a:lnTo>
                  <a:lnTo>
                    <a:pt x="650748" y="0"/>
                  </a:lnTo>
                </a:path>
                <a:path w="650875" h="149860">
                  <a:moveTo>
                    <a:pt x="28956" y="0"/>
                  </a:moveTo>
                  <a:lnTo>
                    <a:pt x="230759" y="0"/>
                  </a:lnTo>
                  <a:lnTo>
                    <a:pt x="432562" y="149351"/>
                  </a:lnTo>
                  <a:lnTo>
                    <a:pt x="621792" y="1493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55792" y="2001012"/>
              <a:ext cx="1155700" cy="213360"/>
            </a:xfrm>
            <a:custGeom>
              <a:avLst/>
              <a:gdLst/>
              <a:ahLst/>
              <a:cxnLst/>
              <a:rect l="l" t="t" r="r" b="b"/>
              <a:pathLst>
                <a:path w="1155700" h="213360">
                  <a:moveTo>
                    <a:pt x="0" y="0"/>
                  </a:moveTo>
                  <a:lnTo>
                    <a:pt x="0" y="208787"/>
                  </a:lnTo>
                </a:path>
                <a:path w="1155700" h="213360">
                  <a:moveTo>
                    <a:pt x="1155191" y="6096"/>
                  </a:moveTo>
                  <a:lnTo>
                    <a:pt x="1155191" y="2133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03014" y="2111502"/>
              <a:ext cx="2197735" cy="1546860"/>
            </a:xfrm>
            <a:custGeom>
              <a:avLst/>
              <a:gdLst/>
              <a:ahLst/>
              <a:cxnLst/>
              <a:rect l="l" t="t" r="r" b="b"/>
              <a:pathLst>
                <a:path w="2197735" h="1546860">
                  <a:moveTo>
                    <a:pt x="0" y="768096"/>
                  </a:moveTo>
                  <a:lnTo>
                    <a:pt x="1668780" y="0"/>
                  </a:lnTo>
                </a:path>
                <a:path w="2197735" h="1546860">
                  <a:moveTo>
                    <a:pt x="1816608" y="894588"/>
                  </a:moveTo>
                  <a:lnTo>
                    <a:pt x="1816608" y="1546860"/>
                  </a:lnTo>
                </a:path>
                <a:path w="2197735" h="1546860">
                  <a:moveTo>
                    <a:pt x="2197608" y="886968"/>
                  </a:moveTo>
                  <a:lnTo>
                    <a:pt x="2197608" y="15392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4080" y="3616452"/>
              <a:ext cx="344424" cy="73304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75604" y="3700272"/>
              <a:ext cx="152400" cy="17145"/>
            </a:xfrm>
            <a:custGeom>
              <a:avLst/>
              <a:gdLst/>
              <a:ahLst/>
              <a:cxnLst/>
              <a:rect l="l" t="t" r="r" b="b"/>
              <a:pathLst>
                <a:path w="152400" h="17145">
                  <a:moveTo>
                    <a:pt x="152400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52400" y="1676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75604" y="3700272"/>
              <a:ext cx="152400" cy="17145"/>
            </a:xfrm>
            <a:custGeom>
              <a:avLst/>
              <a:gdLst/>
              <a:ahLst/>
              <a:cxnLst/>
              <a:rect l="l" t="t" r="r" b="b"/>
              <a:pathLst>
                <a:path w="152400" h="17145">
                  <a:moveTo>
                    <a:pt x="0" y="16763"/>
                  </a:moveTo>
                  <a:lnTo>
                    <a:pt x="152400" y="16763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11239" y="3692652"/>
              <a:ext cx="149860" cy="45720"/>
            </a:xfrm>
            <a:custGeom>
              <a:avLst/>
              <a:gdLst/>
              <a:ahLst/>
              <a:cxnLst/>
              <a:rect l="l" t="t" r="r" b="b"/>
              <a:pathLst>
                <a:path w="149860" h="45720">
                  <a:moveTo>
                    <a:pt x="126492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126492" y="45720"/>
                  </a:lnTo>
                  <a:lnTo>
                    <a:pt x="135368" y="43916"/>
                  </a:lnTo>
                  <a:lnTo>
                    <a:pt x="142636" y="39004"/>
                  </a:lnTo>
                  <a:lnTo>
                    <a:pt x="147548" y="31736"/>
                  </a:lnTo>
                  <a:lnTo>
                    <a:pt x="149351" y="22860"/>
                  </a:lnTo>
                  <a:lnTo>
                    <a:pt x="147548" y="13983"/>
                  </a:lnTo>
                  <a:lnTo>
                    <a:pt x="142636" y="6715"/>
                  </a:lnTo>
                  <a:lnTo>
                    <a:pt x="135368" y="1803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14288" y="3697224"/>
              <a:ext cx="143256" cy="3505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11239" y="3797808"/>
              <a:ext cx="149860" cy="43180"/>
            </a:xfrm>
            <a:custGeom>
              <a:avLst/>
              <a:gdLst/>
              <a:ahLst/>
              <a:cxnLst/>
              <a:rect l="l" t="t" r="r" b="b"/>
              <a:pathLst>
                <a:path w="149860" h="43179">
                  <a:moveTo>
                    <a:pt x="128015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28015" y="42672"/>
                  </a:lnTo>
                  <a:lnTo>
                    <a:pt x="136332" y="40999"/>
                  </a:lnTo>
                  <a:lnTo>
                    <a:pt x="143113" y="36433"/>
                  </a:lnTo>
                  <a:lnTo>
                    <a:pt x="147679" y="29652"/>
                  </a:lnTo>
                  <a:lnTo>
                    <a:pt x="149351" y="21336"/>
                  </a:lnTo>
                  <a:lnTo>
                    <a:pt x="147679" y="13019"/>
                  </a:lnTo>
                  <a:lnTo>
                    <a:pt x="143113" y="6238"/>
                  </a:lnTo>
                  <a:lnTo>
                    <a:pt x="136332" y="1672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15812" y="3802380"/>
              <a:ext cx="141732" cy="3352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75604" y="3913632"/>
              <a:ext cx="154305" cy="15240"/>
            </a:xfrm>
            <a:custGeom>
              <a:avLst/>
              <a:gdLst/>
              <a:ahLst/>
              <a:cxnLst/>
              <a:rect l="l" t="t" r="r" b="b"/>
              <a:pathLst>
                <a:path w="154304" h="15239">
                  <a:moveTo>
                    <a:pt x="1539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53924" y="15239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75604" y="3913632"/>
              <a:ext cx="154305" cy="15240"/>
            </a:xfrm>
            <a:custGeom>
              <a:avLst/>
              <a:gdLst/>
              <a:ahLst/>
              <a:cxnLst/>
              <a:rect l="l" t="t" r="r" b="b"/>
              <a:pathLst>
                <a:path w="154304" h="15239">
                  <a:moveTo>
                    <a:pt x="0" y="15239"/>
                  </a:moveTo>
                  <a:lnTo>
                    <a:pt x="153924" y="15239"/>
                  </a:lnTo>
                  <a:lnTo>
                    <a:pt x="15392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78651" y="4008120"/>
              <a:ext cx="152400" cy="17145"/>
            </a:xfrm>
            <a:custGeom>
              <a:avLst/>
              <a:gdLst/>
              <a:ahLst/>
              <a:cxnLst/>
              <a:rect l="l" t="t" r="r" b="b"/>
              <a:pathLst>
                <a:path w="152400" h="17145">
                  <a:moveTo>
                    <a:pt x="152400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52400" y="1676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978651" y="4008120"/>
              <a:ext cx="152400" cy="17145"/>
            </a:xfrm>
            <a:custGeom>
              <a:avLst/>
              <a:gdLst/>
              <a:ahLst/>
              <a:cxnLst/>
              <a:rect l="l" t="t" r="r" b="b"/>
              <a:pathLst>
                <a:path w="152400" h="17145">
                  <a:moveTo>
                    <a:pt x="0" y="16763"/>
                  </a:moveTo>
                  <a:lnTo>
                    <a:pt x="152400" y="16763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08192" y="4000500"/>
              <a:ext cx="149860" cy="47625"/>
            </a:xfrm>
            <a:custGeom>
              <a:avLst/>
              <a:gdLst/>
              <a:ahLst/>
              <a:cxnLst/>
              <a:rect l="l" t="t" r="r" b="b"/>
              <a:pathLst>
                <a:path w="149860" h="47625">
                  <a:moveTo>
                    <a:pt x="125730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25730" y="47243"/>
                  </a:lnTo>
                  <a:lnTo>
                    <a:pt x="134939" y="45392"/>
                  </a:lnTo>
                  <a:lnTo>
                    <a:pt x="142446" y="40338"/>
                  </a:lnTo>
                  <a:lnTo>
                    <a:pt x="147500" y="32831"/>
                  </a:lnTo>
                  <a:lnTo>
                    <a:pt x="149352" y="23622"/>
                  </a:lnTo>
                  <a:lnTo>
                    <a:pt x="147500" y="14412"/>
                  </a:lnTo>
                  <a:lnTo>
                    <a:pt x="142446" y="6905"/>
                  </a:lnTo>
                  <a:lnTo>
                    <a:pt x="134939" y="185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111239" y="4005072"/>
              <a:ext cx="143256" cy="365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49924" y="3912108"/>
              <a:ext cx="68579" cy="6096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109716" y="3902964"/>
              <a:ext cx="149860" cy="45720"/>
            </a:xfrm>
            <a:custGeom>
              <a:avLst/>
              <a:gdLst/>
              <a:ahLst/>
              <a:cxnLst/>
              <a:rect l="l" t="t" r="r" b="b"/>
              <a:pathLst>
                <a:path w="149860" h="45720">
                  <a:moveTo>
                    <a:pt x="126492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126492" y="45719"/>
                  </a:lnTo>
                  <a:lnTo>
                    <a:pt x="135368" y="43916"/>
                  </a:lnTo>
                  <a:lnTo>
                    <a:pt x="142636" y="39004"/>
                  </a:lnTo>
                  <a:lnTo>
                    <a:pt x="147548" y="31736"/>
                  </a:lnTo>
                  <a:lnTo>
                    <a:pt x="149351" y="22860"/>
                  </a:lnTo>
                  <a:lnTo>
                    <a:pt x="147548" y="13983"/>
                  </a:lnTo>
                  <a:lnTo>
                    <a:pt x="142636" y="6715"/>
                  </a:lnTo>
                  <a:lnTo>
                    <a:pt x="135368" y="1803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112763" y="3616452"/>
              <a:ext cx="144779" cy="73151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40780" y="3616452"/>
              <a:ext cx="17145" cy="731520"/>
            </a:xfrm>
            <a:custGeom>
              <a:avLst/>
              <a:gdLst/>
              <a:ahLst/>
              <a:cxnLst/>
              <a:rect l="l" t="t" r="r" b="b"/>
              <a:pathLst>
                <a:path w="17145" h="731520">
                  <a:moveTo>
                    <a:pt x="0" y="731520"/>
                  </a:moveTo>
                  <a:lnTo>
                    <a:pt x="16763" y="731520"/>
                  </a:lnTo>
                  <a:lnTo>
                    <a:pt x="16763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56019" y="3800855"/>
              <a:ext cx="60959" cy="6858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57544" y="3697224"/>
              <a:ext cx="62483" cy="762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54495" y="4314444"/>
              <a:ext cx="67055" cy="655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55792" y="4335780"/>
              <a:ext cx="307975" cy="47625"/>
            </a:xfrm>
            <a:custGeom>
              <a:avLst/>
              <a:gdLst/>
              <a:ahLst/>
              <a:cxnLst/>
              <a:rect l="l" t="t" r="r" b="b"/>
              <a:pathLst>
                <a:path w="307975" h="47625">
                  <a:moveTo>
                    <a:pt x="284225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284225" y="47244"/>
                  </a:lnTo>
                  <a:lnTo>
                    <a:pt x="293435" y="45392"/>
                  </a:lnTo>
                  <a:lnTo>
                    <a:pt x="300942" y="40338"/>
                  </a:lnTo>
                  <a:lnTo>
                    <a:pt x="305996" y="32831"/>
                  </a:lnTo>
                  <a:lnTo>
                    <a:pt x="307848" y="23622"/>
                  </a:lnTo>
                  <a:lnTo>
                    <a:pt x="305996" y="14412"/>
                  </a:lnTo>
                  <a:lnTo>
                    <a:pt x="300942" y="6905"/>
                  </a:lnTo>
                  <a:lnTo>
                    <a:pt x="293435" y="1851"/>
                  </a:lnTo>
                  <a:lnTo>
                    <a:pt x="2842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55792" y="4335780"/>
              <a:ext cx="307975" cy="47625"/>
            </a:xfrm>
            <a:custGeom>
              <a:avLst/>
              <a:gdLst/>
              <a:ahLst/>
              <a:cxnLst/>
              <a:rect l="l" t="t" r="r" b="b"/>
              <a:pathLst>
                <a:path w="307975" h="47625">
                  <a:moveTo>
                    <a:pt x="0" y="23622"/>
                  </a:moveTo>
                  <a:lnTo>
                    <a:pt x="1851" y="14412"/>
                  </a:lnTo>
                  <a:lnTo>
                    <a:pt x="6905" y="6905"/>
                  </a:lnTo>
                  <a:lnTo>
                    <a:pt x="14412" y="1851"/>
                  </a:lnTo>
                  <a:lnTo>
                    <a:pt x="23622" y="0"/>
                  </a:lnTo>
                  <a:lnTo>
                    <a:pt x="284225" y="0"/>
                  </a:lnTo>
                  <a:lnTo>
                    <a:pt x="293435" y="1851"/>
                  </a:lnTo>
                  <a:lnTo>
                    <a:pt x="300942" y="6905"/>
                  </a:lnTo>
                  <a:lnTo>
                    <a:pt x="305996" y="14412"/>
                  </a:lnTo>
                  <a:lnTo>
                    <a:pt x="307848" y="23622"/>
                  </a:lnTo>
                  <a:lnTo>
                    <a:pt x="305996" y="32831"/>
                  </a:lnTo>
                  <a:lnTo>
                    <a:pt x="300942" y="40338"/>
                  </a:lnTo>
                  <a:lnTo>
                    <a:pt x="293435" y="45392"/>
                  </a:lnTo>
                  <a:lnTo>
                    <a:pt x="284225" y="47244"/>
                  </a:lnTo>
                  <a:lnTo>
                    <a:pt x="23622" y="47244"/>
                  </a:lnTo>
                  <a:lnTo>
                    <a:pt x="14412" y="45392"/>
                  </a:lnTo>
                  <a:lnTo>
                    <a:pt x="6905" y="40338"/>
                  </a:lnTo>
                  <a:lnTo>
                    <a:pt x="1851" y="32831"/>
                  </a:lnTo>
                  <a:lnTo>
                    <a:pt x="0" y="236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974080" y="4346448"/>
              <a:ext cx="272796" cy="2743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74080" y="4346448"/>
              <a:ext cx="273050" cy="27940"/>
            </a:xfrm>
            <a:custGeom>
              <a:avLst/>
              <a:gdLst/>
              <a:ahLst/>
              <a:cxnLst/>
              <a:rect l="l" t="t" r="r" b="b"/>
              <a:pathLst>
                <a:path w="273050" h="27939">
                  <a:moveTo>
                    <a:pt x="0" y="13715"/>
                  </a:moveTo>
                  <a:lnTo>
                    <a:pt x="0" y="6095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259080" y="0"/>
                  </a:lnTo>
                  <a:lnTo>
                    <a:pt x="266700" y="0"/>
                  </a:lnTo>
                  <a:lnTo>
                    <a:pt x="272796" y="6095"/>
                  </a:lnTo>
                  <a:lnTo>
                    <a:pt x="272796" y="13715"/>
                  </a:lnTo>
                  <a:lnTo>
                    <a:pt x="272796" y="21335"/>
                  </a:lnTo>
                  <a:lnTo>
                    <a:pt x="266700" y="27431"/>
                  </a:lnTo>
                  <a:lnTo>
                    <a:pt x="259080" y="27431"/>
                  </a:lnTo>
                  <a:lnTo>
                    <a:pt x="13716" y="27431"/>
                  </a:lnTo>
                  <a:lnTo>
                    <a:pt x="6096" y="27431"/>
                  </a:lnTo>
                  <a:lnTo>
                    <a:pt x="0" y="21335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98463" y="4241292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8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45707" y="4241292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7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089904" y="4239767"/>
              <a:ext cx="41275" cy="47625"/>
            </a:xfrm>
            <a:custGeom>
              <a:avLst/>
              <a:gdLst/>
              <a:ahLst/>
              <a:cxnLst/>
              <a:rect l="l" t="t" r="r" b="b"/>
              <a:pathLst>
                <a:path w="41275" h="47625">
                  <a:moveTo>
                    <a:pt x="20574" y="0"/>
                  </a:moveTo>
                  <a:lnTo>
                    <a:pt x="12590" y="1851"/>
                  </a:lnTo>
                  <a:lnTo>
                    <a:pt x="6048" y="6905"/>
                  </a:lnTo>
                  <a:lnTo>
                    <a:pt x="1625" y="14412"/>
                  </a:lnTo>
                  <a:lnTo>
                    <a:pt x="0" y="23621"/>
                  </a:lnTo>
                  <a:lnTo>
                    <a:pt x="1625" y="32831"/>
                  </a:lnTo>
                  <a:lnTo>
                    <a:pt x="6048" y="40338"/>
                  </a:lnTo>
                  <a:lnTo>
                    <a:pt x="12590" y="45392"/>
                  </a:lnTo>
                  <a:lnTo>
                    <a:pt x="20574" y="47243"/>
                  </a:lnTo>
                  <a:lnTo>
                    <a:pt x="28557" y="45392"/>
                  </a:lnTo>
                  <a:lnTo>
                    <a:pt x="35099" y="40338"/>
                  </a:lnTo>
                  <a:lnTo>
                    <a:pt x="39522" y="32831"/>
                  </a:lnTo>
                  <a:lnTo>
                    <a:pt x="41148" y="23621"/>
                  </a:lnTo>
                  <a:lnTo>
                    <a:pt x="39522" y="14412"/>
                  </a:lnTo>
                  <a:lnTo>
                    <a:pt x="35099" y="6905"/>
                  </a:lnTo>
                  <a:lnTo>
                    <a:pt x="28557" y="1851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93536" y="4066032"/>
              <a:ext cx="21590" cy="243840"/>
            </a:xfrm>
            <a:custGeom>
              <a:avLst/>
              <a:gdLst/>
              <a:ahLst/>
              <a:cxnLst/>
              <a:rect l="l" t="t" r="r" b="b"/>
              <a:pathLst>
                <a:path w="21589" h="243839">
                  <a:moveTo>
                    <a:pt x="21336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21336" y="24383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93536" y="4066032"/>
              <a:ext cx="21590" cy="243840"/>
            </a:xfrm>
            <a:custGeom>
              <a:avLst/>
              <a:gdLst/>
              <a:ahLst/>
              <a:cxnLst/>
              <a:rect l="l" t="t" r="r" b="b"/>
              <a:pathLst>
                <a:path w="21589" h="243839">
                  <a:moveTo>
                    <a:pt x="0" y="243839"/>
                  </a:moveTo>
                  <a:lnTo>
                    <a:pt x="21336" y="243839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41520" y="3208020"/>
              <a:ext cx="502920" cy="332740"/>
            </a:xfrm>
            <a:custGeom>
              <a:avLst/>
              <a:gdLst/>
              <a:ahLst/>
              <a:cxnLst/>
              <a:rect l="l" t="t" r="r" b="b"/>
              <a:pathLst>
                <a:path w="502920" h="332739">
                  <a:moveTo>
                    <a:pt x="0" y="0"/>
                  </a:moveTo>
                  <a:lnTo>
                    <a:pt x="502919" y="332231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4655058" y="3519042"/>
            <a:ext cx="2001520" cy="59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05"/>
              </a:spcBef>
              <a:tabLst>
                <a:tab pos="1318260" algn="l"/>
                <a:tab pos="1547495" algn="l"/>
                <a:tab pos="1758950" algn="l"/>
                <a:tab pos="1988185" algn="l"/>
              </a:tabLst>
            </a:pPr>
            <a:r>
              <a:rPr sz="2000" dirty="0">
                <a:latin typeface="Arial"/>
                <a:cs typeface="Arial"/>
              </a:rPr>
              <a:t>Ethernet	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  <a:p>
            <a:pPr marL="172085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825805" y="2017966"/>
            <a:ext cx="1263650" cy="1941830"/>
            <a:chOff x="6825805" y="2017966"/>
            <a:chExt cx="1263650" cy="1941830"/>
          </a:xfrm>
        </p:grpSpPr>
        <p:sp>
          <p:nvSpPr>
            <p:cNvPr id="101" name="object 101"/>
            <p:cNvSpPr/>
            <p:nvPr/>
          </p:nvSpPr>
          <p:spPr>
            <a:xfrm>
              <a:off x="6830568" y="2368296"/>
              <a:ext cx="1205865" cy="1586865"/>
            </a:xfrm>
            <a:custGeom>
              <a:avLst/>
              <a:gdLst/>
              <a:ahLst/>
              <a:cxnLst/>
              <a:rect l="l" t="t" r="r" b="b"/>
              <a:pathLst>
                <a:path w="1205865" h="1586864">
                  <a:moveTo>
                    <a:pt x="0" y="1586483"/>
                  </a:moveTo>
                  <a:lnTo>
                    <a:pt x="525779" y="1586483"/>
                  </a:lnTo>
                </a:path>
                <a:path w="1205865" h="1586864">
                  <a:moveTo>
                    <a:pt x="199643" y="0"/>
                  </a:moveTo>
                  <a:lnTo>
                    <a:pt x="1205483" y="664463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02602" y="2032254"/>
              <a:ext cx="972819" cy="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3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22464" y="2118360"/>
              <a:ext cx="504825" cy="330835"/>
            </a:xfrm>
            <a:custGeom>
              <a:avLst/>
              <a:gdLst/>
              <a:ahLst/>
              <a:cxnLst/>
              <a:rect l="l" t="t" r="r" b="b"/>
              <a:pathLst>
                <a:path w="504825" h="330835">
                  <a:moveTo>
                    <a:pt x="0" y="0"/>
                  </a:moveTo>
                  <a:lnTo>
                    <a:pt x="504443" y="330707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7271766" y="3533394"/>
            <a:ext cx="1903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institutional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mail,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523226" y="3792473"/>
            <a:ext cx="1397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web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935214" y="2301367"/>
            <a:ext cx="2176145" cy="9963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41325" marR="5080" indent="-283845">
              <a:lnSpc>
                <a:spcPts val="2039"/>
              </a:lnSpc>
              <a:spcBef>
                <a:spcPts val="470"/>
              </a:spcBef>
            </a:pPr>
            <a:r>
              <a:rPr sz="2000" dirty="0">
                <a:latin typeface="Arial"/>
                <a:cs typeface="Arial"/>
              </a:rPr>
              <a:t>institutional link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</a:t>
            </a:r>
            <a:r>
              <a:rPr sz="2000" spc="-5" dirty="0">
                <a:latin typeface="Arial"/>
                <a:cs typeface="Arial"/>
              </a:rPr>
              <a:t>ISP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(Internet)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latin typeface="Arial"/>
                <a:cs typeface="Arial"/>
              </a:rPr>
              <a:t>institutional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132826" y="2029205"/>
            <a:ext cx="972819" cy="0"/>
          </a:xfrm>
          <a:custGeom>
            <a:avLst/>
            <a:gdLst/>
            <a:ahLst/>
            <a:cxnLst/>
            <a:rect l="l" t="t" r="r" b="b"/>
            <a:pathLst>
              <a:path w="972820">
                <a:moveTo>
                  <a:pt x="0" y="0"/>
                </a:moveTo>
                <a:lnTo>
                  <a:pt x="972312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2130551" y="1720570"/>
            <a:ext cx="5082540" cy="2661285"/>
            <a:chOff x="2130551" y="1720570"/>
            <a:chExt cx="5082540" cy="2661285"/>
          </a:xfrm>
        </p:grpSpPr>
        <p:sp>
          <p:nvSpPr>
            <p:cNvPr id="109" name="object 109"/>
            <p:cNvSpPr/>
            <p:nvPr/>
          </p:nvSpPr>
          <p:spPr>
            <a:xfrm>
              <a:off x="5920739" y="2851403"/>
              <a:ext cx="786384" cy="13716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20739" y="2851403"/>
              <a:ext cx="786765" cy="137160"/>
            </a:xfrm>
            <a:custGeom>
              <a:avLst/>
              <a:gdLst/>
              <a:ahLst/>
              <a:cxnLst/>
              <a:rect l="l" t="t" r="r" b="b"/>
              <a:pathLst>
                <a:path w="786765" h="137160">
                  <a:moveTo>
                    <a:pt x="0" y="137160"/>
                  </a:moveTo>
                  <a:lnTo>
                    <a:pt x="786384" y="137160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920739" y="2641091"/>
              <a:ext cx="1053084" cy="21488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920739" y="2641091"/>
              <a:ext cx="1053465" cy="215265"/>
            </a:xfrm>
            <a:custGeom>
              <a:avLst/>
              <a:gdLst/>
              <a:ahLst/>
              <a:cxnLst/>
              <a:rect l="l" t="t" r="r" b="b"/>
              <a:pathLst>
                <a:path w="1053465" h="215264">
                  <a:moveTo>
                    <a:pt x="0" y="214884"/>
                  </a:moveTo>
                  <a:lnTo>
                    <a:pt x="263779" y="0"/>
                  </a:lnTo>
                  <a:lnTo>
                    <a:pt x="1053084" y="0"/>
                  </a:lnTo>
                  <a:lnTo>
                    <a:pt x="789305" y="214884"/>
                  </a:lnTo>
                  <a:lnTo>
                    <a:pt x="0" y="2148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05599" y="2636519"/>
              <a:ext cx="268605" cy="356870"/>
            </a:xfrm>
            <a:custGeom>
              <a:avLst/>
              <a:gdLst/>
              <a:ahLst/>
              <a:cxnLst/>
              <a:rect l="l" t="t" r="r" b="b"/>
              <a:pathLst>
                <a:path w="268604" h="356869">
                  <a:moveTo>
                    <a:pt x="268224" y="0"/>
                  </a:moveTo>
                  <a:lnTo>
                    <a:pt x="0" y="219709"/>
                  </a:lnTo>
                  <a:lnTo>
                    <a:pt x="0" y="356615"/>
                  </a:lnTo>
                  <a:lnTo>
                    <a:pt x="268224" y="122554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705599" y="2636519"/>
              <a:ext cx="268605" cy="356870"/>
            </a:xfrm>
            <a:custGeom>
              <a:avLst/>
              <a:gdLst/>
              <a:ahLst/>
              <a:cxnLst/>
              <a:rect l="l" t="t" r="r" b="b"/>
              <a:pathLst>
                <a:path w="268604" h="356869">
                  <a:moveTo>
                    <a:pt x="0" y="219709"/>
                  </a:moveTo>
                  <a:lnTo>
                    <a:pt x="0" y="356615"/>
                  </a:lnTo>
                  <a:lnTo>
                    <a:pt x="268224" y="122554"/>
                  </a:lnTo>
                  <a:lnTo>
                    <a:pt x="268224" y="0"/>
                  </a:lnTo>
                  <a:lnTo>
                    <a:pt x="0" y="21970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025133" y="2678429"/>
              <a:ext cx="803275" cy="147955"/>
            </a:xfrm>
            <a:custGeom>
              <a:avLst/>
              <a:gdLst/>
              <a:ahLst/>
              <a:cxnLst/>
              <a:rect l="l" t="t" r="r" b="b"/>
              <a:pathLst>
                <a:path w="803275" h="147955">
                  <a:moveTo>
                    <a:pt x="0" y="134112"/>
                  </a:moveTo>
                  <a:lnTo>
                    <a:pt x="106171" y="132080"/>
                  </a:lnTo>
                  <a:lnTo>
                    <a:pt x="628141" y="6096"/>
                  </a:lnTo>
                  <a:lnTo>
                    <a:pt x="803147" y="6096"/>
                  </a:lnTo>
                </a:path>
                <a:path w="803275" h="147955">
                  <a:moveTo>
                    <a:pt x="187451" y="0"/>
                  </a:moveTo>
                  <a:lnTo>
                    <a:pt x="293750" y="1650"/>
                  </a:lnTo>
                  <a:lnTo>
                    <a:pt x="496823" y="147828"/>
                  </a:lnTo>
                  <a:lnTo>
                    <a:pt x="652271" y="14782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08242" y="2332481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80">
                  <a:moveTo>
                    <a:pt x="0" y="0"/>
                  </a:moveTo>
                  <a:lnTo>
                    <a:pt x="0" y="2971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412992" y="3610355"/>
              <a:ext cx="344424" cy="73304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414516" y="3694175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39">
                  <a:moveTo>
                    <a:pt x="15239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399" y="1524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414516" y="3694175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39">
                  <a:moveTo>
                    <a:pt x="0" y="15240"/>
                  </a:moveTo>
                  <a:lnTo>
                    <a:pt x="152399" y="15240"/>
                  </a:lnTo>
                  <a:lnTo>
                    <a:pt x="15239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551675" y="3686555"/>
              <a:ext cx="149860" cy="45720"/>
            </a:xfrm>
            <a:custGeom>
              <a:avLst/>
              <a:gdLst/>
              <a:ahLst/>
              <a:cxnLst/>
              <a:rect l="l" t="t" r="r" b="b"/>
              <a:pathLst>
                <a:path w="149859" h="45720">
                  <a:moveTo>
                    <a:pt x="126492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26492" y="45720"/>
                  </a:lnTo>
                  <a:lnTo>
                    <a:pt x="135368" y="43916"/>
                  </a:lnTo>
                  <a:lnTo>
                    <a:pt x="142636" y="39004"/>
                  </a:lnTo>
                  <a:lnTo>
                    <a:pt x="147548" y="31736"/>
                  </a:lnTo>
                  <a:lnTo>
                    <a:pt x="149351" y="22860"/>
                  </a:lnTo>
                  <a:lnTo>
                    <a:pt x="147548" y="13983"/>
                  </a:lnTo>
                  <a:lnTo>
                    <a:pt x="142636" y="6715"/>
                  </a:lnTo>
                  <a:lnTo>
                    <a:pt x="135368" y="1803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554723" y="3691127"/>
              <a:ext cx="143255" cy="3505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551675" y="3791711"/>
              <a:ext cx="149860" cy="43180"/>
            </a:xfrm>
            <a:custGeom>
              <a:avLst/>
              <a:gdLst/>
              <a:ahLst/>
              <a:cxnLst/>
              <a:rect l="l" t="t" r="r" b="b"/>
              <a:pathLst>
                <a:path w="149859" h="43179">
                  <a:moveTo>
                    <a:pt x="128016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28016" y="42671"/>
                  </a:lnTo>
                  <a:lnTo>
                    <a:pt x="136332" y="40999"/>
                  </a:lnTo>
                  <a:lnTo>
                    <a:pt x="143113" y="36433"/>
                  </a:lnTo>
                  <a:lnTo>
                    <a:pt x="147679" y="29652"/>
                  </a:lnTo>
                  <a:lnTo>
                    <a:pt x="149351" y="21336"/>
                  </a:lnTo>
                  <a:lnTo>
                    <a:pt x="147679" y="13019"/>
                  </a:lnTo>
                  <a:lnTo>
                    <a:pt x="143113" y="6238"/>
                  </a:lnTo>
                  <a:lnTo>
                    <a:pt x="136332" y="1672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554723" y="3796283"/>
              <a:ext cx="143255" cy="3200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414516" y="3907535"/>
              <a:ext cx="154305" cy="15240"/>
            </a:xfrm>
            <a:custGeom>
              <a:avLst/>
              <a:gdLst/>
              <a:ahLst/>
              <a:cxnLst/>
              <a:rect l="l" t="t" r="r" b="b"/>
              <a:pathLst>
                <a:path w="154304" h="15239">
                  <a:moveTo>
                    <a:pt x="1539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53923" y="15239"/>
                  </a:lnTo>
                  <a:lnTo>
                    <a:pt x="153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414516" y="3907535"/>
              <a:ext cx="154305" cy="15240"/>
            </a:xfrm>
            <a:custGeom>
              <a:avLst/>
              <a:gdLst/>
              <a:ahLst/>
              <a:cxnLst/>
              <a:rect l="l" t="t" r="r" b="b"/>
              <a:pathLst>
                <a:path w="154304" h="15239">
                  <a:moveTo>
                    <a:pt x="0" y="15239"/>
                  </a:moveTo>
                  <a:lnTo>
                    <a:pt x="153923" y="15239"/>
                  </a:lnTo>
                  <a:lnTo>
                    <a:pt x="15392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419087" y="4002023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39">
                  <a:moveTo>
                    <a:pt x="1524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52400" y="1523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19087" y="4002023"/>
              <a:ext cx="152400" cy="15240"/>
            </a:xfrm>
            <a:custGeom>
              <a:avLst/>
              <a:gdLst/>
              <a:ahLst/>
              <a:cxnLst/>
              <a:rect l="l" t="t" r="r" b="b"/>
              <a:pathLst>
                <a:path w="152400" h="15239">
                  <a:moveTo>
                    <a:pt x="0" y="15239"/>
                  </a:moveTo>
                  <a:lnTo>
                    <a:pt x="152400" y="15239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548627" y="3994404"/>
              <a:ext cx="149860" cy="47625"/>
            </a:xfrm>
            <a:custGeom>
              <a:avLst/>
              <a:gdLst/>
              <a:ahLst/>
              <a:cxnLst/>
              <a:rect l="l" t="t" r="r" b="b"/>
              <a:pathLst>
                <a:path w="149859" h="47625">
                  <a:moveTo>
                    <a:pt x="125729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125729" y="47244"/>
                  </a:lnTo>
                  <a:lnTo>
                    <a:pt x="134939" y="45392"/>
                  </a:lnTo>
                  <a:lnTo>
                    <a:pt x="142446" y="40338"/>
                  </a:lnTo>
                  <a:lnTo>
                    <a:pt x="147500" y="32831"/>
                  </a:lnTo>
                  <a:lnTo>
                    <a:pt x="149351" y="23622"/>
                  </a:lnTo>
                  <a:lnTo>
                    <a:pt x="147500" y="14412"/>
                  </a:lnTo>
                  <a:lnTo>
                    <a:pt x="142446" y="6905"/>
                  </a:lnTo>
                  <a:lnTo>
                    <a:pt x="134939" y="1851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551675" y="3998975"/>
              <a:ext cx="143255" cy="3657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690360" y="3906011"/>
              <a:ext cx="67056" cy="5943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550151" y="3896867"/>
              <a:ext cx="149860" cy="45720"/>
            </a:xfrm>
            <a:custGeom>
              <a:avLst/>
              <a:gdLst/>
              <a:ahLst/>
              <a:cxnLst/>
              <a:rect l="l" t="t" r="r" b="b"/>
              <a:pathLst>
                <a:path w="149859" h="45720">
                  <a:moveTo>
                    <a:pt x="126492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59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19"/>
                  </a:lnTo>
                  <a:lnTo>
                    <a:pt x="126492" y="45719"/>
                  </a:lnTo>
                  <a:lnTo>
                    <a:pt x="135368" y="43916"/>
                  </a:lnTo>
                  <a:lnTo>
                    <a:pt x="142636" y="39004"/>
                  </a:lnTo>
                  <a:lnTo>
                    <a:pt x="147548" y="31736"/>
                  </a:lnTo>
                  <a:lnTo>
                    <a:pt x="149351" y="22859"/>
                  </a:lnTo>
                  <a:lnTo>
                    <a:pt x="147548" y="13983"/>
                  </a:lnTo>
                  <a:lnTo>
                    <a:pt x="142636" y="6715"/>
                  </a:lnTo>
                  <a:lnTo>
                    <a:pt x="135368" y="1803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553199" y="3610355"/>
              <a:ext cx="144780" cy="73151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679692" y="3610355"/>
              <a:ext cx="18415" cy="731520"/>
            </a:xfrm>
            <a:custGeom>
              <a:avLst/>
              <a:gdLst/>
              <a:ahLst/>
              <a:cxnLst/>
              <a:rect l="l" t="t" r="r" b="b"/>
              <a:pathLst>
                <a:path w="18415" h="731520">
                  <a:moveTo>
                    <a:pt x="0" y="731520"/>
                  </a:moveTo>
                  <a:lnTo>
                    <a:pt x="18288" y="73152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96455" y="3794760"/>
              <a:ext cx="60960" cy="6857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96455" y="3689604"/>
              <a:ext cx="62484" cy="7772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93407" y="4308347"/>
              <a:ext cx="67056" cy="65531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396227" y="4329683"/>
              <a:ext cx="307975" cy="47625"/>
            </a:xfrm>
            <a:custGeom>
              <a:avLst/>
              <a:gdLst/>
              <a:ahLst/>
              <a:cxnLst/>
              <a:rect l="l" t="t" r="r" b="b"/>
              <a:pathLst>
                <a:path w="307975" h="47625">
                  <a:moveTo>
                    <a:pt x="284225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284225" y="47244"/>
                  </a:lnTo>
                  <a:lnTo>
                    <a:pt x="293435" y="45392"/>
                  </a:lnTo>
                  <a:lnTo>
                    <a:pt x="300942" y="40338"/>
                  </a:lnTo>
                  <a:lnTo>
                    <a:pt x="305996" y="32831"/>
                  </a:lnTo>
                  <a:lnTo>
                    <a:pt x="307848" y="23622"/>
                  </a:lnTo>
                  <a:lnTo>
                    <a:pt x="305996" y="14412"/>
                  </a:lnTo>
                  <a:lnTo>
                    <a:pt x="300942" y="6905"/>
                  </a:lnTo>
                  <a:lnTo>
                    <a:pt x="293435" y="1851"/>
                  </a:lnTo>
                  <a:lnTo>
                    <a:pt x="2842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396227" y="4329683"/>
              <a:ext cx="307975" cy="47625"/>
            </a:xfrm>
            <a:custGeom>
              <a:avLst/>
              <a:gdLst/>
              <a:ahLst/>
              <a:cxnLst/>
              <a:rect l="l" t="t" r="r" b="b"/>
              <a:pathLst>
                <a:path w="307975" h="47625">
                  <a:moveTo>
                    <a:pt x="0" y="23622"/>
                  </a:moveTo>
                  <a:lnTo>
                    <a:pt x="1851" y="14412"/>
                  </a:lnTo>
                  <a:lnTo>
                    <a:pt x="6905" y="6905"/>
                  </a:lnTo>
                  <a:lnTo>
                    <a:pt x="14412" y="1851"/>
                  </a:lnTo>
                  <a:lnTo>
                    <a:pt x="23622" y="0"/>
                  </a:lnTo>
                  <a:lnTo>
                    <a:pt x="284225" y="0"/>
                  </a:lnTo>
                  <a:lnTo>
                    <a:pt x="293435" y="1851"/>
                  </a:lnTo>
                  <a:lnTo>
                    <a:pt x="300942" y="6905"/>
                  </a:lnTo>
                  <a:lnTo>
                    <a:pt x="305996" y="14412"/>
                  </a:lnTo>
                  <a:lnTo>
                    <a:pt x="307848" y="23622"/>
                  </a:lnTo>
                  <a:lnTo>
                    <a:pt x="305996" y="32831"/>
                  </a:lnTo>
                  <a:lnTo>
                    <a:pt x="300942" y="40338"/>
                  </a:lnTo>
                  <a:lnTo>
                    <a:pt x="293435" y="45392"/>
                  </a:lnTo>
                  <a:lnTo>
                    <a:pt x="284225" y="47244"/>
                  </a:lnTo>
                  <a:lnTo>
                    <a:pt x="23622" y="47244"/>
                  </a:lnTo>
                  <a:lnTo>
                    <a:pt x="14412" y="45392"/>
                  </a:lnTo>
                  <a:lnTo>
                    <a:pt x="6905" y="40338"/>
                  </a:lnTo>
                  <a:lnTo>
                    <a:pt x="1851" y="32831"/>
                  </a:lnTo>
                  <a:lnTo>
                    <a:pt x="0" y="236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412992" y="4340351"/>
              <a:ext cx="274319" cy="27431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412992" y="4340351"/>
              <a:ext cx="274320" cy="27940"/>
            </a:xfrm>
            <a:custGeom>
              <a:avLst/>
              <a:gdLst/>
              <a:ahLst/>
              <a:cxnLst/>
              <a:rect l="l" t="t" r="r" b="b"/>
              <a:pathLst>
                <a:path w="274320" h="27939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260604" y="0"/>
                  </a:lnTo>
                  <a:lnTo>
                    <a:pt x="268224" y="0"/>
                  </a:lnTo>
                  <a:lnTo>
                    <a:pt x="274319" y="6096"/>
                  </a:lnTo>
                  <a:lnTo>
                    <a:pt x="274319" y="13716"/>
                  </a:lnTo>
                  <a:lnTo>
                    <a:pt x="274319" y="21336"/>
                  </a:lnTo>
                  <a:lnTo>
                    <a:pt x="268224" y="27431"/>
                  </a:lnTo>
                  <a:lnTo>
                    <a:pt x="260604" y="27431"/>
                  </a:lnTo>
                  <a:lnTo>
                    <a:pt x="13716" y="27431"/>
                  </a:lnTo>
                  <a:lnTo>
                    <a:pt x="6096" y="27431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438899" y="4235195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8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484619" y="4235195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8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28816" y="4233672"/>
              <a:ext cx="41275" cy="45720"/>
            </a:xfrm>
            <a:custGeom>
              <a:avLst/>
              <a:gdLst/>
              <a:ahLst/>
              <a:cxnLst/>
              <a:rect l="l" t="t" r="r" b="b"/>
              <a:pathLst>
                <a:path w="41275" h="45720">
                  <a:moveTo>
                    <a:pt x="20574" y="0"/>
                  </a:moveTo>
                  <a:lnTo>
                    <a:pt x="12590" y="1803"/>
                  </a:lnTo>
                  <a:lnTo>
                    <a:pt x="6048" y="6715"/>
                  </a:lnTo>
                  <a:lnTo>
                    <a:pt x="1625" y="13983"/>
                  </a:lnTo>
                  <a:lnTo>
                    <a:pt x="0" y="22859"/>
                  </a:lnTo>
                  <a:lnTo>
                    <a:pt x="1625" y="31736"/>
                  </a:lnTo>
                  <a:lnTo>
                    <a:pt x="6048" y="39004"/>
                  </a:lnTo>
                  <a:lnTo>
                    <a:pt x="12590" y="43916"/>
                  </a:lnTo>
                  <a:lnTo>
                    <a:pt x="20574" y="45719"/>
                  </a:lnTo>
                  <a:lnTo>
                    <a:pt x="28557" y="43916"/>
                  </a:lnTo>
                  <a:lnTo>
                    <a:pt x="35099" y="39004"/>
                  </a:lnTo>
                  <a:lnTo>
                    <a:pt x="39522" y="31736"/>
                  </a:lnTo>
                  <a:lnTo>
                    <a:pt x="41148" y="22859"/>
                  </a:lnTo>
                  <a:lnTo>
                    <a:pt x="39522" y="13983"/>
                  </a:lnTo>
                  <a:lnTo>
                    <a:pt x="35099" y="6715"/>
                  </a:lnTo>
                  <a:lnTo>
                    <a:pt x="28557" y="1803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32448" y="4059935"/>
              <a:ext cx="22860" cy="243840"/>
            </a:xfrm>
            <a:custGeom>
              <a:avLst/>
              <a:gdLst/>
              <a:ahLst/>
              <a:cxnLst/>
              <a:rect l="l" t="t" r="r" b="b"/>
              <a:pathLst>
                <a:path w="22859" h="243839">
                  <a:moveTo>
                    <a:pt x="2285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22859" y="24383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632448" y="4059935"/>
              <a:ext cx="22860" cy="243840"/>
            </a:xfrm>
            <a:custGeom>
              <a:avLst/>
              <a:gdLst/>
              <a:ahLst/>
              <a:cxnLst/>
              <a:rect l="l" t="t" r="r" b="b"/>
              <a:pathLst>
                <a:path w="22859" h="243839">
                  <a:moveTo>
                    <a:pt x="0" y="243839"/>
                  </a:moveTo>
                  <a:lnTo>
                    <a:pt x="22859" y="243839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63311" y="3051047"/>
              <a:ext cx="788035" cy="502920"/>
            </a:xfrm>
            <a:custGeom>
              <a:avLst/>
              <a:gdLst/>
              <a:ahLst/>
              <a:cxnLst/>
              <a:rect l="l" t="t" r="r" b="b"/>
              <a:pathLst>
                <a:path w="788035" h="502920">
                  <a:moveTo>
                    <a:pt x="787908" y="0"/>
                  </a:moveTo>
                  <a:lnTo>
                    <a:pt x="0" y="502919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130551" y="2566415"/>
              <a:ext cx="723900" cy="66598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38399" y="2630423"/>
              <a:ext cx="352044" cy="30480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23743" y="3015995"/>
              <a:ext cx="723900" cy="66598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33115" y="3080003"/>
              <a:ext cx="352044" cy="30480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134867" y="3592067"/>
              <a:ext cx="723899" cy="66598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444239" y="3656075"/>
              <a:ext cx="352044" cy="30480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707891" y="3607307"/>
              <a:ext cx="723900" cy="664463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017263" y="3671316"/>
              <a:ext cx="352044" cy="303275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867399" y="1895830"/>
              <a:ext cx="1345692" cy="559333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913119" y="1918715"/>
              <a:ext cx="1258824" cy="472439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913119" y="1918715"/>
              <a:ext cx="1259205" cy="472440"/>
            </a:xfrm>
            <a:custGeom>
              <a:avLst/>
              <a:gdLst/>
              <a:ahLst/>
              <a:cxnLst/>
              <a:rect l="l" t="t" r="r" b="b"/>
              <a:pathLst>
                <a:path w="1259204" h="472439">
                  <a:moveTo>
                    <a:pt x="0" y="236220"/>
                  </a:moveTo>
                  <a:lnTo>
                    <a:pt x="14517" y="286885"/>
                  </a:lnTo>
                  <a:lnTo>
                    <a:pt x="56023" y="333768"/>
                  </a:lnTo>
                  <a:lnTo>
                    <a:pt x="121444" y="375714"/>
                  </a:lnTo>
                  <a:lnTo>
                    <a:pt x="162163" y="394476"/>
                  </a:lnTo>
                  <a:lnTo>
                    <a:pt x="207708" y="411570"/>
                  </a:lnTo>
                  <a:lnTo>
                    <a:pt x="257696" y="426854"/>
                  </a:lnTo>
                  <a:lnTo>
                    <a:pt x="311742" y="440182"/>
                  </a:lnTo>
                  <a:lnTo>
                    <a:pt x="369463" y="451410"/>
                  </a:lnTo>
                  <a:lnTo>
                    <a:pt x="430475" y="460394"/>
                  </a:lnTo>
                  <a:lnTo>
                    <a:pt x="494393" y="466990"/>
                  </a:lnTo>
                  <a:lnTo>
                    <a:pt x="560833" y="471053"/>
                  </a:lnTo>
                  <a:lnTo>
                    <a:pt x="629411" y="472439"/>
                  </a:lnTo>
                  <a:lnTo>
                    <a:pt x="697990" y="471053"/>
                  </a:lnTo>
                  <a:lnTo>
                    <a:pt x="764430" y="466990"/>
                  </a:lnTo>
                  <a:lnTo>
                    <a:pt x="828348" y="460394"/>
                  </a:lnTo>
                  <a:lnTo>
                    <a:pt x="889360" y="451410"/>
                  </a:lnTo>
                  <a:lnTo>
                    <a:pt x="947081" y="440182"/>
                  </a:lnTo>
                  <a:lnTo>
                    <a:pt x="1001127" y="426854"/>
                  </a:lnTo>
                  <a:lnTo>
                    <a:pt x="1051115" y="411570"/>
                  </a:lnTo>
                  <a:lnTo>
                    <a:pt x="1096660" y="394476"/>
                  </a:lnTo>
                  <a:lnTo>
                    <a:pt x="1137379" y="375714"/>
                  </a:lnTo>
                  <a:lnTo>
                    <a:pt x="1172887" y="355430"/>
                  </a:lnTo>
                  <a:lnTo>
                    <a:pt x="1226734" y="310871"/>
                  </a:lnTo>
                  <a:lnTo>
                    <a:pt x="1255130" y="261953"/>
                  </a:lnTo>
                  <a:lnTo>
                    <a:pt x="1258824" y="236220"/>
                  </a:lnTo>
                  <a:lnTo>
                    <a:pt x="1255130" y="210486"/>
                  </a:lnTo>
                  <a:lnTo>
                    <a:pt x="1226734" y="161568"/>
                  </a:lnTo>
                  <a:lnTo>
                    <a:pt x="1172887" y="117009"/>
                  </a:lnTo>
                  <a:lnTo>
                    <a:pt x="1137379" y="96725"/>
                  </a:lnTo>
                  <a:lnTo>
                    <a:pt x="1096660" y="77963"/>
                  </a:lnTo>
                  <a:lnTo>
                    <a:pt x="1051115" y="60869"/>
                  </a:lnTo>
                  <a:lnTo>
                    <a:pt x="1001127" y="45585"/>
                  </a:lnTo>
                  <a:lnTo>
                    <a:pt x="947081" y="32258"/>
                  </a:lnTo>
                  <a:lnTo>
                    <a:pt x="889360" y="21029"/>
                  </a:lnTo>
                  <a:lnTo>
                    <a:pt x="828348" y="12045"/>
                  </a:lnTo>
                  <a:lnTo>
                    <a:pt x="764430" y="5449"/>
                  </a:lnTo>
                  <a:lnTo>
                    <a:pt x="697990" y="1386"/>
                  </a:lnTo>
                  <a:lnTo>
                    <a:pt x="629411" y="0"/>
                  </a:lnTo>
                  <a:lnTo>
                    <a:pt x="560833" y="1386"/>
                  </a:lnTo>
                  <a:lnTo>
                    <a:pt x="494393" y="5449"/>
                  </a:lnTo>
                  <a:lnTo>
                    <a:pt x="430475" y="12045"/>
                  </a:lnTo>
                  <a:lnTo>
                    <a:pt x="369463" y="21029"/>
                  </a:lnTo>
                  <a:lnTo>
                    <a:pt x="311742" y="32258"/>
                  </a:lnTo>
                  <a:lnTo>
                    <a:pt x="257696" y="45585"/>
                  </a:lnTo>
                  <a:lnTo>
                    <a:pt x="207708" y="60869"/>
                  </a:lnTo>
                  <a:lnTo>
                    <a:pt x="162163" y="77963"/>
                  </a:lnTo>
                  <a:lnTo>
                    <a:pt x="121444" y="96725"/>
                  </a:lnTo>
                  <a:lnTo>
                    <a:pt x="85936" y="117009"/>
                  </a:lnTo>
                  <a:lnTo>
                    <a:pt x="32089" y="161568"/>
                  </a:lnTo>
                  <a:lnTo>
                    <a:pt x="3693" y="210486"/>
                  </a:lnTo>
                  <a:lnTo>
                    <a:pt x="0" y="23622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910072" y="1984247"/>
              <a:ext cx="1261872" cy="172212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864351" y="1720570"/>
              <a:ext cx="1345692" cy="559333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910072" y="1743455"/>
              <a:ext cx="1259205" cy="472440"/>
            </a:xfrm>
            <a:custGeom>
              <a:avLst/>
              <a:gdLst/>
              <a:ahLst/>
              <a:cxnLst/>
              <a:rect l="l" t="t" r="r" b="b"/>
              <a:pathLst>
                <a:path w="1259204" h="472439">
                  <a:moveTo>
                    <a:pt x="629411" y="0"/>
                  </a:moveTo>
                  <a:lnTo>
                    <a:pt x="560833" y="1386"/>
                  </a:lnTo>
                  <a:lnTo>
                    <a:pt x="494393" y="5449"/>
                  </a:lnTo>
                  <a:lnTo>
                    <a:pt x="430475" y="12045"/>
                  </a:lnTo>
                  <a:lnTo>
                    <a:pt x="369463" y="21029"/>
                  </a:lnTo>
                  <a:lnTo>
                    <a:pt x="311742" y="32258"/>
                  </a:lnTo>
                  <a:lnTo>
                    <a:pt x="257696" y="45585"/>
                  </a:lnTo>
                  <a:lnTo>
                    <a:pt x="207708" y="60869"/>
                  </a:lnTo>
                  <a:lnTo>
                    <a:pt x="162163" y="77963"/>
                  </a:lnTo>
                  <a:lnTo>
                    <a:pt x="121444" y="96725"/>
                  </a:lnTo>
                  <a:lnTo>
                    <a:pt x="85936" y="117009"/>
                  </a:lnTo>
                  <a:lnTo>
                    <a:pt x="32089" y="161568"/>
                  </a:lnTo>
                  <a:lnTo>
                    <a:pt x="3693" y="210486"/>
                  </a:lnTo>
                  <a:lnTo>
                    <a:pt x="0" y="236220"/>
                  </a:lnTo>
                  <a:lnTo>
                    <a:pt x="3693" y="261953"/>
                  </a:lnTo>
                  <a:lnTo>
                    <a:pt x="32089" y="310871"/>
                  </a:lnTo>
                  <a:lnTo>
                    <a:pt x="85936" y="355430"/>
                  </a:lnTo>
                  <a:lnTo>
                    <a:pt x="121444" y="375714"/>
                  </a:lnTo>
                  <a:lnTo>
                    <a:pt x="162163" y="394476"/>
                  </a:lnTo>
                  <a:lnTo>
                    <a:pt x="207708" y="411570"/>
                  </a:lnTo>
                  <a:lnTo>
                    <a:pt x="257696" y="426854"/>
                  </a:lnTo>
                  <a:lnTo>
                    <a:pt x="311742" y="440182"/>
                  </a:lnTo>
                  <a:lnTo>
                    <a:pt x="369463" y="451410"/>
                  </a:lnTo>
                  <a:lnTo>
                    <a:pt x="430475" y="460394"/>
                  </a:lnTo>
                  <a:lnTo>
                    <a:pt x="494393" y="466990"/>
                  </a:lnTo>
                  <a:lnTo>
                    <a:pt x="560833" y="471053"/>
                  </a:lnTo>
                  <a:lnTo>
                    <a:pt x="629411" y="472440"/>
                  </a:lnTo>
                  <a:lnTo>
                    <a:pt x="697990" y="471053"/>
                  </a:lnTo>
                  <a:lnTo>
                    <a:pt x="764430" y="466990"/>
                  </a:lnTo>
                  <a:lnTo>
                    <a:pt x="828348" y="460394"/>
                  </a:lnTo>
                  <a:lnTo>
                    <a:pt x="889360" y="451410"/>
                  </a:lnTo>
                  <a:lnTo>
                    <a:pt x="947081" y="440181"/>
                  </a:lnTo>
                  <a:lnTo>
                    <a:pt x="1001127" y="426854"/>
                  </a:lnTo>
                  <a:lnTo>
                    <a:pt x="1051115" y="411570"/>
                  </a:lnTo>
                  <a:lnTo>
                    <a:pt x="1096660" y="394476"/>
                  </a:lnTo>
                  <a:lnTo>
                    <a:pt x="1137379" y="375714"/>
                  </a:lnTo>
                  <a:lnTo>
                    <a:pt x="1172887" y="355430"/>
                  </a:lnTo>
                  <a:lnTo>
                    <a:pt x="1226734" y="310871"/>
                  </a:lnTo>
                  <a:lnTo>
                    <a:pt x="1255130" y="261953"/>
                  </a:lnTo>
                  <a:lnTo>
                    <a:pt x="1258824" y="236220"/>
                  </a:lnTo>
                  <a:lnTo>
                    <a:pt x="1255130" y="210486"/>
                  </a:lnTo>
                  <a:lnTo>
                    <a:pt x="1226734" y="161568"/>
                  </a:lnTo>
                  <a:lnTo>
                    <a:pt x="1172887" y="117009"/>
                  </a:lnTo>
                  <a:lnTo>
                    <a:pt x="1137379" y="96725"/>
                  </a:lnTo>
                  <a:lnTo>
                    <a:pt x="1096660" y="77963"/>
                  </a:lnTo>
                  <a:lnTo>
                    <a:pt x="1051115" y="60869"/>
                  </a:lnTo>
                  <a:lnTo>
                    <a:pt x="1001127" y="45585"/>
                  </a:lnTo>
                  <a:lnTo>
                    <a:pt x="947081" y="32258"/>
                  </a:lnTo>
                  <a:lnTo>
                    <a:pt x="889360" y="21029"/>
                  </a:lnTo>
                  <a:lnTo>
                    <a:pt x="828348" y="12045"/>
                  </a:lnTo>
                  <a:lnTo>
                    <a:pt x="764430" y="5449"/>
                  </a:lnTo>
                  <a:lnTo>
                    <a:pt x="697990" y="1386"/>
                  </a:lnTo>
                  <a:lnTo>
                    <a:pt x="6294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910072" y="1743455"/>
              <a:ext cx="1259205" cy="472440"/>
            </a:xfrm>
            <a:custGeom>
              <a:avLst/>
              <a:gdLst/>
              <a:ahLst/>
              <a:cxnLst/>
              <a:rect l="l" t="t" r="r" b="b"/>
              <a:pathLst>
                <a:path w="1259204" h="472439">
                  <a:moveTo>
                    <a:pt x="0" y="236220"/>
                  </a:moveTo>
                  <a:lnTo>
                    <a:pt x="14517" y="286885"/>
                  </a:lnTo>
                  <a:lnTo>
                    <a:pt x="56023" y="333768"/>
                  </a:lnTo>
                  <a:lnTo>
                    <a:pt x="121444" y="375714"/>
                  </a:lnTo>
                  <a:lnTo>
                    <a:pt x="162163" y="394476"/>
                  </a:lnTo>
                  <a:lnTo>
                    <a:pt x="207708" y="411570"/>
                  </a:lnTo>
                  <a:lnTo>
                    <a:pt x="257696" y="426854"/>
                  </a:lnTo>
                  <a:lnTo>
                    <a:pt x="311742" y="440182"/>
                  </a:lnTo>
                  <a:lnTo>
                    <a:pt x="369463" y="451410"/>
                  </a:lnTo>
                  <a:lnTo>
                    <a:pt x="430475" y="460394"/>
                  </a:lnTo>
                  <a:lnTo>
                    <a:pt x="494393" y="466990"/>
                  </a:lnTo>
                  <a:lnTo>
                    <a:pt x="560833" y="471053"/>
                  </a:lnTo>
                  <a:lnTo>
                    <a:pt x="629411" y="472440"/>
                  </a:lnTo>
                  <a:lnTo>
                    <a:pt x="697990" y="471053"/>
                  </a:lnTo>
                  <a:lnTo>
                    <a:pt x="764430" y="466990"/>
                  </a:lnTo>
                  <a:lnTo>
                    <a:pt x="828348" y="460394"/>
                  </a:lnTo>
                  <a:lnTo>
                    <a:pt x="889360" y="451410"/>
                  </a:lnTo>
                  <a:lnTo>
                    <a:pt x="947081" y="440181"/>
                  </a:lnTo>
                  <a:lnTo>
                    <a:pt x="1001127" y="426854"/>
                  </a:lnTo>
                  <a:lnTo>
                    <a:pt x="1051115" y="411570"/>
                  </a:lnTo>
                  <a:lnTo>
                    <a:pt x="1096660" y="394476"/>
                  </a:lnTo>
                  <a:lnTo>
                    <a:pt x="1137379" y="375714"/>
                  </a:lnTo>
                  <a:lnTo>
                    <a:pt x="1172887" y="355430"/>
                  </a:lnTo>
                  <a:lnTo>
                    <a:pt x="1226734" y="310871"/>
                  </a:lnTo>
                  <a:lnTo>
                    <a:pt x="1255130" y="261953"/>
                  </a:lnTo>
                  <a:lnTo>
                    <a:pt x="1258824" y="236220"/>
                  </a:lnTo>
                  <a:lnTo>
                    <a:pt x="1255130" y="210486"/>
                  </a:lnTo>
                  <a:lnTo>
                    <a:pt x="1226734" y="161568"/>
                  </a:lnTo>
                  <a:lnTo>
                    <a:pt x="1172887" y="117009"/>
                  </a:lnTo>
                  <a:lnTo>
                    <a:pt x="1137379" y="96725"/>
                  </a:lnTo>
                  <a:lnTo>
                    <a:pt x="1096660" y="77963"/>
                  </a:lnTo>
                  <a:lnTo>
                    <a:pt x="1051115" y="60869"/>
                  </a:lnTo>
                  <a:lnTo>
                    <a:pt x="1001127" y="45585"/>
                  </a:lnTo>
                  <a:lnTo>
                    <a:pt x="947081" y="32258"/>
                  </a:lnTo>
                  <a:lnTo>
                    <a:pt x="889360" y="21029"/>
                  </a:lnTo>
                  <a:lnTo>
                    <a:pt x="828348" y="12045"/>
                  </a:lnTo>
                  <a:lnTo>
                    <a:pt x="764430" y="5449"/>
                  </a:lnTo>
                  <a:lnTo>
                    <a:pt x="697990" y="1386"/>
                  </a:lnTo>
                  <a:lnTo>
                    <a:pt x="629411" y="0"/>
                  </a:lnTo>
                  <a:lnTo>
                    <a:pt x="560833" y="1386"/>
                  </a:lnTo>
                  <a:lnTo>
                    <a:pt x="494393" y="5449"/>
                  </a:lnTo>
                  <a:lnTo>
                    <a:pt x="430475" y="12045"/>
                  </a:lnTo>
                  <a:lnTo>
                    <a:pt x="369463" y="21029"/>
                  </a:lnTo>
                  <a:lnTo>
                    <a:pt x="311742" y="32258"/>
                  </a:lnTo>
                  <a:lnTo>
                    <a:pt x="257696" y="45585"/>
                  </a:lnTo>
                  <a:lnTo>
                    <a:pt x="207708" y="60869"/>
                  </a:lnTo>
                  <a:lnTo>
                    <a:pt x="162163" y="77963"/>
                  </a:lnTo>
                  <a:lnTo>
                    <a:pt x="121444" y="96725"/>
                  </a:lnTo>
                  <a:lnTo>
                    <a:pt x="85936" y="117009"/>
                  </a:lnTo>
                  <a:lnTo>
                    <a:pt x="32089" y="161568"/>
                  </a:lnTo>
                  <a:lnTo>
                    <a:pt x="3693" y="210486"/>
                  </a:lnTo>
                  <a:lnTo>
                    <a:pt x="0" y="23622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33160" y="1886711"/>
              <a:ext cx="614680" cy="238125"/>
            </a:xfrm>
            <a:custGeom>
              <a:avLst/>
              <a:gdLst/>
              <a:ahLst/>
              <a:cxnLst/>
              <a:rect l="l" t="t" r="r" b="b"/>
              <a:pathLst>
                <a:path w="614679" h="238125">
                  <a:moveTo>
                    <a:pt x="523874" y="0"/>
                  </a:moveTo>
                  <a:lnTo>
                    <a:pt x="305181" y="90297"/>
                  </a:lnTo>
                  <a:lnTo>
                    <a:pt x="91186" y="9143"/>
                  </a:lnTo>
                  <a:lnTo>
                    <a:pt x="42417" y="21589"/>
                  </a:lnTo>
                  <a:lnTo>
                    <a:pt x="186689" y="81152"/>
                  </a:lnTo>
                  <a:lnTo>
                    <a:pt x="192150" y="150749"/>
                  </a:lnTo>
                  <a:lnTo>
                    <a:pt x="0" y="221107"/>
                  </a:lnTo>
                  <a:lnTo>
                    <a:pt x="62737" y="237743"/>
                  </a:lnTo>
                  <a:lnTo>
                    <a:pt x="307086" y="135127"/>
                  </a:lnTo>
                  <a:lnTo>
                    <a:pt x="560705" y="236854"/>
                  </a:lnTo>
                  <a:lnTo>
                    <a:pt x="614171" y="221107"/>
                  </a:lnTo>
                  <a:lnTo>
                    <a:pt x="457708" y="165608"/>
                  </a:lnTo>
                  <a:lnTo>
                    <a:pt x="425576" y="77850"/>
                  </a:lnTo>
                  <a:lnTo>
                    <a:pt x="584454" y="17399"/>
                  </a:lnTo>
                  <a:lnTo>
                    <a:pt x="52387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126480" y="1807514"/>
              <a:ext cx="821423" cy="245313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169151" y="1827275"/>
              <a:ext cx="741045" cy="165100"/>
            </a:xfrm>
            <a:custGeom>
              <a:avLst/>
              <a:gdLst/>
              <a:ahLst/>
              <a:cxnLst/>
              <a:rect l="l" t="t" r="r" b="b"/>
              <a:pathLst>
                <a:path w="741045" h="165100">
                  <a:moveTo>
                    <a:pt x="597026" y="0"/>
                  </a:moveTo>
                  <a:lnTo>
                    <a:pt x="369189" y="91821"/>
                  </a:lnTo>
                  <a:lnTo>
                    <a:pt x="130301" y="508"/>
                  </a:lnTo>
                  <a:lnTo>
                    <a:pt x="0" y="40259"/>
                  </a:lnTo>
                  <a:lnTo>
                    <a:pt x="104139" y="82803"/>
                  </a:lnTo>
                  <a:lnTo>
                    <a:pt x="141605" y="72898"/>
                  </a:lnTo>
                  <a:lnTo>
                    <a:pt x="373379" y="164591"/>
                  </a:lnTo>
                  <a:lnTo>
                    <a:pt x="599313" y="69341"/>
                  </a:lnTo>
                  <a:lnTo>
                    <a:pt x="633729" y="81534"/>
                  </a:lnTo>
                  <a:lnTo>
                    <a:pt x="740664" y="36575"/>
                  </a:lnTo>
                  <a:lnTo>
                    <a:pt x="597026" y="0"/>
                  </a:lnTo>
                  <a:close/>
                </a:path>
              </a:pathLst>
            </a:custGeom>
            <a:solidFill>
              <a:srgbClr val="252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612636" y="1947671"/>
              <a:ext cx="353542" cy="224027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655307" y="1967483"/>
              <a:ext cx="273050" cy="143510"/>
            </a:xfrm>
            <a:custGeom>
              <a:avLst/>
              <a:gdLst/>
              <a:ahLst/>
              <a:cxnLst/>
              <a:rect l="l" t="t" r="r" b="b"/>
              <a:pathLst>
                <a:path w="273050" h="143510">
                  <a:moveTo>
                    <a:pt x="0" y="0"/>
                  </a:moveTo>
                  <a:lnTo>
                    <a:pt x="889" y="75691"/>
                  </a:lnTo>
                  <a:lnTo>
                    <a:pt x="172720" y="143255"/>
                  </a:lnTo>
                  <a:lnTo>
                    <a:pt x="272796" y="1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112763" y="1950719"/>
              <a:ext cx="349034" cy="224027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155436" y="1970531"/>
              <a:ext cx="268605" cy="143510"/>
            </a:xfrm>
            <a:custGeom>
              <a:avLst/>
              <a:gdLst/>
              <a:ahLst/>
              <a:cxnLst/>
              <a:rect l="l" t="t" r="r" b="b"/>
              <a:pathLst>
                <a:path w="268604" h="143510">
                  <a:moveTo>
                    <a:pt x="264540" y="0"/>
                  </a:moveTo>
                  <a:lnTo>
                    <a:pt x="0" y="110743"/>
                  </a:lnTo>
                  <a:lnTo>
                    <a:pt x="97027" y="143255"/>
                  </a:lnTo>
                  <a:lnTo>
                    <a:pt x="268224" y="69087"/>
                  </a:lnTo>
                  <a:lnTo>
                    <a:pt x="264540" y="0"/>
                  </a:lnTo>
                  <a:close/>
                </a:path>
              </a:pathLst>
            </a:custGeom>
            <a:solidFill>
              <a:srgbClr val="252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864351" y="1955241"/>
              <a:ext cx="89763" cy="26675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910072" y="1981199"/>
              <a:ext cx="3810" cy="182245"/>
            </a:xfrm>
            <a:custGeom>
              <a:avLst/>
              <a:gdLst/>
              <a:ahLst/>
              <a:cxnLst/>
              <a:rect l="l" t="t" r="r" b="b"/>
              <a:pathLst>
                <a:path w="3810" h="182244">
                  <a:moveTo>
                    <a:pt x="3555" y="18211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123175" y="1952193"/>
              <a:ext cx="89762" cy="26675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168895" y="1978151"/>
              <a:ext cx="3810" cy="182245"/>
            </a:xfrm>
            <a:custGeom>
              <a:avLst/>
              <a:gdLst/>
              <a:ahLst/>
              <a:cxnLst/>
              <a:rect l="l" t="t" r="r" b="b"/>
              <a:pathLst>
                <a:path w="3809" h="182244">
                  <a:moveTo>
                    <a:pt x="3555" y="182118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8690609" y="6389319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1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59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841742" y="4501388"/>
            <a:ext cx="399796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corporate and university campuses,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increasingly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home settings,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local area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(LAN)</a:t>
            </a:r>
            <a:r>
              <a:rPr sz="1800" spc="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12700" marR="180340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 an end system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edge router: </a:t>
            </a:r>
            <a:r>
              <a:rPr sz="1800" spc="-5" dirty="0">
                <a:latin typeface="Carlito"/>
                <a:cs typeface="Carlito"/>
              </a:rPr>
              <a:t>Ethernet LAN </a:t>
            </a:r>
            <a:r>
              <a:rPr sz="1800" dirty="0">
                <a:latin typeface="Carlito"/>
                <a:cs typeface="Carlito"/>
              </a:rPr>
              <a:t>is the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most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prevalent access</a:t>
            </a:r>
            <a:r>
              <a:rPr sz="18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415" y="303733"/>
            <a:ext cx="66465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10" dirty="0">
                <a:solidFill>
                  <a:srgbClr val="A3123E"/>
                </a:solidFill>
                <a:latin typeface="Trebuchet MS"/>
                <a:cs typeface="Trebuchet MS"/>
              </a:rPr>
              <a:t>Access </a:t>
            </a:r>
            <a:r>
              <a:rPr sz="2900" b="1" spc="-180" dirty="0">
                <a:solidFill>
                  <a:srgbClr val="A3123E"/>
                </a:solidFill>
                <a:latin typeface="Trebuchet MS"/>
                <a:cs typeface="Trebuchet MS"/>
              </a:rPr>
              <a:t>in </a:t>
            </a:r>
            <a:r>
              <a:rPr sz="2900" b="1" spc="-250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z="2900" b="1" spc="-200" dirty="0">
                <a:solidFill>
                  <a:srgbClr val="A3123E"/>
                </a:solidFill>
                <a:latin typeface="Trebuchet MS"/>
                <a:cs typeface="Trebuchet MS"/>
              </a:rPr>
              <a:t>Enterprise </a:t>
            </a:r>
            <a:r>
              <a:rPr sz="2900" b="1" spc="-100" dirty="0">
                <a:solidFill>
                  <a:srgbClr val="A3123E"/>
                </a:solidFill>
                <a:latin typeface="Trebuchet MS"/>
                <a:cs typeface="Trebuchet MS"/>
              </a:rPr>
              <a:t>: </a:t>
            </a:r>
            <a:r>
              <a:rPr sz="2900" b="1" spc="-254" dirty="0">
                <a:solidFill>
                  <a:srgbClr val="A3123E"/>
                </a:solidFill>
                <a:latin typeface="Trebuchet MS"/>
                <a:cs typeface="Trebuchet MS"/>
              </a:rPr>
              <a:t>Ethernet </a:t>
            </a:r>
            <a:r>
              <a:rPr sz="2900" b="1" spc="-180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2900" b="1" spc="-2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2900" b="1" spc="-190" dirty="0">
                <a:solidFill>
                  <a:srgbClr val="A3123E"/>
                </a:solidFill>
                <a:latin typeface="Trebuchet MS"/>
                <a:cs typeface="Trebuchet MS"/>
              </a:rPr>
              <a:t>WiFi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051" y="1275588"/>
            <a:ext cx="8209760" cy="4088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6407" y="1203705"/>
            <a:ext cx="267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07070"/>
                </a:solidFill>
                <a:latin typeface="Arial"/>
                <a:cs typeface="Arial"/>
              </a:rPr>
              <a:t>Ethernet </a:t>
            </a:r>
            <a:r>
              <a:rPr sz="1800" b="1" dirty="0">
                <a:solidFill>
                  <a:srgbClr val="707070"/>
                </a:solidFill>
                <a:latin typeface="Arial"/>
                <a:cs typeface="Arial"/>
              </a:rPr>
              <a:t>Internet</a:t>
            </a:r>
            <a:r>
              <a:rPr sz="1800" b="1" spc="-5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07070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1690" y="4854397"/>
            <a:ext cx="71304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Ethernet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twisted-pair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copper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wire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connect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</a:t>
            </a:r>
            <a:r>
              <a:rPr sz="1800" spc="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Ethernet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switch,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Ethernet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switch,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interconnected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switches,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then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turn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connected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larger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  <a:tab pos="956944" algn="l"/>
              </a:tabLst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Users	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100 Mbps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Gbps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Ethernet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switch,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whereas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servers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1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Gbps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even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Gbps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713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A3123E"/>
                </a:solidFill>
                <a:latin typeface="Trebuchet MS"/>
                <a:cs typeface="Trebuchet MS"/>
              </a:rPr>
              <a:t>Typical </a:t>
            </a:r>
            <a:r>
              <a:rPr sz="3200" b="1" spc="-254" dirty="0">
                <a:solidFill>
                  <a:srgbClr val="A3123E"/>
                </a:solidFill>
                <a:latin typeface="Trebuchet MS"/>
                <a:cs typeface="Trebuchet MS"/>
              </a:rPr>
              <a:t>Home</a:t>
            </a:r>
            <a:r>
              <a:rPr sz="3200" b="1" spc="-18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70" dirty="0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2204" y="2075799"/>
            <a:ext cx="7978537" cy="2706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7529" y="5134736"/>
            <a:ext cx="10092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Many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homes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combine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broadband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residential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(that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is,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cable modems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DSL)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inexpensive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wireless </a:t>
            </a:r>
            <a:r>
              <a:rPr sz="1800" spc="-170" dirty="0">
                <a:solidFill>
                  <a:srgbClr val="525252"/>
                </a:solidFill>
                <a:latin typeface="Arial"/>
                <a:cs typeface="Arial"/>
              </a:rPr>
              <a:t>LAN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technologies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powerful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home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8072" y="1132459"/>
            <a:ext cx="58273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home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 consists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roaming laptop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well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wired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PC;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base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station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(the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wireless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point),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which 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communicates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wireless </a:t>
            </a:r>
            <a:r>
              <a:rPr sz="1800" spc="-260" dirty="0">
                <a:solidFill>
                  <a:srgbClr val="525252"/>
                </a:solidFill>
                <a:latin typeface="Arial"/>
                <a:cs typeface="Arial"/>
              </a:rPr>
              <a:t>PC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other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wireless 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devices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home;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25252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3937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cable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modem,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providing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broadband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access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Internet; 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router,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interconnects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base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station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stationary </a:t>
            </a:r>
            <a:r>
              <a:rPr sz="1800" spc="-260" dirty="0">
                <a:solidFill>
                  <a:srgbClr val="525252"/>
                </a:solidFill>
                <a:latin typeface="Arial"/>
                <a:cs typeface="Arial"/>
              </a:rPr>
              <a:t>PC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cable</a:t>
            </a:r>
            <a:r>
              <a:rPr sz="1800" spc="25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modem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5861" y="1137030"/>
            <a:ext cx="1116012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 indent="-229235">
              <a:lnSpc>
                <a:spcPts val="2050"/>
              </a:lnSpc>
              <a:spcBef>
                <a:spcPts val="100"/>
              </a:spcBef>
              <a:buChar char="•"/>
              <a:tabLst>
                <a:tab pos="525145" algn="l"/>
                <a:tab pos="52578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Wireless infrastructure 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cellular telephony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send/receive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packets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through a base station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800" spc="2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525145">
              <a:lnSpc>
                <a:spcPts val="205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operated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cellular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</a:t>
            </a:r>
            <a:r>
              <a:rPr sz="1800" spc="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provider.</a:t>
            </a:r>
            <a:endParaRPr sz="1800">
              <a:latin typeface="Arial"/>
              <a:cs typeface="Arial"/>
            </a:endParaRPr>
          </a:p>
          <a:p>
            <a:pPr marL="982980" marR="5080" lvl="1" indent="-229235">
              <a:lnSpc>
                <a:spcPts val="1510"/>
              </a:lnSpc>
              <a:spcBef>
                <a:spcPts val="530"/>
              </a:spcBef>
              <a:buChar char="•"/>
              <a:tabLst>
                <a:tab pos="982980" algn="l"/>
                <a:tab pos="983615" algn="l"/>
              </a:tabLst>
            </a:pP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iPhones</a:t>
            </a:r>
            <a:r>
              <a:rPr sz="14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400" spc="-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Android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devices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are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being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used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message,</a:t>
            </a:r>
            <a:r>
              <a:rPr sz="14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share</a:t>
            </a:r>
            <a:r>
              <a:rPr sz="14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photos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in social</a:t>
            </a:r>
            <a:r>
              <a:rPr sz="14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networks,</a:t>
            </a:r>
            <a:r>
              <a:rPr sz="14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watch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movies,</a:t>
            </a:r>
            <a:r>
              <a:rPr sz="14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stream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music</a:t>
            </a:r>
            <a:r>
              <a:rPr sz="14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while 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on the</a:t>
            </a:r>
            <a:r>
              <a:rPr sz="1400" spc="-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marL="982980" lvl="1" indent="-229870" algn="just">
              <a:lnSpc>
                <a:spcPct val="100000"/>
              </a:lnSpc>
              <a:spcBef>
                <a:spcPts val="320"/>
              </a:spcBef>
              <a:buChar char="•"/>
              <a:tabLst>
                <a:tab pos="983615" algn="l"/>
              </a:tabLst>
            </a:pP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Unlike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WiFi,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user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need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only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5252"/>
                </a:solidFill>
                <a:latin typeface="Arial"/>
                <a:cs typeface="Arial"/>
              </a:rPr>
              <a:t>within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 a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few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tens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kilometers</a:t>
            </a:r>
            <a:r>
              <a:rPr sz="14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base</a:t>
            </a:r>
            <a:r>
              <a:rPr sz="14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2"/>
                </a:solidFill>
                <a:latin typeface="Arial"/>
                <a:cs typeface="Arial"/>
              </a:rPr>
              <a:t>station.</a:t>
            </a:r>
            <a:endParaRPr sz="1400">
              <a:latin typeface="Arial"/>
              <a:cs typeface="Arial"/>
            </a:endParaRPr>
          </a:p>
          <a:p>
            <a:pPr marL="525145" indent="-229235">
              <a:lnSpc>
                <a:spcPts val="2050"/>
              </a:lnSpc>
              <a:spcBef>
                <a:spcPts val="775"/>
              </a:spcBef>
              <a:buChar char="•"/>
              <a:tabLst>
                <a:tab pos="525145" algn="l"/>
                <a:tab pos="52578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fourth-generation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(4G) of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wide-area wireless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networks—are already being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deployed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pretty</a:t>
            </a:r>
            <a:r>
              <a:rPr sz="1800" spc="3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much</a:t>
            </a:r>
            <a:endParaRPr sz="1800">
              <a:latin typeface="Arial"/>
              <a:cs typeface="Arial"/>
            </a:endParaRPr>
          </a:p>
          <a:p>
            <a:pPr marL="525145">
              <a:lnSpc>
                <a:spcPts val="2050"/>
              </a:lnSpc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everywhere.</a:t>
            </a:r>
            <a:endParaRPr sz="1800">
              <a:latin typeface="Arial"/>
              <a:cs typeface="Arial"/>
            </a:endParaRPr>
          </a:p>
          <a:p>
            <a:pPr marL="525145" marR="514350" indent="-228600">
              <a:lnSpc>
                <a:spcPts val="1939"/>
              </a:lnSpc>
              <a:spcBef>
                <a:spcPts val="1030"/>
              </a:spcBef>
              <a:buClr>
                <a:srgbClr val="525252"/>
              </a:buClr>
              <a:buFont typeface="Arial"/>
              <a:buChar char="•"/>
              <a:tabLst>
                <a:tab pos="589280" algn="l"/>
                <a:tab pos="589915" algn="l"/>
              </a:tabLst>
            </a:pPr>
            <a:r>
              <a:rPr dirty="0"/>
              <a:t>	</a:t>
            </a: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LTE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(for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“Long-Term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Evolution 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roots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3G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technology,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and can achieve rates in excess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  Mbps.</a:t>
            </a:r>
            <a:endParaRPr sz="1800">
              <a:latin typeface="Arial"/>
              <a:cs typeface="Arial"/>
            </a:endParaRPr>
          </a:p>
          <a:p>
            <a:pPr marL="525145" indent="-229235">
              <a:lnSpc>
                <a:spcPts val="2005"/>
              </a:lnSpc>
              <a:spcBef>
                <a:spcPts val="755"/>
              </a:spcBef>
              <a:buChar char="•"/>
              <a:tabLst>
                <a:tab pos="525145" algn="l"/>
                <a:tab pos="525780" algn="l"/>
              </a:tabLst>
            </a:pPr>
            <a:r>
              <a:rPr sz="1800" spc="-45" dirty="0">
                <a:solidFill>
                  <a:srgbClr val="525252"/>
                </a:solidFill>
                <a:latin typeface="Arial"/>
                <a:cs typeface="Arial"/>
              </a:rPr>
              <a:t>LTE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downstream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rates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many tens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Mbps have been reported in commercial</a:t>
            </a:r>
            <a:r>
              <a:rPr sz="1800" spc="1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deployments</a:t>
            </a:r>
            <a:endParaRPr sz="1800">
              <a:latin typeface="Arial"/>
              <a:cs typeface="Arial"/>
            </a:endParaRPr>
          </a:p>
          <a:p>
            <a:pPr marL="1138555" lvl="1" indent="-287020" algn="just">
              <a:lnSpc>
                <a:spcPts val="2005"/>
              </a:lnSpc>
              <a:buFont typeface="Arial"/>
              <a:buChar char="•"/>
              <a:tabLst>
                <a:tab pos="1139190" algn="l"/>
              </a:tabLst>
            </a:pP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Difference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between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them is the speed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the</a:t>
            </a:r>
            <a:r>
              <a:rPr sz="1800" spc="80" dirty="0">
                <a:solidFill>
                  <a:srgbClr val="39393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network.</a:t>
            </a:r>
            <a:endParaRPr sz="1800">
              <a:latin typeface="Carlito"/>
              <a:cs typeface="Carlito"/>
            </a:endParaRPr>
          </a:p>
          <a:p>
            <a:pPr marL="1138555" marR="3533140" lvl="1" indent="-287020" algn="just">
              <a:lnSpc>
                <a:spcPct val="100000"/>
              </a:lnSpc>
              <a:buClr>
                <a:srgbClr val="393939"/>
              </a:buClr>
              <a:buFont typeface="Arial"/>
              <a:buChar char="•"/>
              <a:tabLst>
                <a:tab pos="119126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When selecting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smartphone,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older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models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not support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the 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newer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network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technology.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It is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important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select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a model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that  supports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a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data </a:t>
            </a:r>
            <a:r>
              <a:rPr sz="1800" dirty="0">
                <a:solidFill>
                  <a:srgbClr val="393939"/>
                </a:solidFill>
                <a:latin typeface="Carlito"/>
                <a:cs typeface="Carlito"/>
              </a:rPr>
              <a:t>speed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appropriate </a:t>
            </a:r>
            <a:r>
              <a:rPr sz="1800" spc="-15" dirty="0">
                <a:solidFill>
                  <a:srgbClr val="393939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93939"/>
                </a:solidFill>
                <a:latin typeface="Carlito"/>
                <a:cs typeface="Carlito"/>
              </a:rPr>
              <a:t>your</a:t>
            </a:r>
            <a:r>
              <a:rPr sz="1800" spc="45" dirty="0">
                <a:solidFill>
                  <a:srgbClr val="39393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93939"/>
                </a:solidFill>
                <a:latin typeface="Carlito"/>
                <a:cs typeface="Carlito"/>
              </a:rPr>
              <a:t>needs.</a:t>
            </a:r>
            <a:endParaRPr sz="1800">
              <a:latin typeface="Carlito"/>
              <a:cs typeface="Carlito"/>
            </a:endParaRPr>
          </a:p>
          <a:p>
            <a:pPr marL="12700" marR="1416050">
              <a:lnSpc>
                <a:spcPct val="98900"/>
              </a:lnSpc>
              <a:spcBef>
                <a:spcPts val="925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Generation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 technology: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third generation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network, 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known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3G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,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oldest  technology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group.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4G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fourth generation data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and </a:t>
            </a:r>
            <a:r>
              <a:rPr sz="1800" b="1" spc="-45" dirty="0">
                <a:solidFill>
                  <a:srgbClr val="1F2023"/>
                </a:solidFill>
                <a:latin typeface="Arial"/>
                <a:cs typeface="Arial"/>
              </a:rPr>
              <a:t>LTE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stands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Long </a:t>
            </a:r>
            <a:r>
              <a:rPr sz="1800" spc="-50" dirty="0">
                <a:solidFill>
                  <a:srgbClr val="1F2023"/>
                </a:solidFill>
                <a:latin typeface="Arial"/>
                <a:cs typeface="Arial"/>
              </a:rPr>
              <a:t>Term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Evolution.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234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0" dirty="0">
                <a:solidFill>
                  <a:srgbClr val="A3123E"/>
                </a:solidFill>
                <a:latin typeface="Trebuchet MS"/>
                <a:cs typeface="Trebuchet MS"/>
              </a:rPr>
              <a:t>Wide-Area </a:t>
            </a:r>
            <a:r>
              <a:rPr sz="3200" b="1" spc="-145" dirty="0">
                <a:solidFill>
                  <a:srgbClr val="A3123E"/>
                </a:solidFill>
                <a:latin typeface="Trebuchet MS"/>
                <a:cs typeface="Trebuchet MS"/>
              </a:rPr>
              <a:t>Wireless </a:t>
            </a:r>
            <a:r>
              <a:rPr sz="3200" b="1" spc="-125" dirty="0">
                <a:solidFill>
                  <a:srgbClr val="A3123E"/>
                </a:solidFill>
                <a:latin typeface="Trebuchet MS"/>
                <a:cs typeface="Trebuchet MS"/>
              </a:rPr>
              <a:t>Access: </a:t>
            </a:r>
            <a:r>
              <a:rPr sz="3200" b="1" spc="-225" dirty="0">
                <a:solidFill>
                  <a:srgbClr val="A3123E"/>
                </a:solidFill>
                <a:latin typeface="Trebuchet MS"/>
                <a:cs typeface="Trebuchet MS"/>
              </a:rPr>
              <a:t>3G 4G </a:t>
            </a:r>
            <a:r>
              <a:rPr sz="3200" b="1" spc="-204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b="1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330" dirty="0">
                <a:solidFill>
                  <a:srgbClr val="A3123E"/>
                </a:solidFill>
                <a:latin typeface="Trebuchet MS"/>
                <a:cs typeface="Trebuchet MS"/>
              </a:rPr>
              <a:t>LTE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6" name="object 6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9" name="object 9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8992" y="83261"/>
            <a:ext cx="822833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220" dirty="0"/>
              <a:t>Classification </a:t>
            </a:r>
            <a:r>
              <a:rPr sz="3600" spc="-165" dirty="0"/>
              <a:t>of </a:t>
            </a:r>
            <a:r>
              <a:rPr sz="3600" spc="-215" dirty="0"/>
              <a:t>interconnected </a:t>
            </a:r>
            <a:r>
              <a:rPr sz="3600" spc="-165" dirty="0"/>
              <a:t>processors</a:t>
            </a:r>
            <a:r>
              <a:rPr sz="3600" spc="-735" dirty="0"/>
              <a:t> </a:t>
            </a:r>
            <a:r>
              <a:rPr lang="en-US" sz="3600" spc="-735" dirty="0"/>
              <a:t> </a:t>
            </a:r>
            <a:r>
              <a:rPr sz="3600" spc="-180" dirty="0"/>
              <a:t>by  </a:t>
            </a:r>
            <a:r>
              <a:rPr sz="3600" spc="-220" dirty="0"/>
              <a:t>scale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3244595" y="1725167"/>
            <a:ext cx="6142424" cy="405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551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Personal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Area Network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(</a:t>
            </a:r>
            <a:r>
              <a:rPr sz="3200" spc="-6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PAN)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6672" y="947927"/>
            <a:ext cx="8321040" cy="5286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4413"/>
            <a:ext cx="467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75" dirty="0">
                <a:solidFill>
                  <a:srgbClr val="C00000"/>
                </a:solidFill>
                <a:latin typeface="Trebuchet MS"/>
                <a:cs typeface="Trebuchet MS"/>
              </a:rPr>
              <a:t>Local </a:t>
            </a:r>
            <a:r>
              <a:rPr sz="3200" b="1" spc="-245" dirty="0">
                <a:solidFill>
                  <a:srgbClr val="C00000"/>
                </a:solidFill>
                <a:latin typeface="Trebuchet MS"/>
                <a:cs typeface="Trebuchet MS"/>
              </a:rPr>
              <a:t>Area </a:t>
            </a:r>
            <a:r>
              <a:rPr sz="3200" b="1" spc="-229" dirty="0">
                <a:solidFill>
                  <a:srgbClr val="C00000"/>
                </a:solidFill>
                <a:latin typeface="Trebuchet MS"/>
                <a:cs typeface="Trebuchet MS"/>
              </a:rPr>
              <a:t>Networks</a:t>
            </a:r>
            <a:r>
              <a:rPr sz="3200" b="1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b="1" spc="-150" dirty="0">
                <a:solidFill>
                  <a:srgbClr val="C00000"/>
                </a:solidFill>
                <a:latin typeface="Trebuchet MS"/>
                <a:cs typeface="Trebuchet MS"/>
              </a:rPr>
              <a:t>(LANs</a:t>
            </a:r>
            <a:r>
              <a:rPr sz="4000" spc="-150" dirty="0"/>
              <a:t>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70610"/>
            <a:ext cx="3906520" cy="3779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17525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Group </a:t>
            </a:r>
            <a:r>
              <a:rPr sz="2800" spc="-75" dirty="0">
                <a:latin typeface="Arial"/>
                <a:cs typeface="Arial"/>
              </a:rPr>
              <a:t>of </a:t>
            </a:r>
            <a:r>
              <a:rPr sz="2800" spc="-160" dirty="0">
                <a:latin typeface="Arial"/>
                <a:cs typeface="Arial"/>
              </a:rPr>
              <a:t>devices  </a:t>
            </a:r>
            <a:r>
              <a:rPr sz="2800" spc="-120" dirty="0">
                <a:latin typeface="Arial"/>
                <a:cs typeface="Arial"/>
              </a:rPr>
              <a:t>(computers servers,  </a:t>
            </a:r>
            <a:r>
              <a:rPr sz="2800" spc="-95" dirty="0">
                <a:latin typeface="Arial"/>
                <a:cs typeface="Arial"/>
              </a:rPr>
              <a:t>printers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switches </a:t>
            </a:r>
            <a:r>
              <a:rPr sz="2800" spc="-135" dirty="0">
                <a:latin typeface="Arial"/>
                <a:cs typeface="Arial"/>
              </a:rPr>
              <a:t>etc  </a:t>
            </a:r>
            <a:r>
              <a:rPr sz="2800" spc="-150" dirty="0">
                <a:latin typeface="Arial"/>
                <a:cs typeface="Arial"/>
              </a:rPr>
              <a:t>located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140" dirty="0">
                <a:latin typeface="Arial"/>
                <a:cs typeface="Arial"/>
              </a:rPr>
              <a:t>the </a:t>
            </a:r>
            <a:r>
              <a:rPr sz="2800" spc="-215" dirty="0">
                <a:latin typeface="Arial"/>
                <a:cs typeface="Arial"/>
              </a:rPr>
              <a:t>same  </a:t>
            </a:r>
            <a:r>
              <a:rPr sz="2800" spc="-120" dirty="0">
                <a:latin typeface="Arial"/>
                <a:cs typeface="Arial"/>
              </a:rPr>
              <a:t>building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In </a:t>
            </a:r>
            <a:r>
              <a:rPr sz="2800" spc="-150" dirty="0">
                <a:latin typeface="Arial"/>
                <a:cs typeface="Arial"/>
              </a:rPr>
              <a:t>close </a:t>
            </a:r>
            <a:r>
              <a:rPr sz="2800" spc="-100" dirty="0">
                <a:latin typeface="Arial"/>
                <a:cs typeface="Arial"/>
              </a:rPr>
              <a:t>proximity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220" dirty="0">
                <a:latin typeface="Arial"/>
                <a:cs typeface="Arial"/>
              </a:rPr>
              <a:t>each  </a:t>
            </a:r>
            <a:r>
              <a:rPr sz="2800" spc="-114" dirty="0">
                <a:latin typeface="Arial"/>
                <a:cs typeface="Arial"/>
              </a:rPr>
              <a:t>other</a:t>
            </a:r>
            <a:endParaRPr sz="2800">
              <a:latin typeface="Arial"/>
              <a:cs typeface="Arial"/>
            </a:endParaRPr>
          </a:p>
          <a:p>
            <a:pPr marL="241300" marR="513080" indent="-228600">
              <a:lnSpc>
                <a:spcPts val="303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Most </a:t>
            </a:r>
            <a:r>
              <a:rPr sz="2800" spc="-160" dirty="0">
                <a:latin typeface="Arial"/>
                <a:cs typeface="Arial"/>
              </a:rPr>
              <a:t>common </a:t>
            </a:r>
            <a:r>
              <a:rPr sz="2800" spc="-135" dirty="0">
                <a:latin typeface="Arial"/>
                <a:cs typeface="Arial"/>
              </a:rPr>
              <a:t>type </a:t>
            </a:r>
            <a:r>
              <a:rPr sz="2800" spc="-80" dirty="0">
                <a:latin typeface="Arial"/>
                <a:cs typeface="Arial"/>
              </a:rPr>
              <a:t>of  </a:t>
            </a:r>
            <a:r>
              <a:rPr sz="2800" spc="-265" dirty="0">
                <a:latin typeface="Arial"/>
                <a:cs typeface="Arial"/>
              </a:rPr>
              <a:t>LAN </a:t>
            </a:r>
            <a:r>
              <a:rPr sz="2800" spc="-95" dirty="0">
                <a:latin typeface="Arial"/>
                <a:cs typeface="Arial"/>
              </a:rPr>
              <a:t>is </a:t>
            </a:r>
            <a:r>
              <a:rPr sz="2800" spc="-135" dirty="0">
                <a:latin typeface="Arial"/>
                <a:cs typeface="Arial"/>
              </a:rPr>
              <a:t>ethernet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LAN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6547" y="1365503"/>
            <a:ext cx="5772911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609" y="638322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Local </a:t>
            </a:r>
            <a:r>
              <a:rPr spc="-229" dirty="0"/>
              <a:t>Area </a:t>
            </a:r>
            <a:r>
              <a:rPr spc="-220" dirty="0"/>
              <a:t>Networks</a:t>
            </a:r>
            <a:r>
              <a:rPr spc="-760" dirty="0"/>
              <a:t> </a:t>
            </a:r>
            <a:r>
              <a:rPr spc="-225" dirty="0"/>
              <a:t>(LANs)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0166" y="5414264"/>
            <a:ext cx="2016125" cy="6197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25" dirty="0">
                <a:latin typeface="Carlito"/>
                <a:cs typeface="Carlito"/>
              </a:rPr>
              <a:t>Two </a:t>
            </a:r>
            <a:r>
              <a:rPr sz="1400" spc="-10" dirty="0">
                <a:latin typeface="Carlito"/>
                <a:cs typeface="Carlito"/>
              </a:rPr>
              <a:t>broadcast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networks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EC7C30"/>
                </a:solidFill>
                <a:latin typeface="Carlito"/>
                <a:cs typeface="Carlito"/>
              </a:rPr>
              <a:t>(a) </a:t>
            </a:r>
            <a:r>
              <a:rPr sz="1400" spc="-5" dirty="0">
                <a:latin typeface="Carlito"/>
                <a:cs typeface="Carlito"/>
              </a:rPr>
              <a:t>Bus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5550" y="5794654"/>
            <a:ext cx="582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EC7C30"/>
                </a:solidFill>
                <a:latin typeface="Carlito"/>
                <a:cs typeface="Carlito"/>
              </a:rPr>
              <a:t>(b)</a:t>
            </a:r>
            <a:r>
              <a:rPr sz="1400" spc="-60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083" y="2499360"/>
            <a:ext cx="7912608" cy="301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905" y="1016253"/>
            <a:ext cx="9862185" cy="186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local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area network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or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LAN</a:t>
            </a:r>
            <a:r>
              <a:rPr sz="1800" spc="-5" dirty="0">
                <a:solidFill>
                  <a:srgbClr val="0462C1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network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that connects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computers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within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limited area.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This might be in</a:t>
            </a:r>
            <a:r>
              <a:rPr sz="1800" spc="3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school,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an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office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or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even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</a:t>
            </a:r>
            <a:r>
              <a:rPr sz="1800" spc="5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home.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rlito"/>
              <a:cs typeface="Carlito"/>
            </a:endParaRPr>
          </a:p>
          <a:p>
            <a:pPr marL="366395" indent="-140970">
              <a:lnSpc>
                <a:spcPct val="100000"/>
              </a:lnSpc>
              <a:buSzPct val="90000"/>
              <a:buChar char="·"/>
              <a:tabLst>
                <a:tab pos="367030" algn="l"/>
              </a:tabLst>
            </a:pPr>
            <a:r>
              <a:rPr sz="2000" dirty="0">
                <a:latin typeface="Arial"/>
                <a:cs typeface="Arial"/>
              </a:rPr>
              <a:t>Characterics of LANs: (a) privated-owned, (b) small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size,</a:t>
            </a:r>
            <a:endParaRPr sz="200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(c) transmission </a:t>
            </a:r>
            <a:r>
              <a:rPr sz="2000" spc="-15" dirty="0">
                <a:latin typeface="Arial"/>
                <a:cs typeface="Arial"/>
              </a:rPr>
              <a:t>technology, </a:t>
            </a:r>
            <a:r>
              <a:rPr sz="2000" dirty="0">
                <a:latin typeface="Arial"/>
                <a:cs typeface="Arial"/>
              </a:rPr>
              <a:t>(d)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topology</a:t>
            </a:r>
            <a:endParaRPr sz="2000">
              <a:latin typeface="Arial"/>
              <a:cs typeface="Arial"/>
            </a:endParaRPr>
          </a:p>
          <a:p>
            <a:pPr marL="469900" lvl="1" indent="-140970">
              <a:lnSpc>
                <a:spcPct val="100000"/>
              </a:lnSpc>
              <a:spcBef>
                <a:spcPts val="900"/>
              </a:spcBef>
              <a:buSzPct val="90000"/>
              <a:buChar char="·"/>
              <a:tabLst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Ethernets are most popular (up to 10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Gb/s)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3309" y="6420814"/>
            <a:ext cx="2286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37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429" y="229870"/>
            <a:ext cx="4524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Local </a:t>
            </a:r>
            <a:r>
              <a:rPr spc="-229" dirty="0"/>
              <a:t>Area</a:t>
            </a:r>
            <a:r>
              <a:rPr spc="-580" dirty="0"/>
              <a:t> </a:t>
            </a:r>
            <a:r>
              <a:rPr spc="-22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9429" y="999095"/>
            <a:ext cx="6024880" cy="3591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SzPct val="64285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Characteristics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small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size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transmission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technology</a:t>
            </a:r>
            <a:endParaRPr sz="2400">
              <a:latin typeface="Carlito"/>
              <a:cs typeface="Carlito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rlito"/>
                <a:cs typeface="Carlito"/>
              </a:rPr>
              <a:t>single </a:t>
            </a:r>
            <a:r>
              <a:rPr sz="2000" dirty="0">
                <a:latin typeface="Carlito"/>
                <a:cs typeface="Carlito"/>
              </a:rPr>
              <a:t>cable</a:t>
            </a:r>
            <a:endParaRPr sz="2000">
              <a:latin typeface="Carlito"/>
              <a:cs typeface="Carlito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10Mbps ~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10Gb/s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topology:</a:t>
            </a:r>
            <a:endParaRPr sz="2000">
              <a:latin typeface="Carlito"/>
              <a:cs typeface="Carlito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Carlito"/>
                <a:cs typeface="Carlito"/>
              </a:rPr>
              <a:t>bus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800" spc="-5" dirty="0">
                <a:latin typeface="Carlito"/>
                <a:cs typeface="Carlito"/>
              </a:rPr>
              <a:t>Ethernet (IEEE 802.3):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dirty="0">
                <a:latin typeface="Carlito"/>
                <a:cs typeface="Carlito"/>
              </a:rPr>
              <a:t>100 </a:t>
            </a:r>
            <a:r>
              <a:rPr sz="1800" spc="-5" dirty="0">
                <a:latin typeface="Carlito"/>
                <a:cs typeface="Carlito"/>
              </a:rPr>
              <a:t>Mbps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(10Gb/s)</a:t>
            </a:r>
            <a:endParaRPr sz="1800">
              <a:latin typeface="Carlito"/>
              <a:cs typeface="Carlito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ring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800" dirty="0">
                <a:latin typeface="Carlito"/>
                <a:cs typeface="Carlito"/>
              </a:rPr>
              <a:t>IBM </a:t>
            </a:r>
            <a:r>
              <a:rPr sz="1800" spc="-20" dirty="0">
                <a:latin typeface="Carlito"/>
                <a:cs typeface="Carlito"/>
              </a:rPr>
              <a:t>token </a:t>
            </a:r>
            <a:r>
              <a:rPr sz="1800" spc="-5" dirty="0">
                <a:latin typeface="Carlito"/>
                <a:cs typeface="Carlito"/>
              </a:rPr>
              <a:t>ring (IEEE 802.5): </a:t>
            </a:r>
            <a:r>
              <a:rPr sz="1800" dirty="0">
                <a:latin typeface="Carlito"/>
                <a:cs typeface="Carlito"/>
              </a:rPr>
              <a:t>4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dirty="0">
                <a:latin typeface="Carlito"/>
                <a:cs typeface="Carlito"/>
              </a:rPr>
              <a:t>16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Mbps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629" y="5075365"/>
            <a:ext cx="5113020" cy="7023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static: </a:t>
            </a:r>
            <a:r>
              <a:rPr sz="2000" dirty="0">
                <a:latin typeface="Carlito"/>
                <a:cs typeface="Carlito"/>
              </a:rPr>
              <a:t>each machine has an </a:t>
            </a:r>
            <a:r>
              <a:rPr sz="2000" spc="-10" dirty="0">
                <a:latin typeface="Carlito"/>
                <a:cs typeface="Carlito"/>
              </a:rPr>
              <a:t>allocated </a:t>
            </a:r>
            <a:r>
              <a:rPr sz="2000" dirty="0">
                <a:latin typeface="Carlito"/>
                <a:cs typeface="Carlito"/>
              </a:rPr>
              <a:t>time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slot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dynamic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4029" y="4643120"/>
            <a:ext cx="88753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2800" spc="-10" dirty="0">
                <a:latin typeface="Carlito"/>
                <a:cs typeface="Carlito"/>
              </a:rPr>
              <a:t>Channel allocation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broadcast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lang="en-US" sz="2800" spc="-15" dirty="0">
                <a:latin typeface="Carlito"/>
                <a:cs typeface="Carlito"/>
              </a:rPr>
              <a:t>     </a:t>
            </a:r>
            <a:r>
              <a:rPr sz="2700" b="1" baseline="33950" dirty="0">
                <a:solidFill>
                  <a:srgbClr val="1F2023"/>
                </a:solidFill>
                <a:latin typeface="Arial"/>
                <a:cs typeface="Arial"/>
              </a:rPr>
              <a:t>IEEE </a:t>
            </a:r>
            <a:r>
              <a:rPr sz="2700" spc="-7" baseline="33950" dirty="0">
                <a:solidFill>
                  <a:srgbClr val="1F2023"/>
                </a:solidFill>
                <a:latin typeface="Arial"/>
                <a:cs typeface="Arial"/>
              </a:rPr>
              <a:t>802 is a</a:t>
            </a:r>
            <a:r>
              <a:rPr sz="2700" spc="367" baseline="3395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700" spc="-7" baseline="33950" dirty="0">
                <a:solidFill>
                  <a:srgbClr val="1F2023"/>
                </a:solidFill>
                <a:latin typeface="Arial"/>
                <a:cs typeface="Arial"/>
              </a:rPr>
              <a:t>collection</a:t>
            </a:r>
            <a:endParaRPr sz="2700" baseline="339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7650" y="6350253"/>
            <a:ext cx="9156700" cy="514350"/>
            <a:chOff x="1517650" y="6350253"/>
            <a:chExt cx="9156700" cy="514350"/>
          </a:xfrm>
        </p:grpSpPr>
        <p:sp>
          <p:nvSpPr>
            <p:cNvPr id="8" name="object 8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914400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9144000" y="5013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6356603"/>
              <a:ext cx="9144000" cy="501650"/>
            </a:xfrm>
            <a:custGeom>
              <a:avLst/>
              <a:gdLst/>
              <a:ahLst/>
              <a:cxnLst/>
              <a:rect l="l" t="t" r="r" b="b"/>
              <a:pathLst>
                <a:path w="9144000" h="501650">
                  <a:moveTo>
                    <a:pt x="0" y="501396"/>
                  </a:moveTo>
                  <a:lnTo>
                    <a:pt x="9144000" y="5013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90609" y="4904054"/>
            <a:ext cx="3223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b="1" dirty="0">
                <a:solidFill>
                  <a:srgbClr val="1F2023"/>
                </a:solidFill>
                <a:latin typeface="Arial"/>
                <a:cs typeface="Arial"/>
              </a:rPr>
              <a:t>networking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standards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that  cover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and data-link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spec</a:t>
            </a:r>
            <a:r>
              <a:rPr lang="en-US" sz="1800" spc="-5" dirty="0">
                <a:solidFill>
                  <a:srgbClr val="1F2023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fications</a:t>
            </a:r>
            <a:r>
              <a:rPr sz="1800" spc="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for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0609" y="5727598"/>
            <a:ext cx="352996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technologies such as Ethernet and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wireless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5484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 </a:t>
            </a:r>
            <a:r>
              <a:rPr sz="4000" b="1" spc="-220" dirty="0">
                <a:solidFill>
                  <a:srgbClr val="C00000"/>
                </a:solidFill>
                <a:latin typeface="Trebuchet MS"/>
                <a:cs typeface="Trebuchet MS"/>
              </a:rPr>
              <a:t>Topologies-</a:t>
            </a:r>
            <a:r>
              <a:rPr sz="40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60" dirty="0">
                <a:solidFill>
                  <a:srgbClr val="C00000"/>
                </a:solidFill>
                <a:latin typeface="Trebuchet MS"/>
                <a:cs typeface="Trebuchet MS"/>
              </a:rPr>
              <a:t>STAR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731" y="1235964"/>
            <a:ext cx="6766559" cy="4792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851" y="6011062"/>
            <a:ext cx="364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Courtesy: </a:t>
            </a:r>
            <a:r>
              <a:rPr sz="1800" spc="-5" dirty="0">
                <a:latin typeface="Carlito"/>
                <a:cs typeface="Carlito"/>
              </a:rPr>
              <a:t>powerCert Animation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Videos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8285" y="4177410"/>
            <a:ext cx="42843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Cons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the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concentrator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(hub) on which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whole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topology relies fails,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whole </a:t>
            </a:r>
            <a:r>
              <a:rPr sz="1800" spc="-20" dirty="0">
                <a:solidFill>
                  <a:srgbClr val="40424E"/>
                </a:solidFill>
                <a:latin typeface="Carlito"/>
                <a:cs typeface="Carlito"/>
              </a:rPr>
              <a:t>system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will 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crash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down.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Cost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installation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</a:t>
            </a:r>
            <a:r>
              <a:rPr sz="1800" spc="3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high.</a:t>
            </a:r>
            <a:endParaRPr sz="1800">
              <a:latin typeface="Carlito"/>
              <a:cs typeface="Carlito"/>
            </a:endParaRPr>
          </a:p>
          <a:p>
            <a:pPr marL="12700" marR="94615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Performance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is based on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single 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concentrator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i.e.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hub.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7514" y="1803908"/>
            <a:ext cx="44951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Pros</a:t>
            </a:r>
            <a:endParaRPr sz="1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If N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devices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are connected 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each other in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star  </a:t>
            </a:r>
            <a:r>
              <a:rPr sz="1800" spc="-25" dirty="0">
                <a:solidFill>
                  <a:srgbClr val="40424E"/>
                </a:solidFill>
                <a:latin typeface="Carlito"/>
                <a:cs typeface="Carlito"/>
              </a:rPr>
              <a:t>topology,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then the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number of cables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required to  connect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them is N. </a:t>
            </a:r>
            <a:r>
              <a:rPr sz="1800" spc="-15" dirty="0">
                <a:solidFill>
                  <a:srgbClr val="40424E"/>
                </a:solidFill>
                <a:latin typeface="Carlito"/>
                <a:cs typeface="Carlito"/>
              </a:rPr>
              <a:t>So,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it is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easy to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set</a:t>
            </a:r>
            <a:r>
              <a:rPr sz="1800" spc="4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up.</a:t>
            </a:r>
            <a:endParaRPr sz="1800">
              <a:latin typeface="Carlito"/>
              <a:cs typeface="Carlito"/>
            </a:endParaRPr>
          </a:p>
          <a:p>
            <a:pPr marL="12700" marR="142240" algn="just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Each device require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only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1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port i.e. </a:t>
            </a:r>
            <a:r>
              <a:rPr sz="1800" spc="-10" dirty="0">
                <a:solidFill>
                  <a:srgbClr val="40424E"/>
                </a:solidFill>
                <a:latin typeface="Carlito"/>
                <a:cs typeface="Carlito"/>
              </a:rPr>
              <a:t>to connect  to </a:t>
            </a:r>
            <a:r>
              <a:rPr sz="1800" dirty="0">
                <a:solidFill>
                  <a:srgbClr val="40424E"/>
                </a:solidFill>
                <a:latin typeface="Carlito"/>
                <a:cs typeface="Carlito"/>
              </a:rPr>
              <a:t>the</a:t>
            </a:r>
            <a:r>
              <a:rPr sz="1800" spc="15" dirty="0">
                <a:solidFill>
                  <a:srgbClr val="40424E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24E"/>
                </a:solidFill>
                <a:latin typeface="Carlito"/>
                <a:cs typeface="Carlito"/>
              </a:rPr>
              <a:t>hub.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1903</Words>
  <Application>Microsoft Office PowerPoint</Application>
  <PresentationFormat>Widescreen</PresentationFormat>
  <Paragraphs>219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21AIE211 COMPUTER NETWORKS 2-0-3 3</vt:lpstr>
      <vt:lpstr>  Network Hardware</vt:lpstr>
      <vt:lpstr>Types of Networks</vt:lpstr>
      <vt:lpstr>Classification of interconnected processors  by  scale</vt:lpstr>
      <vt:lpstr>Personal Area Network ( PAN)</vt:lpstr>
      <vt:lpstr>Local Area Networks (LANs)</vt:lpstr>
      <vt:lpstr>Local Area Networks (LANs)</vt:lpstr>
      <vt:lpstr>Local Area Networks</vt:lpstr>
      <vt:lpstr>Network Topologies- STAR</vt:lpstr>
      <vt:lpstr>Network Topologies- RING</vt:lpstr>
      <vt:lpstr>Network Topologies- BUS</vt:lpstr>
      <vt:lpstr>Network Topologies- MESH</vt:lpstr>
      <vt:lpstr>PowerPoint Presentation</vt:lpstr>
      <vt:lpstr>Wireless Topologies</vt:lpstr>
      <vt:lpstr>Wireless Topologies</vt:lpstr>
      <vt:lpstr>PowerPoint Presentation</vt:lpstr>
      <vt:lpstr>Wireless LAN</vt:lpstr>
      <vt:lpstr>PowerPoint Presentation</vt:lpstr>
      <vt:lpstr>MAN ( Metropolitan Area Network)</vt:lpstr>
      <vt:lpstr>Metropolitan Area Networks</vt:lpstr>
      <vt:lpstr>SAN ( Storage Area Network)</vt:lpstr>
      <vt:lpstr>WAN( Wide Area Network)</vt:lpstr>
      <vt:lpstr>Wide Area Networks (WANs)</vt:lpstr>
      <vt:lpstr>History of Networking</vt:lpstr>
      <vt:lpstr>A closer look at network structure</vt:lpstr>
      <vt:lpstr>Access Networks</vt:lpstr>
      <vt:lpstr>How homes connect to the Internet</vt:lpstr>
      <vt:lpstr>Digital subscriber line (DSL) Internet access</vt:lpstr>
      <vt:lpstr>Cable Internet access</vt:lpstr>
      <vt:lpstr>Access in the Enterprise (and the Home): Ethernet and WiFi</vt:lpstr>
      <vt:lpstr>Access in the Enterprise : Ethernet and WiFi</vt:lpstr>
      <vt:lpstr>Typical Home Network</vt:lpstr>
      <vt:lpstr>Wide-Area Wireless Access: 3G 4G and LTE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Rejeenth V R</cp:lastModifiedBy>
  <cp:revision>16</cp:revision>
  <dcterms:created xsi:type="dcterms:W3CDTF">2021-07-20T09:33:30Z</dcterms:created>
  <dcterms:modified xsi:type="dcterms:W3CDTF">2023-12-15T08:22:10Z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</Properties>
</file>