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74" r:id="rId4"/>
    <p:sldId id="275" r:id="rId5"/>
    <p:sldId id="277" r:id="rId6"/>
    <p:sldId id="280" r:id="rId7"/>
    <p:sldId id="281" r:id="rId8"/>
    <p:sldId id="282" r:id="rId9"/>
    <p:sldId id="283" r:id="rId10"/>
    <p:sldId id="284" r:id="rId11"/>
    <p:sldId id="31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2886"/>
            <a:ext cx="12191999" cy="51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2503" y="6446518"/>
            <a:ext cx="1781556" cy="313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476" y="125095"/>
            <a:ext cx="6083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605" y="2698750"/>
            <a:ext cx="1115123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13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ta_Communications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2004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9583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21AIE211 Introduction to 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 Networks</a:t>
            </a:r>
            <a:r>
              <a:rPr lang="en-US" sz="3600" dirty="0">
                <a:latin typeface="Carlito"/>
                <a:cs typeface="Carlito"/>
              </a:rPr>
              <a:t>     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36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b="1" spc="-2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1656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C00000"/>
                </a:solidFill>
                <a:latin typeface="Trebuchet MS"/>
                <a:cs typeface="Trebuchet MS"/>
              </a:rPr>
              <a:t>Tier-3</a:t>
            </a:r>
            <a:r>
              <a:rPr sz="3200" b="1" spc="-2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15" dirty="0">
                <a:solidFill>
                  <a:srgbClr val="C00000"/>
                </a:solidFill>
                <a:latin typeface="Trebuchet MS"/>
                <a:cs typeface="Trebuchet MS"/>
              </a:rPr>
              <a:t>ISP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10"/>
            <a:ext cx="10226675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800" spc="-130" dirty="0">
                <a:solidFill>
                  <a:srgbClr val="40424E"/>
                </a:solidFill>
                <a:latin typeface="Arial"/>
                <a:cs typeface="Arial"/>
              </a:rPr>
              <a:t>closest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end </a:t>
            </a:r>
            <a:r>
              <a:rPr sz="2800" spc="-135" dirty="0">
                <a:solidFill>
                  <a:srgbClr val="40424E"/>
                </a:solidFill>
                <a:latin typeface="Arial"/>
                <a:cs typeface="Arial"/>
              </a:rPr>
              <a:t>users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them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connect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internet </a:t>
            </a:r>
            <a:r>
              <a:rPr sz="2800" spc="-155" dirty="0">
                <a:solidFill>
                  <a:srgbClr val="40424E"/>
                </a:solidFill>
                <a:latin typeface="Arial"/>
                <a:cs typeface="Arial"/>
              </a:rPr>
              <a:t>by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charging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some </a:t>
            </a:r>
            <a:r>
              <a:rPr sz="2800" spc="-185" dirty="0">
                <a:solidFill>
                  <a:srgbClr val="40424E"/>
                </a:solidFill>
                <a:latin typeface="Arial"/>
                <a:cs typeface="Arial"/>
              </a:rPr>
              <a:t>money.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work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on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purchasing 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model. </a:t>
            </a:r>
            <a:r>
              <a:rPr sz="2800" spc="-229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220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pay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some </a:t>
            </a:r>
            <a:r>
              <a:rPr sz="2800" spc="-114" dirty="0">
                <a:solidFill>
                  <a:srgbClr val="40424E"/>
                </a:solidFill>
                <a:latin typeface="Arial"/>
                <a:cs typeface="Arial"/>
              </a:rPr>
              <a:t>cost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170" dirty="0">
                <a:solidFill>
                  <a:srgbClr val="40424E"/>
                </a:solidFill>
                <a:latin typeface="Arial"/>
                <a:cs typeface="Arial"/>
              </a:rPr>
              <a:t>Tier-2 </a:t>
            </a:r>
            <a:r>
              <a:rPr sz="2800" spc="-245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based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on 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traffic</a:t>
            </a:r>
            <a:r>
              <a:rPr sz="2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generated.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811" y="3007233"/>
            <a:ext cx="61671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Arial"/>
                <a:cs typeface="Arial"/>
              </a:rPr>
              <a:t>Comcast, Deutsche </a:t>
            </a:r>
            <a:r>
              <a:rPr sz="1800" spc="60" dirty="0">
                <a:latin typeface="Arial"/>
                <a:cs typeface="Arial"/>
              </a:rPr>
              <a:t>Telekom, </a:t>
            </a:r>
            <a:r>
              <a:rPr sz="1800" spc="110" dirty="0">
                <a:latin typeface="Arial"/>
                <a:cs typeface="Arial"/>
              </a:rPr>
              <a:t>Verizon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800" spc="-10" dirty="0">
                <a:solidFill>
                  <a:srgbClr val="44465B"/>
                </a:solidFill>
                <a:latin typeface="Carlito"/>
                <a:cs typeface="Carlito"/>
              </a:rPr>
              <a:t>local </a:t>
            </a:r>
            <a:r>
              <a:rPr sz="1800" spc="-5" dirty="0">
                <a:solidFill>
                  <a:srgbClr val="44465B"/>
                </a:solidFill>
                <a:latin typeface="Carlito"/>
                <a:cs typeface="Carlito"/>
              </a:rPr>
              <a:t>cable </a:t>
            </a:r>
            <a:r>
              <a:rPr sz="1800" spc="-15" dirty="0">
                <a:solidFill>
                  <a:srgbClr val="44465B"/>
                </a:solidFill>
                <a:latin typeface="Carlito"/>
                <a:cs typeface="Carlito"/>
              </a:rPr>
              <a:t>operator </a:t>
            </a:r>
            <a:r>
              <a:rPr sz="1800" spc="-5" dirty="0">
                <a:solidFill>
                  <a:srgbClr val="44465B"/>
                </a:solidFill>
                <a:latin typeface="Carlito"/>
                <a:cs typeface="Carlito"/>
              </a:rPr>
              <a:t>or </a:t>
            </a:r>
            <a:r>
              <a:rPr sz="1800" dirty="0">
                <a:solidFill>
                  <a:srgbClr val="44465B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4465B"/>
                </a:solidFill>
                <a:latin typeface="Carlito"/>
                <a:cs typeface="Carlito"/>
              </a:rPr>
              <a:t>broadband service</a:t>
            </a:r>
            <a:r>
              <a:rPr sz="1800" spc="75" dirty="0">
                <a:solidFill>
                  <a:srgbClr val="44465B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4465B"/>
                </a:solidFill>
                <a:latin typeface="Carlito"/>
                <a:cs typeface="Carlito"/>
              </a:rPr>
              <a:t>company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6" name="object 6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9" name="object 9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5400" b="1" spc="-15" dirty="0">
                <a:latin typeface="Carlito"/>
                <a:cs typeface="Carlito"/>
              </a:rPr>
              <a:t>Network</a:t>
            </a:r>
            <a:r>
              <a:rPr sz="5400" b="1" spc="-10" dirty="0">
                <a:latin typeface="Carlito"/>
                <a:cs typeface="Carlito"/>
              </a:rPr>
              <a:t> </a:t>
            </a:r>
            <a:r>
              <a:rPr sz="5400" b="1" spc="-15" dirty="0">
                <a:latin typeface="Carlito"/>
                <a:cs typeface="Carlito"/>
              </a:rPr>
              <a:t>Protocols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353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60" dirty="0">
                <a:solidFill>
                  <a:srgbClr val="A3123E"/>
                </a:solidFill>
                <a:latin typeface="Trebuchet MS"/>
                <a:cs typeface="Trebuchet MS"/>
              </a:rPr>
              <a:t>Analo</a:t>
            </a:r>
            <a:r>
              <a:rPr sz="3200" b="1" spc="-180" dirty="0">
                <a:solidFill>
                  <a:srgbClr val="A3123E"/>
                </a:solidFill>
                <a:latin typeface="Trebuchet MS"/>
                <a:cs typeface="Trebuchet MS"/>
              </a:rPr>
              <a:t>g</a:t>
            </a:r>
            <a:r>
              <a:rPr sz="3200" b="1" spc="-275" dirty="0">
                <a:solidFill>
                  <a:srgbClr val="A3123E"/>
                </a:solidFill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2105" y="1136903"/>
            <a:ext cx="7720100" cy="4251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2964" y="5262829"/>
            <a:ext cx="9945370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network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protocol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similar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human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protocol,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except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that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entities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exchanging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messages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taking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actions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hardware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software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components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computer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90" dirty="0">
                <a:latin typeface="Arial"/>
                <a:cs typeface="Arial"/>
              </a:rPr>
              <a:t>All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activity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Internet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that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involves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two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more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communicating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remote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entities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governed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by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8818" y="1075766"/>
            <a:ext cx="11380470" cy="5251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642620" marR="111125" indent="-228600">
              <a:lnSpc>
                <a:spcPts val="2690"/>
              </a:lnSpc>
              <a:spcBef>
                <a:spcPts val="745"/>
              </a:spcBef>
              <a:buChar char="•"/>
              <a:tabLst>
                <a:tab pos="643255" algn="l"/>
              </a:tabLst>
            </a:pPr>
            <a:r>
              <a:rPr sz="2800" spc="-32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110" dirty="0">
                <a:solidFill>
                  <a:srgbClr val="0D0D0D"/>
                </a:solidFill>
                <a:latin typeface="Arial"/>
                <a:cs typeface="Arial"/>
              </a:rPr>
              <a:t>protocol </a:t>
            </a:r>
            <a:r>
              <a:rPr sz="2800" spc="-100" dirty="0">
                <a:solidFill>
                  <a:srgbClr val="0D0D0D"/>
                </a:solidFill>
                <a:latin typeface="Arial"/>
                <a:cs typeface="Arial"/>
              </a:rPr>
              <a:t>is </a:t>
            </a:r>
            <a:r>
              <a:rPr sz="2800" spc="-30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135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800" spc="-80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rules </a:t>
            </a:r>
            <a:r>
              <a:rPr sz="2800" spc="-125" dirty="0">
                <a:solidFill>
                  <a:srgbClr val="0D0D0D"/>
                </a:solidFill>
                <a:latin typeface="Arial"/>
                <a:cs typeface="Arial"/>
              </a:rPr>
              <a:t>specifying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how </a:t>
            </a:r>
            <a:r>
              <a:rPr sz="2800" spc="-130" dirty="0">
                <a:solidFill>
                  <a:srgbClr val="0D0D0D"/>
                </a:solidFill>
                <a:latin typeface="Arial"/>
                <a:cs typeface="Arial"/>
              </a:rPr>
              <a:t>computers </a:t>
            </a:r>
            <a:r>
              <a:rPr sz="2800" spc="-140" dirty="0">
                <a:solidFill>
                  <a:srgbClr val="0D0D0D"/>
                </a:solidFill>
                <a:latin typeface="Arial"/>
                <a:cs typeface="Arial"/>
              </a:rPr>
              <a:t>should </a:t>
            </a:r>
            <a:r>
              <a:rPr sz="2800" spc="-155" dirty="0">
                <a:solidFill>
                  <a:srgbClr val="0D0D0D"/>
                </a:solidFill>
                <a:latin typeface="Arial"/>
                <a:cs typeface="Arial"/>
              </a:rPr>
              <a:t>communicate  </a:t>
            </a:r>
            <a:r>
              <a:rPr sz="2800" spc="-95" dirty="0">
                <a:solidFill>
                  <a:srgbClr val="0D0D0D"/>
                </a:solidFill>
                <a:latin typeface="Arial"/>
                <a:cs typeface="Arial"/>
              </a:rPr>
              <a:t>with </a:t>
            </a:r>
            <a:r>
              <a:rPr sz="2800" spc="-215" dirty="0">
                <a:solidFill>
                  <a:srgbClr val="0D0D0D"/>
                </a:solidFill>
                <a:latin typeface="Arial"/>
                <a:cs typeface="Arial"/>
              </a:rPr>
              <a:t>each </a:t>
            </a:r>
            <a:r>
              <a:rPr sz="2800" spc="-114" dirty="0">
                <a:solidFill>
                  <a:srgbClr val="0D0D0D"/>
                </a:solidFill>
                <a:latin typeface="Arial"/>
                <a:cs typeface="Arial"/>
              </a:rPr>
              <a:t>other </a:t>
            </a:r>
            <a:r>
              <a:rPr sz="2800" spc="-140" dirty="0">
                <a:solidFill>
                  <a:srgbClr val="0D0D0D"/>
                </a:solidFill>
                <a:latin typeface="Arial"/>
                <a:cs typeface="Arial"/>
              </a:rPr>
              <a:t>over </a:t>
            </a:r>
            <a:r>
              <a:rPr sz="2800" spc="-3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network.</a:t>
            </a:r>
            <a:endParaRPr sz="2800" dirty="0">
              <a:latin typeface="Arial"/>
              <a:cs typeface="Arial"/>
            </a:endParaRPr>
          </a:p>
          <a:p>
            <a:pPr marL="642620" marR="765175" indent="-228600">
              <a:lnSpc>
                <a:spcPts val="2690"/>
              </a:lnSpc>
              <a:spcBef>
                <a:spcPts val="1005"/>
              </a:spcBef>
              <a:buChar char="•"/>
              <a:tabLst>
                <a:tab pos="643255" algn="l"/>
              </a:tabLst>
            </a:pPr>
            <a:r>
              <a:rPr sz="2800" spc="-55" dirty="0">
                <a:solidFill>
                  <a:srgbClr val="0D0D0D"/>
                </a:solidFill>
                <a:latin typeface="Arial"/>
                <a:cs typeface="Arial"/>
              </a:rPr>
              <a:t>It </a:t>
            </a:r>
            <a:r>
              <a:rPr sz="2800" spc="-145" dirty="0">
                <a:solidFill>
                  <a:srgbClr val="0D0D0D"/>
                </a:solidFill>
                <a:latin typeface="Arial"/>
                <a:cs typeface="Arial"/>
              </a:rPr>
              <a:t>defines </a:t>
            </a:r>
            <a:r>
              <a:rPr sz="2800" spc="-31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common </a:t>
            </a:r>
            <a:r>
              <a:rPr sz="2800" spc="-105" dirty="0">
                <a:solidFill>
                  <a:srgbClr val="0D0D0D"/>
                </a:solidFill>
                <a:latin typeface="Arial"/>
                <a:cs typeface="Arial"/>
              </a:rPr>
              <a:t>format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spc="-135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800" spc="-80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rules </a:t>
            </a:r>
            <a:r>
              <a:rPr sz="2800" spc="-50" dirty="0">
                <a:solidFill>
                  <a:srgbClr val="0D0D0D"/>
                </a:solidFill>
                <a:latin typeface="Arial"/>
                <a:cs typeface="Arial"/>
              </a:rPr>
              <a:t>for </a:t>
            </a:r>
            <a:r>
              <a:rPr sz="2800" spc="-175" dirty="0">
                <a:solidFill>
                  <a:srgbClr val="0D0D0D"/>
                </a:solidFill>
                <a:latin typeface="Arial"/>
                <a:cs typeface="Arial"/>
              </a:rPr>
              <a:t>exchanging </a:t>
            </a:r>
            <a:r>
              <a:rPr sz="2800" spc="-200" dirty="0">
                <a:solidFill>
                  <a:srgbClr val="0D0D0D"/>
                </a:solidFill>
                <a:latin typeface="Arial"/>
                <a:cs typeface="Arial"/>
              </a:rPr>
              <a:t>messages  </a:t>
            </a:r>
            <a:r>
              <a:rPr sz="2800" spc="-175" dirty="0">
                <a:solidFill>
                  <a:srgbClr val="0D0D0D"/>
                </a:solidFill>
                <a:latin typeface="Arial"/>
                <a:cs typeface="Arial"/>
              </a:rPr>
              <a:t>between</a:t>
            </a:r>
            <a:r>
              <a:rPr sz="2800" spc="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0D0D0D"/>
                </a:solidFill>
                <a:latin typeface="Arial"/>
                <a:cs typeface="Arial"/>
              </a:rPr>
              <a:t>devices.</a:t>
            </a:r>
            <a:endParaRPr sz="2800" dirty="0">
              <a:latin typeface="Arial"/>
              <a:cs typeface="Arial"/>
            </a:endParaRPr>
          </a:p>
          <a:p>
            <a:pPr marL="642620" marR="692150" indent="-228600">
              <a:lnSpc>
                <a:spcPts val="2690"/>
              </a:lnSpc>
              <a:spcBef>
                <a:spcPts val="995"/>
              </a:spcBef>
              <a:buChar char="•"/>
              <a:tabLst>
                <a:tab pos="643255" algn="l"/>
              </a:tabLst>
            </a:pPr>
            <a:r>
              <a:rPr sz="2800" spc="-195" dirty="0">
                <a:solidFill>
                  <a:srgbClr val="0D0D0D"/>
                </a:solidFill>
                <a:latin typeface="Arial"/>
                <a:cs typeface="Arial"/>
              </a:rPr>
              <a:t>Are </a:t>
            </a:r>
            <a:r>
              <a:rPr sz="2800" spc="-150" dirty="0">
                <a:solidFill>
                  <a:srgbClr val="0D0D0D"/>
                </a:solidFill>
                <a:latin typeface="Arial"/>
                <a:cs typeface="Arial"/>
              </a:rPr>
              <a:t>implemented </a:t>
            </a:r>
            <a:r>
              <a:rPr sz="2800" spc="-155" dirty="0">
                <a:solidFill>
                  <a:srgbClr val="0D0D0D"/>
                </a:solidFill>
                <a:latin typeface="Arial"/>
                <a:cs typeface="Arial"/>
              </a:rPr>
              <a:t>by </a:t>
            </a:r>
            <a:r>
              <a:rPr sz="2800" spc="-185" dirty="0">
                <a:solidFill>
                  <a:srgbClr val="0D0D0D"/>
                </a:solidFill>
                <a:latin typeface="Arial"/>
                <a:cs typeface="Arial"/>
              </a:rPr>
              <a:t>end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devices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intermediary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devices </a:t>
            </a:r>
            <a:r>
              <a:rPr sz="2800" spc="-100" dirty="0">
                <a:solidFill>
                  <a:srgbClr val="0D0D0D"/>
                </a:solidFill>
                <a:latin typeface="Arial"/>
                <a:cs typeface="Arial"/>
              </a:rPr>
              <a:t>in </a:t>
            </a:r>
            <a:r>
              <a:rPr sz="2800" spc="-135" dirty="0">
                <a:solidFill>
                  <a:srgbClr val="0D0D0D"/>
                </a:solidFill>
                <a:latin typeface="Arial"/>
                <a:cs typeface="Arial"/>
              </a:rPr>
              <a:t>software,  </a:t>
            </a:r>
            <a:r>
              <a:rPr sz="2800" spc="-170" dirty="0">
                <a:solidFill>
                  <a:srgbClr val="0D0D0D"/>
                </a:solidFill>
                <a:latin typeface="Arial"/>
                <a:cs typeface="Arial"/>
              </a:rPr>
              <a:t>hardware, </a:t>
            </a:r>
            <a:r>
              <a:rPr sz="2800" spc="-80" dirty="0">
                <a:solidFill>
                  <a:srgbClr val="0D0D0D"/>
                </a:solidFill>
                <a:latin typeface="Arial"/>
                <a:cs typeface="Arial"/>
              </a:rPr>
              <a:t>or</a:t>
            </a:r>
            <a:r>
              <a:rPr sz="2800" spc="1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0D0D0D"/>
                </a:solidFill>
                <a:latin typeface="Arial"/>
                <a:cs typeface="Arial"/>
              </a:rPr>
              <a:t>both.</a:t>
            </a:r>
            <a:endParaRPr sz="2800" dirty="0">
              <a:latin typeface="Arial"/>
              <a:cs typeface="Arial"/>
            </a:endParaRPr>
          </a:p>
          <a:p>
            <a:pPr marL="642620" marR="1492885" indent="-228600">
              <a:lnSpc>
                <a:spcPct val="80000"/>
              </a:lnSpc>
              <a:spcBef>
                <a:spcPts val="1015"/>
              </a:spcBef>
              <a:buChar char="•"/>
              <a:tabLst>
                <a:tab pos="643255" algn="l"/>
              </a:tabLst>
            </a:pPr>
            <a:r>
              <a:rPr sz="2800" spc="-275" dirty="0">
                <a:solidFill>
                  <a:srgbClr val="0D0D0D"/>
                </a:solidFill>
                <a:latin typeface="Arial"/>
                <a:cs typeface="Arial"/>
              </a:rPr>
              <a:t>Each </a:t>
            </a:r>
            <a:r>
              <a:rPr sz="2800" spc="-125" dirty="0">
                <a:solidFill>
                  <a:srgbClr val="0D0D0D"/>
                </a:solidFill>
                <a:latin typeface="Arial"/>
                <a:cs typeface="Arial"/>
              </a:rPr>
              <a:t>network </a:t>
            </a:r>
            <a:r>
              <a:rPr sz="2800" spc="-110" dirty="0">
                <a:solidFill>
                  <a:srgbClr val="0D0D0D"/>
                </a:solidFill>
                <a:latin typeface="Arial"/>
                <a:cs typeface="Arial"/>
              </a:rPr>
              <a:t>protocol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has </a:t>
            </a:r>
            <a:r>
              <a:rPr sz="2800" spc="-65" dirty="0">
                <a:solidFill>
                  <a:srgbClr val="0D0D0D"/>
                </a:solidFill>
                <a:latin typeface="Arial"/>
                <a:cs typeface="Arial"/>
              </a:rPr>
              <a:t>its </a:t>
            </a:r>
            <a:r>
              <a:rPr sz="2800" spc="-160" dirty="0">
                <a:solidFill>
                  <a:srgbClr val="0D0D0D"/>
                </a:solidFill>
                <a:latin typeface="Arial"/>
                <a:cs typeface="Arial"/>
              </a:rPr>
              <a:t>own </a:t>
            </a:r>
            <a:r>
              <a:rPr sz="2800" spc="-100" dirty="0">
                <a:solidFill>
                  <a:srgbClr val="0D0D0D"/>
                </a:solidFill>
                <a:latin typeface="Arial"/>
                <a:cs typeface="Arial"/>
              </a:rPr>
              <a:t>function, format, </a:t>
            </a:r>
            <a:r>
              <a:rPr sz="2800" spc="-21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spc="-120" dirty="0">
                <a:solidFill>
                  <a:srgbClr val="0D0D0D"/>
                </a:solidFill>
                <a:latin typeface="Arial"/>
                <a:cs typeface="Arial"/>
              </a:rPr>
              <a:t>rules </a:t>
            </a:r>
            <a:r>
              <a:rPr sz="2800" spc="-50" dirty="0">
                <a:solidFill>
                  <a:srgbClr val="0D0D0D"/>
                </a:solidFill>
                <a:latin typeface="Arial"/>
                <a:cs typeface="Arial"/>
              </a:rPr>
              <a:t>for  </a:t>
            </a:r>
            <a:r>
              <a:rPr sz="2800" spc="-150" dirty="0">
                <a:solidFill>
                  <a:srgbClr val="0D0D0D"/>
                </a:solidFill>
                <a:latin typeface="Arial"/>
                <a:cs typeface="Arial"/>
              </a:rPr>
              <a:t>communications.For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0D0D0D"/>
                </a:solidFill>
                <a:latin typeface="Arial"/>
                <a:cs typeface="Arial"/>
              </a:rPr>
              <a:t>example,</a:t>
            </a:r>
            <a:endParaRPr sz="2800" dirty="0">
              <a:latin typeface="Arial"/>
              <a:cs typeface="Arial"/>
            </a:endParaRPr>
          </a:p>
          <a:p>
            <a:pPr marL="1099820" marR="5080" lvl="1" indent="-229235" algn="just">
              <a:lnSpc>
                <a:spcPct val="80000"/>
              </a:lnSpc>
              <a:spcBef>
                <a:spcPts val="525"/>
              </a:spcBef>
              <a:buChar char="•"/>
              <a:tabLst>
                <a:tab pos="1100455" algn="l"/>
              </a:tabLst>
            </a:pP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i="1" spc="-130" dirty="0">
                <a:solidFill>
                  <a:srgbClr val="C00000"/>
                </a:solidFill>
                <a:latin typeface="Arial"/>
                <a:cs typeface="Arial"/>
              </a:rPr>
              <a:t>Transport </a:t>
            </a:r>
            <a:r>
              <a:rPr sz="2400" i="1" spc="-120" dirty="0">
                <a:solidFill>
                  <a:srgbClr val="C00000"/>
                </a:solidFill>
                <a:latin typeface="Arial"/>
                <a:cs typeface="Arial"/>
              </a:rPr>
              <a:t>Control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Protocol </a:t>
            </a:r>
            <a:r>
              <a:rPr sz="2400" spc="-180" dirty="0">
                <a:solidFill>
                  <a:srgbClr val="0D0D0D"/>
                </a:solidFill>
                <a:latin typeface="Arial"/>
                <a:cs typeface="Arial"/>
              </a:rPr>
              <a:t>has </a:t>
            </a:r>
            <a:r>
              <a:rPr sz="2400" spc="-26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400" spc="-95" dirty="0">
                <a:solidFill>
                  <a:srgbClr val="0D0D0D"/>
                </a:solidFill>
                <a:latin typeface="Arial"/>
                <a:cs typeface="Arial"/>
              </a:rPr>
              <a:t>rule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that 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if </a:t>
            </a:r>
            <a:r>
              <a:rPr sz="2400" spc="-160" dirty="0">
                <a:solidFill>
                  <a:srgbClr val="0D0D0D"/>
                </a:solidFill>
                <a:latin typeface="Arial"/>
                <a:cs typeface="Arial"/>
              </a:rPr>
              <a:t>one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50" dirty="0">
                <a:solidFill>
                  <a:srgbClr val="0D0D0D"/>
                </a:solidFill>
                <a:latin typeface="Arial"/>
                <a:cs typeface="Arial"/>
              </a:rPr>
              <a:t>sends </a:t>
            </a:r>
            <a:r>
              <a:rPr sz="2400" spc="-170" dirty="0">
                <a:solidFill>
                  <a:srgbClr val="0D0D0D"/>
                </a:solidFill>
                <a:latin typeface="Arial"/>
                <a:cs typeface="Arial"/>
              </a:rPr>
              <a:t>data </a:t>
            </a:r>
            <a:r>
              <a:rPr sz="2400" spc="-75" dirty="0">
                <a:solidFill>
                  <a:srgbClr val="0D0D0D"/>
                </a:solidFill>
                <a:latin typeface="Arial"/>
                <a:cs typeface="Arial"/>
              </a:rPr>
              <a:t>to </a:t>
            </a:r>
            <a:r>
              <a:rPr sz="2400" spc="-125" dirty="0">
                <a:solidFill>
                  <a:srgbClr val="0D0D0D"/>
                </a:solidFill>
                <a:latin typeface="Arial"/>
                <a:cs typeface="Arial"/>
              </a:rPr>
              <a:t>another 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computer,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destination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should </a:t>
            </a:r>
            <a:r>
              <a:rPr sz="2400" spc="-85" dirty="0">
                <a:solidFill>
                  <a:srgbClr val="0D0D0D"/>
                </a:solidFill>
                <a:latin typeface="Arial"/>
                <a:cs typeface="Arial"/>
              </a:rPr>
              <a:t>let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source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40" dirty="0">
                <a:solidFill>
                  <a:srgbClr val="0D0D0D"/>
                </a:solidFill>
                <a:latin typeface="Arial"/>
                <a:cs typeface="Arial"/>
              </a:rPr>
              <a:t>know 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if </a:t>
            </a:r>
            <a:r>
              <a:rPr sz="2400" spc="-175" dirty="0">
                <a:solidFill>
                  <a:srgbClr val="0D0D0D"/>
                </a:solidFill>
                <a:latin typeface="Arial"/>
                <a:cs typeface="Arial"/>
              </a:rPr>
              <a:t>any </a:t>
            </a:r>
            <a:r>
              <a:rPr sz="2400" spc="-170" dirty="0">
                <a:solidFill>
                  <a:srgbClr val="0D0D0D"/>
                </a:solidFill>
                <a:latin typeface="Arial"/>
                <a:cs typeface="Arial"/>
              </a:rPr>
              <a:t>data  </a:t>
            </a:r>
            <a:r>
              <a:rPr sz="2400" spc="-180" dirty="0">
                <a:solidFill>
                  <a:srgbClr val="0D0D0D"/>
                </a:solidFill>
                <a:latin typeface="Arial"/>
                <a:cs typeface="Arial"/>
              </a:rPr>
              <a:t>was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missing </a:t>
            </a:r>
            <a:r>
              <a:rPr sz="2400" spc="-135" dirty="0">
                <a:solidFill>
                  <a:srgbClr val="0D0D0D"/>
                </a:solidFill>
                <a:latin typeface="Arial"/>
                <a:cs typeface="Arial"/>
              </a:rPr>
              <a:t>so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source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 </a:t>
            </a:r>
            <a:r>
              <a:rPr sz="2400" spc="-175" dirty="0">
                <a:solidFill>
                  <a:srgbClr val="0D0D0D"/>
                </a:solidFill>
                <a:latin typeface="Arial"/>
                <a:cs typeface="Arial"/>
              </a:rPr>
              <a:t>can </a:t>
            </a:r>
            <a:r>
              <a:rPr sz="2400" spc="-100" dirty="0">
                <a:solidFill>
                  <a:srgbClr val="0D0D0D"/>
                </a:solidFill>
                <a:latin typeface="Arial"/>
                <a:cs typeface="Arial"/>
              </a:rPr>
              <a:t>re-send</a:t>
            </a:r>
            <a:r>
              <a:rPr sz="2400" spc="3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it.</a:t>
            </a:r>
            <a:endParaRPr sz="2400" dirty="0">
              <a:latin typeface="Arial"/>
              <a:cs typeface="Arial"/>
            </a:endParaRPr>
          </a:p>
          <a:p>
            <a:pPr marL="1099820" lvl="1" indent="-229235" algn="just">
              <a:lnSpc>
                <a:spcPts val="2510"/>
              </a:lnSpc>
              <a:buChar char="•"/>
              <a:tabLst>
                <a:tab pos="1100455" algn="l"/>
              </a:tabLst>
            </a:pPr>
            <a:r>
              <a:rPr sz="2400" spc="-200" dirty="0">
                <a:solidFill>
                  <a:srgbClr val="0D0D0D"/>
                </a:solidFill>
                <a:latin typeface="Arial"/>
                <a:cs typeface="Arial"/>
              </a:rPr>
              <a:t>Or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400" i="1" spc="-105" dirty="0">
                <a:solidFill>
                  <a:srgbClr val="C00000"/>
                </a:solidFill>
                <a:latin typeface="Arial"/>
                <a:cs typeface="Arial"/>
              </a:rPr>
              <a:t>Internet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Protocol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which specifies </a:t>
            </a:r>
            <a:r>
              <a:rPr sz="2400" spc="-135" dirty="0">
                <a:solidFill>
                  <a:srgbClr val="0D0D0D"/>
                </a:solidFill>
                <a:latin typeface="Arial"/>
                <a:cs typeface="Arial"/>
              </a:rPr>
              <a:t>how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computers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should</a:t>
            </a:r>
            <a:r>
              <a:rPr sz="2400" spc="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D0D0D"/>
                </a:solidFill>
                <a:latin typeface="Arial"/>
                <a:cs typeface="Arial"/>
              </a:rPr>
              <a:t>route </a:t>
            </a:r>
            <a:r>
              <a:rPr sz="2400" spc="-90" dirty="0">
                <a:solidFill>
                  <a:srgbClr val="0D0D0D"/>
                </a:solidFill>
                <a:latin typeface="Arial"/>
                <a:cs typeface="Arial"/>
              </a:rPr>
              <a:t>information </a:t>
            </a:r>
            <a:r>
              <a:rPr sz="2400" spc="-75" dirty="0">
                <a:solidFill>
                  <a:srgbClr val="0D0D0D"/>
                </a:solidFill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  <a:p>
            <a:pPr marL="1099820" algn="just">
              <a:lnSpc>
                <a:spcPts val="2595"/>
              </a:lnSpc>
            </a:pPr>
            <a:r>
              <a:rPr sz="2400" spc="-100" dirty="0">
                <a:solidFill>
                  <a:srgbClr val="0D0D0D"/>
                </a:solidFill>
                <a:latin typeface="Arial"/>
                <a:cs typeface="Arial"/>
              </a:rPr>
              <a:t>other</a:t>
            </a:r>
            <a:r>
              <a:rPr sz="24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computers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D0D0D"/>
                </a:solidFill>
                <a:latin typeface="Arial"/>
                <a:cs typeface="Arial"/>
              </a:rPr>
              <a:t>by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D0D0D"/>
                </a:solidFill>
                <a:latin typeface="Arial"/>
                <a:cs typeface="Arial"/>
              </a:rPr>
              <a:t>attaching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D0D0D"/>
                </a:solidFill>
                <a:latin typeface="Arial"/>
                <a:cs typeface="Arial"/>
              </a:rPr>
              <a:t>addresses</a:t>
            </a:r>
            <a:r>
              <a:rPr sz="2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onto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D0D0D"/>
                </a:solidFill>
                <a:latin typeface="Arial"/>
                <a:cs typeface="Arial"/>
              </a:rPr>
              <a:t>data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it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D0D0D"/>
                </a:solidFill>
                <a:latin typeface="Arial"/>
                <a:cs typeface="Arial"/>
              </a:rPr>
              <a:t>sends.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TCP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/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IP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is a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set of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standardized rules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allow computers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communicate on a network such as the</a:t>
            </a:r>
            <a:r>
              <a:rPr sz="1200" spc="-1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internet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657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35" dirty="0">
                <a:solidFill>
                  <a:srgbClr val="A3123E"/>
                </a:solidFill>
                <a:latin typeface="Trebuchet MS"/>
                <a:cs typeface="Trebuchet MS"/>
              </a:rPr>
              <a:t>What </a:t>
            </a:r>
            <a:r>
              <a:rPr sz="3200" b="1" spc="-35" dirty="0">
                <a:solidFill>
                  <a:srgbClr val="A3123E"/>
                </a:solidFill>
                <a:latin typeface="Trebuchet MS"/>
                <a:cs typeface="Trebuchet MS"/>
              </a:rPr>
              <a:t>is </a:t>
            </a:r>
            <a:r>
              <a:rPr sz="3200" b="1" spc="-15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b="1" spc="-285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32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90" dirty="0">
                <a:solidFill>
                  <a:srgbClr val="A3123E"/>
                </a:solidFill>
                <a:latin typeface="Trebuchet MS"/>
                <a:cs typeface="Trebuchet MS"/>
              </a:rPr>
              <a:t>protocol?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590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0" dirty="0">
                <a:solidFill>
                  <a:srgbClr val="A3123E"/>
                </a:solidFill>
                <a:latin typeface="Trebuchet MS"/>
                <a:cs typeface="Trebuchet MS"/>
              </a:rPr>
              <a:t>P</a:t>
            </a:r>
            <a:r>
              <a:rPr sz="3200" b="1" spc="-185" dirty="0">
                <a:solidFill>
                  <a:srgbClr val="A3123E"/>
                </a:solidFill>
                <a:latin typeface="Trebuchet MS"/>
                <a:cs typeface="Trebuchet MS"/>
              </a:rPr>
              <a:t>r</a:t>
            </a:r>
            <a:r>
              <a:rPr sz="3200" b="1" spc="-320" dirty="0">
                <a:solidFill>
                  <a:srgbClr val="A3123E"/>
                </a:solidFill>
                <a:latin typeface="Trebuchet MS"/>
                <a:cs typeface="Trebuchet MS"/>
              </a:rPr>
              <a:t>o</a:t>
            </a:r>
            <a:r>
              <a:rPr sz="3200" b="1" spc="-215" dirty="0">
                <a:solidFill>
                  <a:srgbClr val="A3123E"/>
                </a:solidFill>
                <a:latin typeface="Trebuchet MS"/>
                <a:cs typeface="Trebuchet MS"/>
              </a:rPr>
              <a:t>t</a:t>
            </a:r>
            <a:r>
              <a:rPr sz="3200" b="1" spc="-204" dirty="0">
                <a:solidFill>
                  <a:srgbClr val="A3123E"/>
                </a:solidFill>
                <a:latin typeface="Trebuchet MS"/>
                <a:cs typeface="Trebuchet MS"/>
              </a:rPr>
              <a:t>oco</a:t>
            </a:r>
            <a:r>
              <a:rPr sz="3200" b="1" spc="-145" dirty="0">
                <a:solidFill>
                  <a:srgbClr val="A3123E"/>
                </a:solidFill>
                <a:latin typeface="Trebuchet MS"/>
                <a:cs typeface="Trebuchet MS"/>
              </a:rPr>
              <a:t>l</a:t>
            </a:r>
            <a:r>
              <a:rPr sz="3200" b="1" spc="75" dirty="0">
                <a:solidFill>
                  <a:srgbClr val="A3123E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436" y="1586483"/>
            <a:ext cx="9264650" cy="203009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37782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90" dirty="0">
                <a:latin typeface="Arial"/>
                <a:cs typeface="Arial"/>
              </a:rPr>
              <a:t>Protocols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routers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determine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packet's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source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destination;</a:t>
            </a:r>
            <a:endParaRPr sz="1800">
              <a:latin typeface="Arial"/>
              <a:cs typeface="Arial"/>
            </a:endParaRPr>
          </a:p>
          <a:p>
            <a:pPr marL="37782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95" dirty="0">
                <a:latin typeface="Arial"/>
                <a:cs typeface="Arial"/>
              </a:rPr>
              <a:t>hardware-implemented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protocols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network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interface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cards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two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physically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computers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control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flow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bits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"wire"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between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two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computers;</a:t>
            </a:r>
            <a:endParaRPr sz="1800">
              <a:latin typeface="Arial"/>
              <a:cs typeface="Arial"/>
            </a:endParaRPr>
          </a:p>
          <a:p>
            <a:pPr marL="377825" marR="10350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210" dirty="0">
                <a:latin typeface="Arial"/>
                <a:cs typeface="Arial"/>
              </a:rPr>
              <a:t>A </a:t>
            </a:r>
            <a:r>
              <a:rPr sz="1800" spc="-95" dirty="0">
                <a:latin typeface="Arial"/>
                <a:cs typeface="Arial"/>
              </a:rPr>
              <a:t>congestion </a:t>
            </a:r>
            <a:r>
              <a:rPr sz="1800" spc="-70" dirty="0">
                <a:latin typeface="Arial"/>
                <a:cs typeface="Arial"/>
              </a:rPr>
              <a:t>control protocol controls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00" dirty="0">
                <a:latin typeface="Arial"/>
                <a:cs typeface="Arial"/>
              </a:rPr>
              <a:t>rate at </a:t>
            </a:r>
            <a:r>
              <a:rPr sz="1800" spc="-90" dirty="0">
                <a:latin typeface="Arial"/>
                <a:cs typeface="Arial"/>
              </a:rPr>
              <a:t>which </a:t>
            </a:r>
            <a:r>
              <a:rPr sz="1800" spc="-114" dirty="0">
                <a:latin typeface="Arial"/>
                <a:cs typeface="Arial"/>
              </a:rPr>
              <a:t>packets </a:t>
            </a:r>
            <a:r>
              <a:rPr sz="1800" spc="-125" dirty="0">
                <a:latin typeface="Arial"/>
                <a:cs typeface="Arial"/>
              </a:rPr>
              <a:t>are </a:t>
            </a:r>
            <a:r>
              <a:rPr sz="1800" spc="-80" dirty="0">
                <a:latin typeface="Arial"/>
                <a:cs typeface="Arial"/>
              </a:rPr>
              <a:t>transmitted </a:t>
            </a:r>
            <a:r>
              <a:rPr sz="1800" spc="-110" dirty="0">
                <a:latin typeface="Arial"/>
                <a:cs typeface="Arial"/>
              </a:rPr>
              <a:t>between </a:t>
            </a:r>
            <a:r>
              <a:rPr sz="1800" spc="-105" dirty="0">
                <a:latin typeface="Arial"/>
                <a:cs typeface="Arial"/>
              </a:rPr>
              <a:t>sender  </a:t>
            </a:r>
            <a:r>
              <a:rPr sz="1800" spc="-135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receiver.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497" y="4390390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Internet,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90" dirty="0">
                <a:latin typeface="Arial"/>
                <a:cs typeface="Arial"/>
              </a:rPr>
              <a:t>computer </a:t>
            </a:r>
            <a:r>
              <a:rPr sz="1800" spc="-85" dirty="0">
                <a:latin typeface="Arial"/>
                <a:cs typeface="Arial"/>
              </a:rPr>
              <a:t>networks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105" dirty="0">
                <a:latin typeface="Arial"/>
                <a:cs typeface="Arial"/>
              </a:rPr>
              <a:t>general, </a:t>
            </a:r>
            <a:r>
              <a:rPr sz="1800" spc="-155" dirty="0">
                <a:latin typeface="Arial"/>
                <a:cs typeface="Arial"/>
              </a:rPr>
              <a:t>make </a:t>
            </a:r>
            <a:r>
              <a:rPr sz="1800" spc="-105" dirty="0">
                <a:latin typeface="Arial"/>
                <a:cs typeface="Arial"/>
              </a:rPr>
              <a:t>extensive </a:t>
            </a:r>
            <a:r>
              <a:rPr sz="1800" spc="-120" dirty="0">
                <a:latin typeface="Arial"/>
                <a:cs typeface="Arial"/>
              </a:rPr>
              <a:t>use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protocols.  Different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protocols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are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used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accomplish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different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communication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623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0" dirty="0">
                <a:solidFill>
                  <a:srgbClr val="C00000"/>
                </a:solidFill>
                <a:latin typeface="Trebuchet MS"/>
                <a:cs typeface="Trebuchet MS"/>
              </a:rPr>
              <a:t>ISP </a:t>
            </a:r>
            <a:r>
              <a:rPr sz="4000" b="1" spc="-290" dirty="0">
                <a:solidFill>
                  <a:srgbClr val="C00000"/>
                </a:solidFill>
                <a:latin typeface="Trebuchet MS"/>
                <a:cs typeface="Trebuchet MS"/>
              </a:rPr>
              <a:t>-Internet </a:t>
            </a:r>
            <a:r>
              <a:rPr sz="4000" b="1" spc="-210" dirty="0">
                <a:solidFill>
                  <a:srgbClr val="C00000"/>
                </a:solidFill>
                <a:latin typeface="Trebuchet MS"/>
                <a:cs typeface="Trebuchet MS"/>
              </a:rPr>
              <a:t>Service</a:t>
            </a:r>
            <a:r>
              <a:rPr sz="4000" b="1" spc="-3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75" dirty="0">
                <a:solidFill>
                  <a:srgbClr val="C00000"/>
                </a:solidFill>
                <a:latin typeface="Trebuchet MS"/>
                <a:cs typeface="Trebuchet MS"/>
              </a:rPr>
              <a:t>Provider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56893"/>
            <a:ext cx="10068560" cy="3706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17145" indent="-228600">
              <a:lnSpc>
                <a:spcPct val="904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ISP 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is </a:t>
            </a: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an </a:t>
            </a:r>
            <a:r>
              <a:rPr sz="2800" spc="-20" dirty="0">
                <a:solidFill>
                  <a:srgbClr val="202429"/>
                </a:solidFill>
                <a:latin typeface="Carlito"/>
                <a:cs typeface="Carlito"/>
              </a:rPr>
              <a:t>acronym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that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stands </a:t>
            </a:r>
            <a:r>
              <a:rPr sz="2800" spc="-25" dirty="0">
                <a:solidFill>
                  <a:srgbClr val="202429"/>
                </a:solidFill>
                <a:latin typeface="Carlito"/>
                <a:cs typeface="Carlito"/>
              </a:rPr>
              <a:t>for </a:t>
            </a:r>
            <a:r>
              <a:rPr sz="2800" i="1" spc="-15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800" i="1" spc="-5" dirty="0">
                <a:solidFill>
                  <a:srgbClr val="202429"/>
                </a:solidFill>
                <a:latin typeface="Carlito"/>
                <a:cs typeface="Carlito"/>
              </a:rPr>
              <a:t>Service Provider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. An 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Service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Provider 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is a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company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that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provides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800" dirty="0">
                <a:solidFill>
                  <a:srgbClr val="202429"/>
                </a:solidFill>
                <a:latin typeface="Carlito"/>
                <a:cs typeface="Carlito"/>
              </a:rPr>
              <a:t>access  </a:t>
            </a:r>
            <a:r>
              <a:rPr sz="2800" spc="-15" dirty="0">
                <a:solidFill>
                  <a:srgbClr val="202429"/>
                </a:solidFill>
                <a:latin typeface="Carlito"/>
                <a:cs typeface="Carlito"/>
              </a:rPr>
              <a:t>to organizations </a:t>
            </a:r>
            <a:r>
              <a:rPr sz="2800" spc="-5" dirty="0">
                <a:solidFill>
                  <a:srgbClr val="202429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202429"/>
                </a:solidFill>
                <a:latin typeface="Carlito"/>
                <a:cs typeface="Carlito"/>
              </a:rPr>
              <a:t>home</a:t>
            </a:r>
            <a:r>
              <a:rPr sz="2800" spc="65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202429"/>
                </a:solidFill>
                <a:latin typeface="Carlito"/>
                <a:cs typeface="Carlito"/>
              </a:rPr>
              <a:t>users.</a:t>
            </a:r>
            <a:r>
              <a:rPr sz="2800" spc="-3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698500" marR="433705" lvl="1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ISPs are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responsible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making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sure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you can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access the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Internet, routing  Internet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traffic,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resolving domain names,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maintaining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network  infrastructure that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makes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access</a:t>
            </a:r>
            <a:r>
              <a:rPr sz="2400" spc="-40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possible.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While the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core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function of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an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ISP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is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provide Internet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access,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many ISPs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do 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much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more.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ISPs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also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offer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services </a:t>
            </a:r>
            <a:r>
              <a:rPr sz="2400" spc="-20" dirty="0">
                <a:solidFill>
                  <a:srgbClr val="202429"/>
                </a:solidFill>
                <a:latin typeface="Carlito"/>
                <a:cs typeface="Carlito"/>
              </a:rPr>
              <a:t>like </a:t>
            </a:r>
            <a:r>
              <a:rPr sz="2400" spc="-10" dirty="0">
                <a:solidFill>
                  <a:srgbClr val="202429"/>
                </a:solidFill>
                <a:latin typeface="Carlito"/>
                <a:cs typeface="Carlito"/>
              </a:rPr>
              <a:t>web </a:t>
            </a:r>
            <a:r>
              <a:rPr sz="2400" spc="-5" dirty="0">
                <a:solidFill>
                  <a:srgbClr val="202429"/>
                </a:solidFill>
                <a:latin typeface="Carlito"/>
                <a:cs typeface="Carlito"/>
              </a:rPr>
              <a:t>hosting, domain name  </a:t>
            </a:r>
            <a:r>
              <a:rPr sz="2400" spc="-15" dirty="0">
                <a:solidFill>
                  <a:srgbClr val="202429"/>
                </a:solidFill>
                <a:latin typeface="Carlito"/>
                <a:cs typeface="Carlito"/>
              </a:rPr>
              <a:t>registration,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and email</a:t>
            </a:r>
            <a:r>
              <a:rPr sz="2400" spc="-35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02429"/>
                </a:solidFill>
                <a:latin typeface="Carlito"/>
                <a:cs typeface="Carlito"/>
              </a:rPr>
              <a:t>services</a:t>
            </a:r>
            <a:endParaRPr sz="2400">
              <a:latin typeface="Carlito"/>
              <a:cs typeface="Carlito"/>
            </a:endParaRPr>
          </a:p>
          <a:p>
            <a:pPr marL="783590">
              <a:lnSpc>
                <a:spcPct val="100000"/>
              </a:lnSpc>
              <a:spcBef>
                <a:spcPts val="795"/>
              </a:spcBef>
            </a:pP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There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3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levels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Internet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Service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Provider (ISP): </a:t>
            </a:r>
            <a:r>
              <a:rPr sz="1800" b="1" spc="-155" dirty="0">
                <a:solidFill>
                  <a:srgbClr val="40424E"/>
                </a:solidFill>
                <a:latin typeface="Trebuchet MS"/>
                <a:cs typeface="Trebuchet MS"/>
              </a:rPr>
              <a:t>Tier-1 </a:t>
            </a:r>
            <a:r>
              <a:rPr sz="1800" b="1" spc="-85" dirty="0">
                <a:solidFill>
                  <a:srgbClr val="40424E"/>
                </a:solidFill>
                <a:latin typeface="Trebuchet MS"/>
                <a:cs typeface="Trebuchet MS"/>
              </a:rPr>
              <a:t>ISP, </a:t>
            </a:r>
            <a:r>
              <a:rPr sz="1800" b="1" spc="-155" dirty="0">
                <a:solidFill>
                  <a:srgbClr val="40424E"/>
                </a:solidFill>
                <a:latin typeface="Trebuchet MS"/>
                <a:cs typeface="Trebuchet MS"/>
              </a:rPr>
              <a:t>Tier-2 </a:t>
            </a:r>
            <a:r>
              <a:rPr sz="1800" b="1" spc="-85" dirty="0">
                <a:solidFill>
                  <a:srgbClr val="40424E"/>
                </a:solidFill>
                <a:latin typeface="Trebuchet MS"/>
                <a:cs typeface="Trebuchet MS"/>
              </a:rPr>
              <a:t>ISP,</a:t>
            </a:r>
            <a:r>
              <a:rPr sz="1800" b="1" spc="2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40424E"/>
                </a:solidFill>
                <a:latin typeface="Trebuchet MS"/>
                <a:cs typeface="Trebuchet MS"/>
              </a:rPr>
              <a:t>and </a:t>
            </a:r>
            <a:r>
              <a:rPr sz="1800" b="1" spc="-155" dirty="0">
                <a:solidFill>
                  <a:srgbClr val="40424E"/>
                </a:solidFill>
                <a:latin typeface="Trebuchet MS"/>
                <a:cs typeface="Trebuchet MS"/>
              </a:rPr>
              <a:t>Tier-3 </a:t>
            </a:r>
            <a:r>
              <a:rPr sz="1800" b="1" spc="-85" dirty="0">
                <a:solidFill>
                  <a:srgbClr val="40424E"/>
                </a:solidFill>
                <a:latin typeface="Trebuchet MS"/>
                <a:cs typeface="Trebuchet MS"/>
              </a:rPr>
              <a:t>ISP.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8986"/>
            <a:ext cx="522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solidFill>
                  <a:srgbClr val="C00000"/>
                </a:solidFill>
                <a:latin typeface="Trebuchet MS"/>
                <a:cs typeface="Trebuchet MS"/>
              </a:rPr>
              <a:t>Internet </a:t>
            </a:r>
            <a:r>
              <a:rPr sz="4000" b="1" spc="-210" dirty="0">
                <a:solidFill>
                  <a:srgbClr val="C00000"/>
                </a:solidFill>
                <a:latin typeface="Trebuchet MS"/>
                <a:cs typeface="Trebuchet MS"/>
              </a:rPr>
              <a:t>Service</a:t>
            </a:r>
            <a:r>
              <a:rPr sz="40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75" dirty="0">
                <a:solidFill>
                  <a:srgbClr val="C00000"/>
                </a:solidFill>
                <a:latin typeface="Trebuchet MS"/>
                <a:cs typeface="Trebuchet MS"/>
              </a:rPr>
              <a:t>Provider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1893" y="1373155"/>
            <a:ext cx="5270439" cy="2627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1690128"/>
            <a:ext cx="6048375" cy="349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997" y="5342635"/>
            <a:ext cx="9587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1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service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providers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sell access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their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networks to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ISPs.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ISPs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then sell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Internet 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access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202429"/>
                </a:solidFill>
                <a:latin typeface="Carlito"/>
                <a:cs typeface="Carlito"/>
              </a:rPr>
              <a:t>organizations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home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users. </a:t>
            </a:r>
            <a:r>
              <a:rPr sz="1800" spc="-30" dirty="0">
                <a:solidFill>
                  <a:srgbClr val="202429"/>
                </a:solidFill>
                <a:latin typeface="Carlito"/>
                <a:cs typeface="Carlito"/>
              </a:rPr>
              <a:t>However,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sometimes Tier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1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ISPs </a:t>
            </a:r>
            <a:r>
              <a:rPr sz="1800" spc="-15" dirty="0">
                <a:solidFill>
                  <a:srgbClr val="202429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sell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Internet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access  </a:t>
            </a:r>
            <a:r>
              <a:rPr sz="1800" spc="-10" dirty="0">
                <a:solidFill>
                  <a:srgbClr val="202429"/>
                </a:solidFill>
                <a:latin typeface="Carlito"/>
                <a:cs typeface="Carlito"/>
              </a:rPr>
              <a:t>directly to </a:t>
            </a:r>
            <a:r>
              <a:rPr sz="1800" spc="-15" dirty="0">
                <a:solidFill>
                  <a:srgbClr val="202429"/>
                </a:solidFill>
                <a:latin typeface="Carlito"/>
                <a:cs typeface="Carlito"/>
              </a:rPr>
              <a:t>organizations </a:t>
            </a:r>
            <a:r>
              <a:rPr sz="1800" dirty="0">
                <a:solidFill>
                  <a:srgbClr val="202429"/>
                </a:solidFill>
                <a:latin typeface="Carlito"/>
                <a:cs typeface="Carlito"/>
              </a:rPr>
              <a:t>and</a:t>
            </a:r>
            <a:r>
              <a:rPr sz="1800" spc="60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Carlito"/>
                <a:cs typeface="Carlito"/>
              </a:rPr>
              <a:t>individuals.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4413"/>
            <a:ext cx="9718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70" dirty="0">
                <a:solidFill>
                  <a:srgbClr val="C00000"/>
                </a:solidFill>
                <a:latin typeface="Trebuchet MS"/>
                <a:cs typeface="Trebuchet MS"/>
              </a:rPr>
              <a:t>Tier </a:t>
            </a:r>
            <a:r>
              <a:rPr sz="3200" b="1" spc="-275" dirty="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sz="3200" b="1" spc="5" dirty="0">
                <a:solidFill>
                  <a:srgbClr val="C00000"/>
                </a:solidFill>
                <a:latin typeface="Trebuchet MS"/>
                <a:cs typeface="Trebuchet MS"/>
              </a:rPr>
              <a:t>ISPs- </a:t>
            </a:r>
            <a:r>
              <a:rPr sz="3200" spc="-145" dirty="0">
                <a:solidFill>
                  <a:srgbClr val="C00000"/>
                </a:solidFill>
                <a:latin typeface="Arial"/>
                <a:cs typeface="Arial"/>
              </a:rPr>
              <a:t>networks </a:t>
            </a: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that </a:t>
            </a:r>
            <a:r>
              <a:rPr sz="3200" spc="-220" dirty="0">
                <a:solidFill>
                  <a:srgbClr val="C00000"/>
                </a:solidFill>
                <a:latin typeface="Arial"/>
                <a:cs typeface="Arial"/>
              </a:rPr>
              <a:t>are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3200" spc="-210" dirty="0">
                <a:solidFill>
                  <a:srgbClr val="C00000"/>
                </a:solidFill>
                <a:latin typeface="Arial"/>
                <a:cs typeface="Arial"/>
              </a:rPr>
              <a:t>backbone</a:t>
            </a:r>
            <a:r>
              <a:rPr sz="3200" spc="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3200" spc="-110" dirty="0">
                <a:solidFill>
                  <a:srgbClr val="C00000"/>
                </a:solidFill>
                <a:latin typeface="Arial"/>
                <a:cs typeface="Arial"/>
              </a:rPr>
              <a:t>Internet</a:t>
            </a:r>
            <a:r>
              <a:rPr sz="4000" spc="-110" dirty="0">
                <a:solidFill>
                  <a:srgbClr val="333333"/>
                </a:solidFill>
                <a:latin typeface="Carlito"/>
                <a:cs typeface="Carlito"/>
              </a:rPr>
              <a:t>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9820" y="328053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292" y="0"/>
                </a:moveTo>
                <a:lnTo>
                  <a:pt x="0" y="0"/>
                </a:lnTo>
                <a:lnTo>
                  <a:pt x="0" y="12191"/>
                </a:lnTo>
                <a:lnTo>
                  <a:pt x="50292" y="12191"/>
                </a:lnTo>
                <a:lnTo>
                  <a:pt x="5029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070610"/>
            <a:ext cx="10306050" cy="41554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at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800" spc="-110" dirty="0">
                <a:solidFill>
                  <a:srgbClr val="40424E"/>
                </a:solidFill>
                <a:latin typeface="Arial"/>
                <a:cs typeface="Arial"/>
              </a:rPr>
              <a:t>top </a:t>
            </a:r>
            <a:r>
              <a:rPr sz="2800" spc="-75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 hierarchy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220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31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global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reach 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do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not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pay </a:t>
            </a:r>
            <a:r>
              <a:rPr sz="2800" spc="-50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2800" spc="-204" dirty="0">
                <a:solidFill>
                  <a:srgbClr val="40424E"/>
                </a:solidFill>
                <a:latin typeface="Arial"/>
                <a:cs typeface="Arial"/>
              </a:rPr>
              <a:t>any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internet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traffic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through </a:t>
            </a:r>
            <a:r>
              <a:rPr sz="2800" spc="-95" dirty="0">
                <a:solidFill>
                  <a:srgbClr val="40424E"/>
                </a:solidFill>
                <a:latin typeface="Arial"/>
                <a:cs typeface="Arial"/>
              </a:rPr>
              <a:t>their </a:t>
            </a:r>
            <a:r>
              <a:rPr sz="2800" spc="-125" dirty="0">
                <a:solidFill>
                  <a:srgbClr val="40424E"/>
                </a:solidFill>
                <a:latin typeface="Arial"/>
                <a:cs typeface="Arial"/>
              </a:rPr>
              <a:t>network </a:t>
            </a:r>
            <a:r>
              <a:rPr sz="2800" spc="-155" dirty="0">
                <a:solidFill>
                  <a:srgbClr val="40424E"/>
                </a:solidFill>
                <a:latin typeface="Arial"/>
                <a:cs typeface="Arial"/>
              </a:rPr>
              <a:t>instead  </a:t>
            </a:r>
            <a:r>
              <a:rPr sz="2800" spc="-100" dirty="0">
                <a:solidFill>
                  <a:srgbClr val="40424E"/>
                </a:solidFill>
                <a:latin typeface="Arial"/>
                <a:cs typeface="Arial"/>
              </a:rPr>
              <a:t>lower-tier </a:t>
            </a:r>
            <a:r>
              <a:rPr sz="2800" spc="-245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220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pay </a:t>
            </a:r>
            <a:r>
              <a:rPr sz="2800" spc="-31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cost </a:t>
            </a:r>
            <a:r>
              <a:rPr sz="2800" spc="-50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passing </a:t>
            </a:r>
            <a:r>
              <a:rPr sz="2800" spc="-95" dirty="0">
                <a:solidFill>
                  <a:srgbClr val="40424E"/>
                </a:solidFill>
                <a:latin typeface="Arial"/>
                <a:cs typeface="Arial"/>
              </a:rPr>
              <a:t>their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traffic </a:t>
            </a:r>
            <a:r>
              <a:rPr sz="2800" spc="-85" dirty="0">
                <a:solidFill>
                  <a:srgbClr val="40424E"/>
                </a:solidFill>
                <a:latin typeface="Arial"/>
                <a:cs typeface="Arial"/>
              </a:rPr>
              <a:t>from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one 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geolocation</a:t>
            </a:r>
            <a:r>
              <a:rPr sz="2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another</a:t>
            </a:r>
            <a:r>
              <a:rPr sz="2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24E"/>
                </a:solidFill>
                <a:latin typeface="Arial"/>
                <a:cs typeface="Arial"/>
              </a:rPr>
              <a:t>which</a:t>
            </a:r>
            <a:r>
              <a:rPr sz="2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2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24E"/>
                </a:solidFill>
                <a:latin typeface="Arial"/>
                <a:cs typeface="Arial"/>
              </a:rPr>
              <a:t>not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under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2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reach</a:t>
            </a:r>
            <a:r>
              <a:rPr sz="2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2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24E"/>
                </a:solidFill>
                <a:latin typeface="Arial"/>
                <a:cs typeface="Arial"/>
              </a:rPr>
              <a:t>that</a:t>
            </a:r>
            <a:r>
              <a:rPr sz="2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ISPs.</a:t>
            </a:r>
            <a:endParaRPr sz="2800">
              <a:latin typeface="Arial"/>
              <a:cs typeface="Arial"/>
            </a:endParaRPr>
          </a:p>
          <a:p>
            <a:pPr marL="305435" marR="706120">
              <a:lnSpc>
                <a:spcPct val="100699"/>
              </a:lnSpc>
              <a:spcBef>
                <a:spcPts val="1595"/>
              </a:spcBef>
            </a:pPr>
            <a:r>
              <a:rPr sz="1400" spc="15" dirty="0">
                <a:latin typeface="Arial"/>
                <a:cs typeface="Arial"/>
              </a:rPr>
              <a:t>Cogent </a:t>
            </a:r>
            <a:r>
              <a:rPr sz="1400" spc="45" dirty="0">
                <a:latin typeface="Arial"/>
                <a:cs typeface="Arial"/>
              </a:rPr>
              <a:t>Communications, </a:t>
            </a:r>
            <a:r>
              <a:rPr sz="1400" spc="114" dirty="0">
                <a:latin typeface="Arial"/>
                <a:cs typeface="Arial"/>
              </a:rPr>
              <a:t>Hibernia </a:t>
            </a:r>
            <a:r>
              <a:rPr sz="1400" spc="75" dirty="0">
                <a:latin typeface="Arial"/>
                <a:cs typeface="Arial"/>
              </a:rPr>
              <a:t>Networks, </a:t>
            </a:r>
            <a:r>
              <a:rPr sz="1400" spc="-55" dirty="0">
                <a:latin typeface="Arial"/>
                <a:cs typeface="Arial"/>
              </a:rPr>
              <a:t>AT&amp;T</a:t>
            </a:r>
            <a:r>
              <a:rPr sz="1400" spc="-55" dirty="0">
                <a:solidFill>
                  <a:srgbClr val="333333"/>
                </a:solidFill>
                <a:latin typeface="Carlito"/>
                <a:cs typeface="Carlito"/>
              </a:rPr>
              <a:t>Verizon, </a:t>
            </a:r>
            <a:r>
              <a:rPr sz="1400" spc="-5" dirty="0">
                <a:solidFill>
                  <a:srgbClr val="333333"/>
                </a:solidFill>
                <a:latin typeface="Carlito"/>
                <a:cs typeface="Carlito"/>
              </a:rPr>
              <a:t>Sprint, </a:t>
            </a:r>
            <a:r>
              <a:rPr sz="1400" spc="-30" dirty="0">
                <a:solidFill>
                  <a:srgbClr val="333333"/>
                </a:solidFill>
                <a:latin typeface="Carlito"/>
                <a:cs typeface="Carlito"/>
              </a:rPr>
              <a:t>NTT, </a:t>
            </a:r>
            <a:r>
              <a:rPr sz="1400" spc="-10" dirty="0">
                <a:solidFill>
                  <a:srgbClr val="333333"/>
                </a:solidFill>
                <a:latin typeface="Carlito"/>
                <a:cs typeface="Carlito"/>
              </a:rPr>
              <a:t>Singtel, </a:t>
            </a:r>
            <a:r>
              <a:rPr sz="1400" spc="-35" dirty="0">
                <a:solidFill>
                  <a:srgbClr val="333333"/>
                </a:solidFill>
                <a:latin typeface="Carlito"/>
                <a:cs typeface="Carlito"/>
              </a:rPr>
              <a:t>PCCW, </a:t>
            </a:r>
            <a:r>
              <a:rPr sz="1400" spc="-20" dirty="0">
                <a:solidFill>
                  <a:srgbClr val="333333"/>
                </a:solidFill>
                <a:latin typeface="Carlito"/>
                <a:cs typeface="Carlito"/>
              </a:rPr>
              <a:t>Telstra, </a:t>
            </a:r>
            <a:r>
              <a:rPr sz="1400" spc="-5" dirty="0">
                <a:solidFill>
                  <a:srgbClr val="333333"/>
                </a:solidFill>
                <a:latin typeface="Carlito"/>
                <a:cs typeface="Carlito"/>
              </a:rPr>
              <a:t>Deutsche </a:t>
            </a:r>
            <a:r>
              <a:rPr sz="1400" spc="-25" dirty="0">
                <a:solidFill>
                  <a:srgbClr val="333333"/>
                </a:solidFill>
                <a:latin typeface="Carlito"/>
                <a:cs typeface="Carlito"/>
              </a:rPr>
              <a:t>Telekom </a:t>
            </a:r>
            <a:r>
              <a:rPr sz="1400" spc="-5" dirty="0">
                <a:solidFill>
                  <a:srgbClr val="333333"/>
                </a:solidFill>
                <a:latin typeface="Carlito"/>
                <a:cs typeface="Carlito"/>
              </a:rPr>
              <a:t>and  </a:t>
            </a:r>
            <a:r>
              <a:rPr sz="1400" dirty="0">
                <a:solidFill>
                  <a:srgbClr val="333333"/>
                </a:solidFill>
                <a:latin typeface="Carlito"/>
                <a:cs typeface="Carlito"/>
              </a:rPr>
              <a:t>British </a:t>
            </a:r>
            <a:r>
              <a:rPr sz="1400" spc="-20" dirty="0">
                <a:solidFill>
                  <a:srgbClr val="333333"/>
                </a:solidFill>
                <a:latin typeface="Carlito"/>
                <a:cs typeface="Carlito"/>
              </a:rPr>
              <a:t>Telecom, </a:t>
            </a:r>
            <a:r>
              <a:rPr sz="14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Tata</a:t>
            </a:r>
            <a:r>
              <a:rPr sz="1400" u="sng" spc="46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Communications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don't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pay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have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their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traffic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delivered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though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similar-sized</a:t>
            </a:r>
            <a:r>
              <a:rPr sz="1800" spc="114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networks.</a:t>
            </a:r>
            <a:endParaRPr sz="1800">
              <a:latin typeface="Carlito"/>
              <a:cs typeface="Carlito"/>
            </a:endParaRPr>
          </a:p>
          <a:p>
            <a:pPr marL="568960" marR="1639570" lvl="1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deliver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traffic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entire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Internet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routing table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solely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through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their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peering 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relationships.</a:t>
            </a:r>
            <a:endParaRPr sz="1800">
              <a:latin typeface="Carlito"/>
              <a:cs typeface="Carlito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peer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on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more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one</a:t>
            </a:r>
            <a:r>
              <a:rPr sz="1800" spc="4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continent.</a:t>
            </a:r>
            <a:endParaRPr sz="1800">
              <a:latin typeface="Carlito"/>
              <a:cs typeface="Carlito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own or lease transoceanic fiber optic</a:t>
            </a:r>
            <a:r>
              <a:rPr sz="1800" spc="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transport.</a:t>
            </a:r>
            <a:endParaRPr sz="1800">
              <a:latin typeface="Carlito"/>
              <a:cs typeface="Carlito"/>
            </a:endParaRPr>
          </a:p>
          <a:p>
            <a:pPr marL="650240" lvl="1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6508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deliver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packets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from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customers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from peers around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1800" spc="1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world.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1916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9510" algn="l"/>
              </a:tabLst>
            </a:pPr>
            <a:r>
              <a:rPr sz="3200" b="1" spc="-40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3200" b="1" spc="-229" dirty="0">
                <a:solidFill>
                  <a:srgbClr val="C00000"/>
                </a:solidFill>
                <a:latin typeface="Trebuchet MS"/>
                <a:cs typeface="Trebuchet MS"/>
              </a:rPr>
              <a:t>ie</a:t>
            </a:r>
            <a:r>
              <a:rPr sz="3200" b="1" spc="-22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3200" b="1" spc="-1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7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3200" b="1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3200" b="1" spc="10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3200" b="1" spc="-4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3200" b="1" spc="7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10"/>
            <a:ext cx="10250170" cy="31597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800" spc="-240" dirty="0">
                <a:solidFill>
                  <a:srgbClr val="40424E"/>
                </a:solidFill>
                <a:latin typeface="Arial"/>
                <a:cs typeface="Arial"/>
              </a:rPr>
              <a:t>ISPs </a:t>
            </a:r>
            <a:r>
              <a:rPr sz="2800" spc="-19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800" spc="-130" dirty="0">
                <a:solidFill>
                  <a:srgbClr val="40424E"/>
                </a:solidFill>
                <a:latin typeface="Arial"/>
                <a:cs typeface="Arial"/>
              </a:rPr>
              <a:t>service </a:t>
            </a:r>
            <a:r>
              <a:rPr sz="2800" spc="-120" dirty="0">
                <a:solidFill>
                  <a:srgbClr val="40424E"/>
                </a:solidFill>
                <a:latin typeface="Arial"/>
                <a:cs typeface="Arial"/>
              </a:rPr>
              <a:t>provider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who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connect </a:t>
            </a:r>
            <a:r>
              <a:rPr sz="2800" spc="-170" dirty="0">
                <a:solidFill>
                  <a:srgbClr val="40424E"/>
                </a:solidFill>
                <a:latin typeface="Arial"/>
                <a:cs typeface="Arial"/>
              </a:rPr>
              <a:t>between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tier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1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tier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3 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ISPs.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215" dirty="0">
                <a:solidFill>
                  <a:srgbClr val="40424E"/>
                </a:solidFill>
                <a:latin typeface="Arial"/>
                <a:cs typeface="Arial"/>
              </a:rPr>
              <a:t>have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regional </a:t>
            </a:r>
            <a:r>
              <a:rPr sz="2800" spc="-80" dirty="0">
                <a:solidFill>
                  <a:srgbClr val="40424E"/>
                </a:solidFill>
                <a:latin typeface="Arial"/>
                <a:cs typeface="Arial"/>
              </a:rPr>
              <a:t>or </a:t>
            </a:r>
            <a:r>
              <a:rPr sz="2800" spc="-100" dirty="0">
                <a:solidFill>
                  <a:srgbClr val="40424E"/>
                </a:solidFill>
                <a:latin typeface="Arial"/>
                <a:cs typeface="Arial"/>
              </a:rPr>
              <a:t>country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reach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800" spc="-145" dirty="0">
                <a:solidFill>
                  <a:srgbClr val="40424E"/>
                </a:solidFill>
                <a:latin typeface="Arial"/>
                <a:cs typeface="Arial"/>
              </a:rPr>
              <a:t>they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behave </a:t>
            </a:r>
            <a:r>
              <a:rPr sz="2800" spc="-85" dirty="0">
                <a:solidFill>
                  <a:srgbClr val="40424E"/>
                </a:solidFill>
                <a:latin typeface="Arial"/>
                <a:cs typeface="Arial"/>
              </a:rPr>
              <a:t>just </a:t>
            </a:r>
            <a:r>
              <a:rPr sz="2800" spc="-140" dirty="0">
                <a:solidFill>
                  <a:srgbClr val="40424E"/>
                </a:solidFill>
                <a:latin typeface="Arial"/>
                <a:cs typeface="Arial"/>
              </a:rPr>
              <a:t>like 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Tier-1 </a:t>
            </a:r>
            <a:r>
              <a:rPr sz="2800" spc="-254" dirty="0">
                <a:solidFill>
                  <a:srgbClr val="40424E"/>
                </a:solidFill>
                <a:latin typeface="Arial"/>
                <a:cs typeface="Arial"/>
              </a:rPr>
              <a:t>ISP </a:t>
            </a:r>
            <a:r>
              <a:rPr sz="2800" spc="-50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2800" spc="-160" dirty="0">
                <a:solidFill>
                  <a:srgbClr val="40424E"/>
                </a:solidFill>
                <a:latin typeface="Arial"/>
                <a:cs typeface="Arial"/>
              </a:rPr>
              <a:t>Tier-3</a:t>
            </a:r>
            <a:r>
              <a:rPr sz="2800" spc="-6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40424E"/>
                </a:solidFill>
                <a:latin typeface="Arial"/>
                <a:cs typeface="Arial"/>
              </a:rPr>
              <a:t>ISPs.</a:t>
            </a:r>
            <a:endParaRPr sz="28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960"/>
              </a:spcBef>
              <a:tabLst>
                <a:tab pos="1768475" algn="l"/>
                <a:tab pos="3026410" algn="l"/>
              </a:tabLst>
            </a:pPr>
            <a:r>
              <a:rPr sz="2000" spc="85" dirty="0">
                <a:latin typeface="Arial"/>
                <a:cs typeface="Arial"/>
              </a:rPr>
              <a:t>Vodafone,	</a:t>
            </a:r>
            <a:r>
              <a:rPr sz="2000" spc="125" dirty="0">
                <a:latin typeface="Arial"/>
                <a:cs typeface="Arial"/>
              </a:rPr>
              <a:t>Easynet,	</a:t>
            </a:r>
            <a:r>
              <a:rPr sz="2000" spc="-180" dirty="0">
                <a:latin typeface="Arial"/>
                <a:cs typeface="Arial"/>
              </a:rPr>
              <a:t>BT</a:t>
            </a:r>
            <a:endParaRPr sz="20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185"/>
              </a:spcBef>
              <a:tabLst>
                <a:tab pos="1238885" algn="l"/>
                <a:tab pos="2526030" algn="l"/>
                <a:tab pos="4132579" algn="l"/>
              </a:tabLst>
            </a:pPr>
            <a:r>
              <a:rPr sz="1800" spc="-5" dirty="0">
                <a:latin typeface="Carlito"/>
                <a:cs typeface="Carlito"/>
              </a:rPr>
              <a:t>Airtel	</a:t>
            </a:r>
            <a:r>
              <a:rPr sz="1800" spc="-10" dirty="0">
                <a:latin typeface="Carlito"/>
                <a:cs typeface="Carlito"/>
              </a:rPr>
              <a:t>Reliance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Jio	</a:t>
            </a:r>
            <a:r>
              <a:rPr sz="1800" spc="-20" dirty="0">
                <a:latin typeface="Carlito"/>
                <a:cs typeface="Carlito"/>
              </a:rPr>
              <a:t>Vodafone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Idea	BSNL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rlito"/>
              <a:cs typeface="Carlito"/>
            </a:endParaRPr>
          </a:p>
          <a:p>
            <a:pPr marL="180340" marR="30734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ISP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service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provider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that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utilizes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combination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paid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transit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via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1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ISPs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peering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  other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ISPs to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deliver Internet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traffic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end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customers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through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3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ISPs. Tier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ISPs are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typically  regional or national</a:t>
            </a:r>
            <a:r>
              <a:rPr sz="1800" spc="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providers.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776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21AIE211 Introduction to Computer Networks     2-0-3 3</vt:lpstr>
      <vt:lpstr>  Network Protocols</vt:lpstr>
      <vt:lpstr>Analogy</vt:lpstr>
      <vt:lpstr>What is a network protocol?</vt:lpstr>
      <vt:lpstr>Protocols</vt:lpstr>
      <vt:lpstr>ISP -Internet Service Provider</vt:lpstr>
      <vt:lpstr>Internet Service Provider</vt:lpstr>
      <vt:lpstr>Tier 1 ISPs- networks that are the backbone of the Internet.</vt:lpstr>
      <vt:lpstr>Tier 2 ISPs</vt:lpstr>
      <vt:lpstr>Tier-3 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Rejeenth V R</cp:lastModifiedBy>
  <cp:revision>14</cp:revision>
  <dcterms:created xsi:type="dcterms:W3CDTF">2021-07-20T09:33:30Z</dcterms:created>
  <dcterms:modified xsi:type="dcterms:W3CDTF">2023-12-15T08:23:02Z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</Properties>
</file>