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5" r:id="rId6"/>
    <p:sldId id="267" r:id="rId7"/>
    <p:sldId id="268" r:id="rId8"/>
    <p:sldId id="269" r:id="rId9"/>
    <p:sldId id="799" r:id="rId10"/>
    <p:sldId id="800" r:id="rId11"/>
    <p:sldId id="266" r:id="rId12"/>
    <p:sldId id="801" r:id="rId13"/>
    <p:sldId id="804" r:id="rId14"/>
    <p:sldId id="805" r:id="rId15"/>
    <p:sldId id="802" r:id="rId16"/>
    <p:sldId id="803" r:id="rId17"/>
    <p:sldId id="260" r:id="rId18"/>
    <p:sldId id="262" r:id="rId19"/>
    <p:sldId id="263" r:id="rId20"/>
    <p:sldId id="264" r:id="rId21"/>
    <p:sldId id="80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12-03-2023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C0E349B-DCEF-463B-AA62-B34D4C944BE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02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48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68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A1EF2-A1A6-44EB-ADAE-7FB5D8F88815}"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52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A1EF2-A1A6-44EB-ADAE-7FB5D8F88815}"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70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A1EF2-A1A6-44EB-ADAE-7FB5D8F88815}"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E349B-DCEF-463B-AA62-B34D4C944BE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91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8A1EF2-A1A6-44EB-ADAE-7FB5D8F88815}"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E349B-DCEF-463B-AA62-B34D4C944BE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66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A1EF2-A1A6-44EB-ADAE-7FB5D8F88815}"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0E349B-DCEF-463B-AA62-B34D4C944BE8}" type="slidenum">
              <a:rPr lang="en-IN" smtClean="0"/>
              <a:t>‹#›</a:t>
            </a:fld>
            <a:endParaRPr lang="en-IN"/>
          </a:p>
        </p:txBody>
      </p:sp>
    </p:spTree>
    <p:extLst>
      <p:ext uri="{BB962C8B-B14F-4D97-AF65-F5344CB8AC3E}">
        <p14:creationId xmlns:p14="http://schemas.microsoft.com/office/powerpoint/2010/main" val="199049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8A1EF2-A1A6-44EB-ADAE-7FB5D8F88815}"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90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8A1EF2-A1A6-44EB-ADAE-7FB5D8F88815}" type="datetimeFigureOut">
              <a:rPr lang="en-IN" smtClean="0"/>
              <a:t>12-03-2023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67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8A1EF2-A1A6-44EB-ADAE-7FB5D8F88815}" type="datetimeFigureOut">
              <a:rPr lang="en-IN" smtClean="0"/>
              <a:t>12-03-2023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0E349B-DCEF-463B-AA62-B34D4C944BE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9882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to Operating Systems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3012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3122-41C9-0878-FF15-98EDBE357AC9}"/>
              </a:ext>
            </a:extLst>
          </p:cNvPr>
          <p:cNvSpPr>
            <a:spLocks noGrp="1"/>
          </p:cNvSpPr>
          <p:nvPr>
            <p:ph type="title"/>
          </p:nvPr>
        </p:nvSpPr>
        <p:spPr>
          <a:xfrm>
            <a:off x="1451579" y="1175657"/>
            <a:ext cx="9603275" cy="678097"/>
          </a:xfrm>
        </p:spPr>
        <p:txBody>
          <a:bodyPr/>
          <a:lstStyle/>
          <a:p>
            <a:r>
              <a:rPr lang="en-IN" dirty="0"/>
              <a:t>Graphical Shell</a:t>
            </a:r>
          </a:p>
        </p:txBody>
      </p:sp>
      <p:sp>
        <p:nvSpPr>
          <p:cNvPr id="3" name="Content Placeholder 2">
            <a:extLst>
              <a:ext uri="{FF2B5EF4-FFF2-40B4-BE49-F238E27FC236}">
                <a16:creationId xmlns:a16="http://schemas.microsoft.com/office/drawing/2014/main" id="{2EAA4622-0CF0-4C83-2958-2092A531717D}"/>
              </a:ext>
            </a:extLst>
          </p:cNvPr>
          <p:cNvSpPr>
            <a:spLocks noGrp="1"/>
          </p:cNvSpPr>
          <p:nvPr>
            <p:ph idx="1"/>
          </p:nvPr>
        </p:nvSpPr>
        <p:spPr/>
        <p:txBody>
          <a:bodyPr/>
          <a:lstStyle/>
          <a:p>
            <a:r>
              <a:rPr lang="en-IN" dirty="0"/>
              <a:t>Also known as Graphical User Interface (GUI) shell</a:t>
            </a:r>
          </a:p>
          <a:p>
            <a:pPr algn="just"/>
            <a:r>
              <a:rPr lang="en-US" dirty="0"/>
              <a:t>It allows users to interact with the system through graphical icons </a:t>
            </a:r>
          </a:p>
          <a:p>
            <a:pPr algn="just"/>
            <a:r>
              <a:rPr lang="en-US" dirty="0"/>
              <a:t>Users can issue commands by manipulating these icons with a mouse by pointing and clicking </a:t>
            </a:r>
          </a:p>
          <a:p>
            <a:endParaRPr lang="en-IN" dirty="0"/>
          </a:p>
          <a:p>
            <a:endParaRPr lang="en-IN" dirty="0"/>
          </a:p>
        </p:txBody>
      </p:sp>
      <p:pic>
        <p:nvPicPr>
          <p:cNvPr id="4" name="Picture 3">
            <a:extLst>
              <a:ext uri="{FF2B5EF4-FFF2-40B4-BE49-F238E27FC236}">
                <a16:creationId xmlns:a16="http://schemas.microsoft.com/office/drawing/2014/main" id="{0EF24DD2-5351-3981-F08E-4305910C9AC0}"/>
              </a:ext>
            </a:extLst>
          </p:cNvPr>
          <p:cNvPicPr>
            <a:picLocks noChangeAspect="1"/>
          </p:cNvPicPr>
          <p:nvPr/>
        </p:nvPicPr>
        <p:blipFill>
          <a:blip r:embed="rId2"/>
          <a:stretch>
            <a:fillRect/>
          </a:stretch>
        </p:blipFill>
        <p:spPr>
          <a:xfrm>
            <a:off x="5535579" y="3429000"/>
            <a:ext cx="4902134" cy="2612086"/>
          </a:xfrm>
          <a:prstGeom prst="rect">
            <a:avLst/>
          </a:prstGeom>
        </p:spPr>
      </p:pic>
    </p:spTree>
    <p:extLst>
      <p:ext uri="{BB962C8B-B14F-4D97-AF65-F5344CB8AC3E}">
        <p14:creationId xmlns:p14="http://schemas.microsoft.com/office/powerpoint/2010/main" val="1257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BECF-A299-BB0E-7631-1D580EFA803B}"/>
              </a:ext>
            </a:extLst>
          </p:cNvPr>
          <p:cNvSpPr>
            <a:spLocks noGrp="1"/>
          </p:cNvSpPr>
          <p:nvPr>
            <p:ph type="title"/>
          </p:nvPr>
        </p:nvSpPr>
        <p:spPr>
          <a:xfrm>
            <a:off x="1451579" y="1222310"/>
            <a:ext cx="9603275" cy="631444"/>
          </a:xfrm>
        </p:spPr>
        <p:txBody>
          <a:bodyPr/>
          <a:lstStyle/>
          <a:p>
            <a:r>
              <a:rPr lang="en-IN" dirty="0" err="1"/>
              <a:t>kernal</a:t>
            </a:r>
            <a:endParaRPr lang="en-IN" dirty="0"/>
          </a:p>
        </p:txBody>
      </p:sp>
      <p:sp>
        <p:nvSpPr>
          <p:cNvPr id="3" name="Content Placeholder 2">
            <a:extLst>
              <a:ext uri="{FF2B5EF4-FFF2-40B4-BE49-F238E27FC236}">
                <a16:creationId xmlns:a16="http://schemas.microsoft.com/office/drawing/2014/main" id="{C84C8633-2EDD-7AF2-9A04-B6721FCD88DB}"/>
              </a:ext>
            </a:extLst>
          </p:cNvPr>
          <p:cNvSpPr>
            <a:spLocks noGrp="1"/>
          </p:cNvSpPr>
          <p:nvPr>
            <p:ph idx="1"/>
          </p:nvPr>
        </p:nvSpPr>
        <p:spPr/>
        <p:txBody>
          <a:bodyPr>
            <a:normAutofit fontScale="92500" lnSpcReduction="20000"/>
          </a:bodyPr>
          <a:lstStyle/>
          <a:p>
            <a:pPr algn="just"/>
            <a:r>
              <a:rPr lang="en-US" dirty="0"/>
              <a:t>The kernel is the core component of an operating system that manages the system's hardware and software resources and provides services to other programs that run on top of it.</a:t>
            </a:r>
          </a:p>
          <a:p>
            <a:pPr algn="just"/>
            <a:r>
              <a:rPr lang="en-US" dirty="0"/>
              <a:t>The kernel contains those software components that perform the very fundamental functions of a computer like</a:t>
            </a:r>
          </a:p>
          <a:p>
            <a:pPr lvl="1"/>
            <a:r>
              <a:rPr lang="en-IN" sz="2000" dirty="0"/>
              <a:t>Process Management</a:t>
            </a:r>
          </a:p>
          <a:p>
            <a:pPr lvl="1"/>
            <a:r>
              <a:rPr lang="en-IN" sz="2000" dirty="0"/>
              <a:t>Memory Management</a:t>
            </a:r>
          </a:p>
          <a:p>
            <a:pPr lvl="1"/>
            <a:r>
              <a:rPr lang="en-IN" sz="2000" dirty="0"/>
              <a:t>File Management</a:t>
            </a:r>
          </a:p>
          <a:p>
            <a:pPr lvl="1"/>
            <a:r>
              <a:rPr lang="en-IN" sz="2000" dirty="0"/>
              <a:t>Disk Management</a:t>
            </a:r>
          </a:p>
          <a:p>
            <a:pPr lvl="1"/>
            <a:r>
              <a:rPr lang="en-IN" sz="2000" dirty="0"/>
              <a:t>I/O Management</a:t>
            </a:r>
          </a:p>
        </p:txBody>
      </p:sp>
    </p:spTree>
    <p:extLst>
      <p:ext uri="{BB962C8B-B14F-4D97-AF65-F5344CB8AC3E}">
        <p14:creationId xmlns:p14="http://schemas.microsoft.com/office/powerpoint/2010/main" val="263461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F6D-EC2D-F29C-E797-9DAE1D76BADA}"/>
              </a:ext>
            </a:extLst>
          </p:cNvPr>
          <p:cNvSpPr>
            <a:spLocks noGrp="1"/>
          </p:cNvSpPr>
          <p:nvPr>
            <p:ph type="title"/>
          </p:nvPr>
        </p:nvSpPr>
        <p:spPr>
          <a:xfrm>
            <a:off x="1451579" y="1391654"/>
            <a:ext cx="9603275" cy="462099"/>
          </a:xfrm>
        </p:spPr>
        <p:txBody>
          <a:bodyPr>
            <a:normAutofit fontScale="90000"/>
          </a:bodyPr>
          <a:lstStyle/>
          <a:p>
            <a:r>
              <a:rPr lang="en-IN" dirty="0"/>
              <a:t>Components of </a:t>
            </a:r>
            <a:r>
              <a:rPr lang="en-IN" dirty="0" err="1"/>
              <a:t>os</a:t>
            </a:r>
            <a:r>
              <a:rPr lang="en-IN" dirty="0"/>
              <a:t>: overview</a:t>
            </a:r>
          </a:p>
        </p:txBody>
      </p:sp>
      <p:sp>
        <p:nvSpPr>
          <p:cNvPr id="3" name="Content Placeholder 2">
            <a:extLst>
              <a:ext uri="{FF2B5EF4-FFF2-40B4-BE49-F238E27FC236}">
                <a16:creationId xmlns:a16="http://schemas.microsoft.com/office/drawing/2014/main" id="{CCBBB4D0-D7B1-842F-4A03-D71389802143}"/>
              </a:ext>
            </a:extLst>
          </p:cNvPr>
          <p:cNvSpPr>
            <a:spLocks noGrp="1"/>
          </p:cNvSpPr>
          <p:nvPr>
            <p:ph idx="1"/>
          </p:nvPr>
        </p:nvSpPr>
        <p:spPr/>
        <p:txBody>
          <a:bodyPr/>
          <a:lstStyle/>
          <a:p>
            <a:endParaRPr lang="en-IN"/>
          </a:p>
        </p:txBody>
      </p:sp>
      <p:pic>
        <p:nvPicPr>
          <p:cNvPr id="1026" name="Picture 2" descr="[]">
            <a:extLst>
              <a:ext uri="{FF2B5EF4-FFF2-40B4-BE49-F238E27FC236}">
                <a16:creationId xmlns:a16="http://schemas.microsoft.com/office/drawing/2014/main" id="{BEE999D6-7FA1-3C5B-586B-896F9F9C5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853754"/>
            <a:ext cx="40576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6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F88F-016B-24E6-082B-ACE0D75FED02}"/>
              </a:ext>
            </a:extLst>
          </p:cNvPr>
          <p:cNvSpPr>
            <a:spLocks noGrp="1"/>
          </p:cNvSpPr>
          <p:nvPr>
            <p:ph type="title"/>
          </p:nvPr>
        </p:nvSpPr>
        <p:spPr>
          <a:xfrm>
            <a:off x="1451579" y="1391655"/>
            <a:ext cx="9603275" cy="462099"/>
          </a:xfrm>
        </p:spPr>
        <p:txBody>
          <a:bodyPr>
            <a:normAutofit fontScale="90000"/>
          </a:bodyPr>
          <a:lstStyle/>
          <a:p>
            <a:r>
              <a:rPr lang="en-IN" dirty="0"/>
              <a:t>Modes of OS operation</a:t>
            </a:r>
          </a:p>
        </p:txBody>
      </p:sp>
      <p:sp>
        <p:nvSpPr>
          <p:cNvPr id="3" name="Content Placeholder 2">
            <a:extLst>
              <a:ext uri="{FF2B5EF4-FFF2-40B4-BE49-F238E27FC236}">
                <a16:creationId xmlns:a16="http://schemas.microsoft.com/office/drawing/2014/main" id="{91FBB5C3-1033-3B94-9715-43F1BB2613FA}"/>
              </a:ext>
            </a:extLst>
          </p:cNvPr>
          <p:cNvSpPr>
            <a:spLocks noGrp="1"/>
          </p:cNvSpPr>
          <p:nvPr>
            <p:ph idx="1"/>
          </p:nvPr>
        </p:nvSpPr>
        <p:spPr/>
        <p:txBody>
          <a:bodyPr>
            <a:normAutofit fontScale="92500" lnSpcReduction="10000"/>
          </a:bodyPr>
          <a:lstStyle/>
          <a:p>
            <a:r>
              <a:rPr lang="en-IN" b="1" dirty="0"/>
              <a:t>Dual Mode </a:t>
            </a:r>
            <a:r>
              <a:rPr lang="en-IN" dirty="0"/>
              <a:t>operation</a:t>
            </a:r>
          </a:p>
          <a:p>
            <a:pPr lvl="1"/>
            <a:r>
              <a:rPr lang="en-IN" b="1" dirty="0">
                <a:solidFill>
                  <a:srgbClr val="FF0000"/>
                </a:solidFill>
              </a:rPr>
              <a:t>User Mode</a:t>
            </a:r>
            <a:r>
              <a:rPr lang="en-IN" dirty="0"/>
              <a:t>: Non-Privileged Mode operation that restricts the processes’ access to the system resources</a:t>
            </a:r>
          </a:p>
          <a:p>
            <a:pPr lvl="1"/>
            <a:r>
              <a:rPr lang="en-IN" b="1" dirty="0">
                <a:solidFill>
                  <a:srgbClr val="FF0000"/>
                </a:solidFill>
              </a:rPr>
              <a:t>Kernal Mode</a:t>
            </a:r>
            <a:r>
              <a:rPr lang="en-IN" dirty="0"/>
              <a:t>: Privileged Mode operation that allows access to all system resources. </a:t>
            </a:r>
            <a:r>
              <a:rPr lang="en-US" dirty="0"/>
              <a:t>Device drivers, system services, and critical operating system components execute in kernel mode.</a:t>
            </a:r>
            <a:endParaRPr lang="en-IN" dirty="0"/>
          </a:p>
          <a:p>
            <a:pPr lvl="1"/>
            <a:endParaRPr lang="en-IN" dirty="0"/>
          </a:p>
          <a:p>
            <a:r>
              <a:rPr lang="en-IN" dirty="0"/>
              <a:t>Mode Bit :</a:t>
            </a:r>
          </a:p>
          <a:p>
            <a:pPr lvl="1"/>
            <a:r>
              <a:rPr lang="en-US" dirty="0"/>
              <a:t>The mode bit is a </a:t>
            </a:r>
            <a:r>
              <a:rPr lang="en-US" b="1" dirty="0">
                <a:solidFill>
                  <a:srgbClr val="FF0000"/>
                </a:solidFill>
              </a:rPr>
              <a:t>hardware flag </a:t>
            </a:r>
            <a:r>
              <a:rPr lang="en-US" dirty="0"/>
              <a:t>(a single bit in the processor's control register) that indicates whether a processor is running in user mode or kernel mode. </a:t>
            </a:r>
          </a:p>
          <a:p>
            <a:pPr lvl="1"/>
            <a:r>
              <a:rPr lang="en-US" dirty="0"/>
              <a:t>It is set or cleared by the operating system.</a:t>
            </a:r>
            <a:endParaRPr lang="en-IN" dirty="0"/>
          </a:p>
        </p:txBody>
      </p:sp>
    </p:spTree>
    <p:extLst>
      <p:ext uri="{BB962C8B-B14F-4D97-AF65-F5344CB8AC3E}">
        <p14:creationId xmlns:p14="http://schemas.microsoft.com/office/powerpoint/2010/main" val="117997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5783-4882-5618-189B-D8681B6F0E8C}"/>
              </a:ext>
            </a:extLst>
          </p:cNvPr>
          <p:cNvSpPr>
            <a:spLocks noGrp="1"/>
          </p:cNvSpPr>
          <p:nvPr>
            <p:ph type="title"/>
          </p:nvPr>
        </p:nvSpPr>
        <p:spPr>
          <a:xfrm>
            <a:off x="1451579" y="1216058"/>
            <a:ext cx="9603275" cy="637696"/>
          </a:xfrm>
        </p:spPr>
        <p:txBody>
          <a:bodyPr/>
          <a:lstStyle/>
          <a:p>
            <a:r>
              <a:rPr lang="en-IN" dirty="0"/>
              <a:t>Dual mode operation</a:t>
            </a:r>
          </a:p>
        </p:txBody>
      </p:sp>
      <p:pic>
        <p:nvPicPr>
          <p:cNvPr id="4" name="Picture 2">
            <a:extLst>
              <a:ext uri="{FF2B5EF4-FFF2-40B4-BE49-F238E27FC236}">
                <a16:creationId xmlns:a16="http://schemas.microsoft.com/office/drawing/2014/main" id="{61690E63-B30C-81C3-147A-B0F19DB9C5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4465" y="2487125"/>
            <a:ext cx="8757501" cy="279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54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3D69-0BF5-0BA8-05F5-24275CF9E26D}"/>
              </a:ext>
            </a:extLst>
          </p:cNvPr>
          <p:cNvSpPr>
            <a:spLocks noGrp="1"/>
          </p:cNvSpPr>
          <p:nvPr>
            <p:ph type="title"/>
          </p:nvPr>
        </p:nvSpPr>
        <p:spPr>
          <a:xfrm>
            <a:off x="1451579" y="1284870"/>
            <a:ext cx="9603275" cy="568884"/>
          </a:xfrm>
        </p:spPr>
        <p:txBody>
          <a:bodyPr/>
          <a:lstStyle/>
          <a:p>
            <a:r>
              <a:rPr lang="en-IN" dirty="0"/>
              <a:t>Interaction with hardware</a:t>
            </a:r>
          </a:p>
        </p:txBody>
      </p:sp>
      <p:sp>
        <p:nvSpPr>
          <p:cNvPr id="3" name="Content Placeholder 2">
            <a:extLst>
              <a:ext uri="{FF2B5EF4-FFF2-40B4-BE49-F238E27FC236}">
                <a16:creationId xmlns:a16="http://schemas.microsoft.com/office/drawing/2014/main" id="{D1EB71D8-0D4B-1E8D-F5B4-5D3A62DB1007}"/>
              </a:ext>
            </a:extLst>
          </p:cNvPr>
          <p:cNvSpPr>
            <a:spLocks noGrp="1"/>
          </p:cNvSpPr>
          <p:nvPr>
            <p:ph idx="1"/>
          </p:nvPr>
        </p:nvSpPr>
        <p:spPr/>
        <p:txBody>
          <a:bodyPr/>
          <a:lstStyle/>
          <a:p>
            <a:endParaRPr lang="en-IN" dirty="0"/>
          </a:p>
        </p:txBody>
      </p:sp>
      <p:pic>
        <p:nvPicPr>
          <p:cNvPr id="4" name="Picture 2" descr="communication device driver">
            <a:extLst>
              <a:ext uri="{FF2B5EF4-FFF2-40B4-BE49-F238E27FC236}">
                <a16:creationId xmlns:a16="http://schemas.microsoft.com/office/drawing/2014/main" id="{1AAE2EA0-232F-6D2A-757B-3C7573F6B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607" y="1853754"/>
            <a:ext cx="6702785" cy="398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69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8F2C-4E7F-D8CD-2D05-077A928DF08F}"/>
              </a:ext>
            </a:extLst>
          </p:cNvPr>
          <p:cNvSpPr>
            <a:spLocks noGrp="1"/>
          </p:cNvSpPr>
          <p:nvPr>
            <p:ph type="title"/>
          </p:nvPr>
        </p:nvSpPr>
        <p:spPr>
          <a:xfrm>
            <a:off x="1451579" y="1178350"/>
            <a:ext cx="9603275" cy="675403"/>
          </a:xfrm>
        </p:spPr>
        <p:txBody>
          <a:bodyPr/>
          <a:lstStyle/>
          <a:p>
            <a:r>
              <a:rPr lang="en-IN" dirty="0"/>
              <a:t>Device drivers and device controllers</a:t>
            </a:r>
          </a:p>
        </p:txBody>
      </p:sp>
      <p:sp>
        <p:nvSpPr>
          <p:cNvPr id="3" name="Content Placeholder 2">
            <a:extLst>
              <a:ext uri="{FF2B5EF4-FFF2-40B4-BE49-F238E27FC236}">
                <a16:creationId xmlns:a16="http://schemas.microsoft.com/office/drawing/2014/main" id="{85A9A36F-49F6-5DD5-1785-997331634252}"/>
              </a:ext>
            </a:extLst>
          </p:cNvPr>
          <p:cNvSpPr>
            <a:spLocks noGrp="1"/>
          </p:cNvSpPr>
          <p:nvPr>
            <p:ph idx="1"/>
          </p:nvPr>
        </p:nvSpPr>
        <p:spPr>
          <a:xfrm>
            <a:off x="1137147" y="1853752"/>
            <a:ext cx="10636932" cy="4405645"/>
          </a:xfrm>
        </p:spPr>
        <p:txBody>
          <a:bodyPr>
            <a:normAutofit fontScale="70000" lnSpcReduction="20000"/>
          </a:bodyPr>
          <a:lstStyle/>
          <a:p>
            <a:pPr algn="just"/>
            <a:r>
              <a:rPr lang="en-US" sz="2600" dirty="0"/>
              <a:t>Device Controllers: </a:t>
            </a:r>
          </a:p>
          <a:p>
            <a:pPr lvl="1" algn="just"/>
            <a:r>
              <a:rPr lang="en-US" sz="2300" dirty="0"/>
              <a:t>Device controllers are </a:t>
            </a:r>
            <a:r>
              <a:rPr lang="en-US" sz="2300" b="1" dirty="0">
                <a:solidFill>
                  <a:srgbClr val="FF0000"/>
                </a:solidFill>
              </a:rPr>
              <a:t>physical components </a:t>
            </a:r>
            <a:r>
              <a:rPr lang="en-US" sz="2300" dirty="0"/>
              <a:t>that are responsible for controlling and managing hardware devices such as hard drives, network cards, and sound cards. </a:t>
            </a:r>
          </a:p>
          <a:p>
            <a:pPr lvl="1" algn="just"/>
            <a:r>
              <a:rPr lang="en-US" sz="2300" dirty="0"/>
              <a:t>They are typically integrated into the hardware device itself and communicate directly with the operating system to manage the device. </a:t>
            </a:r>
          </a:p>
          <a:p>
            <a:pPr lvl="1" algn="just"/>
            <a:r>
              <a:rPr lang="en-US" sz="2300" dirty="0"/>
              <a:t>Device controllers translate the signals from the operating system into commands that the device can understand and execute.</a:t>
            </a:r>
          </a:p>
          <a:p>
            <a:pPr algn="just"/>
            <a:r>
              <a:rPr lang="en-US" sz="2400" dirty="0"/>
              <a:t>Device Drivers: </a:t>
            </a:r>
          </a:p>
          <a:p>
            <a:pPr lvl="1" algn="just"/>
            <a:r>
              <a:rPr lang="en-US" sz="2300" dirty="0"/>
              <a:t>Device drivers are </a:t>
            </a:r>
            <a:r>
              <a:rPr lang="en-US" sz="2300" b="1" dirty="0">
                <a:solidFill>
                  <a:srgbClr val="FF0000"/>
                </a:solidFill>
              </a:rPr>
              <a:t>software programs </a:t>
            </a:r>
            <a:r>
              <a:rPr lang="en-US" sz="2300" dirty="0"/>
              <a:t>that act as an interface between the device controller and the operating system.</a:t>
            </a:r>
          </a:p>
          <a:p>
            <a:pPr lvl="1" algn="just"/>
            <a:r>
              <a:rPr lang="en-US" sz="2300" dirty="0"/>
              <a:t> They provide the operating system with the necessary instructions to communicate with the device controller and use the hardware device. </a:t>
            </a:r>
          </a:p>
          <a:p>
            <a:pPr lvl="1" algn="just"/>
            <a:r>
              <a:rPr lang="en-US" sz="2300" dirty="0"/>
              <a:t>Device drivers are specific to the device they manage and are usually provided by the manufacturer of the device. </a:t>
            </a:r>
          </a:p>
          <a:p>
            <a:pPr lvl="1" algn="just"/>
            <a:r>
              <a:rPr lang="en-US" sz="2300" dirty="0"/>
              <a:t>Device drivers are loaded into the operating system's memory when the device is connected to the computer and are used to facilitate communication between the operating system and the device controller.</a:t>
            </a:r>
          </a:p>
          <a:p>
            <a:pPr algn="just"/>
            <a:endParaRPr lang="en-IN" dirty="0"/>
          </a:p>
        </p:txBody>
      </p:sp>
    </p:spTree>
    <p:extLst>
      <p:ext uri="{BB962C8B-B14F-4D97-AF65-F5344CB8AC3E}">
        <p14:creationId xmlns:p14="http://schemas.microsoft.com/office/powerpoint/2010/main" val="184257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779"/>
            <a:ext cx="9603275" cy="557751"/>
          </a:xfrm>
        </p:spPr>
        <p:txBody>
          <a:bodyPr/>
          <a:lstStyle/>
          <a:p>
            <a:r>
              <a:rPr lang="en-IN" dirty="0"/>
              <a:t>Functions of OS</a:t>
            </a:r>
          </a:p>
        </p:txBody>
      </p:sp>
      <p:sp>
        <p:nvSpPr>
          <p:cNvPr id="3" name="Content Placeholder 2"/>
          <p:cNvSpPr>
            <a:spLocks noGrp="1"/>
          </p:cNvSpPr>
          <p:nvPr>
            <p:ph idx="1"/>
          </p:nvPr>
        </p:nvSpPr>
        <p:spPr>
          <a:xfrm>
            <a:off x="1451579" y="1941086"/>
            <a:ext cx="9913107" cy="4077159"/>
          </a:xfrm>
        </p:spPr>
        <p:txBody>
          <a:bodyPr>
            <a:normAutofit/>
          </a:bodyPr>
          <a:lstStyle/>
          <a:p>
            <a:pPr algn="just"/>
            <a:r>
              <a:rPr lang="en-US" dirty="0"/>
              <a:t>Some of the main functions of an operating system are:</a:t>
            </a:r>
          </a:p>
          <a:p>
            <a:pPr lvl="1" algn="just"/>
            <a:r>
              <a:rPr lang="en-US" dirty="0"/>
              <a:t>User Interface Management</a:t>
            </a:r>
          </a:p>
          <a:p>
            <a:pPr lvl="1" algn="just"/>
            <a:r>
              <a:rPr lang="en-US" dirty="0"/>
              <a:t>Resource Management</a:t>
            </a:r>
          </a:p>
          <a:p>
            <a:pPr lvl="1" algn="just"/>
            <a:r>
              <a:rPr lang="en-US" dirty="0"/>
              <a:t>Process Management</a:t>
            </a:r>
          </a:p>
          <a:p>
            <a:pPr lvl="1" algn="just"/>
            <a:r>
              <a:rPr lang="en-US" dirty="0"/>
              <a:t>Memory Management</a:t>
            </a:r>
          </a:p>
          <a:p>
            <a:pPr lvl="1" algn="just"/>
            <a:r>
              <a:rPr lang="en-US" dirty="0"/>
              <a:t>File Management</a:t>
            </a:r>
          </a:p>
          <a:p>
            <a:pPr lvl="1" algn="just"/>
            <a:r>
              <a:rPr lang="en-US" dirty="0"/>
              <a:t>Security Management</a:t>
            </a:r>
          </a:p>
          <a:p>
            <a:pPr lvl="1" algn="just"/>
            <a:r>
              <a:rPr lang="en-US" dirty="0"/>
              <a:t>Device Management</a:t>
            </a:r>
          </a:p>
          <a:p>
            <a:pPr lvl="1" algn="just"/>
            <a:endParaRPr lang="en-US" dirty="0"/>
          </a:p>
          <a:p>
            <a:pPr lvl="1" algn="just"/>
            <a:endParaRPr lang="en-US" dirty="0"/>
          </a:p>
          <a:p>
            <a:pPr lvl="1" algn="just"/>
            <a:endParaRPr lang="en-US" dirty="0"/>
          </a:p>
          <a:p>
            <a:pPr lvl="1" algn="just"/>
            <a:endParaRPr lang="en-US" dirty="0"/>
          </a:p>
          <a:p>
            <a:pPr algn="just"/>
            <a:endParaRPr lang="en-US" dirty="0"/>
          </a:p>
          <a:p>
            <a:pPr lvl="1" algn="just"/>
            <a:endParaRPr lang="en-IN" dirty="0"/>
          </a:p>
        </p:txBody>
      </p:sp>
    </p:spTree>
    <p:extLst>
      <p:ext uri="{BB962C8B-B14F-4D97-AF65-F5344CB8AC3E}">
        <p14:creationId xmlns:p14="http://schemas.microsoft.com/office/powerpoint/2010/main" val="318766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47465"/>
            <a:ext cx="9603275" cy="688379"/>
          </a:xfrm>
        </p:spPr>
        <p:txBody>
          <a:bodyPr/>
          <a:lstStyle/>
          <a:p>
            <a:r>
              <a:rPr lang="en-IN" dirty="0"/>
              <a:t>Functions of OS (Contd..)</a:t>
            </a:r>
          </a:p>
        </p:txBody>
      </p:sp>
      <p:sp>
        <p:nvSpPr>
          <p:cNvPr id="3" name="Content Placeholder 2"/>
          <p:cNvSpPr>
            <a:spLocks noGrp="1"/>
          </p:cNvSpPr>
          <p:nvPr>
            <p:ph idx="1"/>
          </p:nvPr>
        </p:nvSpPr>
        <p:spPr>
          <a:xfrm>
            <a:off x="1451579" y="2015732"/>
            <a:ext cx="9603275" cy="3881215"/>
          </a:xfrm>
        </p:spPr>
        <p:txBody>
          <a:bodyPr>
            <a:normAutofit/>
          </a:bodyPr>
          <a:lstStyle/>
          <a:p>
            <a:pPr algn="just"/>
            <a:r>
              <a:rPr lang="en-US" dirty="0"/>
              <a:t>User Interface Management: </a:t>
            </a:r>
          </a:p>
          <a:p>
            <a:pPr lvl="1" algn="just"/>
            <a:r>
              <a:rPr lang="en-US" dirty="0"/>
              <a:t>The operating system provides a user interface to interact with the computer system. </a:t>
            </a:r>
          </a:p>
          <a:p>
            <a:pPr lvl="1" algn="just"/>
            <a:r>
              <a:rPr lang="en-US" dirty="0"/>
              <a:t>It provides graphical user interfaces (GUIs) or command-line interfaces (CLIs) to enable users to interact with the system, run programs, and access files.</a:t>
            </a:r>
          </a:p>
          <a:p>
            <a:pPr algn="just"/>
            <a:r>
              <a:rPr lang="en-US" dirty="0"/>
              <a:t>Resource Management: </a:t>
            </a:r>
          </a:p>
          <a:p>
            <a:pPr lvl="1" algn="just"/>
            <a:r>
              <a:rPr lang="en-US" dirty="0"/>
              <a:t>The operating system manages computer hardware resources, such as CPU time, memory, storage, and input/output devices, to ensure efficient and effective utilization of resources. </a:t>
            </a:r>
          </a:p>
          <a:p>
            <a:pPr lvl="1" algn="just"/>
            <a:r>
              <a:rPr lang="en-US" dirty="0"/>
              <a:t>It allocates these resources to processes and programs, schedules tasks, and prioritizes them based on their importance.</a:t>
            </a:r>
          </a:p>
          <a:p>
            <a:pPr algn="just"/>
            <a:endParaRPr lang="en-US" dirty="0"/>
          </a:p>
          <a:p>
            <a:pPr algn="just"/>
            <a:endParaRPr lang="en-IN" dirty="0"/>
          </a:p>
        </p:txBody>
      </p:sp>
    </p:spTree>
    <p:extLst>
      <p:ext uri="{BB962C8B-B14F-4D97-AF65-F5344CB8AC3E}">
        <p14:creationId xmlns:p14="http://schemas.microsoft.com/office/powerpoint/2010/main" val="1086480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DB34-9414-E8C8-982B-D5C95ABD8CF0}"/>
              </a:ext>
            </a:extLst>
          </p:cNvPr>
          <p:cNvSpPr>
            <a:spLocks noGrp="1"/>
          </p:cNvSpPr>
          <p:nvPr>
            <p:ph type="title"/>
          </p:nvPr>
        </p:nvSpPr>
        <p:spPr>
          <a:xfrm>
            <a:off x="1451578" y="1098783"/>
            <a:ext cx="9603275" cy="791016"/>
          </a:xfrm>
        </p:spPr>
        <p:txBody>
          <a:bodyPr/>
          <a:lstStyle/>
          <a:p>
            <a:r>
              <a:rPr lang="en-IN" dirty="0"/>
              <a:t>Functions of OS (Contd..)</a:t>
            </a:r>
          </a:p>
        </p:txBody>
      </p:sp>
      <p:sp>
        <p:nvSpPr>
          <p:cNvPr id="3" name="Content Placeholder 2">
            <a:extLst>
              <a:ext uri="{FF2B5EF4-FFF2-40B4-BE49-F238E27FC236}">
                <a16:creationId xmlns:a16="http://schemas.microsoft.com/office/drawing/2014/main" id="{BACA145E-E635-C4FF-B0A7-5F4E78D5B246}"/>
              </a:ext>
            </a:extLst>
          </p:cNvPr>
          <p:cNvSpPr>
            <a:spLocks noGrp="1"/>
          </p:cNvSpPr>
          <p:nvPr>
            <p:ph idx="1"/>
          </p:nvPr>
        </p:nvSpPr>
        <p:spPr>
          <a:xfrm>
            <a:off x="1451579" y="2015732"/>
            <a:ext cx="9978421" cy="3993182"/>
          </a:xfrm>
        </p:spPr>
        <p:txBody>
          <a:bodyPr>
            <a:normAutofit/>
          </a:bodyPr>
          <a:lstStyle/>
          <a:p>
            <a:pPr algn="just"/>
            <a:r>
              <a:rPr lang="en-US" dirty="0"/>
              <a:t>Process Management: </a:t>
            </a:r>
          </a:p>
          <a:p>
            <a:pPr lvl="1" algn="just"/>
            <a:r>
              <a:rPr lang="en-US" dirty="0"/>
              <a:t>The operating system manages processes or tasks running on a computer system. </a:t>
            </a:r>
          </a:p>
          <a:p>
            <a:pPr lvl="1" algn="just"/>
            <a:r>
              <a:rPr lang="en-US" dirty="0"/>
              <a:t>It creates and terminates processes, schedules them, and provides inter-process communication mechanisms to enable them to communicate and synchronize with each other.</a:t>
            </a:r>
          </a:p>
          <a:p>
            <a:pPr algn="just"/>
            <a:r>
              <a:rPr lang="en-US" dirty="0"/>
              <a:t>Memory Management: </a:t>
            </a:r>
          </a:p>
          <a:p>
            <a:pPr lvl="1" algn="just"/>
            <a:r>
              <a:rPr lang="en-US" dirty="0"/>
              <a:t>The operating system manages memory resources, ensuring that programs and processes have enough memory to run effectively. </a:t>
            </a:r>
          </a:p>
          <a:p>
            <a:pPr lvl="1" algn="just"/>
            <a:r>
              <a:rPr lang="en-US" dirty="0"/>
              <a:t>It allocates memory to processes and programs and manages memory paging, swapping, and fragmentation.</a:t>
            </a:r>
          </a:p>
        </p:txBody>
      </p:sp>
    </p:spTree>
    <p:extLst>
      <p:ext uri="{BB962C8B-B14F-4D97-AF65-F5344CB8AC3E}">
        <p14:creationId xmlns:p14="http://schemas.microsoft.com/office/powerpoint/2010/main" val="339971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335" y="761320"/>
            <a:ext cx="10515600" cy="891593"/>
          </a:xfrm>
        </p:spPr>
        <p:txBody>
          <a:bodyPr/>
          <a:lstStyle/>
          <a:p>
            <a:r>
              <a:rPr lang="en-IN" dirty="0"/>
              <a:t>What is Operating System?</a:t>
            </a:r>
          </a:p>
        </p:txBody>
      </p:sp>
      <p:sp>
        <p:nvSpPr>
          <p:cNvPr id="3" name="Content Placeholder 2"/>
          <p:cNvSpPr>
            <a:spLocks noGrp="1"/>
          </p:cNvSpPr>
          <p:nvPr>
            <p:ph idx="1"/>
          </p:nvPr>
        </p:nvSpPr>
        <p:spPr/>
        <p:txBody>
          <a:bodyPr/>
          <a:lstStyle/>
          <a:p>
            <a:pPr algn="just"/>
            <a:r>
              <a:rPr lang="en-US" altLang="en-US" b="1">
                <a:solidFill>
                  <a:srgbClr val="FF0000"/>
                </a:solidFill>
                <a:cs typeface="Arial" panose="020B0604020202020204" pitchFamily="34" charset="0"/>
              </a:rPr>
              <a:t>A System </a:t>
            </a:r>
            <a:r>
              <a:rPr lang="en-US" altLang="en-US" b="1" dirty="0">
                <a:solidFill>
                  <a:srgbClr val="FF0000"/>
                </a:solidFill>
                <a:cs typeface="Arial" panose="020B0604020202020204" pitchFamily="34" charset="0"/>
              </a:rPr>
              <a:t>Software</a:t>
            </a:r>
          </a:p>
          <a:p>
            <a:pPr algn="just"/>
            <a:r>
              <a:rPr lang="en-US" altLang="en-US" dirty="0">
                <a:solidFill>
                  <a:srgbClr val="000000"/>
                </a:solidFill>
                <a:cs typeface="Arial" panose="020B0604020202020204" pitchFamily="34" charset="0"/>
              </a:rPr>
              <a:t>It acts as an interface between a computer user and computer hardware.</a:t>
            </a:r>
          </a:p>
          <a:p>
            <a:pPr algn="just"/>
            <a:r>
              <a:rPr lang="en-US" dirty="0">
                <a:cs typeface="Arial" panose="020B0604020202020204" pitchFamily="34" charset="0"/>
              </a:rPr>
              <a:t>Manages and controls the hardware and software resources of a computer system</a:t>
            </a:r>
          </a:p>
          <a:p>
            <a:pPr algn="just"/>
            <a:r>
              <a:rPr lang="en-US" dirty="0">
                <a:cs typeface="Arial" panose="020B0604020202020204" pitchFamily="34" charset="0"/>
              </a:rPr>
              <a:t>Provide a common platform for software applications to run on and enable users to interact with the computer system.</a:t>
            </a:r>
            <a:endParaRPr lang="en-IN" dirty="0">
              <a:cs typeface="Arial" panose="020B0604020202020204" pitchFamily="34" charset="0"/>
            </a:endParaRPr>
          </a:p>
        </p:txBody>
      </p:sp>
    </p:spTree>
    <p:extLst>
      <p:ext uri="{BB962C8B-B14F-4D97-AF65-F5344CB8AC3E}">
        <p14:creationId xmlns:p14="http://schemas.microsoft.com/office/powerpoint/2010/main" val="374016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DB34-9414-E8C8-982B-D5C95ABD8CF0}"/>
              </a:ext>
            </a:extLst>
          </p:cNvPr>
          <p:cNvSpPr>
            <a:spLocks noGrp="1"/>
          </p:cNvSpPr>
          <p:nvPr>
            <p:ph type="title"/>
          </p:nvPr>
        </p:nvSpPr>
        <p:spPr>
          <a:xfrm>
            <a:off x="1451578" y="1098783"/>
            <a:ext cx="9603275" cy="791016"/>
          </a:xfrm>
        </p:spPr>
        <p:txBody>
          <a:bodyPr/>
          <a:lstStyle/>
          <a:p>
            <a:r>
              <a:rPr lang="en-IN" dirty="0"/>
              <a:t>Functions of OS (Contd..)</a:t>
            </a:r>
          </a:p>
        </p:txBody>
      </p:sp>
      <p:sp>
        <p:nvSpPr>
          <p:cNvPr id="3" name="Content Placeholder 2">
            <a:extLst>
              <a:ext uri="{FF2B5EF4-FFF2-40B4-BE49-F238E27FC236}">
                <a16:creationId xmlns:a16="http://schemas.microsoft.com/office/drawing/2014/main" id="{BACA145E-E635-C4FF-B0A7-5F4E78D5B246}"/>
              </a:ext>
            </a:extLst>
          </p:cNvPr>
          <p:cNvSpPr>
            <a:spLocks noGrp="1"/>
          </p:cNvSpPr>
          <p:nvPr>
            <p:ph idx="1"/>
          </p:nvPr>
        </p:nvSpPr>
        <p:spPr>
          <a:xfrm>
            <a:off x="1451579" y="2015732"/>
            <a:ext cx="9978421" cy="3993182"/>
          </a:xfrm>
        </p:spPr>
        <p:txBody>
          <a:bodyPr>
            <a:normAutofit/>
          </a:bodyPr>
          <a:lstStyle/>
          <a:p>
            <a:pPr algn="just"/>
            <a:r>
              <a:rPr lang="en-US" dirty="0"/>
              <a:t>File Management: </a:t>
            </a:r>
          </a:p>
          <a:p>
            <a:pPr lvl="1" algn="just"/>
            <a:r>
              <a:rPr lang="en-US" dirty="0"/>
              <a:t>The operating system manages file resources, including file creation, deletion, and modification, as well as access control and sharing. </a:t>
            </a:r>
          </a:p>
          <a:p>
            <a:pPr lvl="1" algn="just"/>
            <a:r>
              <a:rPr lang="en-US" dirty="0"/>
              <a:t>It provides a hierarchical directory structure and file naming conventions to organize and manage files.</a:t>
            </a:r>
          </a:p>
          <a:p>
            <a:pPr algn="just"/>
            <a:r>
              <a:rPr lang="en-US" dirty="0"/>
              <a:t>Security Management: </a:t>
            </a:r>
          </a:p>
          <a:p>
            <a:pPr lvl="1" algn="just"/>
            <a:r>
              <a:rPr lang="en-US" dirty="0"/>
              <a:t>The operating system provides security mechanisms to protect computer systems and user data.</a:t>
            </a:r>
          </a:p>
          <a:p>
            <a:pPr lvl="1" algn="just"/>
            <a:r>
              <a:rPr lang="en-US" dirty="0"/>
              <a:t>It manages user accounts, permissions, and access control, and provides authentication and encryption services to ensure data privacy and integrity</a:t>
            </a:r>
          </a:p>
          <a:p>
            <a:pPr algn="just"/>
            <a:endParaRPr lang="en-IN" dirty="0"/>
          </a:p>
        </p:txBody>
      </p:sp>
    </p:spTree>
    <p:extLst>
      <p:ext uri="{BB962C8B-B14F-4D97-AF65-F5344CB8AC3E}">
        <p14:creationId xmlns:p14="http://schemas.microsoft.com/office/powerpoint/2010/main" val="10379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1C7-1251-A48E-AF28-DF9B4F78004A}"/>
              </a:ext>
            </a:extLst>
          </p:cNvPr>
          <p:cNvSpPr>
            <a:spLocks noGrp="1"/>
          </p:cNvSpPr>
          <p:nvPr>
            <p:ph type="title"/>
          </p:nvPr>
        </p:nvSpPr>
        <p:spPr>
          <a:xfrm>
            <a:off x="1451579" y="1253765"/>
            <a:ext cx="9603275" cy="599989"/>
          </a:xfrm>
        </p:spPr>
        <p:txBody>
          <a:bodyPr/>
          <a:lstStyle/>
          <a:p>
            <a:r>
              <a:rPr lang="en-IN" dirty="0"/>
              <a:t>Summary</a:t>
            </a:r>
          </a:p>
        </p:txBody>
      </p:sp>
      <p:sp>
        <p:nvSpPr>
          <p:cNvPr id="3" name="Content Placeholder 2">
            <a:extLst>
              <a:ext uri="{FF2B5EF4-FFF2-40B4-BE49-F238E27FC236}">
                <a16:creationId xmlns:a16="http://schemas.microsoft.com/office/drawing/2014/main" id="{4574A191-13FB-AAC0-CA51-0C38D7644579}"/>
              </a:ext>
            </a:extLst>
          </p:cNvPr>
          <p:cNvSpPr>
            <a:spLocks noGrp="1"/>
          </p:cNvSpPr>
          <p:nvPr>
            <p:ph idx="1"/>
          </p:nvPr>
        </p:nvSpPr>
        <p:spPr/>
        <p:txBody>
          <a:bodyPr/>
          <a:lstStyle/>
          <a:p>
            <a:r>
              <a:rPr lang="en-IN" dirty="0"/>
              <a:t>What is OS?</a:t>
            </a:r>
          </a:p>
          <a:p>
            <a:r>
              <a:rPr lang="en-IN" dirty="0"/>
              <a:t>Computer System Structure</a:t>
            </a:r>
          </a:p>
          <a:p>
            <a:r>
              <a:rPr lang="en-IN" dirty="0"/>
              <a:t>Components of OS</a:t>
            </a:r>
          </a:p>
          <a:p>
            <a:r>
              <a:rPr lang="en-IN" dirty="0"/>
              <a:t>Dual Modes of Operation</a:t>
            </a:r>
          </a:p>
          <a:p>
            <a:r>
              <a:rPr lang="en-IN"/>
              <a:t>Functions of OS</a:t>
            </a:r>
            <a:endParaRPr lang="en-IN" dirty="0"/>
          </a:p>
          <a:p>
            <a:endParaRPr lang="en-IN" dirty="0"/>
          </a:p>
          <a:p>
            <a:endParaRPr lang="en-IN" dirty="0"/>
          </a:p>
        </p:txBody>
      </p:sp>
    </p:spTree>
    <p:extLst>
      <p:ext uri="{BB962C8B-B14F-4D97-AF65-F5344CB8AC3E}">
        <p14:creationId xmlns:p14="http://schemas.microsoft.com/office/powerpoint/2010/main" val="393734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948" y="1000462"/>
            <a:ext cx="10112462" cy="1049235"/>
          </a:xfrm>
        </p:spPr>
        <p:txBody>
          <a:bodyPr/>
          <a:lstStyle/>
          <a:p>
            <a:r>
              <a:rPr lang="en-IN" dirty="0"/>
              <a:t>Computer System structure</a:t>
            </a:r>
          </a:p>
        </p:txBody>
      </p:sp>
      <p:sp>
        <p:nvSpPr>
          <p:cNvPr id="3" name="Content Placeholder 2"/>
          <p:cNvSpPr>
            <a:spLocks noGrp="1"/>
          </p:cNvSpPr>
          <p:nvPr>
            <p:ph idx="1"/>
          </p:nvPr>
        </p:nvSpPr>
        <p:spPr>
          <a:xfrm>
            <a:off x="1241336" y="1690689"/>
            <a:ext cx="10112463" cy="4075630"/>
          </a:xfrm>
        </p:spPr>
        <p:txBody>
          <a:bodyPr>
            <a:normAutofit fontScale="92500" lnSpcReduction="20000"/>
          </a:bodyPr>
          <a:lstStyle/>
          <a:p>
            <a:pPr algn="just"/>
            <a:endParaRPr lang="en-IN" dirty="0"/>
          </a:p>
          <a:p>
            <a:pPr algn="just"/>
            <a:r>
              <a:rPr lang="en-IN" dirty="0"/>
              <a:t>The following are the main components of a computer structure</a:t>
            </a:r>
          </a:p>
          <a:p>
            <a:pPr algn="just"/>
            <a:r>
              <a:rPr lang="en-IN" dirty="0"/>
              <a:t>Hardware</a:t>
            </a:r>
          </a:p>
          <a:p>
            <a:pPr lvl="1" algn="just"/>
            <a:r>
              <a:rPr lang="en-IN" dirty="0"/>
              <a:t>The physical components of a computer system, such as the central processing unit (CPU), memory, storage devices, input devices (keyboard, mouse, etc.), output devices (monitor, printer, etc.), and communication devices (network cards, modems, etc.).</a:t>
            </a:r>
          </a:p>
          <a:p>
            <a:pPr algn="just"/>
            <a:r>
              <a:rPr lang="en-IN" dirty="0"/>
              <a:t>Operating System</a:t>
            </a:r>
          </a:p>
          <a:p>
            <a:pPr lvl="1"/>
            <a:r>
              <a:rPr lang="en-US" altLang="en-US" dirty="0"/>
              <a:t>Controls and coordinates the use of the hardware among various applications and users</a:t>
            </a:r>
          </a:p>
          <a:p>
            <a:r>
              <a:rPr lang="en-US" altLang="en-US" dirty="0"/>
              <a:t>Application software</a:t>
            </a:r>
          </a:p>
          <a:p>
            <a:pPr lvl="1"/>
            <a:r>
              <a:rPr lang="en-US" dirty="0"/>
              <a:t>Is a type of computer software that is designed to perform specific tasks or functions for end-users.</a:t>
            </a:r>
          </a:p>
          <a:p>
            <a:pPr lvl="1"/>
            <a:r>
              <a:rPr lang="en-US" altLang="en-US" dirty="0" err="1"/>
              <a:t>Eg</a:t>
            </a:r>
            <a:r>
              <a:rPr lang="en-US" altLang="en-US" dirty="0"/>
              <a:t>: Word processing software, Web browser, gaming software etc.</a:t>
            </a:r>
          </a:p>
          <a:p>
            <a:pPr lvl="1"/>
            <a:endParaRPr lang="en-US" altLang="en-US" sz="2000" dirty="0"/>
          </a:p>
        </p:txBody>
      </p:sp>
    </p:spTree>
    <p:extLst>
      <p:ext uri="{BB962C8B-B14F-4D97-AF65-F5344CB8AC3E}">
        <p14:creationId xmlns:p14="http://schemas.microsoft.com/office/powerpoint/2010/main" val="416741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429"/>
            <a:ext cx="9603275" cy="1049235"/>
          </a:xfrm>
        </p:spPr>
        <p:txBody>
          <a:bodyPr/>
          <a:lstStyle/>
          <a:p>
            <a:r>
              <a:rPr lang="en-IN" dirty="0"/>
              <a:t>Components of a Computer System(Contd..)</a:t>
            </a:r>
          </a:p>
        </p:txBody>
      </p:sp>
      <p:sp>
        <p:nvSpPr>
          <p:cNvPr id="3" name="Content Placeholder 2"/>
          <p:cNvSpPr>
            <a:spLocks noGrp="1"/>
          </p:cNvSpPr>
          <p:nvPr>
            <p:ph idx="1"/>
          </p:nvPr>
        </p:nvSpPr>
        <p:spPr/>
        <p:txBody>
          <a:bodyPr/>
          <a:lstStyle/>
          <a:p>
            <a:pPr algn="just"/>
            <a:r>
              <a:rPr lang="en-US" dirty="0"/>
              <a:t>Firmware</a:t>
            </a:r>
          </a:p>
          <a:p>
            <a:pPr lvl="1" algn="just"/>
            <a:r>
              <a:rPr lang="en-US" dirty="0"/>
              <a:t>Specialized software that is stored in non-volatile memory on specific hardware components, such as the BIOS or firmware on a network card.</a:t>
            </a:r>
          </a:p>
          <a:p>
            <a:pPr algn="just"/>
            <a:r>
              <a:rPr lang="en-US" dirty="0"/>
              <a:t>Data</a:t>
            </a:r>
          </a:p>
          <a:p>
            <a:pPr lvl="1" algn="just"/>
            <a:r>
              <a:rPr lang="en-US" dirty="0"/>
              <a:t>The information that is processed and stored by the computer system.</a:t>
            </a:r>
          </a:p>
          <a:p>
            <a:pPr lvl="1" algn="just"/>
            <a:r>
              <a:rPr lang="en-US" dirty="0"/>
              <a:t>This can include text, images, audio, video, and other types of data.</a:t>
            </a:r>
          </a:p>
          <a:p>
            <a:pPr algn="just"/>
            <a:r>
              <a:rPr lang="en-US" dirty="0"/>
              <a:t>Users</a:t>
            </a:r>
          </a:p>
          <a:p>
            <a:pPr lvl="1" algn="just"/>
            <a:r>
              <a:rPr lang="en-US" dirty="0"/>
              <a:t>The people who interact with the computer system, providing input and receiving the output.</a:t>
            </a:r>
          </a:p>
          <a:p>
            <a:pPr algn="just"/>
            <a:endParaRPr lang="en-IN" dirty="0"/>
          </a:p>
        </p:txBody>
      </p:sp>
    </p:spTree>
    <p:extLst>
      <p:ext uri="{BB962C8B-B14F-4D97-AF65-F5344CB8AC3E}">
        <p14:creationId xmlns:p14="http://schemas.microsoft.com/office/powerpoint/2010/main" val="190377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A925-40DC-5C99-E357-49B5420F7FBB}"/>
              </a:ext>
            </a:extLst>
          </p:cNvPr>
          <p:cNvSpPr>
            <a:spLocks noGrp="1"/>
          </p:cNvSpPr>
          <p:nvPr>
            <p:ph type="title"/>
          </p:nvPr>
        </p:nvSpPr>
        <p:spPr>
          <a:xfrm>
            <a:off x="1451579" y="1212980"/>
            <a:ext cx="9603275" cy="640774"/>
          </a:xfrm>
        </p:spPr>
        <p:txBody>
          <a:bodyPr/>
          <a:lstStyle/>
          <a:p>
            <a:r>
              <a:rPr lang="en-IN" dirty="0"/>
              <a:t>Abstract view of a computer system</a:t>
            </a:r>
          </a:p>
        </p:txBody>
      </p:sp>
      <p:pic>
        <p:nvPicPr>
          <p:cNvPr id="4" name="Picture 4" descr="Operating Systems: Introduction">
            <a:extLst>
              <a:ext uri="{FF2B5EF4-FFF2-40B4-BE49-F238E27FC236}">
                <a16:creationId xmlns:a16="http://schemas.microsoft.com/office/drawing/2014/main" id="{E8BE9703-1D93-F0AD-D961-730AA2F47E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2694" y="2090057"/>
            <a:ext cx="7996335" cy="380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2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779"/>
            <a:ext cx="9603275" cy="557751"/>
          </a:xfrm>
        </p:spPr>
        <p:txBody>
          <a:bodyPr/>
          <a:lstStyle/>
          <a:p>
            <a:r>
              <a:rPr lang="en-IN" dirty="0"/>
              <a:t>Definition of OS</a:t>
            </a:r>
          </a:p>
        </p:txBody>
      </p:sp>
      <p:sp>
        <p:nvSpPr>
          <p:cNvPr id="3" name="Content Placeholder 2"/>
          <p:cNvSpPr>
            <a:spLocks noGrp="1"/>
          </p:cNvSpPr>
          <p:nvPr>
            <p:ph idx="1"/>
          </p:nvPr>
        </p:nvSpPr>
        <p:spPr>
          <a:xfrm>
            <a:off x="1451579" y="1941086"/>
            <a:ext cx="9913107" cy="4077159"/>
          </a:xfrm>
        </p:spPr>
        <p:txBody>
          <a:bodyPr>
            <a:normAutofit/>
          </a:bodyPr>
          <a:lstStyle/>
          <a:p>
            <a:pPr algn="just"/>
            <a:r>
              <a:rPr lang="en-US" dirty="0"/>
              <a:t>OS is a </a:t>
            </a:r>
            <a:r>
              <a:rPr lang="en-US" b="1" dirty="0">
                <a:solidFill>
                  <a:srgbClr val="FF0000"/>
                </a:solidFill>
              </a:rPr>
              <a:t>Resource Allocator</a:t>
            </a:r>
          </a:p>
          <a:p>
            <a:pPr lvl="1" algn="just"/>
            <a:r>
              <a:rPr lang="en-US" dirty="0"/>
              <a:t>The operating system (OS) is the fundamental software that manages computer hardware resources and provides services to application software.</a:t>
            </a:r>
          </a:p>
          <a:p>
            <a:pPr lvl="1" algn="just"/>
            <a:endParaRPr lang="en-US" dirty="0"/>
          </a:p>
          <a:p>
            <a:pPr algn="just"/>
            <a:r>
              <a:rPr lang="en-US" dirty="0"/>
              <a:t>OS is a </a:t>
            </a:r>
            <a:r>
              <a:rPr lang="en-US" b="1" dirty="0">
                <a:solidFill>
                  <a:srgbClr val="FF0000"/>
                </a:solidFill>
              </a:rPr>
              <a:t>Control Program</a:t>
            </a:r>
          </a:p>
          <a:p>
            <a:pPr lvl="1" algn="just"/>
            <a:r>
              <a:rPr lang="en-US" dirty="0"/>
              <a:t>It is responsible for controlling and coordinating computer system activities, including hardware, software, and user interactions.</a:t>
            </a:r>
          </a:p>
          <a:p>
            <a:pPr lvl="1" algn="just"/>
            <a:endParaRPr lang="en-US" dirty="0"/>
          </a:p>
          <a:p>
            <a:pPr lvl="1" algn="just"/>
            <a:endParaRPr lang="en-US" dirty="0"/>
          </a:p>
          <a:p>
            <a:pPr lvl="1" algn="just"/>
            <a:endParaRPr lang="en-US" dirty="0"/>
          </a:p>
          <a:p>
            <a:pPr algn="just"/>
            <a:endParaRPr lang="en-US" dirty="0"/>
          </a:p>
          <a:p>
            <a:pPr lvl="1" algn="just"/>
            <a:endParaRPr lang="en-IN" dirty="0"/>
          </a:p>
        </p:txBody>
      </p:sp>
    </p:spTree>
    <p:extLst>
      <p:ext uri="{BB962C8B-B14F-4D97-AF65-F5344CB8AC3E}">
        <p14:creationId xmlns:p14="http://schemas.microsoft.com/office/powerpoint/2010/main" val="316922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06ED-1AC2-445B-D198-6CFAEDADC750}"/>
              </a:ext>
            </a:extLst>
          </p:cNvPr>
          <p:cNvSpPr>
            <a:spLocks noGrp="1"/>
          </p:cNvSpPr>
          <p:nvPr>
            <p:ph type="title"/>
          </p:nvPr>
        </p:nvSpPr>
        <p:spPr>
          <a:xfrm>
            <a:off x="1451579" y="1278294"/>
            <a:ext cx="9603275" cy="575460"/>
          </a:xfrm>
        </p:spPr>
        <p:txBody>
          <a:bodyPr/>
          <a:lstStyle/>
          <a:p>
            <a:r>
              <a:rPr lang="en-IN" dirty="0"/>
              <a:t>Components of </a:t>
            </a:r>
            <a:r>
              <a:rPr lang="en-IN" dirty="0" err="1"/>
              <a:t>os</a:t>
            </a:r>
            <a:endParaRPr lang="en-IN" dirty="0"/>
          </a:p>
        </p:txBody>
      </p:sp>
      <p:sp>
        <p:nvSpPr>
          <p:cNvPr id="3" name="Content Placeholder 2">
            <a:extLst>
              <a:ext uri="{FF2B5EF4-FFF2-40B4-BE49-F238E27FC236}">
                <a16:creationId xmlns:a16="http://schemas.microsoft.com/office/drawing/2014/main" id="{4AC49893-D4B6-4878-54F4-43F9BF7C1A9E}"/>
              </a:ext>
            </a:extLst>
          </p:cNvPr>
          <p:cNvSpPr>
            <a:spLocks noGrp="1"/>
          </p:cNvSpPr>
          <p:nvPr>
            <p:ph idx="1"/>
          </p:nvPr>
        </p:nvSpPr>
        <p:spPr/>
        <p:txBody>
          <a:bodyPr/>
          <a:lstStyle/>
          <a:p>
            <a:r>
              <a:rPr lang="en-IN" dirty="0"/>
              <a:t>Shell</a:t>
            </a:r>
          </a:p>
          <a:p>
            <a:r>
              <a:rPr lang="en-IN" dirty="0"/>
              <a:t>Kernal</a:t>
            </a:r>
          </a:p>
          <a:p>
            <a:endParaRPr lang="en-IN" dirty="0"/>
          </a:p>
        </p:txBody>
      </p:sp>
      <p:pic>
        <p:nvPicPr>
          <p:cNvPr id="4" name="Picture 3">
            <a:extLst>
              <a:ext uri="{FF2B5EF4-FFF2-40B4-BE49-F238E27FC236}">
                <a16:creationId xmlns:a16="http://schemas.microsoft.com/office/drawing/2014/main" id="{5805F30A-70A0-93A0-1F7F-90DEF0E51834}"/>
              </a:ext>
            </a:extLst>
          </p:cNvPr>
          <p:cNvPicPr>
            <a:picLocks noChangeAspect="1"/>
          </p:cNvPicPr>
          <p:nvPr/>
        </p:nvPicPr>
        <p:blipFill>
          <a:blip r:embed="rId2"/>
          <a:stretch>
            <a:fillRect/>
          </a:stretch>
        </p:blipFill>
        <p:spPr>
          <a:xfrm>
            <a:off x="4480816" y="2015732"/>
            <a:ext cx="4286250" cy="3257550"/>
          </a:xfrm>
          <a:prstGeom prst="rect">
            <a:avLst/>
          </a:prstGeom>
        </p:spPr>
      </p:pic>
    </p:spTree>
    <p:extLst>
      <p:ext uri="{BB962C8B-B14F-4D97-AF65-F5344CB8AC3E}">
        <p14:creationId xmlns:p14="http://schemas.microsoft.com/office/powerpoint/2010/main" val="410294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637D-6657-C933-10BF-0C8AD8C62C2A}"/>
              </a:ext>
            </a:extLst>
          </p:cNvPr>
          <p:cNvSpPr>
            <a:spLocks noGrp="1"/>
          </p:cNvSpPr>
          <p:nvPr>
            <p:ph type="title"/>
          </p:nvPr>
        </p:nvSpPr>
        <p:spPr>
          <a:xfrm>
            <a:off x="1451579" y="1175657"/>
            <a:ext cx="9603275" cy="678097"/>
          </a:xfrm>
        </p:spPr>
        <p:txBody>
          <a:bodyPr/>
          <a:lstStyle/>
          <a:p>
            <a:r>
              <a:rPr lang="en-IN" dirty="0"/>
              <a:t>shell</a:t>
            </a:r>
          </a:p>
        </p:txBody>
      </p:sp>
      <p:sp>
        <p:nvSpPr>
          <p:cNvPr id="3" name="Content Placeholder 2">
            <a:extLst>
              <a:ext uri="{FF2B5EF4-FFF2-40B4-BE49-F238E27FC236}">
                <a16:creationId xmlns:a16="http://schemas.microsoft.com/office/drawing/2014/main" id="{3112A479-DF78-8F49-33C4-96D405C7E9C5}"/>
              </a:ext>
            </a:extLst>
          </p:cNvPr>
          <p:cNvSpPr>
            <a:spLocks noGrp="1"/>
          </p:cNvSpPr>
          <p:nvPr>
            <p:ph idx="1"/>
          </p:nvPr>
        </p:nvSpPr>
        <p:spPr/>
        <p:txBody>
          <a:bodyPr>
            <a:normAutofit/>
          </a:bodyPr>
          <a:lstStyle/>
          <a:p>
            <a:r>
              <a:rPr lang="en-US" dirty="0"/>
              <a:t>Shells provide a way for the user to communicate with the operating system.</a:t>
            </a:r>
            <a:endParaRPr lang="en-IN" dirty="0"/>
          </a:p>
          <a:p>
            <a:r>
              <a:rPr lang="en-IN" dirty="0"/>
              <a:t>It is the outer layer of the operating system.</a:t>
            </a:r>
          </a:p>
          <a:p>
            <a:r>
              <a:rPr lang="en-US" dirty="0"/>
              <a:t>The shell interprets user commands and translates them into instructions that the kernel can execute through </a:t>
            </a:r>
            <a:r>
              <a:rPr lang="en-US" b="1" dirty="0">
                <a:solidFill>
                  <a:srgbClr val="FF0000"/>
                </a:solidFill>
              </a:rPr>
              <a:t>System Calls</a:t>
            </a:r>
            <a:endParaRPr lang="en-IN" b="1" dirty="0">
              <a:solidFill>
                <a:srgbClr val="FF0000"/>
              </a:solidFill>
            </a:endParaRPr>
          </a:p>
          <a:p>
            <a:r>
              <a:rPr lang="en-US" dirty="0"/>
              <a:t>Shell is broadly classified into two categories </a:t>
            </a:r>
          </a:p>
          <a:p>
            <a:pPr lvl="1"/>
            <a:r>
              <a:rPr lang="en-US" dirty="0"/>
              <a:t>Command Line Shell</a:t>
            </a:r>
          </a:p>
          <a:p>
            <a:pPr lvl="1"/>
            <a:r>
              <a:rPr lang="en-US" dirty="0"/>
              <a:t>Graphical Shell (GUI)</a:t>
            </a:r>
            <a:endParaRPr lang="en-IN" dirty="0"/>
          </a:p>
          <a:p>
            <a:endParaRPr lang="en-IN" dirty="0"/>
          </a:p>
        </p:txBody>
      </p:sp>
    </p:spTree>
    <p:extLst>
      <p:ext uri="{BB962C8B-B14F-4D97-AF65-F5344CB8AC3E}">
        <p14:creationId xmlns:p14="http://schemas.microsoft.com/office/powerpoint/2010/main" val="32954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C318-E67C-C8F3-DFD8-2015007CF68B}"/>
              </a:ext>
            </a:extLst>
          </p:cNvPr>
          <p:cNvSpPr>
            <a:spLocks noGrp="1"/>
          </p:cNvSpPr>
          <p:nvPr>
            <p:ph type="title"/>
          </p:nvPr>
        </p:nvSpPr>
        <p:spPr>
          <a:xfrm>
            <a:off x="1451579" y="1138335"/>
            <a:ext cx="9603275" cy="715419"/>
          </a:xfrm>
        </p:spPr>
        <p:txBody>
          <a:bodyPr/>
          <a:lstStyle/>
          <a:p>
            <a:r>
              <a:rPr lang="en-IN" dirty="0"/>
              <a:t>Command Line Shell</a:t>
            </a:r>
          </a:p>
        </p:txBody>
      </p:sp>
      <p:sp>
        <p:nvSpPr>
          <p:cNvPr id="3" name="Content Placeholder 2">
            <a:extLst>
              <a:ext uri="{FF2B5EF4-FFF2-40B4-BE49-F238E27FC236}">
                <a16:creationId xmlns:a16="http://schemas.microsoft.com/office/drawing/2014/main" id="{50C7E072-DF3A-73FF-2FA3-E18842BD6FDB}"/>
              </a:ext>
            </a:extLst>
          </p:cNvPr>
          <p:cNvSpPr>
            <a:spLocks noGrp="1"/>
          </p:cNvSpPr>
          <p:nvPr>
            <p:ph idx="1"/>
          </p:nvPr>
        </p:nvSpPr>
        <p:spPr/>
        <p:txBody>
          <a:bodyPr/>
          <a:lstStyle/>
          <a:p>
            <a:r>
              <a:rPr lang="en-US" dirty="0"/>
              <a:t>Communicates  with  users through </a:t>
            </a:r>
            <a:r>
              <a:rPr lang="en-US" b="1" dirty="0">
                <a:solidFill>
                  <a:srgbClr val="FF0000"/>
                </a:solidFill>
              </a:rPr>
              <a:t>commands</a:t>
            </a:r>
            <a:r>
              <a:rPr lang="en-US" dirty="0"/>
              <a:t>, interactively </a:t>
            </a:r>
          </a:p>
          <a:p>
            <a:r>
              <a:rPr lang="en-US" dirty="0" err="1"/>
              <a:t>Eg</a:t>
            </a:r>
            <a:r>
              <a:rPr lang="en-US" dirty="0"/>
              <a:t>:- </a:t>
            </a:r>
          </a:p>
          <a:p>
            <a:pPr lvl="1"/>
            <a:r>
              <a:rPr lang="en-US" dirty="0"/>
              <a:t>Terminal in Linux</a:t>
            </a:r>
          </a:p>
          <a:p>
            <a:pPr lvl="1"/>
            <a:r>
              <a:rPr lang="en-US" dirty="0"/>
              <a:t>Command prompt in windows</a:t>
            </a:r>
          </a:p>
          <a:p>
            <a:endParaRPr lang="en-IN" dirty="0"/>
          </a:p>
        </p:txBody>
      </p:sp>
      <p:pic>
        <p:nvPicPr>
          <p:cNvPr id="4" name="Picture 3">
            <a:extLst>
              <a:ext uri="{FF2B5EF4-FFF2-40B4-BE49-F238E27FC236}">
                <a16:creationId xmlns:a16="http://schemas.microsoft.com/office/drawing/2014/main" id="{EBD5295D-92DB-1AC0-9C8D-7C2D77557F72}"/>
              </a:ext>
            </a:extLst>
          </p:cNvPr>
          <p:cNvPicPr>
            <a:picLocks noChangeAspect="1"/>
          </p:cNvPicPr>
          <p:nvPr/>
        </p:nvPicPr>
        <p:blipFill>
          <a:blip r:embed="rId2"/>
          <a:stretch>
            <a:fillRect/>
          </a:stretch>
        </p:blipFill>
        <p:spPr>
          <a:xfrm>
            <a:off x="5885385" y="2566978"/>
            <a:ext cx="5099422" cy="3061345"/>
          </a:xfrm>
          <a:prstGeom prst="rect">
            <a:avLst/>
          </a:prstGeom>
        </p:spPr>
      </p:pic>
    </p:spTree>
    <p:extLst>
      <p:ext uri="{BB962C8B-B14F-4D97-AF65-F5344CB8AC3E}">
        <p14:creationId xmlns:p14="http://schemas.microsoft.com/office/powerpoint/2010/main" val="131342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6963</TotalTime>
  <Words>1100</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Introduction to Operating Systems</vt:lpstr>
      <vt:lpstr>What is Operating System?</vt:lpstr>
      <vt:lpstr>Computer System structure</vt:lpstr>
      <vt:lpstr>Components of a Computer System(Contd..)</vt:lpstr>
      <vt:lpstr>Abstract view of a computer system</vt:lpstr>
      <vt:lpstr>Definition of OS</vt:lpstr>
      <vt:lpstr>Components of os</vt:lpstr>
      <vt:lpstr>shell</vt:lpstr>
      <vt:lpstr>Command Line Shell</vt:lpstr>
      <vt:lpstr>Graphical Shell</vt:lpstr>
      <vt:lpstr>kernal</vt:lpstr>
      <vt:lpstr>Components of os: overview</vt:lpstr>
      <vt:lpstr>Modes of OS operation</vt:lpstr>
      <vt:lpstr>Dual mode operation</vt:lpstr>
      <vt:lpstr>Interaction with hardware</vt:lpstr>
      <vt:lpstr>Device drivers and device controllers</vt:lpstr>
      <vt:lpstr>Functions of OS</vt:lpstr>
      <vt:lpstr>Functions of OS (Contd..)</vt:lpstr>
      <vt:lpstr>Functions of OS (Contd..)</vt:lpstr>
      <vt:lpstr>Functions of OS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dc:title>
  <dc:creator>Vinitha Panicker</dc:creator>
  <cp:lastModifiedBy>vinitha Panicker</cp:lastModifiedBy>
  <cp:revision>21</cp:revision>
  <dcterms:created xsi:type="dcterms:W3CDTF">2023-03-10T08:01:15Z</dcterms:created>
  <dcterms:modified xsi:type="dcterms:W3CDTF">2023-03-12T09:12:20Z</dcterms:modified>
</cp:coreProperties>
</file>