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807" r:id="rId3"/>
    <p:sldId id="809" r:id="rId4"/>
    <p:sldId id="808" r:id="rId5"/>
    <p:sldId id="810" r:id="rId6"/>
    <p:sldId id="812" r:id="rId7"/>
    <p:sldId id="811" r:id="rId8"/>
    <p:sldId id="813" r:id="rId9"/>
    <p:sldId id="814" r:id="rId10"/>
    <p:sldId id="815" r:id="rId11"/>
    <p:sldId id="816" r:id="rId12"/>
    <p:sldId id="817" r:id="rId13"/>
    <p:sldId id="820" r:id="rId14"/>
    <p:sldId id="818" r:id="rId15"/>
    <p:sldId id="8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8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7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6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0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1EF2-A1A6-44EB-ADAE-7FB5D8F8881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8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Operating System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2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148A-C713-CB2E-BCD2-2E440B14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4988"/>
            <a:ext cx="9603275" cy="668766"/>
          </a:xfrm>
        </p:spPr>
        <p:txBody>
          <a:bodyPr/>
          <a:lstStyle/>
          <a:p>
            <a:r>
              <a:rPr lang="en-IN" dirty="0"/>
              <a:t>Types of system calls(contd..)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13E6-DCC7-5475-743C-2A422002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7715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788"/>
              </a:spcBef>
              <a:buClr>
                <a:srgbClr val="993300"/>
              </a:buClr>
              <a:buSzPct val="100000"/>
              <a:buFont typeface="Monotype Sorts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File management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 file, delete file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open, close file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read, write, reposition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and set file attributes</a:t>
            </a:r>
          </a:p>
          <a:p>
            <a:pPr>
              <a:spcBef>
                <a:spcPts val="788"/>
              </a:spcBef>
              <a:buClr>
                <a:srgbClr val="993300"/>
              </a:buClr>
              <a:buSzPct val="100000"/>
              <a:buFont typeface="Monotype Sorts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Device management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request device, release device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read, write, reposition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device attributes, set device attributes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logically attach or detach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72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9AA-DFB4-577C-29E4-0EA3180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1682"/>
            <a:ext cx="9603275" cy="762072"/>
          </a:xfrm>
        </p:spPr>
        <p:txBody>
          <a:bodyPr/>
          <a:lstStyle/>
          <a:p>
            <a:r>
              <a:rPr lang="en-IN" dirty="0"/>
              <a:t>Types of system calls(contd..)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E31A-8020-9103-E4AE-3557FF72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117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Information Maintenance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time or date, set time or date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system data, set system data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and set process, file, or device attributes</a:t>
            </a:r>
          </a:p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Communications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create, delete communication connection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send, receive messages if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message passing model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host name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process name</a:t>
            </a:r>
          </a:p>
          <a:p>
            <a:pPr lvl="2">
              <a:spcBef>
                <a:spcPts val="788"/>
              </a:spcBef>
              <a:buClr>
                <a:srgbClr val="009900"/>
              </a:buClr>
              <a:buFont typeface="Webdings" panose="05030102010509060703" pitchFamily="18" charset="2"/>
              <a:buChar char="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client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server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Shared-memory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 and gains access to memory regions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transfer status information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attach and detach remote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5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8881-CEC8-FA78-3007-BA754A85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649"/>
            <a:ext cx="9603275" cy="650105"/>
          </a:xfrm>
        </p:spPr>
        <p:txBody>
          <a:bodyPr/>
          <a:lstStyle/>
          <a:p>
            <a:r>
              <a:rPr lang="en-IN" dirty="0"/>
              <a:t>Types of system calls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E51C-9B66-68BF-47AC-EE132F54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88"/>
              </a:spcBef>
              <a:buClr>
                <a:srgbClr val="993300"/>
              </a:buClr>
              <a:buSzPct val="100000"/>
              <a:buFont typeface="Monotype Sorts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Protection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Control access to resources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and set permissions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Allow and deny user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08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360B-1C07-9103-861F-FB856F00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6327"/>
            <a:ext cx="9603275" cy="68742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of windows and </a:t>
            </a:r>
            <a:r>
              <a:rPr lang="en-IN" dirty="0" err="1"/>
              <a:t>linux</a:t>
            </a:r>
            <a:r>
              <a:rPr lang="en-IN" dirty="0"/>
              <a:t> system calls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509D4E-00BE-E921-8279-FF4330DE2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99" y="1950098"/>
            <a:ext cx="7053942" cy="414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6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B24B-F98A-551C-DDC0-F2AD4FA8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0343"/>
            <a:ext cx="9603275" cy="743411"/>
          </a:xfrm>
        </p:spPr>
        <p:txBody>
          <a:bodyPr>
            <a:normAutofit/>
          </a:bodyPr>
          <a:lstStyle/>
          <a:p>
            <a:r>
              <a:rPr lang="en-IN" dirty="0"/>
              <a:t>System booting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70BA-42F3-7488-DA4C-DCC0D80F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Upon power initialized on the system, execution starts at a fixed memory location</a:t>
            </a:r>
          </a:p>
          <a:p>
            <a:pPr lvl="1">
              <a:lnSpc>
                <a:spcPct val="115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Firmware  used to hold the initial boot code</a:t>
            </a:r>
          </a:p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Operating system must be made available to hardware </a:t>
            </a:r>
          </a:p>
          <a:p>
            <a:pPr lvl="1">
              <a:lnSpc>
                <a:spcPct val="115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Small piece of code –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bootstrap loader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stored in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ROM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EEPROM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locates the kernel, loads it into memory, and starts it</a:t>
            </a:r>
          </a:p>
          <a:p>
            <a:pPr lvl="1">
              <a:lnSpc>
                <a:spcPct val="115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Sometimes two-step process where the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boot block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at a fixed location is loaded by ROM code, which loads the bootstrap loader from the disk</a:t>
            </a:r>
          </a:p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Common bootstrap loader,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GRUB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allows selection of kernel from multiple disks, versions, kernel options</a:t>
            </a:r>
          </a:p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Kernel loads and the system will then </a:t>
            </a:r>
            <a:r>
              <a:rPr lang="en-US" altLang="en-US" dirty="0">
                <a:latin typeface="Arial" panose="020B0604020202020204" pitchFamily="34" charset="0"/>
              </a:rPr>
              <a:t>start working.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7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81C7-1251-A48E-AF28-DF9B4F7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3765"/>
            <a:ext cx="9603275" cy="599989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A191-13FB-AAC0-CA51-0C38D764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OS Services</a:t>
            </a:r>
          </a:p>
          <a:p>
            <a:r>
              <a:rPr lang="en-IN" dirty="0"/>
              <a:t>System Calls</a:t>
            </a:r>
          </a:p>
          <a:p>
            <a:r>
              <a:rPr lang="en-IN" dirty="0"/>
              <a:t>Types of System Calls</a:t>
            </a:r>
          </a:p>
          <a:p>
            <a:r>
              <a:rPr lang="en-IN" dirty="0"/>
              <a:t>System Booting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34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3D90-7EA4-53B0-18DD-07E3105A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2980"/>
            <a:ext cx="9603275" cy="712623"/>
          </a:xfrm>
        </p:spPr>
        <p:txBody>
          <a:bodyPr/>
          <a:lstStyle/>
          <a:p>
            <a:r>
              <a:rPr lang="en-IN" dirty="0"/>
              <a:t>Operating System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CA13-5176-FB28-A88C-0573E49E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71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Operating systems provide an environment for the execution of programs and services to programs and users</a:t>
            </a:r>
          </a:p>
          <a:p>
            <a:r>
              <a:rPr lang="en-US" altLang="en-US" b="1" dirty="0"/>
              <a:t>One set of operating-system services provides functions that are helpful to the user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User interface 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 execution- The system must be able to load a program into memory and run that program, end it, 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I/O operations -  A running program may require I/O, which may involve a file or an I/O device.</a:t>
            </a:r>
          </a:p>
          <a:p>
            <a:pPr marL="739775" lvl="1" indent="-280988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File-system manipulation -  Programs need to read and write files and directories, create and delete them, search them, list file Information, and permission management.</a:t>
            </a:r>
          </a:p>
          <a:p>
            <a:pPr marL="739775" lvl="1" indent="-280988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Communications – facilities to exchange information between processes residing on the same or different computer</a:t>
            </a:r>
          </a:p>
          <a:p>
            <a:pPr marL="739775" lvl="1" indent="-280988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Error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detection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– Debugging facilities should be there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26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002-47EB-15F3-58F6-2B6C8A64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4988"/>
            <a:ext cx="9603275" cy="668766"/>
          </a:xfrm>
        </p:spPr>
        <p:txBody>
          <a:bodyPr/>
          <a:lstStyle/>
          <a:p>
            <a:r>
              <a:rPr lang="en-IN" dirty="0"/>
              <a:t>Operating System Services(Contd..)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80C-C2AC-2DB6-DC10-7CD471FE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389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Resource allocation –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When multiple users or multiple jobs running concurrently, resources must be allocated to each of them.</a:t>
            </a: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009900"/>
              </a:buClr>
              <a:buSzPct val="100000"/>
              <a:buFont typeface="Webdings" panose="05030102010509060703" pitchFamily="18" charset="2"/>
              <a:buChar char="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Resources like -   CPU, main memory, file storage, and I/O devices.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Accounting -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To keep track of which users use how much &amp; what kinds of computer resources.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Protection and security -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owners of information stored in a multi-user or networked computer system may want to control the use of that information, concurrent processes should not interfere with each other</a:t>
            </a: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009900"/>
              </a:buClr>
              <a:buSzPct val="100000"/>
              <a:buFont typeface="Webdings" panose="05030102010509060703" pitchFamily="18" charset="2"/>
              <a:buChar char="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Protection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 ensuring  all access to system resources is controlled</a:t>
            </a: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009900"/>
              </a:buClr>
              <a:buSzPct val="100000"/>
              <a:buFont typeface="Webdings" panose="05030102010509060703" pitchFamily="18" charset="2"/>
              <a:buChar char="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Security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requires user authentication, and extends to defending external I/O devices from invalid access attempts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307-1087-FA24-EDA8-08CDE4C7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2980"/>
            <a:ext cx="9603275" cy="640774"/>
          </a:xfrm>
        </p:spPr>
        <p:txBody>
          <a:bodyPr/>
          <a:lstStyle/>
          <a:p>
            <a:r>
              <a:rPr lang="en-US" altLang="en-US" dirty="0"/>
              <a:t>A View of Operating System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61F5-3A67-C9FF-0E79-BB49A374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CA9B9-B059-4545-AFC1-C7813466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1" y="1943194"/>
            <a:ext cx="7221538" cy="4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80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4E66-17D4-4936-0FC5-16EB0BF3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6327"/>
            <a:ext cx="9603275" cy="687427"/>
          </a:xfrm>
        </p:spPr>
        <p:txBody>
          <a:bodyPr/>
          <a:lstStyle/>
          <a:p>
            <a:r>
              <a:rPr lang="en-IN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F4D3-2C27-E4FC-748D-DDAA786A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calls are programming interfaces provided by an operating system to allow user-level processes to request services from the operating system kernel.</a:t>
            </a:r>
          </a:p>
          <a:p>
            <a:r>
              <a:rPr lang="en-US" altLang="en-US" dirty="0"/>
              <a:t>Typically written in a high-level language (C or C++).</a:t>
            </a:r>
          </a:p>
          <a:p>
            <a:r>
              <a:rPr lang="en-US" altLang="en-US" dirty="0"/>
              <a:t>Kernal services are mostly accessed by programs via a high-level Application Programming Interface (API) rather than a direct system call.</a:t>
            </a:r>
          </a:p>
          <a:p>
            <a:r>
              <a:rPr lang="en-US" altLang="en-US" dirty="0"/>
              <a:t>Three most common APIs are</a:t>
            </a:r>
          </a:p>
          <a:p>
            <a:pPr lvl="1"/>
            <a:r>
              <a:rPr lang="en-US" altLang="en-US" dirty="0"/>
              <a:t>Win32 API for Windows</a:t>
            </a:r>
          </a:p>
          <a:p>
            <a:pPr lvl="1"/>
            <a:r>
              <a:rPr lang="en-US" altLang="en-US" dirty="0"/>
              <a:t>POSIX API for POSIX-based systems(UNIX, Linux, and Mac OS X), </a:t>
            </a:r>
          </a:p>
          <a:p>
            <a:pPr lvl="1"/>
            <a:r>
              <a:rPr lang="en-US" altLang="en-US" dirty="0"/>
              <a:t>Java API for the Java virtual machine (JVM)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94FF-91F6-DF36-4302-8E6459FF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8963"/>
            <a:ext cx="9603275" cy="5847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API – System Call – OS Relationship</a:t>
            </a:r>
            <a:b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F9B940-35B7-364A-4BDB-CA7F2C8EC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36" y="1962808"/>
            <a:ext cx="6470665" cy="396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16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731-8008-DAA1-16DC-9D4A7607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6286"/>
            <a:ext cx="9603275" cy="609986"/>
          </a:xfrm>
        </p:spPr>
        <p:txBody>
          <a:bodyPr/>
          <a:lstStyle/>
          <a:p>
            <a:r>
              <a:rPr lang="en-IN" dirty="0"/>
              <a:t>Example of System 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6CE6A-0BDE-5971-6279-505B6162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 to copy the contents of one file to another</a:t>
            </a:r>
          </a:p>
          <a:p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26990C7-438F-1C4E-F3D7-B19D4BCC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54" y="2426672"/>
            <a:ext cx="5467692" cy="370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04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BFC9-A38C-714F-7EF3-EBE660E3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2980"/>
            <a:ext cx="9603275" cy="640774"/>
          </a:xfrm>
        </p:spPr>
        <p:txBody>
          <a:bodyPr/>
          <a:lstStyle/>
          <a:p>
            <a:r>
              <a:rPr lang="en-IN" dirty="0"/>
              <a:t>Standard c library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722D-F7C9-625D-5787-256BA984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 program invoking </a:t>
            </a:r>
            <a:r>
              <a:rPr lang="en-US" altLang="en-US" dirty="0" err="1"/>
              <a:t>printf</a:t>
            </a:r>
            <a:r>
              <a:rPr lang="en-US" altLang="en-US" dirty="0"/>
              <a:t>() library call, </a:t>
            </a:r>
          </a:p>
          <a:p>
            <a:pPr marL="0" indent="0">
              <a:buNone/>
            </a:pPr>
            <a:r>
              <a:rPr lang="en-US" altLang="en-US" dirty="0"/>
              <a:t>    which calls write() system call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0D57C-533C-DD3B-6715-AA42A402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1304767"/>
            <a:ext cx="4579937" cy="477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19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582-3B67-3052-2648-10262BC1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6996"/>
            <a:ext cx="9603275" cy="696758"/>
          </a:xfrm>
        </p:spPr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D12F-2324-8E73-220D-665AD230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916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Process control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 process, terminate process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End, abort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Load, execute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process attributes, set process attributes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Wait for time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Wait event, signal event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Allocate and free memory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Dump memory if error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Debugger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for determining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bugs, single step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Locks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for managing access to shared data between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898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7123</TotalTime>
  <Words>753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Monotype Sorts</vt:lpstr>
      <vt:lpstr>Webdings</vt:lpstr>
      <vt:lpstr>Gallery</vt:lpstr>
      <vt:lpstr>Operating System services</vt:lpstr>
      <vt:lpstr>Operating System Services</vt:lpstr>
      <vt:lpstr>Operating System Services(Contd..)</vt:lpstr>
      <vt:lpstr>A View of Operating System Services</vt:lpstr>
      <vt:lpstr>System calls</vt:lpstr>
      <vt:lpstr>API – System Call – OS Relationship </vt:lpstr>
      <vt:lpstr>Example of System call</vt:lpstr>
      <vt:lpstr>Standard c library example</vt:lpstr>
      <vt:lpstr>Types of system calls</vt:lpstr>
      <vt:lpstr>Types of system calls(contd..)</vt:lpstr>
      <vt:lpstr>Types of system calls(contd..)</vt:lpstr>
      <vt:lpstr>Types of system calls (contd..)</vt:lpstr>
      <vt:lpstr>Example of windows and linux system calls</vt:lpstr>
      <vt:lpstr>System booting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Vinitha Panicker</dc:creator>
  <cp:lastModifiedBy>vinitha Panicker</cp:lastModifiedBy>
  <cp:revision>23</cp:revision>
  <dcterms:created xsi:type="dcterms:W3CDTF">2023-03-10T08:01:15Z</dcterms:created>
  <dcterms:modified xsi:type="dcterms:W3CDTF">2023-03-12T15:33:47Z</dcterms:modified>
</cp:coreProperties>
</file>