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22"/>
  </p:notesMasterIdLst>
  <p:sldIdLst>
    <p:sldId id="256" r:id="rId5"/>
    <p:sldId id="292" r:id="rId6"/>
    <p:sldId id="295" r:id="rId7"/>
    <p:sldId id="426" r:id="rId8"/>
    <p:sldId id="297" r:id="rId9"/>
    <p:sldId id="333" r:id="rId10"/>
    <p:sldId id="335" r:id="rId11"/>
    <p:sldId id="336" r:id="rId12"/>
    <p:sldId id="319" r:id="rId13"/>
    <p:sldId id="316" r:id="rId14"/>
    <p:sldId id="329" r:id="rId15"/>
    <p:sldId id="321" r:id="rId16"/>
    <p:sldId id="322" r:id="rId17"/>
    <p:sldId id="325" r:id="rId18"/>
    <p:sldId id="265" r:id="rId19"/>
    <p:sldId id="328" r:id="rId20"/>
    <p:sldId id="33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5966C-7ACF-C927-5E1F-D556C9364BBE}" v="1" dt="2024-07-15T06:30:18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0" autoAdjust="0"/>
  </p:normalViewPr>
  <p:slideViewPr>
    <p:cSldViewPr>
      <p:cViewPr varScale="1">
        <p:scale>
          <a:sx n="60" d="100"/>
          <a:sy n="60" d="100"/>
        </p:scale>
        <p:origin x="884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dhun Sreerajan-[AM.EN.U4AIE22032]" userId="S::am.en.u4aie22032@am.students.amrita.edu::6bfe953f-f819-412c-95dc-6a2d3e7df29e" providerId="AD" clId="Web-{0545966C-7ACF-C927-5E1F-D556C9364BBE}"/>
    <pc:docChg chg="modSld">
      <pc:chgData name="Midhun Sreerajan-[AM.EN.U4AIE22032]" userId="S::am.en.u4aie22032@am.students.amrita.edu::6bfe953f-f819-412c-95dc-6a2d3e7df29e" providerId="AD" clId="Web-{0545966C-7ACF-C927-5E1F-D556C9364BBE}" dt="2024-07-15T06:30:18.187" v="0" actId="1076"/>
      <pc:docMkLst>
        <pc:docMk/>
      </pc:docMkLst>
      <pc:sldChg chg="modSp">
        <pc:chgData name="Midhun Sreerajan-[AM.EN.U4AIE22032]" userId="S::am.en.u4aie22032@am.students.amrita.edu::6bfe953f-f819-412c-95dc-6a2d3e7df29e" providerId="AD" clId="Web-{0545966C-7ACF-C927-5E1F-D556C9364BBE}" dt="2024-07-15T06:30:18.187" v="0" actId="1076"/>
        <pc:sldMkLst>
          <pc:docMk/>
          <pc:sldMk cId="1810105218" sldId="295"/>
        </pc:sldMkLst>
        <pc:picChg chg="mod">
          <ac:chgData name="Midhun Sreerajan-[AM.EN.U4AIE22032]" userId="S::am.en.u4aie22032@am.students.amrita.edu::6bfe953f-f819-412c-95dc-6a2d3e7df29e" providerId="AD" clId="Web-{0545966C-7ACF-C927-5E1F-D556C9364BBE}" dt="2024-07-15T06:30:18.187" v="0" actId="1076"/>
          <ac:picMkLst>
            <pc:docMk/>
            <pc:sldMk cId="1810105218" sldId="295"/>
            <ac:picMk id="5" creationId="{F2F0E06E-CBC5-4B7F-AFE2-8935825016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BFF54-B90D-4842-8B84-6C889911B9F3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3A7A8-348A-423B-8B92-95FE2F97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0237-154A-4507-B43D-D2E2C295D28E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8CB-B318-4C0F-8672-D185A2B21036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7794-D50F-4E3A-9A28-A70B725BB165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545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430-CEB1-4010-9EC2-B48CD4398B1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F2EA-04A7-4D38-ADC3-65B4770C5F47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07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167C-3E37-4CA3-9F81-FA5B6F95F73B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CDEE-B00D-4792-A805-63230F40B2BF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0A2-F28B-419F-BE10-501A949ABA3C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B197-F11E-4CEA-B5C2-1A200A836F00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0D9-CBE4-4FBA-B319-995BFD39C733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915A-6065-483E-ABFE-42873D5522CC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FBE5-DE02-4C75-8571-1D6EEAF76602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9F1-A405-4DC3-A1F8-6E9D5AA3B560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2C9D-868B-4939-9FA9-0114C318CAF0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8543-B1A4-4021-B4AB-F2A663EF599E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6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E446-F8F1-4AC1-81D1-71837D0E139A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F755-3C72-469D-BBBA-518275151803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667000"/>
          </a:xfrm>
        </p:spPr>
        <p:txBody>
          <a:bodyPr>
            <a:noAutofit/>
          </a:bodyPr>
          <a:lstStyle/>
          <a:p>
            <a:pPr algn="ctr"/>
            <a:br>
              <a:rPr lang="en-US" sz="4400" b="1" dirty="0"/>
            </a:br>
            <a:r>
              <a:rPr lang="en-US" sz="4400" b="1" dirty="0"/>
              <a:t>Introduction to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4953000"/>
            <a:ext cx="3886200" cy="1126283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1800" b="1" dirty="0">
                <a:solidFill>
                  <a:srgbClr val="C00000"/>
                </a:solidFill>
              </a:rPr>
              <a:t>Dr. Divya </a:t>
            </a:r>
            <a:r>
              <a:rPr lang="en-US" altLang="en-US" sz="1800" b="1" dirty="0" err="1">
                <a:solidFill>
                  <a:srgbClr val="C00000"/>
                </a:solidFill>
              </a:rPr>
              <a:t>Udayan</a:t>
            </a:r>
            <a:r>
              <a:rPr lang="en-US" altLang="en-US" sz="1800" b="1" dirty="0">
                <a:solidFill>
                  <a:srgbClr val="C00000"/>
                </a:solidFill>
              </a:rPr>
              <a:t> J, Ph.D.(</a:t>
            </a:r>
            <a:r>
              <a:rPr lang="en-US" altLang="en-US" sz="1800" b="1" dirty="0" err="1">
                <a:solidFill>
                  <a:srgbClr val="C00000"/>
                </a:solidFill>
              </a:rPr>
              <a:t>Konkuk</a:t>
            </a:r>
            <a:r>
              <a:rPr lang="en-US" altLang="en-US" sz="1800" b="1" dirty="0">
                <a:solidFill>
                  <a:srgbClr val="C00000"/>
                </a:solidFill>
              </a:rPr>
              <a:t> University, </a:t>
            </a:r>
            <a:r>
              <a:rPr lang="en-US" altLang="en-US" sz="1800" b="1" dirty="0" err="1">
                <a:solidFill>
                  <a:srgbClr val="C00000"/>
                </a:solidFill>
              </a:rPr>
              <a:t>S.Korea</a:t>
            </a:r>
            <a:r>
              <a:rPr lang="en-US" altLang="en-US" sz="1800" b="1" dirty="0">
                <a:solidFill>
                  <a:srgbClr val="C00000"/>
                </a:solidFill>
              </a:rPr>
              <a:t>)</a:t>
            </a:r>
            <a:br>
              <a:rPr lang="en-US" altLang="en-US" sz="1800" b="1" dirty="0">
                <a:solidFill>
                  <a:srgbClr val="C00000"/>
                </a:solidFill>
              </a:rPr>
            </a:br>
            <a:br>
              <a:rPr lang="en-US" altLang="en-US" sz="1800" dirty="0"/>
            </a:br>
            <a:r>
              <a:rPr lang="en-US" altLang="en-US" sz="1800" dirty="0"/>
              <a:t>Department of CSE</a:t>
            </a:r>
            <a:br>
              <a:rPr lang="en-US" altLang="en-US" sz="1800" dirty="0"/>
            </a:br>
            <a:r>
              <a:rPr lang="en-US" altLang="en-US" sz="1800" dirty="0"/>
              <a:t>Amrita School of Engineering, </a:t>
            </a:r>
            <a:r>
              <a:rPr lang="en-US" altLang="en-US" sz="1800" dirty="0" err="1"/>
              <a:t>Amritapuri</a:t>
            </a:r>
            <a:r>
              <a:rPr lang="en-US" altLang="en-US" sz="1800" dirty="0"/>
              <a:t> Campus,</a:t>
            </a:r>
            <a:br>
              <a:rPr lang="en-US" altLang="en-US" sz="1800" dirty="0"/>
            </a:br>
            <a:r>
              <a:rPr lang="en-US" altLang="en-US" sz="1800" dirty="0"/>
              <a:t>Amrita Vishwa Vidyapeetham</a:t>
            </a:r>
            <a:br>
              <a:rPr lang="en-US" altLang="en-US" sz="1800" dirty="0"/>
            </a:br>
            <a:r>
              <a:rPr lang="en-US" altLang="en-US" sz="1800" dirty="0"/>
              <a:t>Email: divyaudayanj@am.amrita.edu</a:t>
            </a:r>
            <a:br>
              <a:rPr lang="en-US" altLang="en-US" sz="1800" b="1" dirty="0">
                <a:solidFill>
                  <a:srgbClr val="0070C0"/>
                </a:solidFill>
              </a:rPr>
            </a:br>
            <a:r>
              <a:rPr lang="en-US" altLang="en-US" sz="1800" b="1" dirty="0">
                <a:solidFill>
                  <a:srgbClr val="0070C0"/>
                </a:solidFill>
              </a:rPr>
              <a:t>Mobile: 9550797705</a:t>
            </a:r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F7EB-21A9-4534-BFA9-BEF8013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Robot Specifications or Characteristics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87C3-4A45-4F63-BDFB-3854A049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F5328-C63B-4BCD-BD2B-E83F2120CD4D}"/>
              </a:ext>
            </a:extLst>
          </p:cNvPr>
          <p:cNvSpPr txBox="1"/>
          <p:nvPr/>
        </p:nvSpPr>
        <p:spPr>
          <a:xfrm>
            <a:off x="3657600" y="2438400"/>
            <a:ext cx="56637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Number of axes,</a:t>
            </a:r>
          </a:p>
          <a:p>
            <a:pPr marL="342900" indent="-342900">
              <a:buAutoNum type="arabicPeriod"/>
            </a:pPr>
            <a:r>
              <a:rPr lang="en-US" sz="2800" b="1" dirty="0"/>
              <a:t>Load carrying capacity, kg,</a:t>
            </a:r>
          </a:p>
          <a:p>
            <a:pPr marL="342900" indent="-342900">
              <a:buAutoNum type="arabicPeriod"/>
            </a:pPr>
            <a:r>
              <a:rPr lang="en-US" sz="2800" b="1" dirty="0"/>
              <a:t>Maximum speed, mm/s,</a:t>
            </a:r>
          </a:p>
          <a:p>
            <a:pPr marL="342900" indent="-342900">
              <a:buAutoNum type="arabicPeriod"/>
            </a:pPr>
            <a:r>
              <a:rPr lang="en-US" sz="2800" b="1" dirty="0"/>
              <a:t>Reach and Stroke, mm,</a:t>
            </a:r>
          </a:p>
          <a:p>
            <a:pPr marL="342900" indent="-342900">
              <a:buAutoNum type="arabicPeriod"/>
            </a:pPr>
            <a:r>
              <a:rPr lang="en-US" sz="2800" b="1" dirty="0"/>
              <a:t>Tool orientation, deg,</a:t>
            </a:r>
          </a:p>
          <a:p>
            <a:pPr marL="342900" indent="-342900">
              <a:buAutoNum type="arabicPeriod"/>
            </a:pPr>
            <a:r>
              <a:rPr lang="en-US" sz="2800" b="1" dirty="0"/>
              <a:t>Repeatability, mm,</a:t>
            </a:r>
          </a:p>
          <a:p>
            <a:pPr marL="342900" indent="-342900">
              <a:buAutoNum type="arabicPeriod"/>
            </a:pPr>
            <a:r>
              <a:rPr lang="en-US" sz="2800" b="1" dirty="0"/>
              <a:t>Precision and Accuracy, mm,</a:t>
            </a:r>
          </a:p>
          <a:p>
            <a:pPr marL="342900" indent="-342900">
              <a:buAutoNum type="arabicPeriod"/>
            </a:pPr>
            <a:r>
              <a:rPr lang="en-US" sz="2800" b="1" dirty="0"/>
              <a:t>Operating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1742208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28CE-480D-4BB0-89A2-59753068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Rhino XR-3 Robot Specifications (contd.)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0D67-8E3B-468E-B540-E6401D12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C37CB3F-E1E9-4634-A71E-2C24B5D18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48" y="2133607"/>
            <a:ext cx="8156168" cy="41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3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3233-3B73-4C10-B610-3A5A125A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Tool Orientation </a:t>
            </a:r>
            <a:br>
              <a:rPr lang="en-US" b="1" dirty="0"/>
            </a:br>
            <a:r>
              <a:rPr lang="en-US" b="1" dirty="0"/>
              <a:t>(Yaw-Pitch-Roll or X-Y-Z system)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8C363-6ABD-4747-9263-094E3E3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C0D125F-9E06-4B12-A371-BD96FAA1E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7" y="2133600"/>
            <a:ext cx="632658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77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CBFA-A6BD-4BAB-8D3D-D4699B68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Repeatability, Precision and Accuracy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F7546-EC0C-41EA-B5BB-79F67921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DDB4C-1C9E-46CF-A556-B806DF01E3D0}"/>
              </a:ext>
            </a:extLst>
          </p:cNvPr>
          <p:cNvSpPr txBox="1"/>
          <p:nvPr/>
        </p:nvSpPr>
        <p:spPr>
          <a:xfrm>
            <a:off x="2819407" y="2286000"/>
            <a:ext cx="767870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Repeatability</a:t>
            </a:r>
            <a:r>
              <a:rPr lang="en-US" sz="2400" b="1" dirty="0"/>
              <a:t> is a measure of the ability of a robot </a:t>
            </a:r>
          </a:p>
          <a:p>
            <a:r>
              <a:rPr lang="en-US" sz="2400" b="1" dirty="0"/>
              <a:t>to position the tool tip in the same position</a:t>
            </a:r>
          </a:p>
          <a:p>
            <a:r>
              <a:rPr lang="en-US" sz="2400" b="1" dirty="0"/>
              <a:t>repeatedly.</a:t>
            </a:r>
          </a:p>
          <a:p>
            <a:endParaRPr lang="en-US" sz="2400" b="1" dirty="0"/>
          </a:p>
          <a:p>
            <a:r>
              <a:rPr lang="en-US" sz="2400" b="1" i="1" dirty="0"/>
              <a:t>Precision</a:t>
            </a:r>
            <a:r>
              <a:rPr lang="en-US" sz="2400" b="1" dirty="0"/>
              <a:t> of a robot is the spatial resolution with </a:t>
            </a:r>
          </a:p>
          <a:p>
            <a:r>
              <a:rPr lang="en-US" sz="2400" b="1" dirty="0"/>
              <a:t>which the tool can be positioned within the work </a:t>
            </a:r>
          </a:p>
          <a:p>
            <a:r>
              <a:rPr lang="en-US" sz="2400" b="1" dirty="0"/>
              <a:t>envelope.</a:t>
            </a:r>
          </a:p>
          <a:p>
            <a:endParaRPr lang="en-US" sz="2400" b="1" dirty="0"/>
          </a:p>
          <a:p>
            <a:r>
              <a:rPr lang="en-US" sz="2400" b="1" i="1" dirty="0"/>
              <a:t>Accuracy</a:t>
            </a:r>
            <a:r>
              <a:rPr lang="en-US" sz="2400" b="1" dirty="0"/>
              <a:t> of a robot is a measure of the ability of </a:t>
            </a:r>
          </a:p>
          <a:p>
            <a:r>
              <a:rPr lang="en-US" sz="2400" b="1" dirty="0"/>
              <a:t>the robot to place the tool tip at an arbitrarily </a:t>
            </a:r>
          </a:p>
          <a:p>
            <a:r>
              <a:rPr lang="en-US" sz="2400" b="1" dirty="0"/>
              <a:t>prescribed position in The work envelope.</a:t>
            </a:r>
          </a:p>
        </p:txBody>
      </p:sp>
    </p:spTree>
    <p:extLst>
      <p:ext uri="{BB962C8B-B14F-4D97-AF65-F5344CB8AC3E}">
        <p14:creationId xmlns:p14="http://schemas.microsoft.com/office/powerpoint/2010/main" val="4134041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pter 1- part 2 Introduction to Robotics. Robot Application 1.Machine  loading 2.Pick and place operations 3.Welding 4.Painting 5.Sampling  6.Assembly. - ppt download">
            <a:extLst>
              <a:ext uri="{FF2B5EF4-FFF2-40B4-BE49-F238E27FC236}">
                <a16:creationId xmlns:a16="http://schemas.microsoft.com/office/drawing/2014/main" id="{A8E99073-537A-4224-B1CF-EC59096B5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3333" r="4167" b="23363"/>
          <a:stretch/>
        </p:blipFill>
        <p:spPr bwMode="auto">
          <a:xfrm>
            <a:off x="2057400" y="2133600"/>
            <a:ext cx="8610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9CE1F1-14EF-4819-BE7F-A03CF24F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/>
            <a:r>
              <a:rPr lang="en-US" b="1" dirty="0"/>
              <a:t>Repeatability, Precision and Accuracy (contd.)[just read]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3960-6151-4E54-BF95-FC7473E3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297"/>
            <a:ext cx="10515600" cy="1325563"/>
          </a:xfrm>
        </p:spPr>
        <p:txBody>
          <a:bodyPr/>
          <a:lstStyle/>
          <a:p>
            <a:r>
              <a:rPr lang="en-US" dirty="0"/>
              <a:t>Some robotic terms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1165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Let’s get introduce with some important robotic terminologies:</a:t>
            </a:r>
          </a:p>
          <a:p>
            <a:pPr algn="just"/>
            <a:endParaRPr lang="en-US" dirty="0">
              <a:solidFill>
                <a:srgbClr val="0000FF"/>
              </a:solidFill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solidFill>
                  <a:srgbClr val="0000FF"/>
                </a:solidFill>
              </a:rPr>
              <a:t>Link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Calibri Light"/>
              </a:rPr>
              <a:t>→ </a:t>
            </a:r>
            <a:r>
              <a:rPr lang="en-US" dirty="0">
                <a:solidFill>
                  <a:srgbClr val="0000FF"/>
                </a:solidFill>
              </a:rPr>
              <a:t>A rigid component of a robot, often attached to other links via joints.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solidFill>
                  <a:srgbClr val="0000FF"/>
                </a:solidFill>
              </a:rPr>
              <a:t>Joint</a:t>
            </a:r>
            <a:r>
              <a:rPr lang="en-US" dirty="0">
                <a:solidFill>
                  <a:srgbClr val="0000FF"/>
                </a:solidFill>
              </a:rPr>
              <a:t> → An articulation point between two robot links.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solidFill>
                  <a:srgbClr val="0000FF"/>
                </a:solidFill>
              </a:rPr>
              <a:t>Sensor</a:t>
            </a:r>
            <a:r>
              <a:rPr lang="en-US" dirty="0">
                <a:solidFill>
                  <a:srgbClr val="0000FF"/>
                </a:solidFill>
              </a:rPr>
              <a:t> → Sensors are devices that measure some physical quantities of the world and encode the signals into electrical (typically digital) form.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solidFill>
                  <a:srgbClr val="0000FF"/>
                </a:solidFill>
              </a:rPr>
              <a:t>Actuator &amp; Transmission</a:t>
            </a:r>
            <a:r>
              <a:rPr lang="en-US" dirty="0">
                <a:solidFill>
                  <a:srgbClr val="0000FF"/>
                </a:solidFill>
              </a:rPr>
              <a:t> → An actuator is a mechanism that generates a force/torque given electrical signals; a transmission is a mechanism that applies an actuator's forces/torques to the robot's links.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solidFill>
                  <a:srgbClr val="0000FF"/>
                </a:solidFill>
              </a:rPr>
              <a:t>Payload</a:t>
            </a:r>
            <a:r>
              <a:rPr lang="en-US" dirty="0">
                <a:solidFill>
                  <a:srgbClr val="0000FF"/>
                </a:solidFill>
              </a:rPr>
              <a:t> → The ability to carry a given maximum weight at a given speed.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solidFill>
                  <a:srgbClr val="0000FF"/>
                </a:solidFill>
              </a:rPr>
              <a:t>Velocity</a:t>
            </a:r>
            <a:r>
              <a:rPr lang="en-US" dirty="0">
                <a:solidFill>
                  <a:srgbClr val="0000FF"/>
                </a:solidFill>
              </a:rPr>
              <a:t> → The maximum speed at which the tip of a robot is capable of moving at full extension.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solidFill>
                  <a:srgbClr val="0000FF"/>
                </a:solidFill>
              </a:rPr>
              <a:t>Cycle</a:t>
            </a:r>
            <a:r>
              <a:rPr lang="en-US" dirty="0">
                <a:solidFill>
                  <a:srgbClr val="0000FF"/>
                </a:solidFill>
              </a:rPr>
              <a:t> → Time it takes for the robot to complete one cycle of picking up a given object at a given height, moving it to a given distance, lowering it, releasing it, and returning to the starting point.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solidFill>
                  <a:srgbClr val="0000FF"/>
                </a:solidFill>
              </a:rPr>
              <a:t>Repeatability</a:t>
            </a:r>
            <a:r>
              <a:rPr lang="en-US" dirty="0">
                <a:solidFill>
                  <a:srgbClr val="0000FF"/>
                </a:solidFill>
              </a:rPr>
              <a:t> → The ability of a robot to return consistently to a previously defined and achieved location.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solidFill>
                  <a:srgbClr val="0000FF"/>
                </a:solidFill>
              </a:rPr>
              <a:t>Resolution</a:t>
            </a:r>
            <a:r>
              <a:rPr lang="en-US" dirty="0">
                <a:solidFill>
                  <a:srgbClr val="0000FF"/>
                </a:solidFill>
              </a:rPr>
              <a:t> → The smallest incremental change in position that it make or its control system can measure.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FF"/>
                </a:solidFill>
              </a:rPr>
              <a:t> → The physical size of a robot, which influences its capacity and its capabilities.</a:t>
            </a:r>
          </a:p>
        </p:txBody>
      </p:sp>
      <p:pic>
        <p:nvPicPr>
          <p:cNvPr id="3074" name="Picture 2" descr="Torque 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606" y="0"/>
            <a:ext cx="2237394" cy="14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262C1F-C7F3-2394-97A8-45DE5ECC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3530-9EC4-4C1F-8964-9E248797239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2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78C4-4273-4D8D-BF7C-D1674CED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Operating Environment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F76DE-A624-457C-AA72-44CCD149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E090C-F654-4BCF-BF30-CB75BCEC3A3E}"/>
              </a:ext>
            </a:extLst>
          </p:cNvPr>
          <p:cNvSpPr txBox="1"/>
          <p:nvPr/>
        </p:nvSpPr>
        <p:spPr>
          <a:xfrm>
            <a:off x="2592924" y="1595028"/>
            <a:ext cx="95990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/>
              <a:t>Harsh, dangerous and unhealthy environments such as transport of radioactive materials, spray painting, welding, loading and unloading of furnaces, etc.</a:t>
            </a:r>
          </a:p>
          <a:p>
            <a:endParaRPr lang="en-US" sz="3200" b="1" dirty="0"/>
          </a:p>
          <a:p>
            <a:r>
              <a:rPr lang="en-US" sz="3200" b="1" dirty="0"/>
              <a:t>2. Clean rooms are required for semiconductor 	industry, where temperature, humidity and 	airflow are controlled.</a:t>
            </a:r>
          </a:p>
          <a:p>
            <a:r>
              <a:rPr lang="en-US" sz="3200" b="1" dirty="0"/>
              <a:t>     </a:t>
            </a:r>
          </a:p>
          <a:p>
            <a:pPr marL="342900" indent="-342900">
              <a:buAutoNum type="arabicPeriod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4134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8BDAA-1E54-41A2-9F8A-F54D43A49D15}"/>
              </a:ext>
            </a:extLst>
          </p:cNvPr>
          <p:cNvSpPr txBox="1"/>
          <p:nvPr/>
        </p:nvSpPr>
        <p:spPr>
          <a:xfrm>
            <a:off x="4800600" y="2819407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330F-04B9-4BA9-B537-614E918B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59D9-FDFD-407A-962C-15590501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Classification of Robots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A0279-E481-418B-96DA-A9A1A760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D8AF0-A554-4834-A03F-538DEC99C780}"/>
              </a:ext>
            </a:extLst>
          </p:cNvPr>
          <p:cNvSpPr txBox="1"/>
          <p:nvPr/>
        </p:nvSpPr>
        <p:spPr>
          <a:xfrm>
            <a:off x="2590800" y="1905007"/>
            <a:ext cx="96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/>
              <a:t>Drive Technologies such as Electric, Pneumatic </a:t>
            </a:r>
          </a:p>
          <a:p>
            <a:r>
              <a:rPr lang="en-US" sz="2800" b="1" dirty="0"/>
              <a:t>	and Hydraulic. Electric drives are generally DC 	Servomotors or DC Stepper motors.</a:t>
            </a:r>
          </a:p>
          <a:p>
            <a:endParaRPr lang="en-US" sz="2800" b="1" dirty="0"/>
          </a:p>
          <a:p>
            <a:r>
              <a:rPr lang="en-US" sz="2800" b="1" dirty="0"/>
              <a:t>2. Work-Envelope Geometries.</a:t>
            </a:r>
          </a:p>
          <a:p>
            <a:endParaRPr lang="en-US" sz="2800" b="1" dirty="0"/>
          </a:p>
          <a:p>
            <a:r>
              <a:rPr lang="en-US" sz="2800" b="1" dirty="0"/>
              <a:t>3. Motion Control Methods: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i</a:t>
            </a:r>
            <a:r>
              <a:rPr lang="en-US" sz="2800" b="1" dirty="0"/>
              <a:t>. Point-to-point control and,</a:t>
            </a:r>
          </a:p>
          <a:p>
            <a:r>
              <a:rPr lang="en-US" sz="2800" b="1" dirty="0"/>
              <a:t>	ii. Continuous path control.    </a:t>
            </a:r>
          </a:p>
        </p:txBody>
      </p:sp>
    </p:spTree>
    <p:extLst>
      <p:ext uri="{BB962C8B-B14F-4D97-AF65-F5344CB8AC3E}">
        <p14:creationId xmlns:p14="http://schemas.microsoft.com/office/powerpoint/2010/main" val="42731329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F3AE-45A3-4AC3-B567-1B2195C0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 Envelope Geometries based on Major Axes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E9E1-B042-4E7F-93CA-AB224645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2F0E06E-CBC5-4B7F-AFE2-89358250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27947"/>
            <a:ext cx="9260538" cy="34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052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8ECD-A074-ECFE-7D42-1995664C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 Robot 	Configurations.pdf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90D45-172F-B2FF-5465-3F4A8B3F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drawing, clipart&#10;&#10;Description automatically generated">
            <a:extLst>
              <a:ext uri="{FF2B5EF4-FFF2-40B4-BE49-F238E27FC236}">
                <a16:creationId xmlns:a16="http://schemas.microsoft.com/office/drawing/2014/main" id="{A16F05E9-D60D-4592-BE6F-C340D21C1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56" y="2133607"/>
            <a:ext cx="8673939" cy="32120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C2FE7A-8491-44B5-9A8C-4E1C28BB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Parallel Robotic Manipulators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80D64A-C0D9-4155-8D75-5812BECA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8DC51-FCAA-4972-91EF-75AB6F67F4E0}"/>
              </a:ext>
            </a:extLst>
          </p:cNvPr>
          <p:cNvSpPr txBox="1"/>
          <p:nvPr/>
        </p:nvSpPr>
        <p:spPr>
          <a:xfrm>
            <a:off x="2743200" y="5678269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000" b="1" dirty="0"/>
              <a:t>Closed Chain with </a:t>
            </a:r>
          </a:p>
          <a:p>
            <a:r>
              <a:rPr lang="en-US" sz="2000" b="1" dirty="0"/>
              <a:t>      Parallelogram.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A03FD-5083-40AB-8529-6BF7B28D86C9}"/>
              </a:ext>
            </a:extLst>
          </p:cNvPr>
          <p:cNvSpPr txBox="1"/>
          <p:nvPr/>
        </p:nvSpPr>
        <p:spPr>
          <a:xfrm>
            <a:off x="5775311" y="5678269"/>
            <a:ext cx="3052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b. Parallel.</a:t>
            </a:r>
          </a:p>
          <a:p>
            <a:r>
              <a:rPr lang="en-US" sz="2000" b="1" dirty="0"/>
              <a:t>e.g., Stewart’s Platform.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2E4D0-0A62-4BA1-93C9-846FF1BA0B73}"/>
              </a:ext>
            </a:extLst>
          </p:cNvPr>
          <p:cNvSpPr txBox="1"/>
          <p:nvPr/>
        </p:nvSpPr>
        <p:spPr>
          <a:xfrm>
            <a:off x="8662152" y="5650468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c. Hybrid Parallel-Serial.</a:t>
            </a:r>
          </a:p>
        </p:txBody>
      </p:sp>
    </p:spTree>
    <p:extLst>
      <p:ext uri="{BB962C8B-B14F-4D97-AF65-F5344CB8AC3E}">
        <p14:creationId xmlns:p14="http://schemas.microsoft.com/office/powerpoint/2010/main" val="35214026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B7CF-48C3-41EB-930F-0EEF0DF4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512462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Delta Robot (Parallel Robot)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FE9A-0389-41E9-AECE-0BB5E424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DR Delta Robots">
            <a:extLst>
              <a:ext uri="{FF2B5EF4-FFF2-40B4-BE49-F238E27FC236}">
                <a16:creationId xmlns:a16="http://schemas.microsoft.com/office/drawing/2014/main" id="{8C5B0268-4F48-49BF-BF30-4A114F56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4419600" cy="41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D45B6FC-4A05-4200-8F4F-AFEDC37F6A0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7" y="2209799"/>
            <a:ext cx="4552435" cy="38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6AB5E-C440-8EF4-F848-082B2561E7A7}"/>
              </a:ext>
            </a:extLst>
          </p:cNvPr>
          <p:cNvSpPr txBox="1"/>
          <p:nvPr/>
        </p:nvSpPr>
        <p:spPr>
          <a:xfrm>
            <a:off x="476758" y="1362939"/>
            <a:ext cx="21335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E2EEFF"/>
                </a:solidFill>
                <a:effectLst/>
                <a:highlight>
                  <a:srgbClr val="3A3F50"/>
                </a:highlight>
                <a:latin typeface="Google Sans"/>
              </a:rPr>
              <a:t>A delta robot is a type of parallel robot that consists of three arms connected to universal joints at the base</a:t>
            </a:r>
            <a:r>
              <a:rPr lang="en-US" sz="1100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Google Sans"/>
              </a:rPr>
              <a:t>. The key design feature is the use of parallelograms in the arms, which maintains the orientation of the end effector. 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29109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F6FB-15AC-43EB-9E01-D2283716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00" y="381000"/>
            <a:ext cx="658920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Gough-Stewart Platform (Hexapod Platform) Parallel Robot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D616-FB07-464D-842B-B99538E5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1488ED-9ECA-4FB6-A1AF-98740A47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6" y="2009774"/>
            <a:ext cx="3733801" cy="35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73AC76B-5AC3-469D-9B06-AD2D4BC00D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74" y="2071694"/>
            <a:ext cx="3797133" cy="3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5ACBA0-5C61-4291-00E3-A194130D1E1E}"/>
              </a:ext>
            </a:extLst>
          </p:cNvPr>
          <p:cNvSpPr txBox="1"/>
          <p:nvPr/>
        </p:nvSpPr>
        <p:spPr>
          <a:xfrm>
            <a:off x="1600200" y="303476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Google Sans"/>
              </a:rPr>
              <a:t>Stewart platform can change the orientation of its end effector.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997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FD51A5F-EC9F-413F-B8BD-166AF5C8CB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033594"/>
            <a:ext cx="2828926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59E3890-6C48-42C4-BCFB-7DC983B76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9"/>
          <a:stretch/>
        </p:blipFill>
        <p:spPr bwMode="auto">
          <a:xfrm>
            <a:off x="6435974" y="2057400"/>
            <a:ext cx="362242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240EF7-360B-47F3-9AB9-59EC5AAC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623888"/>
            <a:ext cx="6589712" cy="12811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Gough-Stewart Platform </a:t>
            </a:r>
            <a:br>
              <a:rPr lang="en-US" b="1" dirty="0"/>
            </a:br>
            <a:r>
              <a:rPr lang="en-US" b="1" dirty="0"/>
              <a:t>(6 </a:t>
            </a:r>
            <a:r>
              <a:rPr lang="en-US" b="1" dirty="0" err="1"/>
              <a:t>DoF</a:t>
            </a:r>
            <a:r>
              <a:rPr lang="en-US" b="1" dirty="0"/>
              <a:t> Platform) Parallel Robot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12F8B5-7B59-4AEE-BED6-DF87190B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FEC85-840E-4ED5-8FE1-E5AE785B8AFD}"/>
              </a:ext>
            </a:extLst>
          </p:cNvPr>
          <p:cNvSpPr txBox="1"/>
          <p:nvPr/>
        </p:nvSpPr>
        <p:spPr>
          <a:xfrm>
            <a:off x="6934207" y="6248400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AMiBA</a:t>
            </a:r>
            <a:r>
              <a:rPr lang="en-US" b="1" dirty="0"/>
              <a:t> Radio Telescope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05FE-C82C-4017-A669-BBC7FFF9552A}"/>
              </a:ext>
            </a:extLst>
          </p:cNvPr>
          <p:cNvSpPr txBox="1"/>
          <p:nvPr/>
        </p:nvSpPr>
        <p:spPr>
          <a:xfrm>
            <a:off x="2743207" y="6298355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Application: Flight Simulator</a:t>
            </a:r>
          </a:p>
        </p:txBody>
      </p:sp>
    </p:spTree>
    <p:extLst>
      <p:ext uri="{BB962C8B-B14F-4D97-AF65-F5344CB8AC3E}">
        <p14:creationId xmlns:p14="http://schemas.microsoft.com/office/powerpoint/2010/main" val="3713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5DD0-5466-44A0-911F-05CD98A3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Comparison between Parallel and Serial Manipulators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70C01-42B8-478D-B583-38AC9259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D03D303-F8D0-4081-988B-3989A6A08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89" y="1905000"/>
            <a:ext cx="776941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81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E8E4C45748B40ABDB75D5FFFCE9C3" ma:contentTypeVersion="6" ma:contentTypeDescription="Create a new document." ma:contentTypeScope="" ma:versionID="264517856c12c5c3d47146a36b527700">
  <xsd:schema xmlns:xsd="http://www.w3.org/2001/XMLSchema" xmlns:xs="http://www.w3.org/2001/XMLSchema" xmlns:p="http://schemas.microsoft.com/office/2006/metadata/properties" xmlns:ns2="129d75e5-8e15-4cbf-ab12-7c05ec4b035e" xmlns:ns3="0a7f1c5c-2ba5-4dfa-b107-54f9c92953d8" targetNamespace="http://schemas.microsoft.com/office/2006/metadata/properties" ma:root="true" ma:fieldsID="5e180b436b39fed4e04b329775be08a3" ns2:_="" ns3:_="">
    <xsd:import namespace="129d75e5-8e15-4cbf-ab12-7c05ec4b035e"/>
    <xsd:import namespace="0a7f1c5c-2ba5-4dfa-b107-54f9c92953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d75e5-8e15-4cbf-ab12-7c05ec4b03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f1c5c-2ba5-4dfa-b107-54f9c92953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F8DD56-0269-490C-B473-AB61B19371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0C459-CB78-4782-ACE9-C1BAA7421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9d75e5-8e15-4cbf-ab12-7c05ec4b035e"/>
    <ds:schemaRef ds:uri="0a7f1c5c-2ba5-4dfa-b107-54f9c92953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2F5002-5105-42D7-ABDC-2BB4625C6B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4110</TotalTime>
  <Words>679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 Introduction to Robotics</vt:lpstr>
      <vt:lpstr>Classification of Robots</vt:lpstr>
      <vt:lpstr>Work Envelope Geometries based on Major Axes</vt:lpstr>
      <vt:lpstr>Refer Robot  Configurations.pdf</vt:lpstr>
      <vt:lpstr>Parallel Robotic Manipulators</vt:lpstr>
      <vt:lpstr>Delta Robot (Parallel Robot)</vt:lpstr>
      <vt:lpstr>Gough-Stewart Platform (Hexapod Platform) Parallel Robot</vt:lpstr>
      <vt:lpstr>Gough-Stewart Platform  (6 DoF Platform) Parallel Robot</vt:lpstr>
      <vt:lpstr>Comparison between Parallel and Serial Manipulators</vt:lpstr>
      <vt:lpstr>Robot Specifications or Characteristics</vt:lpstr>
      <vt:lpstr>Rhino XR-3 Robot Specifications (contd.)</vt:lpstr>
      <vt:lpstr>Tool Orientation  (Yaw-Pitch-Roll or X-Y-Z system)</vt:lpstr>
      <vt:lpstr>Repeatability, Precision and Accuracy</vt:lpstr>
      <vt:lpstr>Repeatability, Precision and Accuracy (contd.)[just read]</vt:lpstr>
      <vt:lpstr>Some robotic terms</vt:lpstr>
      <vt:lpstr>Operating Environment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Representation  of  Robots</dc:title>
  <dc:creator/>
  <cp:lastModifiedBy>DIVYA UDAYAN</cp:lastModifiedBy>
  <cp:revision>108</cp:revision>
  <dcterms:created xsi:type="dcterms:W3CDTF">2006-08-16T00:00:00Z</dcterms:created>
  <dcterms:modified xsi:type="dcterms:W3CDTF">2024-07-15T06:30:18Z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0x010100E1AE8E4C45748B40ABDB75D5FFFCE9C3</vt:lpwstr>
  </property>
</Properties>
</file>