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809C24-9A9A-457D-88BE-82E794B79F34}" type="datetimeFigureOut">
              <a:rPr lang="en-US" smtClean="0"/>
              <a:pPr/>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809C24-9A9A-457D-88BE-82E794B79F34}" type="datetimeFigureOut">
              <a:rPr lang="en-US" smtClean="0"/>
              <a:pPr/>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809C24-9A9A-457D-88BE-82E794B79F34}" type="datetimeFigureOut">
              <a:rPr lang="en-US" smtClean="0"/>
              <a:pPr/>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809C24-9A9A-457D-88BE-82E794B79F34}" type="datetimeFigureOut">
              <a:rPr lang="en-US" smtClean="0"/>
              <a:pPr/>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09C24-9A9A-457D-88BE-82E794B79F34}" type="datetimeFigureOut">
              <a:rPr lang="en-US" smtClean="0"/>
              <a:pPr/>
              <a:t>5/28/2024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809C24-9A9A-457D-88BE-82E794B79F34}" type="datetimeFigureOut">
              <a:rPr lang="en-US" smtClean="0"/>
              <a:pPr/>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809C24-9A9A-457D-88BE-82E794B79F34}" type="datetimeFigureOut">
              <a:rPr lang="en-US" smtClean="0"/>
              <a:pPr/>
              <a:t>5/28/2024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809C24-9A9A-457D-88BE-82E794B79F34}" type="datetimeFigureOut">
              <a:rPr lang="en-US" smtClean="0"/>
              <a:pPr/>
              <a:t>5/28/2024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09C24-9A9A-457D-88BE-82E794B79F34}" type="datetimeFigureOut">
              <a:rPr lang="en-US" smtClean="0"/>
              <a:pPr/>
              <a:t>5/28/2024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09C24-9A9A-457D-88BE-82E794B79F34}" type="datetimeFigureOut">
              <a:rPr lang="en-US" smtClean="0"/>
              <a:pPr/>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09C24-9A9A-457D-88BE-82E794B79F34}" type="datetimeFigureOut">
              <a:rPr lang="en-US" smtClean="0"/>
              <a:pPr/>
              <a:t>5/28/2024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D59836-7E49-4852-A5BA-CD4E19132AB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09C24-9A9A-457D-88BE-82E794B79F34}" type="datetimeFigureOut">
              <a:rPr lang="en-US" smtClean="0"/>
              <a:pPr/>
              <a:t>5/28/2024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59836-7E49-4852-A5BA-CD4E19132A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Capitalization and Punctuation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Semicolons</a:t>
            </a:r>
            <a:br>
              <a:rPr lang="en-IN" b="1" i="1" dirty="0" smtClean="0"/>
            </a:br>
            <a:endParaRPr lang="en-IN" b="1" dirty="0"/>
          </a:p>
        </p:txBody>
      </p:sp>
      <p:sp>
        <p:nvSpPr>
          <p:cNvPr id="3" name="Content Placeholder 2"/>
          <p:cNvSpPr>
            <a:spLocks noGrp="1"/>
          </p:cNvSpPr>
          <p:nvPr>
            <p:ph idx="1"/>
          </p:nvPr>
        </p:nvSpPr>
        <p:spPr/>
        <p:txBody>
          <a:bodyPr>
            <a:normAutofit fontScale="92500"/>
          </a:bodyPr>
          <a:lstStyle/>
          <a:p>
            <a:pPr>
              <a:buNone/>
            </a:pPr>
            <a:r>
              <a:rPr lang="en-IN" dirty="0" smtClean="0"/>
              <a:t>✓ </a:t>
            </a:r>
            <a:r>
              <a:rPr lang="en-IN" dirty="0"/>
              <a:t>Between two independent clauses (an independent clause is a </a:t>
            </a:r>
            <a:r>
              <a:rPr lang="en-IN" dirty="0" smtClean="0"/>
              <a:t>complete thought</a:t>
            </a:r>
            <a:r>
              <a:rPr lang="en-IN" dirty="0"/>
              <a:t>. It has a subject and a predicate. See Section 2</a:t>
            </a:r>
            <a:r>
              <a:rPr lang="en-IN" dirty="0" smtClean="0"/>
              <a:t>.)</a:t>
            </a:r>
          </a:p>
          <a:p>
            <a:pPr>
              <a:buNone/>
            </a:pPr>
            <a:r>
              <a:rPr lang="en-IN" dirty="0" smtClean="0"/>
              <a:t>➞</a:t>
            </a:r>
            <a:r>
              <a:rPr lang="en-IN" i="1" dirty="0"/>
              <a:t>Edward </a:t>
            </a:r>
            <a:r>
              <a:rPr lang="en-IN" i="1" dirty="0" smtClean="0"/>
              <a:t>joined the </a:t>
            </a:r>
            <a:r>
              <a:rPr lang="en-IN" i="1" dirty="0"/>
              <a:t>basketball team</a:t>
            </a:r>
            <a:r>
              <a:rPr lang="en-IN" b="1" i="1" dirty="0"/>
              <a:t>; remarkably, the 5´4˝ young man excelled at the sport.</a:t>
            </a:r>
          </a:p>
          <a:p>
            <a:pPr>
              <a:buNone/>
            </a:pPr>
            <a:r>
              <a:rPr lang="en-IN" dirty="0"/>
              <a:t>✓ Between elements in a series that uses commas ➞</a:t>
            </a:r>
            <a:r>
              <a:rPr lang="en-IN" i="1" dirty="0"/>
              <a:t>The possible dates </a:t>
            </a:r>
            <a:r>
              <a:rPr lang="en-IN" i="1" dirty="0" smtClean="0"/>
              <a:t>for the </a:t>
            </a:r>
            <a:r>
              <a:rPr lang="en-IN" i="1" dirty="0"/>
              <a:t>potluck dinner are Thursday, June 5; Saturday, June 7; or </a:t>
            </a:r>
            <a:r>
              <a:rPr lang="en-IN" i="1" dirty="0" smtClean="0"/>
              <a:t>Monday, June </a:t>
            </a:r>
            <a:r>
              <a:rPr lang="en-IN" i="1" dirty="0"/>
              <a:t>9.</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smtClean="0"/>
              <a:t>Colons</a:t>
            </a:r>
            <a:br>
              <a:rPr lang="en-IN" i="1" dirty="0" smtClean="0"/>
            </a:b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a:t>
            </a:r>
            <a:r>
              <a:rPr lang="en-IN" dirty="0"/>
              <a:t>Before a </a:t>
            </a:r>
            <a:r>
              <a:rPr lang="en-IN" dirty="0" err="1"/>
              <a:t>list➞</a:t>
            </a:r>
            <a:r>
              <a:rPr lang="en-IN" i="1" dirty="0" err="1"/>
              <a:t>Grandma</a:t>
            </a:r>
            <a:r>
              <a:rPr lang="en-IN" i="1" dirty="0"/>
              <a:t> brought Chloe’s </a:t>
            </a:r>
            <a:r>
              <a:rPr lang="en-IN" i="1" dirty="0" err="1"/>
              <a:t>favorite</a:t>
            </a:r>
            <a:r>
              <a:rPr lang="en-IN" i="1" dirty="0"/>
              <a:t> three sweets: chocolate </a:t>
            </a:r>
            <a:r>
              <a:rPr lang="en-IN" i="1" dirty="0" err="1" smtClean="0"/>
              <a:t>kisses,Tootsie</a:t>
            </a:r>
            <a:r>
              <a:rPr lang="en-IN" i="1" dirty="0" smtClean="0"/>
              <a:t> </a:t>
            </a:r>
            <a:r>
              <a:rPr lang="en-IN" i="1" dirty="0"/>
              <a:t>Rolls, and a Snickers bar.</a:t>
            </a:r>
          </a:p>
          <a:p>
            <a:pPr>
              <a:buNone/>
            </a:pPr>
            <a:r>
              <a:rPr lang="en-IN" dirty="0"/>
              <a:t>✓ Between titles and </a:t>
            </a:r>
            <a:r>
              <a:rPr lang="en-IN" dirty="0" err="1"/>
              <a:t>subtitles➞</a:t>
            </a:r>
            <a:r>
              <a:rPr lang="en-IN" i="1" dirty="0" err="1"/>
              <a:t>Finding</a:t>
            </a:r>
            <a:r>
              <a:rPr lang="en-IN" i="1" dirty="0"/>
              <a:t> Your Dream Home</a:t>
            </a:r>
            <a:r>
              <a:rPr lang="en-IN" b="1" i="1" dirty="0"/>
              <a:t>: A Buyer’s Guide.</a:t>
            </a:r>
          </a:p>
          <a:p>
            <a:pPr>
              <a:buNone/>
            </a:pPr>
            <a:r>
              <a:rPr lang="en-IN" dirty="0"/>
              <a:t>✓ Between volumes and page </a:t>
            </a:r>
            <a:r>
              <a:rPr lang="en-IN" dirty="0" smtClean="0"/>
              <a:t>numbers</a:t>
            </a:r>
          </a:p>
          <a:p>
            <a:pPr>
              <a:buNone/>
            </a:pPr>
            <a:r>
              <a:rPr lang="en-IN" dirty="0" smtClean="0"/>
              <a:t>➞</a:t>
            </a:r>
            <a:r>
              <a:rPr lang="en-IN" i="1" dirty="0"/>
              <a:t>Marvel Comics 21:24</a:t>
            </a:r>
          </a:p>
          <a:p>
            <a:pPr>
              <a:buNone/>
            </a:pPr>
            <a:r>
              <a:rPr lang="en-IN" dirty="0"/>
              <a:t>✓ Between chapters and </a:t>
            </a:r>
            <a:r>
              <a:rPr lang="en-IN" dirty="0" smtClean="0"/>
              <a:t>verse</a:t>
            </a:r>
          </a:p>
          <a:p>
            <a:pPr>
              <a:buNone/>
            </a:pPr>
            <a:r>
              <a:rPr lang="en-IN" dirty="0" smtClean="0"/>
              <a:t>➞</a:t>
            </a:r>
            <a:r>
              <a:rPr lang="en-IN" i="1" dirty="0"/>
              <a:t>Job 4:12</a:t>
            </a:r>
          </a:p>
          <a:p>
            <a:pPr>
              <a:buNone/>
            </a:pPr>
            <a:r>
              <a:rPr lang="en-IN" dirty="0"/>
              <a:t>✓ Between hours and </a:t>
            </a:r>
            <a:r>
              <a:rPr lang="en-IN" dirty="0" smtClean="0"/>
              <a:t>minutes</a:t>
            </a:r>
          </a:p>
          <a:p>
            <a:pPr>
              <a:buNone/>
            </a:pPr>
            <a:r>
              <a:rPr lang="en-IN" dirty="0" smtClean="0"/>
              <a:t>➞</a:t>
            </a:r>
            <a:r>
              <a:rPr lang="en-IN" i="1" dirty="0"/>
              <a:t>It’s 2:00 a.m.—time to sleep.</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smtClean="0"/>
              <a:t>Apostrophes</a:t>
            </a:r>
            <a:br>
              <a:rPr lang="en-IN" i="1" dirty="0" smtClean="0"/>
            </a:b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 </a:t>
            </a:r>
            <a:r>
              <a:rPr lang="en-IN" dirty="0"/>
              <a:t>Contractions: A contraction is a combination of two words into </a:t>
            </a:r>
            <a:r>
              <a:rPr lang="en-IN" dirty="0" smtClean="0"/>
              <a:t>one, such </a:t>
            </a:r>
            <a:r>
              <a:rPr lang="en-IN" dirty="0"/>
              <a:t>as </a:t>
            </a:r>
            <a:r>
              <a:rPr lang="en-IN" i="1" dirty="0"/>
              <a:t>don’t (do not) and it’s (it is). The apostrophe indicates </a:t>
            </a:r>
            <a:r>
              <a:rPr lang="en-IN" i="1" dirty="0" smtClean="0"/>
              <a:t>that </a:t>
            </a:r>
            <a:r>
              <a:rPr lang="en-IN" dirty="0" smtClean="0"/>
              <a:t>some </a:t>
            </a:r>
            <a:r>
              <a:rPr lang="en-IN" dirty="0"/>
              <a:t>letters have been omitted: </a:t>
            </a:r>
            <a:r>
              <a:rPr lang="en-IN" i="1" dirty="0"/>
              <a:t>do + not = don[o]t; it + is = it[</a:t>
            </a:r>
            <a:r>
              <a:rPr lang="en-IN" i="1" dirty="0" err="1"/>
              <a:t>i</a:t>
            </a:r>
            <a:r>
              <a:rPr lang="en-IN" i="1" dirty="0"/>
              <a:t>]</a:t>
            </a:r>
            <a:r>
              <a:rPr lang="en-IN" i="1" dirty="0" err="1"/>
              <a:t>s➞</a:t>
            </a:r>
            <a:r>
              <a:rPr lang="en-IN" i="1" dirty="0" err="1" smtClean="0"/>
              <a:t>I</a:t>
            </a:r>
            <a:r>
              <a:rPr lang="en-IN" i="1" dirty="0"/>
              <a:t> </a:t>
            </a:r>
            <a:r>
              <a:rPr lang="en-IN" i="1" dirty="0" smtClean="0"/>
              <a:t>can</a:t>
            </a:r>
            <a:r>
              <a:rPr lang="en-IN" b="1" i="1" dirty="0" smtClean="0"/>
              <a:t>’t </a:t>
            </a:r>
            <a:r>
              <a:rPr lang="en-IN" b="1" i="1" dirty="0"/>
              <a:t>go with you.</a:t>
            </a:r>
          </a:p>
          <a:p>
            <a:pPr>
              <a:buNone/>
            </a:pPr>
            <a:r>
              <a:rPr lang="en-IN" dirty="0"/>
              <a:t>✓ Possessives: A possessive is a word that shows ownership of some sort.</a:t>
            </a:r>
          </a:p>
          <a:p>
            <a:pPr>
              <a:buNone/>
            </a:pPr>
            <a:r>
              <a:rPr lang="en-IN" i="1" dirty="0" smtClean="0"/>
              <a:t>	The </a:t>
            </a:r>
            <a:r>
              <a:rPr lang="en-IN" i="1" dirty="0"/>
              <a:t>dog’s bowl tells us that the bowl belongs to the dog, and we make dog</a:t>
            </a:r>
          </a:p>
          <a:p>
            <a:pPr>
              <a:buNone/>
            </a:pPr>
            <a:r>
              <a:rPr lang="en-IN" dirty="0" smtClean="0"/>
              <a:t>	possessive </a:t>
            </a:r>
            <a:r>
              <a:rPr lang="en-IN" dirty="0"/>
              <a:t>by adding </a:t>
            </a:r>
            <a:r>
              <a:rPr lang="en-IN" i="1" dirty="0"/>
              <a:t>’s. If we have two dogs, however, we already </a:t>
            </a:r>
            <a:r>
              <a:rPr lang="en-IN" i="1" dirty="0" smtClean="0"/>
              <a:t>have </a:t>
            </a:r>
            <a:r>
              <a:rPr lang="en-IN" dirty="0" smtClean="0"/>
              <a:t>an </a:t>
            </a:r>
            <a:r>
              <a:rPr lang="en-IN" i="1" dirty="0"/>
              <a:t>s to indicate that there is more than one dog (plural). If the two </a:t>
            </a:r>
            <a:r>
              <a:rPr lang="en-IN" i="1" dirty="0" smtClean="0"/>
              <a:t>dogs </a:t>
            </a:r>
            <a:r>
              <a:rPr lang="en-IN" dirty="0" smtClean="0"/>
              <a:t>own </a:t>
            </a:r>
            <a:r>
              <a:rPr lang="en-IN" dirty="0"/>
              <a:t>the bowl, we make it possessive by adding an apostrophe </a:t>
            </a:r>
            <a:r>
              <a:rPr lang="en-IN" i="1" dirty="0"/>
              <a:t>after </a:t>
            </a:r>
            <a:r>
              <a:rPr lang="en-IN" i="1" dirty="0" smtClean="0"/>
              <a:t>the s</a:t>
            </a:r>
            <a:r>
              <a:rPr lang="en-IN" i="1" dirty="0"/>
              <a:t>: the dogs’ </a:t>
            </a:r>
            <a:r>
              <a:rPr lang="en-IN" i="1" dirty="0" err="1"/>
              <a:t>bowl➞This</a:t>
            </a:r>
            <a:r>
              <a:rPr lang="en-IN" i="1" dirty="0"/>
              <a:t> is Mike</a:t>
            </a:r>
            <a:r>
              <a:rPr lang="en-IN" b="1" i="1" dirty="0"/>
              <a:t>’s house. These are the students’ desks.</a:t>
            </a:r>
          </a:p>
          <a:p>
            <a:pPr>
              <a:buNone/>
            </a:pPr>
            <a:r>
              <a:rPr lang="en-IN" dirty="0"/>
              <a:t>✓ Exception: The one exception to the above rules is </a:t>
            </a:r>
            <a:r>
              <a:rPr lang="en-IN" i="1" dirty="0"/>
              <a:t>its and it’s. </a:t>
            </a:r>
            <a:r>
              <a:rPr lang="en-IN" i="1" dirty="0" smtClean="0"/>
              <a:t>The </a:t>
            </a:r>
            <a:r>
              <a:rPr lang="en-IN" dirty="0" smtClean="0"/>
              <a:t>apostrophe </a:t>
            </a:r>
            <a:r>
              <a:rPr lang="en-IN" dirty="0"/>
              <a:t>in </a:t>
            </a:r>
            <a:r>
              <a:rPr lang="en-IN" i="1" dirty="0"/>
              <a:t>it’s indicates a contraction of it is. To make it possessive,</a:t>
            </a:r>
          </a:p>
          <a:p>
            <a:pPr>
              <a:buNone/>
            </a:pPr>
            <a:r>
              <a:rPr lang="en-IN" dirty="0" smtClean="0"/>
              <a:t>      therefore</a:t>
            </a:r>
            <a:r>
              <a:rPr lang="en-IN" dirty="0"/>
              <a:t>, we do not use an apostrophe: </a:t>
            </a:r>
            <a:r>
              <a:rPr lang="en-IN" i="1" dirty="0"/>
              <a:t>its </a:t>
            </a:r>
            <a:r>
              <a:rPr lang="en-IN" i="1" dirty="0" smtClean="0"/>
              <a:t>bowl ➞</a:t>
            </a:r>
            <a:r>
              <a:rPr lang="en-IN" i="1" dirty="0"/>
              <a:t>I think it</a:t>
            </a:r>
            <a:r>
              <a:rPr lang="en-IN" b="1" i="1" dirty="0"/>
              <a:t>’s (it is) </a:t>
            </a:r>
            <a:r>
              <a:rPr lang="en-IN" b="1" i="1" dirty="0" smtClean="0"/>
              <a:t>going </a:t>
            </a:r>
            <a:r>
              <a:rPr lang="en-IN" i="1" dirty="0" smtClean="0"/>
              <a:t>to rain</a:t>
            </a:r>
            <a:r>
              <a:rPr lang="en-IN" i="1" dirty="0"/>
              <a:t>. The dog ate from its (possessive) bowl.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smtClean="0"/>
              <a:t>Commas</a:t>
            </a:r>
            <a:br>
              <a:rPr lang="en-IN" i="1" dirty="0" smtClean="0"/>
            </a:b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a:t>
            </a:r>
            <a:r>
              <a:rPr lang="en-IN" dirty="0"/>
              <a:t>Between items in dates and </a:t>
            </a:r>
            <a:r>
              <a:rPr lang="en-IN" dirty="0" err="1"/>
              <a:t>addresses➞</a:t>
            </a:r>
            <a:r>
              <a:rPr lang="en-IN" i="1" dirty="0" err="1"/>
              <a:t>Michael</a:t>
            </a:r>
            <a:r>
              <a:rPr lang="en-IN" i="1" dirty="0"/>
              <a:t> arrived at Ellis </a:t>
            </a:r>
            <a:r>
              <a:rPr lang="en-IN" i="1" dirty="0" smtClean="0"/>
              <a:t>Island</a:t>
            </a:r>
            <a:r>
              <a:rPr lang="en-IN" b="1" i="1" dirty="0" smtClean="0"/>
              <a:t>, </a:t>
            </a:r>
            <a:r>
              <a:rPr lang="en-IN" i="1" dirty="0" smtClean="0"/>
              <a:t>New </a:t>
            </a:r>
            <a:r>
              <a:rPr lang="en-IN" i="1" dirty="0"/>
              <a:t>York</a:t>
            </a:r>
            <a:r>
              <a:rPr lang="en-IN" b="1" i="1" dirty="0"/>
              <a:t>, on February 14, 1924.</a:t>
            </a:r>
          </a:p>
          <a:p>
            <a:pPr>
              <a:buNone/>
            </a:pPr>
            <a:r>
              <a:rPr lang="en-IN" dirty="0"/>
              <a:t>✓ Between words in a </a:t>
            </a:r>
            <a:r>
              <a:rPr lang="en-IN" dirty="0" err="1"/>
              <a:t>list➞</a:t>
            </a:r>
            <a:r>
              <a:rPr lang="en-IN" i="1" dirty="0" err="1"/>
              <a:t>The</a:t>
            </a:r>
            <a:r>
              <a:rPr lang="en-IN" i="1" dirty="0"/>
              <a:t> university hired a woman to direct the </a:t>
            </a:r>
            <a:r>
              <a:rPr lang="en-IN" i="1" dirty="0" smtClean="0"/>
              <a:t>Bursar’s</a:t>
            </a:r>
            <a:r>
              <a:rPr lang="en-IN" b="1" i="1" dirty="0" smtClean="0"/>
              <a:t>, </a:t>
            </a:r>
            <a:r>
              <a:rPr lang="en-IN" i="1" dirty="0" smtClean="0"/>
              <a:t>Financial </a:t>
            </a:r>
            <a:r>
              <a:rPr lang="en-IN" i="1" dirty="0"/>
              <a:t>Aid</a:t>
            </a:r>
            <a:r>
              <a:rPr lang="en-IN" b="1" i="1" dirty="0"/>
              <a:t>, and Registrar’s offices.</a:t>
            </a:r>
          </a:p>
          <a:p>
            <a:pPr>
              <a:buNone/>
            </a:pPr>
            <a:r>
              <a:rPr lang="en-IN" dirty="0"/>
              <a:t>✓ Between equally important adjectives (be careful not to separate </a:t>
            </a:r>
            <a:r>
              <a:rPr lang="en-IN" dirty="0" smtClean="0"/>
              <a:t>adjectives that </a:t>
            </a:r>
            <a:r>
              <a:rPr lang="en-IN" dirty="0"/>
              <a:t>describe each other)➞</a:t>
            </a:r>
            <a:r>
              <a:rPr lang="en-IN" i="1" dirty="0"/>
              <a:t>The reporter spoke with several </a:t>
            </a:r>
            <a:r>
              <a:rPr lang="en-IN" i="1" dirty="0" smtClean="0"/>
              <a:t>intense</a:t>
            </a:r>
            <a:r>
              <a:rPr lang="en-IN" b="1" i="1" dirty="0" smtClean="0"/>
              <a:t>, </a:t>
            </a:r>
            <a:r>
              <a:rPr lang="en-IN" i="1" dirty="0" smtClean="0"/>
              <a:t>talented </a:t>
            </a:r>
            <a:r>
              <a:rPr lang="en-IN" i="1" dirty="0"/>
              <a:t>high school athletes.</a:t>
            </a:r>
          </a:p>
          <a:p>
            <a:pPr>
              <a:buNone/>
            </a:pPr>
            <a:r>
              <a:rPr lang="en-IN" dirty="0"/>
              <a:t>✓ After words that precede a direct </a:t>
            </a:r>
            <a:r>
              <a:rPr lang="en-IN" dirty="0" err="1"/>
              <a:t>quotation➞</a:t>
            </a:r>
            <a:r>
              <a:rPr lang="en-IN" i="1" dirty="0" err="1"/>
              <a:t>David</a:t>
            </a:r>
            <a:r>
              <a:rPr lang="en-IN" i="1" dirty="0"/>
              <a:t> whined</a:t>
            </a:r>
            <a:r>
              <a:rPr lang="en-IN" b="1" i="1" dirty="0"/>
              <a:t>, “I am famished.”</a:t>
            </a:r>
          </a:p>
          <a:p>
            <a:pPr>
              <a:buNone/>
            </a:pPr>
            <a:r>
              <a:rPr lang="en-IN" dirty="0"/>
              <a:t>✓ In a quotation that precedes a tag and is not a question or </a:t>
            </a:r>
            <a:r>
              <a:rPr lang="en-IN" dirty="0" smtClean="0"/>
              <a:t>an exclamation</a:t>
            </a:r>
            <a:r>
              <a:rPr lang="en-IN" dirty="0"/>
              <a:t>➞</a:t>
            </a:r>
            <a:r>
              <a:rPr lang="en-IN" i="1" dirty="0"/>
              <a:t>“I am famished</a:t>
            </a:r>
            <a:r>
              <a:rPr lang="en-IN" b="1" i="1" dirty="0"/>
              <a:t>,” whined David.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sz="2000" dirty="0"/>
              <a:t>✓ Around nonessential clauses, parenthetical phrases, and appositives.</a:t>
            </a:r>
          </a:p>
          <a:p>
            <a:pPr>
              <a:buNone/>
            </a:pPr>
            <a:r>
              <a:rPr lang="en-IN" sz="2000" dirty="0"/>
              <a:t>(A nonessential or </a:t>
            </a:r>
            <a:r>
              <a:rPr lang="en-IN" sz="2000" dirty="0" err="1"/>
              <a:t>nonrestrictive</a:t>
            </a:r>
            <a:r>
              <a:rPr lang="en-IN" sz="2000" dirty="0"/>
              <a:t> clause is a word or group of </a:t>
            </a:r>
            <a:r>
              <a:rPr lang="en-IN" sz="2000" dirty="0" smtClean="0"/>
              <a:t>words that </a:t>
            </a:r>
            <a:r>
              <a:rPr lang="en-IN" sz="2000" dirty="0"/>
              <a:t>is not necessary for the sentence’s completion; a </a:t>
            </a:r>
            <a:r>
              <a:rPr lang="en-IN" sz="2000" dirty="0" smtClean="0"/>
              <a:t>parenthetical phrase </a:t>
            </a:r>
            <a:r>
              <a:rPr lang="en-IN" sz="2000" dirty="0"/>
              <a:t>interrupts the flow of a sentence; and an appositive is a </a:t>
            </a:r>
            <a:r>
              <a:rPr lang="en-IN" sz="2000" dirty="0" smtClean="0"/>
              <a:t>word or </a:t>
            </a:r>
            <a:r>
              <a:rPr lang="en-IN" sz="2000" dirty="0"/>
              <a:t>group of words that renames the preceding noun)➞</a:t>
            </a:r>
            <a:r>
              <a:rPr lang="en-IN" sz="2000" i="1" dirty="0"/>
              <a:t>Matt’s mother</a:t>
            </a:r>
            <a:r>
              <a:rPr lang="en-IN" sz="2000" b="1" i="1" dirty="0"/>
              <a:t>,</a:t>
            </a:r>
          </a:p>
          <a:p>
            <a:pPr>
              <a:buNone/>
            </a:pPr>
            <a:r>
              <a:rPr lang="en-IN" sz="2000" i="1" dirty="0" smtClean="0"/>
              <a:t>	Janie </a:t>
            </a:r>
            <a:r>
              <a:rPr lang="en-IN" sz="2000" i="1" dirty="0"/>
              <a:t>(appositive)</a:t>
            </a:r>
            <a:r>
              <a:rPr lang="en-IN" sz="2000" b="1" i="1" dirty="0"/>
              <a:t>, who has trouble with directions (nonessential clause</a:t>
            </a:r>
            <a:r>
              <a:rPr lang="en-IN" sz="2000" b="1" i="1" dirty="0" smtClean="0"/>
              <a:t>), </a:t>
            </a:r>
            <a:r>
              <a:rPr lang="en-IN" sz="2000" i="1" dirty="0" smtClean="0"/>
              <a:t>had </a:t>
            </a:r>
            <a:r>
              <a:rPr lang="en-IN" sz="2000" i="1" dirty="0"/>
              <a:t>to ask for help.</a:t>
            </a:r>
          </a:p>
          <a:p>
            <a:pPr>
              <a:buNone/>
            </a:pPr>
            <a:r>
              <a:rPr lang="en-IN" sz="2000" dirty="0"/>
              <a:t>✓ Before or after a dependent </a:t>
            </a:r>
            <a:r>
              <a:rPr lang="en-IN" sz="2000" smtClean="0"/>
              <a:t>clause➞</a:t>
            </a:r>
            <a:r>
              <a:rPr lang="en-IN" sz="2000" i="1" dirty="0"/>
              <a:t>We checked our luggage (independent </a:t>
            </a:r>
            <a:r>
              <a:rPr lang="en-IN" sz="2000" i="1" dirty="0" smtClean="0"/>
              <a:t>clause)</a:t>
            </a:r>
            <a:r>
              <a:rPr lang="en-IN" sz="2000" b="1" i="1" dirty="0"/>
              <a:t> </a:t>
            </a:r>
            <a:r>
              <a:rPr lang="en-IN" sz="2000" i="1" dirty="0" smtClean="0"/>
              <a:t>hoping </a:t>
            </a:r>
            <a:r>
              <a:rPr lang="en-IN" sz="2000" i="1" dirty="0"/>
              <a:t>for the best (dependent clause).</a:t>
            </a:r>
          </a:p>
          <a:p>
            <a:pPr>
              <a:buNone/>
            </a:pPr>
            <a:r>
              <a:rPr lang="en-IN" sz="2000" dirty="0"/>
              <a:t>✓ Before conjunctions. (Conjunctions are words that link two independent</a:t>
            </a:r>
          </a:p>
          <a:p>
            <a:pPr>
              <a:buNone/>
            </a:pPr>
            <a:r>
              <a:rPr lang="en-IN" sz="2000" dirty="0" smtClean="0"/>
              <a:t>	clauses </a:t>
            </a:r>
            <a:r>
              <a:rPr lang="en-IN" sz="2000" dirty="0"/>
              <a:t>together)➞</a:t>
            </a:r>
            <a:r>
              <a:rPr lang="en-IN" sz="2000" i="1" dirty="0"/>
              <a:t>Drew wanted to experience ballroom dancing before </a:t>
            </a:r>
            <a:r>
              <a:rPr lang="en-IN" sz="2000" i="1" dirty="0" smtClean="0"/>
              <a:t>his wedding</a:t>
            </a:r>
            <a:r>
              <a:rPr lang="en-IN" sz="2000" b="1" i="1" dirty="0"/>
              <a:t>, so he signed up for lessons at a local hall.</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Hyphens, </a:t>
            </a:r>
            <a:r>
              <a:rPr lang="en-US" dirty="0" err="1" smtClean="0"/>
              <a:t>em</a:t>
            </a:r>
            <a:r>
              <a:rPr lang="en-US" dirty="0" smtClean="0"/>
              <a:t> dash and </a:t>
            </a:r>
            <a:r>
              <a:rPr lang="en-US" dirty="0" err="1" smtClean="0"/>
              <a:t>endash</a:t>
            </a:r>
            <a:endParaRPr lang="en-IN" dirty="0"/>
          </a:p>
        </p:txBody>
      </p:sp>
      <p:sp>
        <p:nvSpPr>
          <p:cNvPr id="3" name="Content Placeholder 2"/>
          <p:cNvSpPr>
            <a:spLocks noGrp="1"/>
          </p:cNvSpPr>
          <p:nvPr>
            <p:ph idx="1"/>
          </p:nvPr>
        </p:nvSpPr>
        <p:spPr/>
        <p:txBody>
          <a:bodyPr>
            <a:normAutofit fontScale="92500" lnSpcReduction="10000"/>
          </a:bodyPr>
          <a:lstStyle/>
          <a:p>
            <a:pPr algn="ctr">
              <a:buNone/>
            </a:pPr>
            <a:r>
              <a:rPr lang="en-US" b="1" dirty="0" smtClean="0"/>
              <a:t>Hyphens</a:t>
            </a:r>
          </a:p>
          <a:p>
            <a:pPr>
              <a:buFont typeface="Wingdings" pitchFamily="2" charset="2"/>
              <a:buChar char="§"/>
            </a:pPr>
            <a:r>
              <a:rPr lang="en-IN" sz="2400" b="1" dirty="0" smtClean="0"/>
              <a:t>Hyphens in compound modifiers with past participles</a:t>
            </a:r>
          </a:p>
          <a:p>
            <a:pPr>
              <a:buNone/>
            </a:pPr>
            <a:r>
              <a:rPr lang="en-IN" sz="2400" b="1" i="1" dirty="0" smtClean="0"/>
              <a:t>e.g. Wind-powered </a:t>
            </a:r>
            <a:r>
              <a:rPr lang="en-IN" sz="2400" i="1" dirty="0" smtClean="0"/>
              <a:t>generators can be excellent sources of electricity.</a:t>
            </a:r>
            <a:endParaRPr lang="en-IN" sz="2400" b="1" dirty="0" smtClean="0"/>
          </a:p>
          <a:p>
            <a:pPr>
              <a:buFont typeface="Wingdings" pitchFamily="2" charset="2"/>
              <a:buChar char="§"/>
            </a:pPr>
            <a:r>
              <a:rPr lang="en-IN" sz="2400" b="1" dirty="0" smtClean="0"/>
              <a:t>Hyphens and numbers</a:t>
            </a:r>
          </a:p>
          <a:p>
            <a:pPr>
              <a:buNone/>
            </a:pPr>
            <a:r>
              <a:rPr lang="en-IN" sz="2400" i="1" dirty="0" smtClean="0"/>
              <a:t>e.g. My parents arrived in Bratislava </a:t>
            </a:r>
            <a:r>
              <a:rPr lang="en-IN" sz="2400" b="1" i="1" dirty="0" smtClean="0"/>
              <a:t>twenty-four </a:t>
            </a:r>
            <a:r>
              <a:rPr lang="en-IN" sz="2400" i="1" dirty="0" smtClean="0"/>
              <a:t>hours ago.</a:t>
            </a:r>
          </a:p>
          <a:p>
            <a:pPr>
              <a:buNone/>
            </a:pPr>
            <a:r>
              <a:rPr lang="en-IN" sz="2400" i="1" dirty="0" smtClean="0"/>
              <a:t>I’ve seen about </a:t>
            </a:r>
            <a:r>
              <a:rPr lang="en-IN" sz="2400" b="1" i="1" dirty="0" smtClean="0"/>
              <a:t>one-third</a:t>
            </a:r>
            <a:r>
              <a:rPr lang="en-IN" sz="2400" i="1" dirty="0" smtClean="0"/>
              <a:t> of the movies on the AFI’s list.</a:t>
            </a:r>
            <a:endParaRPr lang="en-IN" sz="2400" b="1" dirty="0" smtClean="0"/>
          </a:p>
          <a:p>
            <a:pPr>
              <a:buFont typeface="Wingdings" pitchFamily="2" charset="2"/>
              <a:buChar char="§"/>
            </a:pPr>
            <a:r>
              <a:rPr lang="en-IN" sz="2400" b="1" dirty="0" smtClean="0"/>
              <a:t>Hyphens and compound words</a:t>
            </a:r>
          </a:p>
          <a:p>
            <a:pPr>
              <a:buNone/>
            </a:pPr>
            <a:r>
              <a:rPr lang="en-IN" sz="2400" i="1" dirty="0" smtClean="0"/>
              <a:t>e.g. The municipal government is funding a </a:t>
            </a:r>
            <a:r>
              <a:rPr lang="en-IN" sz="2400" b="1" i="1" dirty="0" smtClean="0"/>
              <a:t>community-based</a:t>
            </a:r>
            <a:r>
              <a:rPr lang="en-IN" sz="2400" i="1" dirty="0" smtClean="0"/>
              <a:t> education system.</a:t>
            </a:r>
          </a:p>
          <a:p>
            <a:pPr>
              <a:buNone/>
            </a:pPr>
            <a:r>
              <a:rPr lang="en-IN" sz="2400" i="1" dirty="0" smtClean="0"/>
              <a:t>The president of the company gave a </a:t>
            </a:r>
            <a:r>
              <a:rPr lang="en-IN" sz="2400" b="1" i="1" dirty="0" smtClean="0"/>
              <a:t>ten-minute</a:t>
            </a:r>
            <a:r>
              <a:rPr lang="en-IN" sz="2400" i="1" dirty="0" smtClean="0"/>
              <a:t> speech to the board of directors.</a:t>
            </a:r>
          </a:p>
          <a:p>
            <a:pPr>
              <a:buNone/>
            </a:pPr>
            <a:r>
              <a:rPr lang="en-IN" sz="2400" i="1" dirty="0" smtClean="0"/>
              <a:t>I went on a </a:t>
            </a:r>
            <a:r>
              <a:rPr lang="en-IN" sz="2400" b="1" i="1" dirty="0" smtClean="0"/>
              <a:t>three-quarter-mile</a:t>
            </a:r>
            <a:r>
              <a:rPr lang="en-IN" sz="2400" i="1" dirty="0" smtClean="0"/>
              <a:t> run yesterday.</a:t>
            </a:r>
            <a:endParaRPr lang="en-IN" sz="2400" b="1" dirty="0" smtClean="0"/>
          </a:p>
          <a:p>
            <a:pPr>
              <a:buNone/>
            </a:pPr>
            <a:endParaRPr lang="en-IN" sz="2400" b="1" dirty="0" smtClean="0"/>
          </a:p>
          <a:p>
            <a:pPr>
              <a:buNone/>
            </a:pPr>
            <a:endParaRPr lang="en-IN" sz="2400" b="1" dirty="0" smtClean="0"/>
          </a:p>
          <a:p>
            <a:pPr>
              <a:buNone/>
            </a:pPr>
            <a:endParaRPr lang="en-IN" b="1" dirty="0" smtClean="0"/>
          </a:p>
          <a:p>
            <a:pPr>
              <a:buNone/>
            </a:pPr>
            <a:endParaRPr lang="en-US" b="1" dirty="0" smtClean="0"/>
          </a:p>
          <a:p>
            <a:pPr>
              <a:buNone/>
            </a:pPr>
            <a:endParaRPr lang="en-US" b="1"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a:t>
            </a:r>
            <a:r>
              <a:rPr lang="en-US" dirty="0" smtClean="0"/>
              <a:t> dash</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long dash (—) </a:t>
            </a:r>
          </a:p>
          <a:p>
            <a:r>
              <a:rPr lang="en-IN" dirty="0" err="1" smtClean="0"/>
              <a:t>Em</a:t>
            </a:r>
            <a:r>
              <a:rPr lang="en-IN" dirty="0" smtClean="0"/>
              <a:t> dashes are often used to set off parenthetical information. Using </a:t>
            </a:r>
            <a:r>
              <a:rPr lang="en-IN" dirty="0" err="1" smtClean="0"/>
              <a:t>em</a:t>
            </a:r>
            <a:r>
              <a:rPr lang="en-IN" dirty="0" smtClean="0"/>
              <a:t> dashes instead of </a:t>
            </a:r>
            <a:r>
              <a:rPr lang="en-IN" dirty="0" err="1" smtClean="0"/>
              <a:t>parantheses</a:t>
            </a:r>
            <a:r>
              <a:rPr lang="en-IN" dirty="0" smtClean="0"/>
              <a:t> puts the focus on the information between the </a:t>
            </a:r>
            <a:r>
              <a:rPr lang="en-IN" dirty="0" err="1" smtClean="0"/>
              <a:t>em</a:t>
            </a:r>
            <a:r>
              <a:rPr lang="en-IN" dirty="0" smtClean="0"/>
              <a:t> dashes.</a:t>
            </a:r>
          </a:p>
          <a:p>
            <a:pPr>
              <a:buNone/>
            </a:pPr>
            <a:r>
              <a:rPr lang="en-IN" dirty="0" smtClean="0"/>
              <a:t>e.g. While I was shopping—wandering aimlessly up and down the aisles, actually—I ran into our old </a:t>
            </a:r>
            <a:r>
              <a:rPr lang="en-IN" dirty="0" err="1" smtClean="0"/>
              <a:t>neighbor</a:t>
            </a:r>
            <a:r>
              <a:rPr lang="en-IN" dirty="0" smtClean="0"/>
              <a:t>.</a:t>
            </a:r>
          </a:p>
          <a:p>
            <a:r>
              <a:rPr lang="en-IN" dirty="0" smtClean="0"/>
              <a:t>An appositive is a small section of extra information that is inserted into a sentence for </a:t>
            </a:r>
            <a:r>
              <a:rPr lang="en-IN" dirty="0" err="1" smtClean="0"/>
              <a:t>clarification.Commas</a:t>
            </a:r>
            <a:r>
              <a:rPr lang="en-IN" dirty="0" smtClean="0"/>
              <a:t> are usually used to offset the appositive, but if the appositive contains one or more commas, adding additional commas would be confusing for the reader. When using an appositive that contains a comma, offset it with dashes, instead.</a:t>
            </a:r>
          </a:p>
          <a:p>
            <a:pPr>
              <a:buNone/>
            </a:pPr>
            <a:r>
              <a:rPr lang="en-IN" dirty="0" smtClean="0"/>
              <a:t>e.g. Four of us—Mike, Amanda, Katy, and I—went to the conference last week.</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When a sentence begins with an independent clause and ends with a list, you can use a colon between the clause and the list. When the list comes first, it’s better to use a dash to connect the list to the clause. This helps to take three potentially random things and focus them toward one idea, which is easier for the reader to process.</a:t>
            </a:r>
          </a:p>
          <a:p>
            <a:pPr>
              <a:buNone/>
            </a:pPr>
            <a:r>
              <a:rPr lang="en-US" dirty="0" smtClean="0"/>
              <a:t>e.g. </a:t>
            </a:r>
            <a:r>
              <a:rPr lang="en-IN" dirty="0" smtClean="0"/>
              <a:t>Dishes, laundry, dusting—they’re all done now, and I need a rest.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 dash</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 short dash (–) </a:t>
            </a:r>
          </a:p>
          <a:p>
            <a:r>
              <a:rPr lang="en-IN" dirty="0" smtClean="0"/>
              <a:t>An en dash is a midsize dash (longer than a hyphen but shorter than an </a:t>
            </a:r>
            <a:r>
              <a:rPr lang="en-IN" dirty="0" err="1" smtClean="0"/>
              <a:t>em</a:t>
            </a:r>
            <a:r>
              <a:rPr lang="en-IN" dirty="0" smtClean="0"/>
              <a:t> dash) that is mostly used to show ranges in numbers and dates. It can also be used for clarity in forming complex compound adjectives. The en dash derives its name from the fact that it is meant to be the same width as the letter </a:t>
            </a:r>
            <a:r>
              <a:rPr lang="en-IN" i="1" dirty="0" smtClean="0"/>
              <a:t>N</a:t>
            </a:r>
            <a:r>
              <a:rPr lang="en-IN" dirty="0" smtClean="0"/>
              <a:t>.</a:t>
            </a:r>
          </a:p>
          <a:p>
            <a:pPr>
              <a:buNone/>
            </a:pPr>
            <a:r>
              <a:rPr lang="en-IN" dirty="0" smtClean="0"/>
              <a:t>e.g. It is also used when writing times, dates, and page numbers in the sense of </a:t>
            </a:r>
            <a:r>
              <a:rPr lang="en-IN" i="1" dirty="0" smtClean="0"/>
              <a:t>up to and including</a:t>
            </a:r>
            <a:r>
              <a:rPr lang="en-IN" dirty="0" smtClean="0"/>
              <a:t> or </a:t>
            </a:r>
            <a:r>
              <a:rPr lang="en-IN" i="1" dirty="0" smtClean="0"/>
              <a:t>through</a:t>
            </a:r>
            <a:r>
              <a:rPr lang="en-IN" dirty="0" smtClean="0"/>
              <a:t>.</a:t>
            </a:r>
          </a:p>
          <a:p>
            <a:pPr>
              <a:buNone/>
            </a:pPr>
            <a:r>
              <a:rPr lang="en-IN" dirty="0" smtClean="0"/>
              <a:t>The years 1861–1865 were a dark time in American history.</a:t>
            </a:r>
          </a:p>
          <a:p>
            <a:pPr>
              <a:buNone/>
            </a:pPr>
            <a:r>
              <a:rPr lang="en-IN" dirty="0" smtClean="0"/>
              <a:t>By Monday, you should have read pages 79–113.</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buNone/>
            </a:pPr>
            <a:r>
              <a:rPr lang="en-IN" sz="6000" dirty="0" smtClean="0"/>
              <a:t>"</a:t>
            </a:r>
            <a:r>
              <a:rPr lang="en-IN" sz="6000" i="1" dirty="0" smtClean="0"/>
              <a:t>Panda. Large black-and-white bear-like mammal, native to China. Eats, shoots and leaves.</a:t>
            </a:r>
            <a:r>
              <a:rPr lang="en-IN" sz="6000" dirty="0" smtClean="0"/>
              <a:t>"</a:t>
            </a:r>
            <a:endParaRPr lang="en-IN" sz="6000"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eats.jpg"/>
          <p:cNvPicPr>
            <a:picLocks noGrp="1" noChangeAspect="1"/>
          </p:cNvPicPr>
          <p:nvPr>
            <p:ph idx="1"/>
          </p:nvPr>
        </p:nvPicPr>
        <p:blipFill>
          <a:blip r:embed="rId2"/>
          <a:stretch>
            <a:fillRect/>
          </a:stretch>
        </p:blipFill>
        <p:spPr>
          <a:xfrm>
            <a:off x="2857488" y="1454220"/>
            <a:ext cx="3571899" cy="540378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Punctuation</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a:t>Capitalization Checklist</a:t>
            </a:r>
          </a:p>
          <a:p>
            <a:pPr>
              <a:buNone/>
            </a:pPr>
            <a:r>
              <a:rPr lang="en-IN" dirty="0"/>
              <a:t>✓ The first word of every </a:t>
            </a:r>
            <a:r>
              <a:rPr lang="en-IN" dirty="0" err="1"/>
              <a:t>sentence➞</a:t>
            </a:r>
            <a:r>
              <a:rPr lang="en-IN" b="1" dirty="0" err="1"/>
              <a:t>Y</a:t>
            </a:r>
            <a:r>
              <a:rPr lang="en-IN" b="1" i="1" dirty="0" err="1"/>
              <a:t>es</a:t>
            </a:r>
            <a:r>
              <a:rPr lang="en-IN" b="1" i="1" dirty="0"/>
              <a:t>, we do carry the matching bed skirt.</a:t>
            </a:r>
          </a:p>
          <a:p>
            <a:pPr>
              <a:buNone/>
            </a:pPr>
            <a:r>
              <a:rPr lang="en-IN" dirty="0"/>
              <a:t>✓ The first word of a quoted sentence (not just a quoted phrase)➞</a:t>
            </a:r>
            <a:r>
              <a:rPr lang="en-IN" i="1" dirty="0" smtClean="0"/>
              <a:t>And with </a:t>
            </a:r>
            <a:r>
              <a:rPr lang="en-IN" i="1" dirty="0"/>
              <a:t>great flourish, he sang, “</a:t>
            </a:r>
            <a:r>
              <a:rPr lang="en-IN" b="1" i="1" dirty="0"/>
              <a:t>O beautiful for spacious skies, for amber </a:t>
            </a:r>
            <a:r>
              <a:rPr lang="en-IN" b="1" i="1" dirty="0" err="1" smtClean="0"/>
              <a:t>waves</a:t>
            </a:r>
            <a:r>
              <a:rPr lang="en-IN" i="1" dirty="0" err="1" smtClean="0"/>
              <a:t>of</a:t>
            </a:r>
            <a:r>
              <a:rPr lang="en-IN" i="1" dirty="0" smtClean="0"/>
              <a:t> </a:t>
            </a:r>
            <a:r>
              <a:rPr lang="en-IN" i="1" dirty="0"/>
              <a:t>grain!”</a:t>
            </a:r>
          </a:p>
          <a:p>
            <a:pPr>
              <a:buNone/>
            </a:pPr>
            <a:r>
              <a:rPr lang="en-IN" dirty="0"/>
              <a:t>✓ The specific name of a person (and his or her title), a place, or a </a:t>
            </a:r>
            <a:r>
              <a:rPr lang="en-IN" dirty="0" smtClean="0"/>
              <a:t>thing (otherwise </a:t>
            </a:r>
            <a:r>
              <a:rPr lang="en-IN" dirty="0"/>
              <a:t>known as </a:t>
            </a:r>
            <a:r>
              <a:rPr lang="en-IN" i="1" dirty="0"/>
              <a:t>proper nouns). Proper nouns include specific </a:t>
            </a:r>
            <a:r>
              <a:rPr lang="en-IN" i="1" dirty="0" smtClean="0"/>
              <a:t>locations </a:t>
            </a:r>
            <a:r>
              <a:rPr lang="en-IN" dirty="0" smtClean="0"/>
              <a:t>and </a:t>
            </a:r>
            <a:r>
              <a:rPr lang="en-IN" dirty="0"/>
              <a:t>geographic regions; political, social, and athletic organizations </a:t>
            </a:r>
            <a:r>
              <a:rPr lang="en-IN" dirty="0" smtClean="0"/>
              <a:t>and agencies</a:t>
            </a:r>
            <a:r>
              <a:rPr lang="en-IN" dirty="0"/>
              <a:t>; historical events; documents and periodicals; nationalities </a:t>
            </a:r>
            <a:r>
              <a:rPr lang="en-IN" dirty="0" smtClean="0"/>
              <a:t>and their </a:t>
            </a:r>
            <a:r>
              <a:rPr lang="en-IN" dirty="0"/>
              <a:t>languages; religions, their members and their deities; brand </a:t>
            </a:r>
            <a:r>
              <a:rPr lang="en-IN" dirty="0" err="1" smtClean="0"/>
              <a:t>ortrade</a:t>
            </a:r>
            <a:r>
              <a:rPr lang="en-IN" dirty="0" smtClean="0"/>
              <a:t> </a:t>
            </a:r>
            <a:r>
              <a:rPr lang="en-IN" dirty="0"/>
              <a:t>names; and holidays.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IN" dirty="0"/>
              <a:t>✓ The abbreviation for </a:t>
            </a:r>
            <a:r>
              <a:rPr lang="en-IN" i="1" dirty="0"/>
              <a:t>proper nouns. Government agencies are </a:t>
            </a:r>
            <a:r>
              <a:rPr lang="en-IN" i="1" dirty="0" smtClean="0"/>
              <a:t>probably </a:t>
            </a:r>
            <a:r>
              <a:rPr lang="en-IN" dirty="0" smtClean="0"/>
              <a:t>the </a:t>
            </a:r>
            <a:r>
              <a:rPr lang="en-IN" dirty="0"/>
              <a:t>most frequently abbreviated. Remember to capitalize </a:t>
            </a:r>
            <a:r>
              <a:rPr lang="en-IN" dirty="0" err="1" smtClean="0"/>
              <a:t>eachletter</a:t>
            </a:r>
            <a:r>
              <a:rPr lang="en-IN" dirty="0" err="1"/>
              <a:t>.➞</a:t>
            </a:r>
            <a:r>
              <a:rPr lang="en-IN" i="1" dirty="0" err="1"/>
              <a:t>The</a:t>
            </a:r>
            <a:r>
              <a:rPr lang="en-IN" i="1" dirty="0"/>
              <a:t> </a:t>
            </a:r>
            <a:r>
              <a:rPr lang="en-IN" b="1" i="1" dirty="0"/>
              <a:t>CIA makes me feel very secure.</a:t>
            </a:r>
          </a:p>
          <a:p>
            <a:pPr>
              <a:buNone/>
            </a:pPr>
            <a:r>
              <a:rPr lang="en-IN" dirty="0"/>
              <a:t>✓ Adjectives (descriptive words) derived from </a:t>
            </a:r>
            <a:r>
              <a:rPr lang="en-IN" i="1" dirty="0"/>
              <a:t>proper nouns.</a:t>
            </a:r>
          </a:p>
          <a:p>
            <a:pPr>
              <a:buNone/>
            </a:pPr>
            <a:r>
              <a:rPr lang="en-IN" dirty="0"/>
              <a:t>Ex: </a:t>
            </a:r>
            <a:r>
              <a:rPr lang="en-IN" b="1" dirty="0"/>
              <a:t>A</a:t>
            </a:r>
            <a:r>
              <a:rPr lang="en-IN" b="1" i="1" dirty="0"/>
              <a:t>merica (proper noun)➞the American (adjective) flag</a:t>
            </a:r>
          </a:p>
          <a:p>
            <a:pPr>
              <a:buNone/>
            </a:pPr>
            <a:r>
              <a:rPr lang="en-IN" dirty="0"/>
              <a:t>✓ The </a:t>
            </a:r>
            <a:r>
              <a:rPr lang="en-IN" i="1" dirty="0"/>
              <a:t>pronoun </a:t>
            </a:r>
            <a:r>
              <a:rPr lang="en-IN" b="1" i="1" dirty="0"/>
              <a:t>I.</a:t>
            </a:r>
          </a:p>
          <a:p>
            <a:pPr>
              <a:buNone/>
            </a:pPr>
            <a:r>
              <a:rPr lang="en-IN" dirty="0"/>
              <a:t>✓ The most important words in a </a:t>
            </a:r>
            <a:r>
              <a:rPr lang="en-IN" dirty="0" err="1"/>
              <a:t>title➞</a:t>
            </a:r>
            <a:r>
              <a:rPr lang="en-IN" i="1" dirty="0" err="1"/>
              <a:t>Last</a:t>
            </a:r>
            <a:r>
              <a:rPr lang="en-IN" i="1" dirty="0"/>
              <a:t> March, I endured a </a:t>
            </a:r>
            <a:r>
              <a:rPr lang="en-IN" i="1" dirty="0" smtClean="0"/>
              <a:t>twenty-</a:t>
            </a:r>
            <a:r>
              <a:rPr lang="en-IN" i="1" dirty="0" err="1" smtClean="0"/>
              <a:t>houm</a:t>
            </a:r>
            <a:r>
              <a:rPr lang="en-IN" i="1" dirty="0" smtClean="0"/>
              <a:t> public </a:t>
            </a:r>
            <a:r>
              <a:rPr lang="en-IN" i="1" dirty="0"/>
              <a:t>reading of </a:t>
            </a:r>
            <a:r>
              <a:rPr lang="en-IN" b="1" i="1" dirty="0"/>
              <a:t>A Tale of Two Cities.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00" i="1" dirty="0" smtClean="0"/>
              <a:t>Periods</a:t>
            </a:r>
            <a:r>
              <a:rPr lang="en-IN" i="1" dirty="0" smtClean="0"/>
              <a:t/>
            </a:r>
            <a:br>
              <a:rPr lang="en-IN" i="1"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 </a:t>
            </a:r>
            <a:r>
              <a:rPr lang="en-IN" dirty="0"/>
              <a:t>At the end of a declarative sentence (sentence that makes </a:t>
            </a:r>
            <a:r>
              <a:rPr lang="en-IN" dirty="0" smtClean="0"/>
              <a:t>a statement</a:t>
            </a:r>
            <a:r>
              <a:rPr lang="en-IN" dirty="0"/>
              <a:t>)➞</a:t>
            </a:r>
            <a:r>
              <a:rPr lang="en-IN" i="1" dirty="0"/>
              <a:t>Today, I took a walk to nowhere</a:t>
            </a:r>
            <a:r>
              <a:rPr lang="en-IN" b="1" i="1" dirty="0"/>
              <a:t>.</a:t>
            </a:r>
          </a:p>
          <a:p>
            <a:pPr>
              <a:buNone/>
            </a:pPr>
            <a:r>
              <a:rPr lang="en-IN" dirty="0"/>
              <a:t>✓ At the end of a command or </a:t>
            </a:r>
            <a:r>
              <a:rPr lang="en-IN" dirty="0" err="1"/>
              <a:t>request➞</a:t>
            </a:r>
            <a:r>
              <a:rPr lang="en-IN" i="1" dirty="0" err="1"/>
              <a:t>Here’s</a:t>
            </a:r>
            <a:r>
              <a:rPr lang="en-IN" i="1" dirty="0"/>
              <a:t> a cloth. Now gently burp </a:t>
            </a:r>
            <a:r>
              <a:rPr lang="en-IN" i="1" dirty="0" smtClean="0"/>
              <a:t>the baby </a:t>
            </a:r>
            <a:r>
              <a:rPr lang="en-IN" i="1" dirty="0"/>
              <a:t>on your shoulder</a:t>
            </a:r>
            <a:r>
              <a:rPr lang="en-IN" b="1" i="1" dirty="0"/>
              <a:t>.</a:t>
            </a:r>
          </a:p>
          <a:p>
            <a:pPr>
              <a:buNone/>
            </a:pPr>
            <a:r>
              <a:rPr lang="en-IN" dirty="0"/>
              <a:t>✓ At the end of an indirect </a:t>
            </a:r>
            <a:r>
              <a:rPr lang="en-IN" dirty="0" err="1"/>
              <a:t>question➞</a:t>
            </a:r>
            <a:r>
              <a:rPr lang="en-IN" i="1" dirty="0" err="1"/>
              <a:t>Jane</a:t>
            </a:r>
            <a:r>
              <a:rPr lang="en-IN" i="1" dirty="0"/>
              <a:t> asked if I knew where she had </a:t>
            </a:r>
            <a:r>
              <a:rPr lang="en-IN" i="1" dirty="0" smtClean="0"/>
              <a:t>left her </a:t>
            </a:r>
            <a:r>
              <a:rPr lang="en-IN" i="1" dirty="0"/>
              <a:t>keys</a:t>
            </a:r>
            <a:r>
              <a:rPr lang="en-IN" b="1" i="1" dirty="0"/>
              <a:t>.</a:t>
            </a:r>
          </a:p>
          <a:p>
            <a:pPr>
              <a:buNone/>
            </a:pPr>
            <a:r>
              <a:rPr lang="en-IN" dirty="0"/>
              <a:t>✓ Before a decimal </a:t>
            </a:r>
            <a:r>
              <a:rPr lang="en-IN" dirty="0" err="1"/>
              <a:t>number➞</a:t>
            </a:r>
            <a:r>
              <a:rPr lang="en-IN" i="1" dirty="0" err="1"/>
              <a:t>Statisticians</a:t>
            </a:r>
            <a:r>
              <a:rPr lang="en-IN" i="1" dirty="0"/>
              <a:t> claim that the average family </a:t>
            </a:r>
            <a:r>
              <a:rPr lang="en-IN" i="1" dirty="0" smtClean="0"/>
              <a:t>raises </a:t>
            </a:r>
            <a:r>
              <a:rPr lang="en-IN" b="1" i="1" dirty="0" smtClean="0"/>
              <a:t>2.5 </a:t>
            </a:r>
            <a:r>
              <a:rPr lang="en-IN" b="1" i="1" dirty="0"/>
              <a:t>children.</a:t>
            </a:r>
          </a:p>
          <a:p>
            <a:pPr>
              <a:buNone/>
            </a:pPr>
            <a:r>
              <a:rPr lang="en-IN" dirty="0"/>
              <a:t>✓ Between dollars and </a:t>
            </a:r>
            <a:r>
              <a:rPr lang="en-IN" dirty="0" err="1"/>
              <a:t>cents➞</a:t>
            </a:r>
            <a:r>
              <a:rPr lang="en-IN" i="1" dirty="0" err="1"/>
              <a:t>I</a:t>
            </a:r>
            <a:r>
              <a:rPr lang="en-IN" i="1" dirty="0"/>
              <a:t> remember when $1</a:t>
            </a:r>
            <a:r>
              <a:rPr lang="en-IN" b="1" i="1" dirty="0"/>
              <a:t>.50 could buy the coolest</a:t>
            </a:r>
          </a:p>
          <a:p>
            <a:pPr>
              <a:buNone/>
            </a:pPr>
            <a:r>
              <a:rPr lang="en-IN" i="1" dirty="0"/>
              <a:t>stuff.</a:t>
            </a:r>
          </a:p>
          <a:p>
            <a:pPr>
              <a:buNone/>
            </a:pPr>
            <a:r>
              <a:rPr lang="en-IN" dirty="0"/>
              <a:t>✓ After an initial in a person’s </a:t>
            </a:r>
            <a:r>
              <a:rPr lang="en-IN" dirty="0" err="1"/>
              <a:t>name➞</a:t>
            </a:r>
            <a:r>
              <a:rPr lang="en-IN" i="1" dirty="0" err="1"/>
              <a:t>You</a:t>
            </a:r>
            <a:r>
              <a:rPr lang="en-IN" i="1" dirty="0"/>
              <a:t> are Sir James W</a:t>
            </a:r>
            <a:r>
              <a:rPr lang="en-IN" b="1" i="1" dirty="0"/>
              <a:t>. </a:t>
            </a:r>
            <a:r>
              <a:rPr lang="en-IN" b="1" i="1" dirty="0" err="1"/>
              <a:t>Dewault</a:t>
            </a:r>
            <a:r>
              <a:rPr lang="en-IN" b="1" i="1" dirty="0"/>
              <a:t>, </a:t>
            </a:r>
            <a:r>
              <a:rPr lang="en-IN" b="1" i="1" dirty="0" smtClean="0"/>
              <a:t>are </a:t>
            </a:r>
            <a:r>
              <a:rPr lang="en-IN" i="1" dirty="0" smtClean="0"/>
              <a:t>you </a:t>
            </a:r>
            <a:r>
              <a:rPr lang="en-IN" i="1" dirty="0"/>
              <a:t>not?</a:t>
            </a:r>
          </a:p>
          <a:p>
            <a:pPr>
              <a:buNone/>
            </a:pPr>
            <a:r>
              <a:rPr lang="en-IN" dirty="0"/>
              <a:t>✓ After an </a:t>
            </a:r>
            <a:r>
              <a:rPr lang="en-IN" dirty="0" err="1"/>
              <a:t>abbreviation➞</a:t>
            </a:r>
            <a:r>
              <a:rPr lang="en-IN" i="1" dirty="0" err="1"/>
              <a:t>On</a:t>
            </a:r>
            <a:r>
              <a:rPr lang="en-IN" i="1" dirty="0"/>
              <a:t> Jan</a:t>
            </a:r>
            <a:r>
              <a:rPr lang="en-IN" b="1" i="1" dirty="0"/>
              <a:t>. 12, I leave for Africa.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Question Marks</a:t>
            </a:r>
            <a:br>
              <a:rPr lang="en-IN" b="1" i="1" dirty="0" smtClean="0"/>
            </a:br>
            <a:endParaRPr lang="en-IN" b="1" dirty="0"/>
          </a:p>
        </p:txBody>
      </p:sp>
      <p:sp>
        <p:nvSpPr>
          <p:cNvPr id="3" name="Content Placeholder 2"/>
          <p:cNvSpPr>
            <a:spLocks noGrp="1"/>
          </p:cNvSpPr>
          <p:nvPr>
            <p:ph idx="1"/>
          </p:nvPr>
        </p:nvSpPr>
        <p:spPr/>
        <p:txBody>
          <a:bodyPr/>
          <a:lstStyle/>
          <a:p>
            <a:pPr>
              <a:buNone/>
            </a:pPr>
            <a:r>
              <a:rPr lang="en-IN" dirty="0" smtClean="0"/>
              <a:t>✓ </a:t>
            </a:r>
            <a:r>
              <a:rPr lang="en-IN" dirty="0"/>
              <a:t>At the end of a </a:t>
            </a:r>
            <a:r>
              <a:rPr lang="en-IN" dirty="0" err="1"/>
              <a:t>question➞</a:t>
            </a:r>
            <a:r>
              <a:rPr lang="en-IN" i="1" dirty="0" err="1"/>
              <a:t>Why</a:t>
            </a:r>
            <a:r>
              <a:rPr lang="en-IN" i="1" dirty="0"/>
              <a:t> do you look so sad</a:t>
            </a:r>
            <a:r>
              <a:rPr lang="en-IN" i="1" dirty="0" smtClean="0"/>
              <a:t>?</a:t>
            </a:r>
          </a:p>
          <a:p>
            <a:pPr>
              <a:buNone/>
            </a:pPr>
            <a:r>
              <a:rPr lang="en-IN" dirty="0" smtClean="0"/>
              <a:t>✓ </a:t>
            </a:r>
            <a:r>
              <a:rPr lang="en-IN" dirty="0"/>
              <a:t>Inside a quotation mark when the quotation is a </a:t>
            </a:r>
            <a:r>
              <a:rPr lang="en-IN" dirty="0" err="1"/>
              <a:t>question➞</a:t>
            </a:r>
            <a:r>
              <a:rPr lang="en-IN" i="1" dirty="0" err="1"/>
              <a:t>She</a:t>
            </a:r>
            <a:r>
              <a:rPr lang="en-IN" i="1" dirty="0"/>
              <a:t> </a:t>
            </a:r>
            <a:r>
              <a:rPr lang="en-IN" i="1" dirty="0" err="1"/>
              <a:t>asked</a:t>
            </a:r>
            <a:r>
              <a:rPr lang="en-IN" i="1" dirty="0" err="1" smtClean="0"/>
              <a:t>,“</a:t>
            </a:r>
            <a:r>
              <a:rPr lang="en-IN" i="1" dirty="0" err="1"/>
              <a:t>Why</a:t>
            </a:r>
            <a:r>
              <a:rPr lang="en-IN" i="1" dirty="0"/>
              <a:t> do you look so </a:t>
            </a:r>
            <a:r>
              <a:rPr lang="en-IN" i="1" dirty="0" smtClean="0"/>
              <a:t>sad</a:t>
            </a:r>
            <a:r>
              <a:rPr lang="en-IN" b="1" i="1" dirty="0" smtClean="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Exclamation Points</a:t>
            </a:r>
            <a:br>
              <a:rPr lang="en-IN" b="1" i="1" dirty="0" smtClean="0"/>
            </a:br>
            <a:endParaRPr lang="en-IN" b="1" dirty="0"/>
          </a:p>
        </p:txBody>
      </p:sp>
      <p:sp>
        <p:nvSpPr>
          <p:cNvPr id="3" name="Content Placeholder 2"/>
          <p:cNvSpPr>
            <a:spLocks noGrp="1"/>
          </p:cNvSpPr>
          <p:nvPr>
            <p:ph idx="1"/>
          </p:nvPr>
        </p:nvSpPr>
        <p:spPr/>
        <p:txBody>
          <a:bodyPr/>
          <a:lstStyle/>
          <a:p>
            <a:pPr>
              <a:buNone/>
            </a:pPr>
            <a:r>
              <a:rPr lang="en-IN" dirty="0" smtClean="0"/>
              <a:t>✓ </a:t>
            </a:r>
            <a:r>
              <a:rPr lang="en-IN" dirty="0"/>
              <a:t>At the end of a word, phrase, or sentence filled with </a:t>
            </a:r>
            <a:r>
              <a:rPr lang="en-IN" dirty="0" err="1"/>
              <a:t>emotion➞</a:t>
            </a:r>
            <a:r>
              <a:rPr lang="en-IN" i="1" dirty="0" err="1" smtClean="0"/>
              <a:t>Hurry</a:t>
            </a:r>
            <a:r>
              <a:rPr lang="en-IN" i="1" dirty="0" smtClean="0"/>
              <a:t> up</a:t>
            </a:r>
            <a:r>
              <a:rPr lang="en-IN" b="1" i="1" dirty="0"/>
              <a:t>! I cannot be late for the meeting!</a:t>
            </a:r>
          </a:p>
          <a:p>
            <a:pPr>
              <a:buNone/>
            </a:pPr>
            <a:r>
              <a:rPr lang="en-IN" dirty="0"/>
              <a:t>✓ Inside a quotation mark when the quotation is an </a:t>
            </a:r>
            <a:r>
              <a:rPr lang="en-IN" dirty="0" err="1"/>
              <a:t>exclamation➞</a:t>
            </a:r>
            <a:r>
              <a:rPr lang="en-IN" i="1" dirty="0" err="1" smtClean="0"/>
              <a:t>The</a:t>
            </a:r>
            <a:r>
              <a:rPr lang="en-IN" i="1" dirty="0" smtClean="0"/>
              <a:t> woman </a:t>
            </a:r>
            <a:r>
              <a:rPr lang="en-IN" i="1" dirty="0"/>
              <a:t>yelled, “Hurry up</a:t>
            </a:r>
            <a:r>
              <a:rPr lang="en-IN" b="1" i="1" dirty="0"/>
              <a:t>! I cannot be late for the meeting!”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Quotation Marks</a:t>
            </a:r>
            <a:br>
              <a:rPr lang="en-IN" b="1" i="1" dirty="0" smtClean="0"/>
            </a:br>
            <a:endParaRPr lang="en-IN" b="1" dirty="0"/>
          </a:p>
        </p:txBody>
      </p:sp>
      <p:sp>
        <p:nvSpPr>
          <p:cNvPr id="3" name="Content Placeholder 2"/>
          <p:cNvSpPr>
            <a:spLocks noGrp="1"/>
          </p:cNvSpPr>
          <p:nvPr>
            <p:ph idx="1"/>
          </p:nvPr>
        </p:nvSpPr>
        <p:spPr/>
        <p:txBody>
          <a:bodyPr/>
          <a:lstStyle/>
          <a:p>
            <a:pPr>
              <a:buNone/>
            </a:pPr>
            <a:r>
              <a:rPr lang="en-IN" dirty="0" smtClean="0"/>
              <a:t>✓ </a:t>
            </a:r>
            <a:r>
              <a:rPr lang="en-IN" dirty="0"/>
              <a:t>When directly quoting dialogue, not when </a:t>
            </a:r>
            <a:r>
              <a:rPr lang="en-IN" dirty="0" err="1"/>
              <a:t>paraphrasing➞</a:t>
            </a:r>
            <a:r>
              <a:rPr lang="en-IN" i="1" dirty="0" err="1"/>
              <a:t>Hamlet</a:t>
            </a:r>
            <a:r>
              <a:rPr lang="en-IN" i="1" dirty="0"/>
              <a:t> </a:t>
            </a:r>
            <a:r>
              <a:rPr lang="en-IN" i="1" dirty="0" err="1"/>
              <a:t>says</a:t>
            </a:r>
            <a:r>
              <a:rPr lang="en-IN" i="1" dirty="0" err="1" smtClean="0"/>
              <a:t>,</a:t>
            </a:r>
            <a:r>
              <a:rPr lang="en-IN" b="1" dirty="0" err="1" smtClean="0"/>
              <a:t>“</a:t>
            </a:r>
            <a:r>
              <a:rPr lang="en-IN" b="1" i="1" dirty="0" err="1"/>
              <a:t>To</a:t>
            </a:r>
            <a:r>
              <a:rPr lang="en-IN" b="1" i="1" dirty="0"/>
              <a:t> be, or not to be. That is the question.”</a:t>
            </a:r>
          </a:p>
          <a:p>
            <a:pPr>
              <a:buNone/>
            </a:pPr>
            <a:r>
              <a:rPr lang="en-IN" dirty="0"/>
              <a:t>✓ For titles of chapters, articles, short stories, poems, songs, </a:t>
            </a:r>
            <a:r>
              <a:rPr lang="en-IN" dirty="0" smtClean="0"/>
              <a:t>or </a:t>
            </a:r>
            <a:r>
              <a:rPr lang="en-IN" dirty="0" err="1" smtClean="0"/>
              <a:t>periodicals</a:t>
            </a:r>
            <a:r>
              <a:rPr lang="en-IN" dirty="0" err="1"/>
              <a:t>➞</a:t>
            </a:r>
            <a:r>
              <a:rPr lang="en-IN" i="1" dirty="0" err="1"/>
              <a:t>My</a:t>
            </a:r>
            <a:r>
              <a:rPr lang="en-IN" i="1" dirty="0"/>
              <a:t> </a:t>
            </a:r>
            <a:r>
              <a:rPr lang="en-IN" i="1" dirty="0" err="1"/>
              <a:t>favorite</a:t>
            </a:r>
            <a:r>
              <a:rPr lang="en-IN" i="1" dirty="0"/>
              <a:t> poem is </a:t>
            </a:r>
            <a:r>
              <a:rPr lang="en-IN" b="1" i="1" dirty="0"/>
              <a:t>“The Road Not Taken.”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5912</TotalTime>
  <Words>980</Words>
  <Application>Microsoft Office PowerPoint</Application>
  <PresentationFormat>On-screen Show (4:3)</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Capitalization and Punctuation</vt:lpstr>
      <vt:lpstr>Slide 2</vt:lpstr>
      <vt:lpstr>Slide 3</vt:lpstr>
      <vt:lpstr>Punctuation</vt:lpstr>
      <vt:lpstr>Slide 5</vt:lpstr>
      <vt:lpstr>Periods </vt:lpstr>
      <vt:lpstr>Question Marks </vt:lpstr>
      <vt:lpstr>Exclamation Points </vt:lpstr>
      <vt:lpstr>Quotation Marks </vt:lpstr>
      <vt:lpstr>Semicolons </vt:lpstr>
      <vt:lpstr>Colons </vt:lpstr>
      <vt:lpstr>Apostrophes </vt:lpstr>
      <vt:lpstr>Commas </vt:lpstr>
      <vt:lpstr>Slide 14</vt:lpstr>
      <vt:lpstr>Hyphens, em dash and endash</vt:lpstr>
      <vt:lpstr>Em dash</vt:lpstr>
      <vt:lpstr>Slide 17</vt:lpstr>
      <vt:lpstr>En dash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Capitalization and Punctuation</dc:title>
  <dc:creator>admin</dc:creator>
  <cp:lastModifiedBy>admin</cp:lastModifiedBy>
  <cp:revision>112</cp:revision>
  <dcterms:created xsi:type="dcterms:W3CDTF">2024-05-07T06:00:07Z</dcterms:created>
  <dcterms:modified xsi:type="dcterms:W3CDTF">2024-05-28T10:31:43Z</dcterms:modified>
</cp:coreProperties>
</file>