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10" r:id="rId15"/>
    <p:sldId id="356" r:id="rId16"/>
    <p:sldId id="357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F2AB2-6093-545C-5DC9-E3A5B597546E}" v="8" dt="2024-04-22T03:57:13.494"/>
    <p1510:client id="{805D46C0-2044-4B90-D40C-AA83FF5BACCD}" v="158" dt="2024-04-20T08:16:2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805D46C0-2044-4B90-D40C-AA83FF5BACCD}"/>
    <pc:docChg chg="modSld">
      <pc:chgData name="saraths" userId="S::saraths@am.amrita.edu::244d0ad9-751b-45dc-a37d-eb545e66f5d8" providerId="AD" clId="Web-{805D46C0-2044-4B90-D40C-AA83FF5BACCD}" dt="2024-04-20T08:16:23.896" v="105" actId="1076"/>
      <pc:docMkLst>
        <pc:docMk/>
      </pc:docMkLst>
      <pc:sldChg chg="modSp">
        <pc:chgData name="saraths" userId="S::saraths@am.amrita.edu::244d0ad9-751b-45dc-a37d-eb545e66f5d8" providerId="AD" clId="Web-{805D46C0-2044-4B90-D40C-AA83FF5BACCD}" dt="2024-04-20T04:50:11.847" v="60" actId="20577"/>
        <pc:sldMkLst>
          <pc:docMk/>
          <pc:sldMk cId="0" sldId="344"/>
        </pc:sldMkLst>
        <pc:spChg chg="mod">
          <ac:chgData name="saraths" userId="S::saraths@am.amrita.edu::244d0ad9-751b-45dc-a37d-eb545e66f5d8" providerId="AD" clId="Web-{805D46C0-2044-4B90-D40C-AA83FF5BACCD}" dt="2024-04-20T04:50:11.847" v="60" actId="20577"/>
          <ac:spMkLst>
            <pc:docMk/>
            <pc:sldMk cId="0" sldId="344"/>
            <ac:spMk id="5" creationId="{00000000-0000-0000-0000-000000000000}"/>
          </ac:spMkLst>
        </pc:spChg>
      </pc:sldChg>
      <pc:sldChg chg="delSp modSp">
        <pc:chgData name="saraths" userId="S::saraths@am.amrita.edu::244d0ad9-751b-45dc-a37d-eb545e66f5d8" providerId="AD" clId="Web-{805D46C0-2044-4B90-D40C-AA83FF5BACCD}" dt="2024-04-20T04:06:52.274" v="30" actId="1076"/>
        <pc:sldMkLst>
          <pc:docMk/>
          <pc:sldMk cId="0" sldId="345"/>
        </pc:sldMkLst>
        <pc:spChg chg="del mod">
          <ac:chgData name="saraths" userId="S::saraths@am.amrita.edu::244d0ad9-751b-45dc-a37d-eb545e66f5d8" providerId="AD" clId="Web-{805D46C0-2044-4B90-D40C-AA83FF5BACCD}" dt="2024-04-20T04:05:09.398" v="12"/>
          <ac:spMkLst>
            <pc:docMk/>
            <pc:sldMk cId="0" sldId="345"/>
            <ac:spMk id="3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4:06:32.540" v="27"/>
          <ac:spMkLst>
            <pc:docMk/>
            <pc:sldMk cId="0" sldId="345"/>
            <ac:spMk id="4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4:06:52.274" v="30" actId="1076"/>
          <ac:spMkLst>
            <pc:docMk/>
            <pc:sldMk cId="0" sldId="345"/>
            <ac:spMk id="5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4:06:40.837" v="28" actId="1076"/>
          <ac:spMkLst>
            <pc:docMk/>
            <pc:sldMk cId="0" sldId="345"/>
            <ac:spMk id="6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4:06:46.180" v="29" actId="1076"/>
          <ac:spMkLst>
            <pc:docMk/>
            <pc:sldMk cId="0" sldId="345"/>
            <ac:spMk id="7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805D46C0-2044-4B90-D40C-AA83FF5BACCD}" dt="2024-04-20T04:50:54.285" v="62" actId="20577"/>
        <pc:sldMkLst>
          <pc:docMk/>
          <pc:sldMk cId="0" sldId="346"/>
        </pc:sldMkLst>
        <pc:spChg chg="mod">
          <ac:chgData name="saraths" userId="S::saraths@am.amrita.edu::244d0ad9-751b-45dc-a37d-eb545e66f5d8" providerId="AD" clId="Web-{805D46C0-2044-4B90-D40C-AA83FF5BACCD}" dt="2024-04-20T04:50:54.285" v="62" actId="20577"/>
          <ac:spMkLst>
            <pc:docMk/>
            <pc:sldMk cId="0" sldId="346"/>
            <ac:spMk id="2" creationId="{00000000-0000-0000-0000-000000000000}"/>
          </ac:spMkLst>
        </pc:spChg>
        <pc:picChg chg="mod">
          <ac:chgData name="saraths" userId="S::saraths@am.amrita.edu::244d0ad9-751b-45dc-a37d-eb545e66f5d8" providerId="AD" clId="Web-{805D46C0-2044-4B90-D40C-AA83FF5BACCD}" dt="2024-04-20T04:22:54.842" v="43" actId="14100"/>
          <ac:picMkLst>
            <pc:docMk/>
            <pc:sldMk cId="0" sldId="346"/>
            <ac:picMk id="5" creationId="{00000000-0000-0000-0000-000000000000}"/>
          </ac:picMkLst>
        </pc:picChg>
        <pc:picChg chg="mod">
          <ac:chgData name="saraths" userId="S::saraths@am.amrita.edu::244d0ad9-751b-45dc-a37d-eb545e66f5d8" providerId="AD" clId="Web-{805D46C0-2044-4B90-D40C-AA83FF5BACCD}" dt="2024-04-20T04:23:01.280" v="45" actId="14100"/>
          <ac:picMkLst>
            <pc:docMk/>
            <pc:sldMk cId="0" sldId="346"/>
            <ac:picMk id="6" creationId="{00000000-0000-0000-0000-000000000000}"/>
          </ac:picMkLst>
        </pc:picChg>
      </pc:sldChg>
      <pc:sldChg chg="modSp">
        <pc:chgData name="saraths" userId="S::saraths@am.amrita.edu::244d0ad9-751b-45dc-a37d-eb545e66f5d8" providerId="AD" clId="Web-{805D46C0-2044-4B90-D40C-AA83FF5BACCD}" dt="2024-04-20T04:08:05.322" v="34" actId="14100"/>
        <pc:sldMkLst>
          <pc:docMk/>
          <pc:sldMk cId="0" sldId="348"/>
        </pc:sldMkLst>
        <pc:picChg chg="mod">
          <ac:chgData name="saraths" userId="S::saraths@am.amrita.edu::244d0ad9-751b-45dc-a37d-eb545e66f5d8" providerId="AD" clId="Web-{805D46C0-2044-4B90-D40C-AA83FF5BACCD}" dt="2024-04-20T04:08:05.322" v="34" actId="14100"/>
          <ac:picMkLst>
            <pc:docMk/>
            <pc:sldMk cId="0" sldId="348"/>
            <ac:picMk id="2" creationId="{00000000-0000-0000-0000-000000000000}"/>
          </ac:picMkLst>
        </pc:picChg>
      </pc:sldChg>
      <pc:sldChg chg="modSp">
        <pc:chgData name="saraths" userId="S::saraths@am.amrita.edu::244d0ad9-751b-45dc-a37d-eb545e66f5d8" providerId="AD" clId="Web-{805D46C0-2044-4B90-D40C-AA83FF5BACCD}" dt="2024-04-20T04:54:01.678" v="63" actId="14100"/>
        <pc:sldMkLst>
          <pc:docMk/>
          <pc:sldMk cId="0" sldId="349"/>
        </pc:sldMkLst>
        <pc:spChg chg="mod">
          <ac:chgData name="saraths" userId="S::saraths@am.amrita.edu::244d0ad9-751b-45dc-a37d-eb545e66f5d8" providerId="AD" clId="Web-{805D46C0-2044-4B90-D40C-AA83FF5BACCD}" dt="2024-04-20T04:54:01.678" v="63" actId="14100"/>
          <ac:spMkLst>
            <pc:docMk/>
            <pc:sldMk cId="0" sldId="349"/>
            <ac:spMk id="2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4:10:41.106" v="42" actId="20577"/>
          <ac:spMkLst>
            <pc:docMk/>
            <pc:sldMk cId="0" sldId="349"/>
            <ac:spMk id="3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805D46C0-2044-4B90-D40C-AA83FF5BACCD}" dt="2024-04-20T04:44:22.515" v="52" actId="20577"/>
        <pc:sldMkLst>
          <pc:docMk/>
          <pc:sldMk cId="0" sldId="352"/>
        </pc:sldMkLst>
        <pc:spChg chg="mod">
          <ac:chgData name="saraths" userId="S::saraths@am.amrita.edu::244d0ad9-751b-45dc-a37d-eb545e66f5d8" providerId="AD" clId="Web-{805D46C0-2044-4B90-D40C-AA83FF5BACCD}" dt="2024-04-20T04:44:22.515" v="52" actId="20577"/>
          <ac:spMkLst>
            <pc:docMk/>
            <pc:sldMk cId="0" sldId="352"/>
            <ac:spMk id="4" creationId="{00000000-0000-0000-0000-000000000000}"/>
          </ac:spMkLst>
        </pc:spChg>
      </pc:sldChg>
      <pc:sldChg chg="addSp delSp modSp">
        <pc:chgData name="saraths" userId="S::saraths@am.amrita.edu::244d0ad9-751b-45dc-a37d-eb545e66f5d8" providerId="AD" clId="Web-{805D46C0-2044-4B90-D40C-AA83FF5BACCD}" dt="2024-04-20T08:16:23.896" v="105" actId="1076"/>
        <pc:sldMkLst>
          <pc:docMk/>
          <pc:sldMk cId="0" sldId="360"/>
        </pc:sldMkLst>
        <pc:spChg chg="mod">
          <ac:chgData name="saraths" userId="S::saraths@am.amrita.edu::244d0ad9-751b-45dc-a37d-eb545e66f5d8" providerId="AD" clId="Web-{805D46C0-2044-4B90-D40C-AA83FF5BACCD}" dt="2024-04-20T06:17:40.516" v="84" actId="20577"/>
          <ac:spMkLst>
            <pc:docMk/>
            <pc:sldMk cId="0" sldId="360"/>
            <ac:spMk id="7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8:15:58.943" v="101" actId="1076"/>
          <ac:spMkLst>
            <pc:docMk/>
            <pc:sldMk cId="0" sldId="360"/>
            <ac:spMk id="8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8:16:23.896" v="105" actId="1076"/>
          <ac:spMkLst>
            <pc:docMk/>
            <pc:sldMk cId="0" sldId="360"/>
            <ac:spMk id="9" creationId="{00000000-0000-0000-0000-000000000000}"/>
          </ac:spMkLst>
        </pc:spChg>
        <pc:spChg chg="mod">
          <ac:chgData name="saraths" userId="S::saraths@am.amrita.edu::244d0ad9-751b-45dc-a37d-eb545e66f5d8" providerId="AD" clId="Web-{805D46C0-2044-4B90-D40C-AA83FF5BACCD}" dt="2024-04-20T08:16:20.912" v="104" actId="1076"/>
          <ac:spMkLst>
            <pc:docMk/>
            <pc:sldMk cId="0" sldId="360"/>
            <ac:spMk id="18" creationId="{00000000-0000-0000-0000-000000000000}"/>
          </ac:spMkLst>
        </pc:spChg>
        <pc:spChg chg="add del mod">
          <ac:chgData name="saraths" userId="S::saraths@am.amrita.edu::244d0ad9-751b-45dc-a37d-eb545e66f5d8" providerId="AD" clId="Web-{805D46C0-2044-4B90-D40C-AA83FF5BACCD}" dt="2024-04-20T06:17:57.454" v="90"/>
          <ac:spMkLst>
            <pc:docMk/>
            <pc:sldMk cId="0" sldId="360"/>
            <ac:spMk id="24" creationId="{C92CAB42-C5C2-D551-C180-C1ED8446F532}"/>
          </ac:spMkLst>
        </pc:spChg>
        <pc:spChg chg="add mod">
          <ac:chgData name="saraths" userId="S::saraths@am.amrita.edu::244d0ad9-751b-45dc-a37d-eb545e66f5d8" providerId="AD" clId="Web-{805D46C0-2044-4B90-D40C-AA83FF5BACCD}" dt="2024-04-20T06:18:26.705" v="97"/>
          <ac:spMkLst>
            <pc:docMk/>
            <pc:sldMk cId="0" sldId="360"/>
            <ac:spMk id="25" creationId="{EDA5C972-CC4D-9326-91BD-08F3FAF44269}"/>
          </ac:spMkLst>
        </pc:spChg>
        <pc:picChg chg="add del mod">
          <ac:chgData name="saraths" userId="S::saraths@am.amrita.edu::244d0ad9-751b-45dc-a37d-eb545e66f5d8" providerId="AD" clId="Web-{805D46C0-2044-4B90-D40C-AA83FF5BACCD}" dt="2024-04-20T08:14:56.207" v="98"/>
          <ac:picMkLst>
            <pc:docMk/>
            <pc:sldMk cId="0" sldId="360"/>
            <ac:picMk id="2" creationId="{B991554D-FB9F-8DF1-A5B2-74C31172FA71}"/>
          </ac:picMkLst>
        </pc:picChg>
        <pc:picChg chg="add mod">
          <ac:chgData name="saraths" userId="S::saraths@am.amrita.edu::244d0ad9-751b-45dc-a37d-eb545e66f5d8" providerId="AD" clId="Web-{805D46C0-2044-4B90-D40C-AA83FF5BACCD}" dt="2024-04-20T08:15:41.661" v="100" actId="1076"/>
          <ac:picMkLst>
            <pc:docMk/>
            <pc:sldMk cId="0" sldId="360"/>
            <ac:picMk id="24" creationId="{F5CF2AE3-3A98-29C7-123F-E1DA927EB9EE}"/>
          </ac:picMkLst>
        </pc:picChg>
      </pc:sldChg>
    </pc:docChg>
  </pc:docChgLst>
  <pc:docChgLst>
    <pc:chgData name="saraths" userId="S::saraths@am.amrita.edu::244d0ad9-751b-45dc-a37d-eb545e66f5d8" providerId="AD" clId="Web-{644F2AB2-6093-545C-5DC9-E3A5B597546E}"/>
    <pc:docChg chg="modSld">
      <pc:chgData name="saraths" userId="S::saraths@am.amrita.edu::244d0ad9-751b-45dc-a37d-eb545e66f5d8" providerId="AD" clId="Web-{644F2AB2-6093-545C-5DC9-E3A5B597546E}" dt="2024-04-22T03:57:13.494" v="7" actId="14100"/>
      <pc:docMkLst>
        <pc:docMk/>
      </pc:docMkLst>
      <pc:sldChg chg="modSp">
        <pc:chgData name="saraths" userId="S::saraths@am.amrita.edu::244d0ad9-751b-45dc-a37d-eb545e66f5d8" providerId="AD" clId="Web-{644F2AB2-6093-545C-5DC9-E3A5B597546E}" dt="2024-04-22T03:47:36.202" v="2" actId="14100"/>
        <pc:sldMkLst>
          <pc:docMk/>
          <pc:sldMk cId="0" sldId="358"/>
        </pc:sldMkLst>
        <pc:picChg chg="mod">
          <ac:chgData name="saraths" userId="S::saraths@am.amrita.edu::244d0ad9-751b-45dc-a37d-eb545e66f5d8" providerId="AD" clId="Web-{644F2AB2-6093-545C-5DC9-E3A5B597546E}" dt="2024-04-22T03:47:36.202" v="2" actId="14100"/>
          <ac:picMkLst>
            <pc:docMk/>
            <pc:sldMk cId="0" sldId="358"/>
            <ac:picMk id="2" creationId="{00000000-0000-0000-0000-000000000000}"/>
          </ac:picMkLst>
        </pc:picChg>
      </pc:sldChg>
      <pc:sldChg chg="delSp modSp">
        <pc:chgData name="saraths" userId="S::saraths@am.amrita.edu::244d0ad9-751b-45dc-a37d-eb545e66f5d8" providerId="AD" clId="Web-{644F2AB2-6093-545C-5DC9-E3A5B597546E}" dt="2024-04-22T03:54:22.881" v="5"/>
        <pc:sldMkLst>
          <pc:docMk/>
          <pc:sldMk cId="0" sldId="359"/>
        </pc:sldMkLst>
        <pc:spChg chg="del">
          <ac:chgData name="saraths" userId="S::saraths@am.amrita.edu::244d0ad9-751b-45dc-a37d-eb545e66f5d8" providerId="AD" clId="Web-{644F2AB2-6093-545C-5DC9-E3A5B597546E}" dt="2024-04-22T03:54:22.881" v="5"/>
          <ac:spMkLst>
            <pc:docMk/>
            <pc:sldMk cId="0" sldId="359"/>
            <ac:spMk id="3" creationId="{AA221609-D503-C47D-C554-AACFA4847431}"/>
          </ac:spMkLst>
        </pc:spChg>
        <pc:picChg chg="mod">
          <ac:chgData name="saraths" userId="S::saraths@am.amrita.edu::244d0ad9-751b-45dc-a37d-eb545e66f5d8" providerId="AD" clId="Web-{644F2AB2-6093-545C-5DC9-E3A5B597546E}" dt="2024-04-22T03:54:16.084" v="4" actId="14100"/>
          <ac:picMkLst>
            <pc:docMk/>
            <pc:sldMk cId="0" sldId="359"/>
            <ac:picMk id="2" creationId="{00000000-0000-0000-0000-000000000000}"/>
          </ac:picMkLst>
        </pc:picChg>
      </pc:sldChg>
      <pc:sldChg chg="modSp">
        <pc:chgData name="saraths" userId="S::saraths@am.amrita.edu::244d0ad9-751b-45dc-a37d-eb545e66f5d8" providerId="AD" clId="Web-{644F2AB2-6093-545C-5DC9-E3A5B597546E}" dt="2024-04-22T03:57:13.494" v="7" actId="14100"/>
        <pc:sldMkLst>
          <pc:docMk/>
          <pc:sldMk cId="0" sldId="360"/>
        </pc:sldMkLst>
        <pc:spChg chg="mod">
          <ac:chgData name="saraths" userId="S::saraths@am.amrita.edu::244d0ad9-751b-45dc-a37d-eb545e66f5d8" providerId="AD" clId="Web-{644F2AB2-6093-545C-5DC9-E3A5B597546E}" dt="2024-04-22T03:56:21.321" v="6" actId="1076"/>
          <ac:spMkLst>
            <pc:docMk/>
            <pc:sldMk cId="0" sldId="360"/>
            <ac:spMk id="9" creationId="{00000000-0000-0000-0000-000000000000}"/>
          </ac:spMkLst>
        </pc:spChg>
        <pc:spChg chg="mod">
          <ac:chgData name="saraths" userId="S::saraths@am.amrita.edu::244d0ad9-751b-45dc-a37d-eb545e66f5d8" providerId="AD" clId="Web-{644F2AB2-6093-545C-5DC9-E3A5B597546E}" dt="2024-04-22T03:57:13.494" v="7" actId="14100"/>
          <ac:spMkLst>
            <pc:docMk/>
            <pc:sldMk cId="0" sldId="360"/>
            <ac:spMk id="2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6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67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11209376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26" dirty="0"/>
              <a:t>Normalization</a:t>
            </a:r>
            <a:endParaRPr sz="4019"/>
          </a:p>
        </p:txBody>
      </p:sp>
      <p:sp>
        <p:nvSpPr>
          <p:cNvPr id="3" name="object 3"/>
          <p:cNvSpPr/>
          <p:nvPr/>
        </p:nvSpPr>
        <p:spPr>
          <a:xfrm>
            <a:off x="2025725" y="2115065"/>
            <a:ext cx="8140006" cy="13032"/>
          </a:xfrm>
          <a:custGeom>
            <a:avLst/>
            <a:gdLst/>
            <a:ahLst/>
            <a:cxnLst/>
            <a:rect l="l" t="t" r="r" b="b"/>
            <a:pathLst>
              <a:path w="9519285" h="15239">
                <a:moveTo>
                  <a:pt x="0" y="0"/>
                </a:moveTo>
                <a:lnTo>
                  <a:pt x="9518903" y="0"/>
                </a:lnTo>
                <a:lnTo>
                  <a:pt x="9518903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ln w="36576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0293" y="2217844"/>
            <a:ext cx="7561719" cy="1450744"/>
          </a:xfrm>
          <a:prstGeom prst="rect">
            <a:avLst/>
          </a:prstGeom>
        </p:spPr>
        <p:txBody>
          <a:bodyPr vert="horz" wrap="square" lIns="0" tIns="84164" rIns="0" bIns="0" rtlCol="0" anchor="t">
            <a:spAutoFit/>
          </a:bodyPr>
          <a:lstStyle/>
          <a:p>
            <a:pPr marL="230505" indent="-219710" algn="just" defTabSz="457200">
              <a:spcBef>
                <a:spcPts val="663"/>
              </a:spcBef>
              <a:buFont typeface="Arial"/>
              <a:buChar char="•"/>
              <a:tabLst>
                <a:tab pos="230770" algn="l"/>
              </a:tabLst>
            </a:pPr>
            <a:r>
              <a:rPr lang="en-US" sz="160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00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adjust the</a:t>
            </a:r>
            <a:r>
              <a:rPr sz="1600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values</a:t>
            </a:r>
            <a:r>
              <a:rPr sz="1600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00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600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600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00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dataset to</a:t>
            </a:r>
            <a:r>
              <a:rPr sz="1600" spc="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00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common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scale.</a:t>
            </a:r>
            <a:endParaRPr lang="en-US" sz="16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0975" marR="3810" indent="-170815" algn="just" defTabSz="457200">
              <a:lnSpc>
                <a:spcPts val="1779"/>
              </a:lnSpc>
              <a:spcBef>
                <a:spcPts val="786"/>
              </a:spcBef>
              <a:buFont typeface="Arial"/>
              <a:buChar char="•"/>
              <a:tabLst>
                <a:tab pos="182444" algn="l"/>
              </a:tabLst>
            </a:pPr>
            <a:r>
              <a:rPr lang="en-US" sz="16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00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facilitate</a:t>
            </a:r>
            <a:r>
              <a:rPr sz="1600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analysis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1600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modeling, and</a:t>
            </a:r>
            <a:r>
              <a:rPr sz="1600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00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reduce the</a:t>
            </a:r>
            <a:r>
              <a:rPr sz="1600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impact</a:t>
            </a:r>
            <a:r>
              <a:rPr sz="1600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00" spc="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different</a:t>
            </a:r>
            <a:r>
              <a:rPr sz="1600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scales</a:t>
            </a:r>
            <a:r>
              <a:rPr sz="1600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on 	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00" spc="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accuracy</a:t>
            </a:r>
            <a:r>
              <a:rPr sz="1600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00" spc="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machine learning</a:t>
            </a:r>
            <a:r>
              <a:rPr sz="1600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models.</a:t>
            </a:r>
            <a:endParaRPr sz="16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0975" marR="106045" indent="-170815" algn="just" defTabSz="457200">
              <a:lnSpc>
                <a:spcPts val="1787"/>
              </a:lnSpc>
              <a:spcBef>
                <a:spcPts val="748"/>
              </a:spcBef>
              <a:buFont typeface="Arial"/>
              <a:buChar char="•"/>
              <a:tabLst>
                <a:tab pos="182444" algn="l"/>
              </a:tabLst>
            </a:pP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r>
              <a:rPr sz="1625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1625" b="1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25" b="1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scaling</a:t>
            </a:r>
            <a:r>
              <a:rPr sz="1625" b="1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technique</a:t>
            </a:r>
            <a:r>
              <a:rPr sz="1625" b="1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625" b="1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which</a:t>
            </a:r>
            <a:r>
              <a:rPr sz="1625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values</a:t>
            </a:r>
            <a:r>
              <a:rPr sz="1625" b="1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1625" b="1" spc="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shifted and</a:t>
            </a:r>
            <a:r>
              <a:rPr sz="1625" b="1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rescaled</a:t>
            </a:r>
            <a:r>
              <a:rPr sz="1625" b="1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so</a:t>
            </a:r>
            <a:r>
              <a:rPr sz="1625" b="1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spc="-17" dirty="0">
                <a:solidFill>
                  <a:prstClr val="black"/>
                </a:solidFill>
                <a:latin typeface="Calibri"/>
                <a:cs typeface="Calibri"/>
              </a:rPr>
              <a:t>that 	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they</a:t>
            </a:r>
            <a:r>
              <a:rPr sz="1625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end</a:t>
            </a:r>
            <a:r>
              <a:rPr sz="1625" b="1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up</a:t>
            </a:r>
            <a:r>
              <a:rPr sz="1625" b="1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ranging</a:t>
            </a:r>
            <a:r>
              <a:rPr sz="1625" b="1" spc="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1625" b="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625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625" b="1" spc="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spc="-2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625" b="1" spc="-21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350" y="981297"/>
            <a:ext cx="8856430" cy="48934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BF0A4F-0BF7-17E5-A71A-67C1756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11209376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21" dirty="0"/>
              <a:t>Example</a:t>
            </a:r>
            <a:endParaRPr sz="4019"/>
          </a:p>
        </p:txBody>
      </p:sp>
      <p:sp>
        <p:nvSpPr>
          <p:cNvPr id="3" name="object 3"/>
          <p:cNvSpPr txBox="1"/>
          <p:nvPr/>
        </p:nvSpPr>
        <p:spPr>
          <a:xfrm>
            <a:off x="1828157" y="2360237"/>
            <a:ext cx="4940149" cy="1386426"/>
          </a:xfrm>
          <a:prstGeom prst="rect">
            <a:avLst/>
          </a:prstGeom>
        </p:spPr>
        <p:txBody>
          <a:bodyPr vert="horz" wrap="square" lIns="0" tIns="14118" rIns="0" bIns="0" rtlCol="0">
            <a:spAutoFit/>
          </a:bodyPr>
          <a:lstStyle/>
          <a:p>
            <a:pPr marL="181901" indent="-171041" defTabSz="457200">
              <a:lnSpc>
                <a:spcPts val="1868"/>
              </a:lnSpc>
              <a:spcBef>
                <a:spcPts val="111"/>
              </a:spcBef>
              <a:buFont typeface="Arial"/>
              <a:buChar char="•"/>
              <a:tabLst>
                <a:tab pos="181901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normalize</a:t>
            </a:r>
            <a:r>
              <a:rPr sz="1625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25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following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17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2444" marR="4344" defTabSz="457200">
              <a:lnSpc>
                <a:spcPts val="1779"/>
              </a:lnSpc>
              <a:spcBef>
                <a:spcPts val="120"/>
              </a:spcBef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set,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200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300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400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600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1000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25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new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range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[0,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1],</a:t>
            </a:r>
            <a:r>
              <a:rPr sz="1625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17" dirty="0">
                <a:solidFill>
                  <a:prstClr val="black"/>
                </a:solidFill>
                <a:latin typeface="Calibri"/>
                <a:cs typeface="Calibri"/>
              </a:rPr>
              <a:t>then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using</a:t>
            </a:r>
            <a:r>
              <a:rPr sz="1625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min-max</a:t>
            </a:r>
            <a:r>
              <a:rPr sz="1625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1901" indent="-171041" defTabSz="457200">
              <a:spcBef>
                <a:spcPts val="552"/>
              </a:spcBef>
              <a:buFont typeface="Arial"/>
              <a:buChar char="•"/>
              <a:tabLst>
                <a:tab pos="181901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xmin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200,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xmax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17" dirty="0">
                <a:solidFill>
                  <a:prstClr val="black"/>
                </a:solidFill>
                <a:latin typeface="Calibri"/>
                <a:cs typeface="Calibri"/>
              </a:rPr>
              <a:t>1000,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1901" indent="-171041" defTabSz="457200">
              <a:spcBef>
                <a:spcPts val="586"/>
              </a:spcBef>
              <a:buFont typeface="Arial"/>
              <a:buChar char="•"/>
              <a:tabLst>
                <a:tab pos="181901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min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0,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max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51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9228" y="3451888"/>
            <a:ext cx="3014616" cy="1620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667" y="1788359"/>
            <a:ext cx="4570287" cy="5718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309" y="1621437"/>
            <a:ext cx="4976374" cy="1591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9177" y="3909549"/>
            <a:ext cx="4748790" cy="18764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D48FED-DC94-1F99-71FC-8D811CC0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061" y="1337067"/>
            <a:ext cx="6063709" cy="41858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0D37A8-386E-4991-892F-066880D4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75254"/>
            <a:ext cx="11209376" cy="610816"/>
          </a:xfrm>
          <a:prstGeom prst="rect">
            <a:avLst/>
          </a:prstGeom>
        </p:spPr>
        <p:txBody>
          <a:bodyPr vert="horz" wrap="square" lIns="0" tIns="11946" rIns="0" bIns="0" rtlCol="0" anchor="ctr">
            <a:spAutoFit/>
          </a:bodyPr>
          <a:lstStyle/>
          <a:p>
            <a:pPr marL="159096">
              <a:lnSpc>
                <a:spcPct val="100000"/>
              </a:lnSpc>
              <a:spcBef>
                <a:spcPts val="94"/>
              </a:spcBef>
            </a:pPr>
            <a:r>
              <a:rPr sz="3891" spc="-38" dirty="0"/>
              <a:t>Difference</a:t>
            </a:r>
            <a:endParaRPr sz="38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387" y="1078992"/>
            <a:ext cx="7563109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926" y="812662"/>
            <a:ext cx="8631731" cy="52315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744A4E-3F34-289E-0E7D-CE5BD54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234" y="985710"/>
            <a:ext cx="8942292" cy="44732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AA4BFB-B533-2542-3DA6-45655689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14" y="581250"/>
            <a:ext cx="9342368" cy="54812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499" y="321051"/>
            <a:ext cx="11209376" cy="519225"/>
          </a:xfrm>
          <a:prstGeom prst="rect">
            <a:avLst/>
          </a:prstGeom>
        </p:spPr>
        <p:txBody>
          <a:bodyPr vert="horz" wrap="square" lIns="0" tIns="1248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8"/>
              </a:spcBef>
            </a:pPr>
            <a:r>
              <a:rPr sz="3292" spc="-26" dirty="0"/>
              <a:t>Normalization</a:t>
            </a:r>
            <a:endParaRPr sz="3292"/>
          </a:p>
        </p:txBody>
      </p:sp>
      <p:sp>
        <p:nvSpPr>
          <p:cNvPr id="4" name="object 4"/>
          <p:cNvSpPr txBox="1"/>
          <p:nvPr/>
        </p:nvSpPr>
        <p:spPr>
          <a:xfrm>
            <a:off x="2942271" y="1866992"/>
            <a:ext cx="4188647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93304" indent="-171584" defTabSz="457200">
              <a:spcBef>
                <a:spcPts val="86"/>
              </a:spcBef>
              <a:buFont typeface="Arial"/>
              <a:buChar char="•"/>
              <a:tabLst>
                <a:tab pos="193304" algn="l"/>
              </a:tabLst>
            </a:pP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Min-max</a:t>
            </a:r>
            <a:r>
              <a:rPr sz="1496" b="1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sz="1496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[new_min</a:t>
            </a:r>
            <a:r>
              <a:rPr sz="1475" baseline="-2173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496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new_max</a:t>
            </a:r>
            <a:r>
              <a:rPr sz="1475" spc="-13" baseline="-2173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]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848" y="2832714"/>
            <a:ext cx="5741064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82444" indent="-171584" defTabSz="457200">
              <a:spcBef>
                <a:spcPts val="86"/>
              </a:spcBef>
              <a:buFont typeface="Arial"/>
              <a:buChar char="•"/>
              <a:tabLst>
                <a:tab pos="182444" algn="l"/>
              </a:tabLst>
            </a:pP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Ex.</a:t>
            </a:r>
            <a:r>
              <a:rPr sz="1496" spc="27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Let</a:t>
            </a:r>
            <a:r>
              <a:rPr sz="1496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income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range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$12,000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$98,000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normalized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[0.0,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1.0].</a:t>
            </a:r>
            <a:r>
              <a:rPr sz="1496" spc="28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Then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7905" y="3106312"/>
            <a:ext cx="1697939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defTabSz="457200">
              <a:spcBef>
                <a:spcPts val="86"/>
              </a:spcBef>
            </a:pP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$73,000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mapped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to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989" y="3431561"/>
            <a:ext cx="5406459" cy="656759"/>
          </a:xfrm>
          <a:prstGeom prst="rect">
            <a:avLst/>
          </a:prstGeom>
        </p:spPr>
        <p:txBody>
          <a:bodyPr vert="horz" wrap="square" lIns="0" tIns="43982" rIns="0" bIns="0" rtlCol="0" anchor="t">
            <a:spAutoFit/>
          </a:bodyPr>
          <a:lstStyle/>
          <a:p>
            <a:pPr marL="214630" indent="-171450" defTabSz="457200">
              <a:spcBef>
                <a:spcPts val="346"/>
              </a:spcBef>
              <a:buFont typeface="Arial"/>
              <a:buChar char="•"/>
              <a:tabLst>
                <a:tab pos="215023" algn="l"/>
              </a:tabLst>
            </a:pP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Z-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score</a:t>
            </a:r>
            <a:r>
              <a:rPr sz="1496" b="1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r>
              <a:rPr sz="1496" b="1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(μ: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mean,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σ: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standard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deviation):</a:t>
            </a:r>
            <a:endParaRPr lang="en-US" sz="1496">
              <a:solidFill>
                <a:prstClr val="black"/>
              </a:solidFill>
              <a:latin typeface="Calibri"/>
              <a:cs typeface="Calibri"/>
            </a:endParaRPr>
          </a:p>
          <a:p>
            <a:pPr marR="36830" algn="r" defTabSz="457200">
              <a:spcBef>
                <a:spcPts val="120"/>
              </a:spcBef>
              <a:tabLst>
                <a:tab pos="1683807" algn="l"/>
              </a:tabLst>
            </a:pPr>
            <a:endParaRPr lang="en-US" sz="1150" spc="-1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6830" algn="r" defTabSz="457200">
              <a:spcBef>
                <a:spcPts val="120"/>
              </a:spcBef>
              <a:tabLst>
                <a:tab pos="1683807" algn="l"/>
              </a:tabLst>
            </a:pPr>
            <a:endParaRPr sz="1750" baseline="-35714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6396" y="3852242"/>
            <a:ext cx="2978859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82444" indent="-171584" defTabSz="457200">
              <a:spcBef>
                <a:spcPts val="86"/>
              </a:spcBef>
              <a:buFont typeface="Arial"/>
              <a:buChar char="•"/>
              <a:tabLst>
                <a:tab pos="182444" algn="l"/>
              </a:tabLst>
            </a:pP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Ex.</a:t>
            </a:r>
            <a:r>
              <a:rPr sz="1496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Let</a:t>
            </a:r>
            <a:r>
              <a:rPr sz="1496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μ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54,000,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496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16,000.</a:t>
            </a:r>
            <a:r>
              <a:rPr sz="1496" spc="3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Then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1849" y="4698024"/>
            <a:ext cx="2829536" cy="30816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204164" indent="-171584" defTabSz="457200">
              <a:spcBef>
                <a:spcPts val="94"/>
              </a:spcBef>
              <a:buFont typeface="Arial"/>
              <a:buChar char="•"/>
              <a:tabLst>
                <a:tab pos="204164" algn="l"/>
              </a:tabLst>
            </a:pP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496" b="1" spc="-13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496" b="1" spc="4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496" b="1" spc="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496" b="1" spc="4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496" b="1" spc="-34" dirty="0">
                <a:solidFill>
                  <a:prstClr val="black"/>
                </a:solidFill>
                <a:latin typeface="Calibri"/>
                <a:cs typeface="Calibri"/>
              </a:rPr>
              <a:t>z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b="1" spc="4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496" b="1" spc="-359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886" i="1" spc="-750" baseline="-33333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496" b="1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by</a:t>
            </a:r>
            <a:r>
              <a:rPr sz="1496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decimal</a:t>
            </a:r>
            <a:r>
              <a:rPr sz="1496" b="1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scaling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8187" y="3199951"/>
            <a:ext cx="831864" cy="171571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 defTabSz="457200">
              <a:spcBef>
                <a:spcPts val="107"/>
              </a:spcBef>
            </a:pPr>
            <a:r>
              <a:rPr sz="1026" spc="-9" dirty="0">
                <a:solidFill>
                  <a:prstClr val="black"/>
                </a:solidFill>
                <a:latin typeface="Times New Roman"/>
                <a:cs typeface="Times New Roman"/>
              </a:rPr>
              <a:t>98,000</a:t>
            </a:r>
            <a:r>
              <a:rPr sz="1026" spc="-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spc="-9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026" spc="-9" dirty="0">
                <a:solidFill>
                  <a:prstClr val="black"/>
                </a:solidFill>
                <a:latin typeface="Times New Roman"/>
                <a:cs typeface="Times New Roman"/>
              </a:rPr>
              <a:t>12,000</a:t>
            </a:r>
            <a:endParaRPr sz="102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9074" y="3095697"/>
            <a:ext cx="1908620" cy="171571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32579" defTabSz="457200">
              <a:spcBef>
                <a:spcPts val="107"/>
              </a:spcBef>
            </a:pPr>
            <a:r>
              <a:rPr sz="1539" u="sng" spc="-13" baseline="3703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73,600</a:t>
            </a:r>
            <a:r>
              <a:rPr sz="1539" spc="-211" baseline="3703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39" u="sng" baseline="3703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539" u="sng" baseline="3703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12,000</a:t>
            </a:r>
            <a:r>
              <a:rPr sz="1539" spc="-141" baseline="3703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spc="-26" dirty="0">
                <a:solidFill>
                  <a:prstClr val="black"/>
                </a:solidFill>
                <a:latin typeface="Times New Roman"/>
                <a:cs typeface="Times New Roman"/>
              </a:rPr>
              <a:t>(1.0</a:t>
            </a:r>
            <a:r>
              <a:rPr sz="1026" spc="-10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026" spc="-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Times New Roman"/>
                <a:cs typeface="Times New Roman"/>
              </a:rPr>
              <a:t>0)</a:t>
            </a:r>
            <a:r>
              <a:rPr sz="1026" spc="-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1026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026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026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spc="-17" dirty="0">
                <a:solidFill>
                  <a:prstClr val="black"/>
                </a:solidFill>
                <a:latin typeface="Times New Roman"/>
                <a:cs typeface="Times New Roman"/>
              </a:rPr>
              <a:t>0.716</a:t>
            </a:r>
            <a:endParaRPr sz="102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8568" y="2502844"/>
            <a:ext cx="95241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56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2264" y="2337567"/>
            <a:ext cx="3121122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new</a:t>
            </a:r>
            <a:r>
              <a:rPr sz="1625" i="1" spc="-2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625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max</a:t>
            </a:r>
            <a:r>
              <a:rPr sz="641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641" i="1" spc="1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9" dirty="0">
                <a:solidFill>
                  <a:prstClr val="black"/>
                </a:solidFill>
                <a:latin typeface="Times New Roman"/>
                <a:cs typeface="Times New Roman"/>
              </a:rPr>
              <a:t>new</a:t>
            </a:r>
            <a:r>
              <a:rPr sz="1625" i="1" spc="-2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625" spc="-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9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1625" spc="-1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9" dirty="0">
                <a:solidFill>
                  <a:prstClr val="black"/>
                </a:solidFill>
                <a:latin typeface="Times New Roman"/>
                <a:cs typeface="Times New Roman"/>
              </a:rPr>
              <a:t>new</a:t>
            </a:r>
            <a:r>
              <a:rPr sz="1625" i="1" spc="-2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625" spc="-1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1391" y="2497859"/>
            <a:ext cx="950238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max</a:t>
            </a:r>
            <a:r>
              <a:rPr sz="641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641" i="1" spc="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8652" y="2208552"/>
            <a:ext cx="653220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625" i="1" spc="-1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2992" y="2337567"/>
            <a:ext cx="287243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625" dirty="0">
                <a:solidFill>
                  <a:prstClr val="black"/>
                </a:solidFill>
                <a:latin typeface="Times New Roman"/>
                <a:cs typeface="Times New Roman"/>
              </a:rPr>
              <a:t>'</a:t>
            </a:r>
            <a:r>
              <a:rPr sz="1625" spc="-2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51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625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5893" y="5299230"/>
            <a:ext cx="337742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430" y="0"/>
                </a:lnTo>
              </a:path>
            </a:pathLst>
          </a:custGeom>
          <a:ln w="1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3133" y="5296342"/>
            <a:ext cx="368692" cy="30816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32579" defTabSz="457200">
              <a:spcBef>
                <a:spcPts val="94"/>
              </a:spcBef>
            </a:pPr>
            <a:r>
              <a:rPr sz="1924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1924" spc="-25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19" i="1" spc="-64" baseline="58479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endParaRPr sz="1219" baseline="5847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4749" y="5104774"/>
            <a:ext cx="340457" cy="30816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 defTabSz="457200">
              <a:spcBef>
                <a:spcPts val="94"/>
              </a:spcBef>
            </a:pPr>
            <a:r>
              <a:rPr sz="1924" i="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924" dirty="0">
                <a:solidFill>
                  <a:prstClr val="black"/>
                </a:solidFill>
                <a:latin typeface="Times New Roman"/>
                <a:cs typeface="Times New Roman"/>
              </a:rPr>
              <a:t>'</a:t>
            </a:r>
            <a:r>
              <a:rPr sz="1924" spc="-2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924" spc="-4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924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0791" y="5100206"/>
            <a:ext cx="4109370" cy="28732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defTabSz="457200">
              <a:spcBef>
                <a:spcPts val="86"/>
              </a:spcBef>
            </a:pP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Where</a:t>
            </a:r>
            <a:r>
              <a:rPr sz="1496" spc="-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96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sz="1796" i="1" spc="-9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1496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1496" spc="-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smallest</a:t>
            </a:r>
            <a:r>
              <a:rPr sz="1496" spc="-2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integer</a:t>
            </a:r>
            <a:r>
              <a:rPr sz="1496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such</a:t>
            </a:r>
            <a:r>
              <a:rPr sz="1496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sz="1496" spc="-2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Max(|ν’|)</a:t>
            </a:r>
            <a:r>
              <a:rPr sz="1496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&lt;</a:t>
            </a:r>
            <a:r>
              <a:rPr sz="1496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spc="-43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49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63221" y="4505185"/>
            <a:ext cx="949152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567" y="0"/>
                </a:lnTo>
              </a:path>
            </a:pathLst>
          </a:custGeom>
          <a:ln w="7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6828" y="4499698"/>
            <a:ext cx="436023" cy="196280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 defTabSz="457200">
              <a:spcBef>
                <a:spcPts val="94"/>
              </a:spcBef>
            </a:pPr>
            <a:r>
              <a:rPr sz="1197" spc="-9" dirty="0">
                <a:solidFill>
                  <a:prstClr val="black"/>
                </a:solidFill>
                <a:latin typeface="Times New Roman"/>
                <a:cs typeface="Times New Roman"/>
              </a:rPr>
              <a:t>16,000</a:t>
            </a:r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4464" y="5612438"/>
            <a:ext cx="9151515" cy="422608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54842" defTabSz="457200">
              <a:spcBef>
                <a:spcPts val="115"/>
              </a:spcBef>
            </a:pPr>
            <a:r>
              <a:rPr sz="1325" i="1" spc="124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10,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201,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301,</a:t>
            </a:r>
            <a:r>
              <a:rPr sz="1325" i="1" spc="86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124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401,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501,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601,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701</a:t>
            </a:r>
            <a:r>
              <a:rPr sz="1325" i="1" spc="86" dirty="0">
                <a:solidFill>
                  <a:srgbClr val="263138"/>
                </a:solidFill>
                <a:latin typeface="Arial"/>
                <a:cs typeface="Arial"/>
              </a:rPr>
              <a:t> 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Maximum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absolute</a:t>
            </a:r>
            <a:r>
              <a:rPr sz="1325" i="1" spc="81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value:</a:t>
            </a:r>
            <a:r>
              <a:rPr sz="1325" i="1" spc="86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701</a:t>
            </a:r>
            <a:r>
              <a:rPr sz="1325" i="1" spc="103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Divide</a:t>
            </a:r>
            <a:r>
              <a:rPr sz="1325" i="1" spc="64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sz="1325" i="1" spc="9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given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-21" dirty="0">
                <a:solidFill>
                  <a:srgbClr val="263138"/>
                </a:solidFill>
                <a:latin typeface="Arial"/>
                <a:cs typeface="Arial"/>
              </a:rPr>
              <a:t>by</a:t>
            </a:r>
            <a:endParaRPr sz="1325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457200">
              <a:spcBef>
                <a:spcPts val="38"/>
              </a:spcBef>
            </a:pP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1000</a:t>
            </a:r>
            <a:r>
              <a:rPr sz="1325" i="1" spc="3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-17" dirty="0">
                <a:solidFill>
                  <a:srgbClr val="263138"/>
                </a:solidFill>
                <a:latin typeface="Arial"/>
                <a:cs typeface="Arial"/>
              </a:rPr>
              <a:t>(i.e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j=3)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b="1" i="1" spc="-17" dirty="0">
                <a:solidFill>
                  <a:srgbClr val="263138"/>
                </a:solidFill>
                <a:latin typeface="Arial"/>
                <a:cs typeface="Arial"/>
              </a:rPr>
              <a:t>Result:</a:t>
            </a:r>
            <a:r>
              <a:rPr sz="1325" b="1" i="1" spc="64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normalized</a:t>
            </a:r>
            <a:r>
              <a:rPr sz="1325" i="1" spc="56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sz="1325" i="1" spc="3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-9" dirty="0">
                <a:solidFill>
                  <a:srgbClr val="263138"/>
                </a:solidFill>
                <a:latin typeface="Arial"/>
                <a:cs typeface="Arial"/>
              </a:rPr>
              <a:t>is:</a:t>
            </a:r>
            <a:r>
              <a:rPr sz="1325" i="1" spc="64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133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0.01,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0.201,</a:t>
            </a:r>
            <a:r>
              <a:rPr sz="1325" i="1" spc="4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0.301,</a:t>
            </a:r>
            <a:r>
              <a:rPr sz="1325" i="1" spc="51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133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0.401,</a:t>
            </a:r>
            <a:r>
              <a:rPr sz="1325" i="1" spc="43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0.501,</a:t>
            </a:r>
            <a:r>
              <a:rPr sz="1325" i="1" spc="4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0.601,</a:t>
            </a:r>
            <a:r>
              <a:rPr sz="1325" i="1" spc="4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30" dirty="0">
                <a:solidFill>
                  <a:srgbClr val="263138"/>
                </a:solidFill>
                <a:latin typeface="Arial"/>
                <a:cs typeface="Arial"/>
              </a:rPr>
              <a:t>0.701</a:t>
            </a:r>
            <a:endParaRPr sz="13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A5C972-CC4D-9326-91BD-08F3FAF44269}"/>
              </a:ext>
            </a:extLst>
          </p:cNvPr>
          <p:cNvSpPr txBox="1"/>
          <p:nvPr/>
        </p:nvSpPr>
        <p:spPr>
          <a:xfrm>
            <a:off x="6780756" y="4233797"/>
            <a:ext cx="2743200" cy="269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50" dirty="0">
                <a:latin typeface="Times New Roman"/>
                <a:cs typeface="Times New Roman"/>
              </a:rPr>
              <a:t>73,600 </a:t>
            </a:r>
            <a:r>
              <a:rPr lang="en-US" sz="1150" dirty="0">
                <a:latin typeface="Symbol"/>
              </a:rPr>
              <a:t></a:t>
            </a:r>
            <a:r>
              <a:rPr lang="en-US" sz="1150" dirty="0">
                <a:latin typeface="Times New Roman"/>
                <a:cs typeface="Times New Roman"/>
              </a:rPr>
              <a:t> 54,000  = 1.225​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CF2AE3-3A98-29C7-123F-E1DA927E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79" y="3810391"/>
            <a:ext cx="13239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499" y="321051"/>
            <a:ext cx="11209376" cy="519225"/>
          </a:xfrm>
          <a:prstGeom prst="rect">
            <a:avLst/>
          </a:prstGeom>
        </p:spPr>
        <p:txBody>
          <a:bodyPr vert="horz" wrap="square" lIns="0" tIns="1248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8"/>
              </a:spcBef>
            </a:pPr>
            <a:r>
              <a:rPr sz="3292" dirty="0">
                <a:solidFill>
                  <a:srgbClr val="160880"/>
                </a:solidFill>
              </a:rPr>
              <a:t>Data</a:t>
            </a:r>
            <a:r>
              <a:rPr sz="3292" spc="-188" dirty="0">
                <a:solidFill>
                  <a:srgbClr val="160880"/>
                </a:solidFill>
              </a:rPr>
              <a:t> </a:t>
            </a:r>
            <a:r>
              <a:rPr sz="3292" spc="-47" dirty="0">
                <a:solidFill>
                  <a:srgbClr val="160880"/>
                </a:solidFill>
              </a:rPr>
              <a:t>Transformation</a:t>
            </a:r>
            <a:endParaRPr sz="3292"/>
          </a:p>
        </p:txBody>
      </p:sp>
      <p:sp>
        <p:nvSpPr>
          <p:cNvPr id="5" name="object 5"/>
          <p:cNvSpPr txBox="1"/>
          <p:nvPr/>
        </p:nvSpPr>
        <p:spPr>
          <a:xfrm>
            <a:off x="1385208" y="1077603"/>
            <a:ext cx="9432021" cy="3583081"/>
          </a:xfrm>
          <a:prstGeom prst="rect">
            <a:avLst/>
          </a:prstGeom>
        </p:spPr>
        <p:txBody>
          <a:bodyPr vert="horz" wrap="square" lIns="0" tIns="55928" rIns="0" bIns="0" rtlCol="0" anchor="t">
            <a:spAutoFit/>
          </a:bodyPr>
          <a:lstStyle/>
          <a:p>
            <a:pPr marL="182245" marR="36195" indent="-172085" algn="just" defTabSz="457200">
              <a:spcBef>
                <a:spcPts val="440"/>
              </a:spcBef>
              <a:buFont typeface="Arial"/>
              <a:buChar char="•"/>
              <a:tabLst>
                <a:tab pos="182444" algn="l"/>
              </a:tabLst>
            </a:pP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function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that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maps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entire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set</a:t>
            </a:r>
            <a:r>
              <a:rPr sz="2000"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values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given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attribute</a:t>
            </a:r>
            <a:r>
              <a:rPr sz="2000"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new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set</a:t>
            </a:r>
            <a:r>
              <a:rPr sz="2000"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replacement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values</a:t>
            </a:r>
            <a:r>
              <a:rPr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so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that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each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old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can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be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identified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one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new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values</a:t>
            </a:r>
            <a:endParaRPr lang="en-US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2245" indent="-171450" algn="just" defTabSz="457200">
              <a:spcBef>
                <a:spcPts val="543"/>
              </a:spcBef>
              <a:buFont typeface="Arial"/>
              <a:buChar char="•"/>
              <a:tabLst>
                <a:tab pos="182444" algn="l"/>
              </a:tabLst>
            </a:pPr>
            <a:r>
              <a:rPr lang="en-US" sz="2000" spc="-9" dirty="0">
                <a:solidFill>
                  <a:prstClr val="black"/>
                </a:solidFill>
                <a:latin typeface="Georgia"/>
                <a:cs typeface="Calibri"/>
              </a:rPr>
              <a:t>Method</a:t>
            </a:r>
            <a:endParaRPr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524510" lvl="1" indent="-171450" algn="just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US" sz="2000" spc="-9" dirty="0">
                <a:solidFill>
                  <a:srgbClr val="FF0000"/>
                </a:solidFill>
                <a:latin typeface="Georgia"/>
                <a:cs typeface="Calibri"/>
              </a:rPr>
              <a:t>Normalization/</a:t>
            </a:r>
            <a:r>
              <a:rPr lang="en-US" sz="2000" spc="-43" dirty="0">
                <a:solidFill>
                  <a:srgbClr val="FF0000"/>
                </a:solidFill>
                <a:latin typeface="Georgia"/>
                <a:cs typeface="Calibri"/>
              </a:rPr>
              <a:t>Standardization</a:t>
            </a:r>
            <a:r>
              <a:rPr lang="en-US" sz="2000" spc="-9" dirty="0">
                <a:solidFill>
                  <a:prstClr val="black"/>
                </a:solidFill>
                <a:latin typeface="Georgia"/>
                <a:cs typeface="Calibri"/>
              </a:rPr>
              <a:t>:</a:t>
            </a:r>
            <a:r>
              <a:rPr lang="en-US" sz="2000" spc="-26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/>
                <a:cs typeface="Calibri"/>
              </a:rPr>
              <a:t>Scaled</a:t>
            </a:r>
            <a:r>
              <a:rPr lang="en-US" sz="2000" spc="-4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/>
                <a:cs typeface="Calibri"/>
              </a:rPr>
              <a:t>to</a:t>
            </a:r>
            <a:r>
              <a:rPr lang="en-US" sz="2000" spc="-26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/>
                <a:cs typeface="Calibri"/>
              </a:rPr>
              <a:t>fall</a:t>
            </a:r>
            <a:r>
              <a:rPr lang="en-US" sz="2000" spc="-17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/>
                <a:cs typeface="Calibri"/>
              </a:rPr>
              <a:t>within</a:t>
            </a:r>
            <a:r>
              <a:rPr lang="en-US" sz="2000" spc="-21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/>
                <a:cs typeface="Calibri"/>
              </a:rPr>
              <a:t>a</a:t>
            </a:r>
            <a:r>
              <a:rPr lang="en-US" sz="2000" spc="-26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sz="2000" spc="-9" dirty="0">
                <a:solidFill>
                  <a:prstClr val="black"/>
                </a:solidFill>
                <a:latin typeface="Georgia"/>
                <a:cs typeface="Calibri"/>
              </a:rPr>
              <a:t>smaller,</a:t>
            </a:r>
            <a:r>
              <a:rPr lang="en-US" sz="2000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sz="2000" spc="-9" dirty="0">
                <a:solidFill>
                  <a:prstClr val="black"/>
                </a:solidFill>
                <a:latin typeface="Georgia"/>
                <a:cs typeface="Calibri"/>
              </a:rPr>
              <a:t>specified range.</a:t>
            </a:r>
          </a:p>
          <a:p>
            <a:pPr marL="981710" lvl="2" indent="-171450" algn="just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min-</a:t>
            </a: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max</a:t>
            </a:r>
            <a:r>
              <a:rPr lang="en-IN"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normalization</a:t>
            </a:r>
          </a:p>
          <a:p>
            <a:pPr marL="981710" lvl="2" indent="-171450" algn="just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z-score</a:t>
            </a:r>
            <a:r>
              <a:rPr lang="en-IN" sz="2000" spc="-7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normalization</a:t>
            </a:r>
            <a:endParaRPr lang="en-IN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981710" lvl="2" indent="-171450" algn="just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normalization</a:t>
            </a:r>
            <a:r>
              <a:rPr lang="en-IN"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by</a:t>
            </a:r>
            <a:r>
              <a:rPr lang="en-IN"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decimal</a:t>
            </a:r>
            <a:r>
              <a:rPr lang="en-IN" sz="2000" spc="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scaling</a:t>
            </a:r>
            <a:endParaRPr lang="en-IN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810260" lvl="2" algn="just" defTabSz="457200">
              <a:spcBef>
                <a:spcPts val="543"/>
              </a:spcBef>
              <a:tabLst>
                <a:tab pos="525070" algn="l"/>
              </a:tabLst>
            </a:pPr>
            <a:endParaRPr lang="en-IN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981710" lvl="2" indent="-171450" algn="just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endParaRPr lang="en-US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11209376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9" dirty="0"/>
              <a:t>Feature</a:t>
            </a:r>
            <a:r>
              <a:rPr sz="4019" spc="-222" dirty="0"/>
              <a:t> </a:t>
            </a:r>
            <a:r>
              <a:rPr sz="4019" spc="-9" dirty="0"/>
              <a:t>Scaling</a:t>
            </a:r>
            <a:endParaRPr sz="4019"/>
          </a:p>
        </p:txBody>
      </p:sp>
      <p:sp>
        <p:nvSpPr>
          <p:cNvPr id="4" name="object 4"/>
          <p:cNvSpPr txBox="1"/>
          <p:nvPr/>
        </p:nvSpPr>
        <p:spPr>
          <a:xfrm>
            <a:off x="1916987" y="1456111"/>
            <a:ext cx="5023770" cy="2172157"/>
          </a:xfrm>
          <a:prstGeom prst="rect">
            <a:avLst/>
          </a:prstGeom>
        </p:spPr>
        <p:txBody>
          <a:bodyPr vert="horz" wrap="square" lIns="0" tIns="35838" rIns="0" bIns="0" rtlCol="0" anchor="t">
            <a:spAutoFit/>
          </a:bodyPr>
          <a:lstStyle/>
          <a:p>
            <a:pPr marL="182245" marR="15240" indent="-172085" defTabSz="457200">
              <a:lnSpc>
                <a:spcPts val="1625"/>
              </a:lnSpc>
              <a:spcBef>
                <a:spcPts val="282"/>
              </a:spcBef>
              <a:buFontTx/>
              <a:buChar char="•"/>
              <a:tabLst>
                <a:tab pos="182444" algn="l"/>
                <a:tab pos="225340" algn="l"/>
              </a:tabLst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1600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transform</a:t>
            </a:r>
            <a:r>
              <a:rPr sz="16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00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values</a:t>
            </a:r>
            <a:r>
              <a:rPr sz="1600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600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16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variables</a:t>
            </a:r>
            <a:r>
              <a:rPr sz="1600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600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00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dataset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 to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00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similar</a:t>
            </a:r>
            <a:r>
              <a:rPr sz="1600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scale.</a:t>
            </a:r>
            <a:endParaRPr lang="en-US" sz="16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2245" marR="3810" indent="-172085" defTabSz="457200">
              <a:lnSpc>
                <a:spcPts val="1625"/>
              </a:lnSpc>
              <a:spcBef>
                <a:spcPts val="744"/>
              </a:spcBef>
              <a:buFont typeface="Arial"/>
              <a:buChar char="•"/>
              <a:tabLst>
                <a:tab pos="182444" algn="l"/>
              </a:tabLst>
            </a:pPr>
            <a:r>
              <a:rPr lang="en-US" sz="16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ensure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z="1600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all</a:t>
            </a:r>
            <a:r>
              <a:rPr sz="1600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600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contribute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equally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model</a:t>
            </a:r>
            <a:r>
              <a:rPr sz="1600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00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avoid</a:t>
            </a:r>
            <a:r>
              <a:rPr sz="1600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00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domination</a:t>
            </a:r>
            <a:r>
              <a:rPr sz="1600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00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with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larger</a:t>
            </a:r>
            <a:r>
              <a:rPr sz="16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values.</a:t>
            </a:r>
            <a:endParaRPr sz="16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2245" marR="5715" indent="-172085" algn="just" defTabSz="457200">
              <a:lnSpc>
                <a:spcPct val="90100"/>
              </a:lnSpc>
              <a:spcBef>
                <a:spcPts val="722"/>
              </a:spcBef>
              <a:buFontTx/>
              <a:buChar char="•"/>
              <a:tabLst>
                <a:tab pos="182444" algn="l"/>
                <a:tab pos="225340" algn="l"/>
              </a:tabLst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Dealing</a:t>
            </a:r>
            <a:r>
              <a:rPr sz="1600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with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datasets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containing</a:t>
            </a:r>
            <a:r>
              <a:rPr sz="1600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600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z="1600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z="1600" spc="-5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different ranges,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units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00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measurement,</a:t>
            </a:r>
            <a:r>
              <a:rPr sz="1600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1600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orders</a:t>
            </a:r>
            <a:r>
              <a:rPr sz="1600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00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magnitude.</a:t>
            </a:r>
            <a:r>
              <a:rPr sz="1600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600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17" dirty="0">
                <a:solidFill>
                  <a:prstClr val="black"/>
                </a:solidFill>
                <a:latin typeface="Calibri"/>
                <a:cs typeface="Calibri"/>
              </a:rPr>
              <a:t>such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cases,</a:t>
            </a:r>
            <a:r>
              <a:rPr sz="1600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variation</a:t>
            </a:r>
            <a:r>
              <a:rPr sz="1600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600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1600" spc="-2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sz="1600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600" spc="-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lead</a:t>
            </a:r>
            <a:r>
              <a:rPr sz="1600" spc="-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spc="-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biased</a:t>
            </a:r>
            <a:r>
              <a:rPr sz="1600" spc="-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srgbClr val="FF0000"/>
                </a:solidFill>
                <a:latin typeface="Calibri"/>
                <a:cs typeface="Calibri"/>
              </a:rPr>
              <a:t>model performance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16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difficulties</a:t>
            </a:r>
            <a:r>
              <a:rPr sz="1600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during</a:t>
            </a:r>
            <a:r>
              <a:rPr sz="1600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00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1600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Calibri"/>
                <a:cs typeface="Calibri"/>
              </a:rPr>
              <a:t>process.</a:t>
            </a:r>
            <a:endParaRPr sz="1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 flipH="1">
            <a:off x="2871880" y="3648617"/>
            <a:ext cx="5436" cy="621764"/>
          </a:xfrm>
          <a:prstGeom prst="rect">
            <a:avLst/>
          </a:prstGeom>
        </p:spPr>
        <p:txBody>
          <a:bodyPr vert="horz" wrap="square" lIns="0" tIns="83621" rIns="0" bIns="0" rtlCol="0">
            <a:spAutoFit/>
          </a:bodyPr>
          <a:lstStyle/>
          <a:p>
            <a:pPr marL="10860" defTabSz="457200">
              <a:spcBef>
                <a:spcPts val="658"/>
              </a:spcBef>
            </a:pPr>
            <a:r>
              <a:rPr sz="1496" spc="-43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496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457200">
              <a:spcBef>
                <a:spcPts val="577"/>
              </a:spcBef>
            </a:pPr>
            <a:r>
              <a:rPr sz="1496" spc="-43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49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4989" y="3738794"/>
            <a:ext cx="1222820" cy="2180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086" defTabSz="457200">
              <a:lnSpc>
                <a:spcPts val="1744"/>
              </a:lnSpc>
            </a:pP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Standardization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989" y="4050268"/>
            <a:ext cx="1104448" cy="2180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086" defTabSz="457200">
              <a:lnSpc>
                <a:spcPts val="1744"/>
              </a:lnSpc>
            </a:pP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6993" y="1265392"/>
            <a:ext cx="2957736" cy="22492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92" y="243939"/>
            <a:ext cx="11209376" cy="610816"/>
          </a:xfrm>
          <a:prstGeom prst="rect">
            <a:avLst/>
          </a:prstGeom>
        </p:spPr>
        <p:txBody>
          <a:bodyPr vert="horz" wrap="square" lIns="0" tIns="11946" rIns="0" bIns="0" rtlCol="0" anchor="ctr">
            <a:spAutoFit/>
          </a:bodyPr>
          <a:lstStyle/>
          <a:p>
            <a:pPr marL="10795">
              <a:lnSpc>
                <a:spcPct val="100000"/>
              </a:lnSpc>
              <a:spcBef>
                <a:spcPts val="94"/>
              </a:spcBef>
            </a:pPr>
            <a:r>
              <a:rPr sz="3850" spc="-17" dirty="0">
                <a:latin typeface="Georgia"/>
              </a:rPr>
              <a:t>Feature</a:t>
            </a:r>
            <a:r>
              <a:rPr sz="3850" spc="-162" dirty="0">
                <a:latin typeface="Georgia"/>
              </a:rPr>
              <a:t> </a:t>
            </a:r>
            <a:r>
              <a:rPr sz="3850" spc="-9" dirty="0">
                <a:latin typeface="Georgia"/>
              </a:rPr>
              <a:t>Scaling:</a:t>
            </a:r>
            <a:r>
              <a:rPr sz="3850" spc="-158" dirty="0">
                <a:latin typeface="Georgia"/>
              </a:rPr>
              <a:t> </a:t>
            </a:r>
            <a:r>
              <a:rPr sz="3850" spc="-21" dirty="0">
                <a:latin typeface="Georgia"/>
              </a:rPr>
              <a:t>Distance</a:t>
            </a:r>
            <a:r>
              <a:rPr sz="3850" spc="-162" dirty="0">
                <a:latin typeface="Georgia"/>
              </a:rPr>
              <a:t> </a:t>
            </a:r>
            <a:r>
              <a:rPr sz="3850" dirty="0">
                <a:latin typeface="Georgia"/>
              </a:rPr>
              <a:t>based</a:t>
            </a:r>
            <a:r>
              <a:rPr sz="3850" spc="-180" dirty="0">
                <a:latin typeface="Georgia"/>
              </a:rPr>
              <a:t> </a:t>
            </a:r>
            <a:r>
              <a:rPr lang="en-US" sz="3850" spc="-21" dirty="0">
                <a:latin typeface="Georgia"/>
              </a:rPr>
              <a:t>algorithms</a:t>
            </a:r>
            <a:endParaRPr lang="en-US" sz="3891" spc="-2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1810" y="1754124"/>
            <a:ext cx="3140671" cy="2265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057" y="1691532"/>
            <a:ext cx="2957623" cy="22427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598" y="4485112"/>
            <a:ext cx="5005238" cy="8534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4183" y="4484943"/>
            <a:ext cx="4677519" cy="846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24" y="812663"/>
            <a:ext cx="8407032" cy="52955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9F2033-EE1E-BD2C-8C96-D8F52466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494" y="320040"/>
            <a:ext cx="9191050" cy="5321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6898335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34" dirty="0"/>
              <a:t>Standardization</a:t>
            </a:r>
            <a:endParaRPr sz="4019"/>
          </a:p>
        </p:txBody>
      </p:sp>
      <p:sp>
        <p:nvSpPr>
          <p:cNvPr id="3" name="object 3"/>
          <p:cNvSpPr txBox="1"/>
          <p:nvPr/>
        </p:nvSpPr>
        <p:spPr>
          <a:xfrm>
            <a:off x="1281280" y="1318533"/>
            <a:ext cx="8479872" cy="1764485"/>
          </a:xfrm>
          <a:prstGeom prst="rect">
            <a:avLst/>
          </a:prstGeom>
        </p:spPr>
        <p:txBody>
          <a:bodyPr vert="horz" wrap="square" lIns="0" tIns="84164" rIns="0" bIns="0" rtlCol="0" anchor="t">
            <a:spAutoFit/>
          </a:bodyPr>
          <a:lstStyle/>
          <a:p>
            <a:pPr marL="181610" indent="-170815" defTabSz="457200">
              <a:lnSpc>
                <a:spcPct val="200000"/>
              </a:lnSpc>
              <a:spcBef>
                <a:spcPts val="663"/>
              </a:spcBef>
              <a:buFont typeface="Arial"/>
              <a:buChar char="•"/>
              <a:tabLst>
                <a:tab pos="181901" algn="l"/>
              </a:tabLst>
            </a:pPr>
            <a:r>
              <a:rPr lang="en-US" dirty="0">
                <a:solidFill>
                  <a:prstClr val="black"/>
                </a:solidFill>
                <a:latin typeface="Georgia"/>
                <a:cs typeface="Calibri"/>
              </a:rPr>
              <a:t>Values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 are</a:t>
            </a:r>
            <a:r>
              <a:rPr spc="13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Georgia"/>
                <a:cs typeface="Calibri"/>
              </a:rPr>
              <a:t>centered</a:t>
            </a:r>
            <a:r>
              <a:rPr spc="13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around</a:t>
            </a:r>
            <a:r>
              <a:rPr spc="13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the</a:t>
            </a:r>
            <a:r>
              <a:rPr spc="-13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Georgia"/>
                <a:cs typeface="Calibri"/>
              </a:rPr>
              <a:t>mean with</a:t>
            </a:r>
            <a:r>
              <a:rPr spc="13" dirty="0">
                <a:solidFill>
                  <a:srgbClr val="FF0000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Georgia"/>
                <a:cs typeface="Calibri"/>
              </a:rPr>
              <a:t>a</a:t>
            </a:r>
            <a:r>
              <a:rPr spc="9" dirty="0">
                <a:solidFill>
                  <a:srgbClr val="FF0000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Georgia"/>
                <a:cs typeface="Calibri"/>
              </a:rPr>
              <a:t>unit standard</a:t>
            </a:r>
            <a:r>
              <a:rPr spc="9" dirty="0">
                <a:solidFill>
                  <a:srgbClr val="FF0000"/>
                </a:solidFill>
                <a:latin typeface="Georgia"/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latin typeface="Georgia"/>
                <a:cs typeface="Calibri"/>
              </a:rPr>
              <a:t>deviation</a:t>
            </a:r>
            <a:r>
              <a:rPr spc="-9" dirty="0">
                <a:solidFill>
                  <a:prstClr val="black"/>
                </a:solidFill>
                <a:latin typeface="Georgia"/>
                <a:cs typeface="Calibri"/>
              </a:rPr>
              <a:t>.</a:t>
            </a:r>
            <a:endParaRPr lang="en-US" dirty="0">
              <a:solidFill>
                <a:prstClr val="black"/>
              </a:solidFill>
              <a:latin typeface="Georgia"/>
              <a:cs typeface="Calibri"/>
            </a:endParaRPr>
          </a:p>
          <a:p>
            <a:pPr marL="182245" marR="3810" indent="-172085" defTabSz="457200">
              <a:lnSpc>
                <a:spcPct val="200000"/>
              </a:lnSpc>
              <a:spcBef>
                <a:spcPts val="786"/>
              </a:spcBef>
              <a:buFontTx/>
              <a:buChar char="•"/>
              <a:tabLst>
                <a:tab pos="182444" algn="l"/>
                <a:tab pos="230770" algn="l"/>
              </a:tabLst>
            </a:pPr>
            <a:r>
              <a:rPr dirty="0">
                <a:solidFill>
                  <a:prstClr val="black"/>
                </a:solidFill>
                <a:latin typeface="Georgia"/>
                <a:cs typeface="Arial"/>
              </a:rPr>
              <a:t>	</a:t>
            </a:r>
            <a:r>
              <a:rPr lang="en-US" dirty="0">
                <a:solidFill>
                  <a:prstClr val="black"/>
                </a:solidFill>
                <a:latin typeface="Georgia"/>
                <a:cs typeface="Arial"/>
              </a:rPr>
              <a:t>The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mean</a:t>
            </a:r>
            <a:r>
              <a:rPr spc="4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of</a:t>
            </a:r>
            <a:r>
              <a:rPr spc="17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the attribute becomes</a:t>
            </a:r>
            <a:r>
              <a:rPr spc="9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zero,</a:t>
            </a:r>
            <a:r>
              <a:rPr spc="34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and</a:t>
            </a:r>
            <a:r>
              <a:rPr spc="4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the</a:t>
            </a:r>
            <a:r>
              <a:rPr spc="17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resultant</a:t>
            </a:r>
            <a:r>
              <a:rPr spc="-13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distribution</a:t>
            </a:r>
            <a:r>
              <a:rPr spc="-13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has</a:t>
            </a:r>
            <a:r>
              <a:rPr spc="9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a</a:t>
            </a:r>
            <a:r>
              <a:rPr spc="34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/>
                <a:cs typeface="Calibri"/>
              </a:rPr>
              <a:t>unit</a:t>
            </a:r>
            <a:r>
              <a:rPr spc="-13" dirty="0">
                <a:solidFill>
                  <a:prstClr val="black"/>
                </a:solidFill>
                <a:latin typeface="Georgia"/>
                <a:cs typeface="Calibri"/>
              </a:rPr>
              <a:t> </a:t>
            </a:r>
            <a:r>
              <a:rPr spc="-9" dirty="0">
                <a:solidFill>
                  <a:prstClr val="black"/>
                </a:solidFill>
                <a:latin typeface="Georgia"/>
                <a:cs typeface="Calibri"/>
              </a:rPr>
              <a:t>standard deviation.</a:t>
            </a:r>
            <a:endParaRPr dirty="0">
              <a:solidFill>
                <a:prstClr val="black"/>
              </a:solidFill>
              <a:latin typeface="Georgia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785" y="478377"/>
            <a:ext cx="8856430" cy="5474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483" y="1389192"/>
            <a:ext cx="766373" cy="30651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85929" y="1389193"/>
            <a:ext cx="7044247" cy="3086371"/>
            <a:chOff x="1709643" y="1395983"/>
            <a:chExt cx="8237855" cy="36093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643" y="2461259"/>
              <a:ext cx="6349552" cy="14622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3567" y="1395983"/>
              <a:ext cx="1973579" cy="3608832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FA6B6B-D655-95A2-09BC-9885CD97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Data Transformation</vt:lpstr>
      <vt:lpstr>Feature Scaling</vt:lpstr>
      <vt:lpstr>Feature Scaling: Distance based algorithms</vt:lpstr>
      <vt:lpstr>PowerPoint Presentation</vt:lpstr>
      <vt:lpstr>PowerPoint Presentation</vt:lpstr>
      <vt:lpstr>Standardization</vt:lpstr>
      <vt:lpstr>PowerPoint Presentation</vt:lpstr>
      <vt:lpstr>PowerPoint Presentation</vt:lpstr>
      <vt:lpstr>Normalization</vt:lpstr>
      <vt:lpstr>PowerPoint Presentation</vt:lpstr>
      <vt:lpstr>Example</vt:lpstr>
      <vt:lpstr>PowerPoint Presentation</vt:lpstr>
      <vt:lpstr>PowerPoint Presentation</vt:lpstr>
      <vt:lpstr>Difference</vt:lpstr>
      <vt:lpstr>PowerPoint Presentation</vt:lpstr>
      <vt:lpstr>PowerPoint Presentation</vt:lpstr>
      <vt:lpstr>PowerPoint Presentation</vt:lpstr>
      <vt:lpstr>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74</cp:revision>
  <dcterms:created xsi:type="dcterms:W3CDTF">2024-04-16T05:05:28Z</dcterms:created>
  <dcterms:modified xsi:type="dcterms:W3CDTF">2024-04-22T03:57:13Z</dcterms:modified>
</cp:coreProperties>
</file>