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61" r:id="rId4"/>
    <p:sldId id="258" r:id="rId5"/>
    <p:sldId id="3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3632FD-E767-B414-BB96-8C2D90596C80}" v="100" dt="2024-04-23T07:56:04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ths" userId="S::saraths@am.amrita.edu::244d0ad9-751b-45dc-a37d-eb545e66f5d8" providerId="AD" clId="Web-{163632FD-E767-B414-BB96-8C2D90596C80}"/>
    <pc:docChg chg="modSld">
      <pc:chgData name="saraths" userId="S::saraths@am.amrita.edu::244d0ad9-751b-45dc-a37d-eb545e66f5d8" providerId="AD" clId="Web-{163632FD-E767-B414-BB96-8C2D90596C80}" dt="2024-04-23T07:56:04.205" v="63" actId="14100"/>
      <pc:docMkLst>
        <pc:docMk/>
      </pc:docMkLst>
      <pc:sldChg chg="modSp">
        <pc:chgData name="saraths" userId="S::saraths@am.amrita.edu::244d0ad9-751b-45dc-a37d-eb545e66f5d8" providerId="AD" clId="Web-{163632FD-E767-B414-BB96-8C2D90596C80}" dt="2024-04-23T07:53:12.327" v="21" actId="20577"/>
        <pc:sldMkLst>
          <pc:docMk/>
          <pc:sldMk cId="0" sldId="274"/>
        </pc:sldMkLst>
        <pc:spChg chg="mod">
          <ac:chgData name="saraths" userId="S::saraths@am.amrita.edu::244d0ad9-751b-45dc-a37d-eb545e66f5d8" providerId="AD" clId="Web-{163632FD-E767-B414-BB96-8C2D90596C80}" dt="2024-04-23T07:53:12.327" v="21" actId="20577"/>
          <ac:spMkLst>
            <pc:docMk/>
            <pc:sldMk cId="0" sldId="274"/>
            <ac:spMk id="4" creationId="{00000000-0000-0000-0000-000000000000}"/>
          </ac:spMkLst>
        </pc:spChg>
        <pc:picChg chg="mod">
          <ac:chgData name="saraths" userId="S::saraths@am.amrita.edu::244d0ad9-751b-45dc-a37d-eb545e66f5d8" providerId="AD" clId="Web-{163632FD-E767-B414-BB96-8C2D90596C80}" dt="2024-04-23T07:48:06.104" v="2" actId="14100"/>
          <ac:picMkLst>
            <pc:docMk/>
            <pc:sldMk cId="0" sldId="274"/>
            <ac:picMk id="3" creationId="{00000000-0000-0000-0000-000000000000}"/>
          </ac:picMkLst>
        </pc:picChg>
      </pc:sldChg>
      <pc:sldChg chg="modSp">
        <pc:chgData name="saraths" userId="S::saraths@am.amrita.edu::244d0ad9-751b-45dc-a37d-eb545e66f5d8" providerId="AD" clId="Web-{163632FD-E767-B414-BB96-8C2D90596C80}" dt="2024-04-23T07:55:42.221" v="58" actId="20577"/>
        <pc:sldMkLst>
          <pc:docMk/>
          <pc:sldMk cId="0" sldId="275"/>
        </pc:sldMkLst>
        <pc:spChg chg="mod">
          <ac:chgData name="saraths" userId="S::saraths@am.amrita.edu::244d0ad9-751b-45dc-a37d-eb545e66f5d8" providerId="AD" clId="Web-{163632FD-E767-B414-BB96-8C2D90596C80}" dt="2024-04-23T07:55:42.221" v="58" actId="20577"/>
          <ac:spMkLst>
            <pc:docMk/>
            <pc:sldMk cId="0" sldId="275"/>
            <ac:spMk id="4" creationId="{00000000-0000-0000-0000-000000000000}"/>
          </ac:spMkLst>
        </pc:spChg>
        <pc:picChg chg="mod">
          <ac:chgData name="saraths" userId="S::saraths@am.amrita.edu::244d0ad9-751b-45dc-a37d-eb545e66f5d8" providerId="AD" clId="Web-{163632FD-E767-B414-BB96-8C2D90596C80}" dt="2024-04-23T07:54:23.032" v="39" actId="14100"/>
          <ac:picMkLst>
            <pc:docMk/>
            <pc:sldMk cId="0" sldId="275"/>
            <ac:picMk id="3" creationId="{00000000-0000-0000-0000-000000000000}"/>
          </ac:picMkLst>
        </pc:picChg>
      </pc:sldChg>
      <pc:sldChg chg="modSp">
        <pc:chgData name="saraths" userId="S::saraths@am.amrita.edu::244d0ad9-751b-45dc-a37d-eb545e66f5d8" providerId="AD" clId="Web-{163632FD-E767-B414-BB96-8C2D90596C80}" dt="2024-04-23T07:56:04.205" v="63" actId="14100"/>
        <pc:sldMkLst>
          <pc:docMk/>
          <pc:sldMk cId="0" sldId="276"/>
        </pc:sldMkLst>
        <pc:picChg chg="mod">
          <ac:chgData name="saraths" userId="S::saraths@am.amrita.edu::244d0ad9-751b-45dc-a37d-eb545e66f5d8" providerId="AD" clId="Web-{163632FD-E767-B414-BB96-8C2D90596C80}" dt="2024-04-23T07:55:54.065" v="61" actId="14100"/>
          <ac:picMkLst>
            <pc:docMk/>
            <pc:sldMk cId="0" sldId="276"/>
            <ac:picMk id="2" creationId="{00000000-0000-0000-0000-000000000000}"/>
          </ac:picMkLst>
        </pc:picChg>
        <pc:picChg chg="mod">
          <ac:chgData name="saraths" userId="S::saraths@am.amrita.edu::244d0ad9-751b-45dc-a37d-eb545e66f5d8" providerId="AD" clId="Web-{163632FD-E767-B414-BB96-8C2D90596C80}" dt="2024-04-23T07:56:04.205" v="63" actId="14100"/>
          <ac:picMkLst>
            <pc:docMk/>
            <pc:sldMk cId="0" sldId="276"/>
            <ac:picMk id="3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6386-C3E3-B365-7BAD-2D4F28D7A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99021-8C0A-24F4-097D-20D4F5CF4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8B492-C907-9FD1-D666-39CE2A1A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D23C-6D0A-4943-980A-5E75B144CB8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F9D0F-8806-3078-82EE-DB28306C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CA2D0-07E7-1CBB-2165-DAF0246E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6DE9-7ADE-41C3-8EAC-F4230BC63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71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128B-576C-B17D-0F72-70923C00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0D652-DBB4-EA5C-862C-C2D7B6D7E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65EEA-4836-8B35-F880-09BCDD9C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D23C-6D0A-4943-980A-5E75B144CB8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1BD00-330C-178B-78D9-47442781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72557-9628-0D02-F7F6-5A322C89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6DE9-7ADE-41C3-8EAC-F4230BC63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10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5185C-C484-5950-A3A9-33F857F6B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0C653-EDD1-433D-F659-070B40450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7FB92-7599-94C7-D4BC-DA86A339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D23C-6D0A-4943-980A-5E75B144CB8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3CFC5-964D-7315-671B-FC0CF995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32AF0-7A8A-B2A3-590F-865F9AC3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6DE9-7ADE-41C3-8EAC-F4230BC63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460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137256"/>
            <a:ext cx="11209376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348662"/>
            <a:ext cx="11209376" cy="464000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Here To Edit Title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369932"/>
            <a:ext cx="12218977" cy="52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41DD4-A5E8-4552-814D-0D80AF0F2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134" y="6490361"/>
            <a:ext cx="1781941" cy="3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94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4338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C414-CEA1-4751-B4F1-497A70F6A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0B34C-6ACD-4D78-BC86-B0BF5E831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621FA-F2A4-45BB-A75D-8B6A2538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5BE85-2FA0-4E61-A93E-F7A231CC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87E0C-F01C-4E74-981E-86D131C5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03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2C98-9238-40F1-873D-CE546ACA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5F29-0097-4EA5-A833-898E65FFE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F5B3D-5C64-42B0-9AEF-47C1D3AF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E19A8-A5A0-4F64-8011-DB500625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63E31-71BE-4274-861C-3D7F7A8D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404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8530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90" b="0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33766" y="2232845"/>
            <a:ext cx="5219972" cy="2782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9" b="1" i="0">
                <a:solidFill>
                  <a:srgbClr val="002A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84" b="1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10860"/>
            <a:endParaRPr lang="en-IN" b="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99" b="0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21720"/>
            <a:fld id="{81D60167-4931-47E6-BA6A-407CBD079E47}" type="slidenum">
              <a:rPr lang="en-IN" spc="-4" smtClean="0"/>
              <a:pPr marL="21720"/>
              <a:t>‹#›</a:t>
            </a:fld>
            <a:endParaRPr lang="en-IN" spc="-4" dirty="0"/>
          </a:p>
        </p:txBody>
      </p:sp>
    </p:spTree>
    <p:extLst>
      <p:ext uri="{BB962C8B-B14F-4D97-AF65-F5344CB8AC3E}">
        <p14:creationId xmlns:p14="http://schemas.microsoft.com/office/powerpoint/2010/main" val="1995309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84" b="1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10860"/>
            <a:endParaRPr lang="en-IN" b="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99" b="0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21720"/>
            <a:fld id="{81D60167-4931-47E6-BA6A-407CBD079E47}" type="slidenum">
              <a:rPr lang="en-IN" spc="-4" smtClean="0"/>
              <a:pPr marL="21720"/>
              <a:t>‹#›</a:t>
            </a:fld>
            <a:endParaRPr lang="en-IN" spc="-4" dirty="0"/>
          </a:p>
        </p:txBody>
      </p:sp>
    </p:spTree>
    <p:extLst>
      <p:ext uri="{BB962C8B-B14F-4D97-AF65-F5344CB8AC3E}">
        <p14:creationId xmlns:p14="http://schemas.microsoft.com/office/powerpoint/2010/main" val="14391655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837" y="1235990"/>
            <a:ext cx="3660496" cy="455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92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90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95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921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28F8-FB50-8851-834D-4EC1F8C6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00798-E530-F3FF-A724-C2D4819D5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F0C8E-D00E-1C20-A43C-87EB4BB2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D23C-6D0A-4943-980A-5E75B144CB8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FFDE1-CF8C-8FF2-B7B9-365332A9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FE5AC-0B0E-40B4-E667-789CCD5D0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6DE9-7ADE-41C3-8EAC-F4230BC63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0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9DD6-0D9D-753D-43D4-7AFB1F05D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51D15-3708-BD82-0691-83CD46729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91DFF-4183-11D7-65B4-C30E05C16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D23C-6D0A-4943-980A-5E75B144CB8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A7B06-E713-DF32-228A-89B5D37D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7A471-37CA-BA2F-4F9F-67E44E9A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6DE9-7ADE-41C3-8EAC-F4230BC63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43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8FDA-2B38-7A87-4434-179BCD68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70FFD-CA09-2070-18F8-02449D6C3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A6164-B5E0-93F8-E28B-A948488F8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3E367-5395-1DF0-ACDC-8117A90F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D23C-6D0A-4943-980A-5E75B144CB8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B04B2-D40E-392A-4FCD-A5F4B8DDD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06B98-1D17-68DF-EB83-AE5DB7502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6DE9-7ADE-41C3-8EAC-F4230BC63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63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52478-6638-E09C-187B-7459D783B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7C5FD-2DF7-548C-364A-62281CF24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21C6A-BEA8-F72F-5554-61D23828B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9F466C-E112-AE93-EA57-428C49847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B6F288-235C-524D-9BC8-DD52A32A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DFA04A-5102-176E-E1A6-8CF1A808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D23C-6D0A-4943-980A-5E75B144CB8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961B4B-D30E-23F4-1054-6A94DF49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90DECD-4377-99E2-82CC-F26811263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6DE9-7ADE-41C3-8EAC-F4230BC63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42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9EB0-7A1E-F76F-DFC1-878C7CE9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707DED-8EE1-712E-0471-57E8376C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D23C-6D0A-4943-980A-5E75B144CB8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642FF-2E1D-2223-19AE-1EE8CBAD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C7E3A-150C-B27E-BDF6-D54C9F7C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6DE9-7ADE-41C3-8EAC-F4230BC63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04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2DCC0-08E9-603B-0BD2-426D8906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D23C-6D0A-4943-980A-5E75B144CB8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8D701-8672-3903-2FAC-309B707C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E3A88-CBAF-7849-2B3D-D564E1DC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6DE9-7ADE-41C3-8EAC-F4230BC63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04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934B-0A95-2DBF-470A-696637D9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9075F-5EAF-15AF-CDD8-0F79C807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49BB9-E5C0-031A-7035-E71C451A0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B7331-2557-322B-3896-2B7D8708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D23C-6D0A-4943-980A-5E75B144CB8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450CE-898D-5C83-4088-FDD177AD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CFEA1-539D-944A-B512-9965A2D8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6DE9-7ADE-41C3-8EAC-F4230BC63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00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19D58-1F16-DB29-6BEA-855B7B7A0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F57450-40C8-1EF0-5A5D-FB9BA01B7F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4B459-3019-0945-D070-0BACA901B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4AEA5-C9EF-4BF4-679B-E8F3D792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D23C-6D0A-4943-980A-5E75B144CB8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A207D-27FD-44E2-48EC-24782093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83E12-57BF-EC53-42E7-AC34214B6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6DE9-7ADE-41C3-8EAC-F4230BC63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64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CADA79-68D0-DFCB-9D6B-F83F332E8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C6785-4068-4C95-F7F2-A6B8CDF32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E2ADE-97F1-0785-07CC-0BD01E90B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D3D23C-6D0A-4943-980A-5E75B144CB8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8C888-84E5-EFFE-CCDC-39C27E01C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26577-5AC8-0564-0837-F39F55E0B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0A6DE9-7ADE-41C3-8EAC-F4230BC63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88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8248-39AE-B24D-B571-E8695ACF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3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jurk06/forward-and-backward-subset-selection-method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E2AE3-8B88-55D6-2B8C-5DC503290B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965A2-FC0A-077A-E548-4A530420DA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9F654D-BA4A-8C75-86E3-5AA4C4D616D9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B8114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8A15CA1-C163-E62D-3760-6AA02AA76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99" y="2667001"/>
            <a:ext cx="3443174" cy="110489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DA1B44-2BD3-C426-6132-14CC55B9C891}"/>
              </a:ext>
            </a:extLst>
          </p:cNvPr>
          <p:cNvCxnSpPr>
            <a:cxnSpLocks/>
          </p:cNvCxnSpPr>
          <p:nvPr/>
        </p:nvCxnSpPr>
        <p:spPr>
          <a:xfrm>
            <a:off x="6290673" y="2401045"/>
            <a:ext cx="0" cy="1636813"/>
          </a:xfrm>
          <a:prstGeom prst="line">
            <a:avLst/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E04D5F-7224-66C9-8207-A968CB0CFFCA}"/>
              </a:ext>
            </a:extLst>
          </p:cNvPr>
          <p:cNvSpPr txBox="1"/>
          <p:nvPr/>
        </p:nvSpPr>
        <p:spPr>
          <a:xfrm>
            <a:off x="2383537" y="4477033"/>
            <a:ext cx="6776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b="1" dirty="0">
                <a:solidFill>
                  <a:prstClr val="white"/>
                </a:solidFill>
                <a:latin typeface="Georgia" panose="02040502050405020303" pitchFamily="18" charset="0"/>
              </a:rPr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4119869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499" y="249899"/>
            <a:ext cx="11209376" cy="661526"/>
          </a:xfrm>
          <a:prstGeom prst="rect">
            <a:avLst/>
          </a:prstGeom>
        </p:spPr>
        <p:txBody>
          <a:bodyPr vert="horz" wrap="square" lIns="0" tIns="216216" rIns="0" bIns="0" rtlCol="0" anchor="ctr">
            <a:spAutoFit/>
          </a:bodyPr>
          <a:lstStyle/>
          <a:p>
            <a:pPr marL="9525">
              <a:spcBef>
                <a:spcPts val="97"/>
              </a:spcBef>
            </a:pPr>
            <a:r>
              <a:rPr dirty="0">
                <a:solidFill>
                  <a:srgbClr val="000000"/>
                </a:solidFill>
              </a:rPr>
              <a:t>Ordinal</a:t>
            </a:r>
            <a:r>
              <a:rPr spc="-94" dirty="0">
                <a:solidFill>
                  <a:srgbClr val="000000"/>
                </a:solidFill>
              </a:rPr>
              <a:t> </a:t>
            </a:r>
            <a:r>
              <a:rPr spc="-8" dirty="0">
                <a:solidFill>
                  <a:srgbClr val="000000"/>
                </a:solidFill>
              </a:rPr>
              <a:t>Encoding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2744" y="1663633"/>
            <a:ext cx="7806594" cy="9303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80977" indent="-171452" defTabSz="457200">
              <a:spcBef>
                <a:spcPts val="75"/>
              </a:spcBef>
              <a:buFont typeface="Arial"/>
              <a:buChar char="•"/>
              <a:tabLst>
                <a:tab pos="180977" algn="l"/>
              </a:tabLst>
            </a:pP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Assigns</a:t>
            </a:r>
            <a:r>
              <a:rPr spc="-49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integers</a:t>
            </a:r>
            <a:r>
              <a:rPr spc="-11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based</a:t>
            </a:r>
            <a:r>
              <a:rPr spc="-56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pc="-22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on</a:t>
            </a:r>
            <a:r>
              <a:rPr spc="-6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the</a:t>
            </a:r>
            <a:r>
              <a:rPr spc="3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order</a:t>
            </a:r>
            <a:r>
              <a:rPr spc="79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of</a:t>
            </a:r>
            <a:r>
              <a:rPr spc="3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categories</a:t>
            </a:r>
            <a:r>
              <a:rPr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(relevant</a:t>
            </a:r>
            <a:r>
              <a:rPr spc="-56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for</a:t>
            </a:r>
            <a:r>
              <a:rPr spc="-3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ordinal</a:t>
            </a:r>
            <a:r>
              <a:rPr spc="19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variables).</a:t>
            </a:r>
            <a:endParaRPr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  <a:p>
            <a:pPr marL="180977" indent="-171452" defTabSz="457200">
              <a:spcBef>
                <a:spcPts val="664"/>
              </a:spcBef>
              <a:buFont typeface="Arial"/>
              <a:buChar char="•"/>
              <a:tabLst>
                <a:tab pos="180977" algn="l"/>
              </a:tabLst>
            </a:pPr>
            <a:r>
              <a:rPr b="1"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Example:</a:t>
            </a:r>
            <a:r>
              <a:rPr b="1" spc="-56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pc="-15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'Low,'</a:t>
            </a:r>
            <a:r>
              <a:rPr spc="-22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'Medium,'</a:t>
            </a:r>
            <a:r>
              <a:rPr spc="94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'High'</a:t>
            </a:r>
            <a:r>
              <a:rPr spc="-15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encoded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as</a:t>
            </a:r>
            <a:r>
              <a:rPr spc="-3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0,</a:t>
            </a:r>
            <a:r>
              <a:rPr spc="-41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1,</a:t>
            </a:r>
            <a:r>
              <a:rPr spc="15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2</a:t>
            </a:r>
            <a:r>
              <a:rPr spc="3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respectively</a:t>
            </a:r>
            <a:endParaRPr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0012" y="3246691"/>
            <a:ext cx="3859340" cy="20934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499" y="249899"/>
            <a:ext cx="11209376" cy="661526"/>
          </a:xfrm>
          <a:prstGeom prst="rect">
            <a:avLst/>
          </a:prstGeom>
        </p:spPr>
        <p:txBody>
          <a:bodyPr vert="horz" wrap="square" lIns="0" tIns="216216" rIns="0" bIns="0" rtlCol="0" anchor="ctr">
            <a:spAutoFit/>
          </a:bodyPr>
          <a:lstStyle/>
          <a:p>
            <a:pPr marL="9525">
              <a:spcBef>
                <a:spcPts val="97"/>
              </a:spcBef>
            </a:pPr>
            <a:r>
              <a:rPr spc="-30" dirty="0">
                <a:solidFill>
                  <a:srgbClr val="000000"/>
                </a:solidFill>
              </a:rPr>
              <a:t>Mean/Target</a:t>
            </a:r>
            <a:r>
              <a:rPr spc="-135" dirty="0">
                <a:solidFill>
                  <a:srgbClr val="000000"/>
                </a:solidFill>
              </a:rPr>
              <a:t> </a:t>
            </a:r>
            <a:r>
              <a:rPr spc="-8" dirty="0">
                <a:solidFill>
                  <a:srgbClr val="000000"/>
                </a:solidFill>
              </a:rPr>
              <a:t>Encoding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2263" y="1302084"/>
            <a:ext cx="8147474" cy="5918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80977" indent="-171452" defTabSz="457200">
              <a:spcBef>
                <a:spcPts val="75"/>
              </a:spcBef>
              <a:buFont typeface="Arial"/>
              <a:buChar char="•"/>
              <a:tabLst>
                <a:tab pos="180977" algn="l"/>
              </a:tabLst>
            </a:pPr>
            <a:r>
              <a:rPr sz="16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Uses</a:t>
            </a:r>
            <a:r>
              <a:rPr sz="1600" spc="-41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the</a:t>
            </a:r>
            <a:r>
              <a:rPr sz="1600"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target</a:t>
            </a:r>
            <a:r>
              <a:rPr sz="1600" spc="-56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variable's</a:t>
            </a:r>
            <a:r>
              <a:rPr sz="1600" spc="-27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mean</a:t>
            </a:r>
            <a:r>
              <a:rPr sz="1600" spc="-3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to</a:t>
            </a:r>
            <a:r>
              <a:rPr sz="1600" spc="-33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encode</a:t>
            </a:r>
            <a:r>
              <a:rPr sz="1600" spc="41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600"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categories.</a:t>
            </a:r>
            <a:endParaRPr sz="1600"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  <a:p>
            <a:pPr marL="180977" indent="-171452" defTabSz="457200">
              <a:spcBef>
                <a:spcPts val="664"/>
              </a:spcBef>
              <a:buFont typeface="Arial"/>
              <a:buChar char="•"/>
              <a:tabLst>
                <a:tab pos="180977" algn="l"/>
              </a:tabLst>
            </a:pPr>
            <a:r>
              <a:rPr sz="1600" b="1"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Example:</a:t>
            </a:r>
            <a:r>
              <a:rPr sz="1600" b="1" spc="-56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Replacing</a:t>
            </a:r>
            <a:r>
              <a:rPr sz="1600" spc="-52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categories</a:t>
            </a:r>
            <a:r>
              <a:rPr sz="1600"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600" spc="-15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with</a:t>
            </a:r>
            <a:r>
              <a:rPr sz="1600" spc="-6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the</a:t>
            </a:r>
            <a:r>
              <a:rPr sz="1600" spc="6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mean</a:t>
            </a:r>
            <a:r>
              <a:rPr sz="1600" spc="-19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of</a:t>
            </a:r>
            <a:r>
              <a:rPr sz="1600" spc="11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the</a:t>
            </a:r>
            <a:r>
              <a:rPr sz="1600" spc="56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600"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target</a:t>
            </a:r>
            <a:r>
              <a:rPr sz="1600" spc="-56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variable</a:t>
            </a:r>
            <a:r>
              <a:rPr sz="1600" spc="-41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for</a:t>
            </a:r>
            <a:r>
              <a:rPr sz="1600" spc="-27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that</a:t>
            </a:r>
            <a:r>
              <a:rPr sz="1600" spc="-19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600"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category.</a:t>
            </a:r>
            <a:endParaRPr sz="1600"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5934" y="2249425"/>
            <a:ext cx="5825874" cy="330649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499" y="249899"/>
            <a:ext cx="11209376" cy="661526"/>
          </a:xfrm>
          <a:prstGeom prst="rect">
            <a:avLst/>
          </a:prstGeom>
        </p:spPr>
        <p:txBody>
          <a:bodyPr vert="horz" wrap="square" lIns="0" tIns="216216" rIns="0" bIns="0" rtlCol="0" anchor="ctr">
            <a:spAutoFit/>
          </a:bodyPr>
          <a:lstStyle/>
          <a:p>
            <a:pPr marL="9525">
              <a:spcBef>
                <a:spcPts val="97"/>
              </a:spcBef>
            </a:pPr>
            <a:r>
              <a:rPr dirty="0">
                <a:solidFill>
                  <a:srgbClr val="000000"/>
                </a:solidFill>
              </a:rPr>
              <a:t>Frequency</a:t>
            </a:r>
            <a:r>
              <a:rPr spc="-127" dirty="0">
                <a:solidFill>
                  <a:srgbClr val="000000"/>
                </a:solidFill>
              </a:rPr>
              <a:t> </a:t>
            </a:r>
            <a:r>
              <a:rPr spc="-8" dirty="0">
                <a:solidFill>
                  <a:srgbClr val="000000"/>
                </a:solidFill>
              </a:rPr>
              <a:t>Encoding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40998" y="1265193"/>
            <a:ext cx="8318658" cy="65338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80977" indent="-171452" defTabSz="457200">
              <a:spcBef>
                <a:spcPts val="75"/>
              </a:spcBef>
              <a:buFont typeface="Arial"/>
              <a:buChar char="•"/>
              <a:tabLst>
                <a:tab pos="180977" algn="l"/>
              </a:tabLst>
            </a:pP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Encodes</a:t>
            </a:r>
            <a:r>
              <a:rPr spc="-15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categories</a:t>
            </a:r>
            <a:r>
              <a:rPr spc="-3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based</a:t>
            </a:r>
            <a:r>
              <a:rPr spc="-56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on</a:t>
            </a:r>
            <a:r>
              <a:rPr spc="-41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their</a:t>
            </a:r>
            <a:r>
              <a:rPr spc="-49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frequency</a:t>
            </a:r>
            <a:r>
              <a:rPr spc="11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in</a:t>
            </a:r>
            <a:r>
              <a:rPr spc="-41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the</a:t>
            </a:r>
            <a:r>
              <a:rPr spc="-19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dataset.</a:t>
            </a:r>
            <a:endParaRPr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  <a:p>
            <a:pPr marL="180977" indent="-171452" defTabSz="457200">
              <a:spcBef>
                <a:spcPts val="664"/>
              </a:spcBef>
              <a:buFont typeface="Arial"/>
              <a:buChar char="•"/>
              <a:tabLst>
                <a:tab pos="180977" algn="l"/>
              </a:tabLst>
            </a:pPr>
            <a:r>
              <a:rPr b="1"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Example:</a:t>
            </a:r>
            <a:r>
              <a:rPr b="1" spc="-56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Replacing</a:t>
            </a:r>
            <a:r>
              <a:rPr spc="-27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categories </a:t>
            </a:r>
            <a:r>
              <a:rPr spc="-15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with</a:t>
            </a:r>
            <a:r>
              <a:rPr spc="-6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their</a:t>
            </a:r>
            <a:r>
              <a:rPr spc="33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occurrence</a:t>
            </a:r>
            <a:r>
              <a:rPr spc="6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count.</a:t>
            </a:r>
            <a:endParaRPr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4000" y="3024492"/>
            <a:ext cx="5828352" cy="24619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9BF84-71B8-D68C-9B26-4CA21EBBD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Feature selection involves choosing a subset of relevant features for use in model construction.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Importance: Reduces dimensionality, improves model performance, mitigates overfitting, and enhances interpretability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Forward Selection: Adds features one by one until no improvement in model performance.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Backward Elimination: Starts with all features and progressively eliminates the least significant.</a:t>
            </a:r>
          </a:p>
          <a:p>
            <a:pPr>
              <a:lnSpc>
                <a:spcPct val="150000"/>
              </a:lnSpc>
            </a:pPr>
            <a:endParaRPr lang="en-IN" sz="200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499" y="249899"/>
            <a:ext cx="11209376" cy="661526"/>
          </a:xfrm>
          <a:prstGeom prst="rect">
            <a:avLst/>
          </a:prstGeom>
        </p:spPr>
        <p:txBody>
          <a:bodyPr vert="horz" wrap="square" lIns="0" tIns="216216" rIns="0" bIns="0" rtlCol="0" anchor="ctr">
            <a:spAutoFit/>
          </a:bodyPr>
          <a:lstStyle/>
          <a:p>
            <a:pPr marL="9525">
              <a:spcBef>
                <a:spcPts val="97"/>
              </a:spcBef>
            </a:pPr>
            <a:r>
              <a:rPr dirty="0">
                <a:solidFill>
                  <a:srgbClr val="000000"/>
                </a:solidFill>
              </a:rPr>
              <a:t>5.</a:t>
            </a:r>
            <a:r>
              <a:rPr spc="-131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Feature</a:t>
            </a:r>
            <a:r>
              <a:rPr spc="-71" dirty="0">
                <a:solidFill>
                  <a:srgbClr val="000000"/>
                </a:solidFill>
              </a:rPr>
              <a:t> </a:t>
            </a:r>
            <a:r>
              <a:rPr spc="-8" dirty="0">
                <a:solidFill>
                  <a:srgbClr val="000000"/>
                </a:solidFill>
              </a:rPr>
              <a:t>Selection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499" y="249899"/>
            <a:ext cx="11209376" cy="661526"/>
          </a:xfrm>
          <a:prstGeom prst="rect">
            <a:avLst/>
          </a:prstGeom>
        </p:spPr>
        <p:txBody>
          <a:bodyPr vert="horz" wrap="square" lIns="0" tIns="216216" rIns="0" bIns="0" rtlCol="0" anchor="ctr">
            <a:spAutoFit/>
          </a:bodyPr>
          <a:lstStyle/>
          <a:p>
            <a:pPr marL="9525">
              <a:spcBef>
                <a:spcPts val="97"/>
              </a:spcBef>
            </a:pPr>
            <a:r>
              <a:rPr spc="-8" dirty="0">
                <a:solidFill>
                  <a:srgbClr val="000000"/>
                </a:solidFill>
              </a:rPr>
              <a:t>Forward</a:t>
            </a:r>
            <a:r>
              <a:rPr spc="-153" dirty="0">
                <a:solidFill>
                  <a:srgbClr val="000000"/>
                </a:solidFill>
              </a:rPr>
              <a:t> </a:t>
            </a:r>
            <a:r>
              <a:rPr spc="-8" dirty="0">
                <a:solidFill>
                  <a:srgbClr val="000000"/>
                </a:solidFill>
              </a:rPr>
              <a:t>Selection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584" y="1395509"/>
            <a:ext cx="4498726" cy="43510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16015" y="909119"/>
            <a:ext cx="6462045" cy="4830681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180975" indent="-171450" defTabSz="457200">
              <a:lnSpc>
                <a:spcPct val="150000"/>
              </a:lnSpc>
              <a:spcBef>
                <a:spcPts val="75"/>
              </a:spcBef>
              <a:buFontTx/>
              <a:buAutoNum type="arabicPeriod"/>
              <a:tabLst>
                <a:tab pos="181453" algn="l"/>
              </a:tabLst>
            </a:pPr>
            <a:r>
              <a:rPr sz="1400" b="1" dirty="0">
                <a:solidFill>
                  <a:srgbClr val="374151"/>
                </a:solidFill>
                <a:latin typeface="Georgia"/>
                <a:cs typeface="Calibri"/>
              </a:rPr>
              <a:t>Initialization:</a:t>
            </a:r>
            <a:r>
              <a:rPr sz="1400" b="1" spc="-101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Start</a:t>
            </a:r>
            <a:r>
              <a:rPr sz="1400" spc="22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with</a:t>
            </a:r>
            <a:r>
              <a:rPr sz="1400" spc="-64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an</a:t>
            </a:r>
            <a:r>
              <a:rPr sz="1400" spc="-8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empty</a:t>
            </a:r>
            <a:r>
              <a:rPr sz="1400" spc="-22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set</a:t>
            </a:r>
            <a:r>
              <a:rPr sz="1400" spc="30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of</a:t>
            </a:r>
            <a:r>
              <a:rPr sz="1400" spc="-45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spc="-8" dirty="0">
                <a:solidFill>
                  <a:srgbClr val="374151"/>
                </a:solidFill>
                <a:latin typeface="Georgia"/>
                <a:cs typeface="Calibri"/>
              </a:rPr>
              <a:t>features.</a:t>
            </a:r>
            <a:endParaRPr lang="en-US" sz="1400">
              <a:solidFill>
                <a:prstClr val="black"/>
              </a:solidFill>
              <a:latin typeface="Georgia"/>
              <a:cs typeface="Calibri"/>
            </a:endParaRPr>
          </a:p>
          <a:p>
            <a:pPr marL="180975" indent="-171450" defTabSz="457200">
              <a:lnSpc>
                <a:spcPct val="150000"/>
              </a:lnSpc>
              <a:spcBef>
                <a:spcPts val="15"/>
              </a:spcBef>
              <a:buFontTx/>
              <a:buAutoNum type="arabicPeriod"/>
              <a:tabLst>
                <a:tab pos="181453" algn="l"/>
              </a:tabLst>
            </a:pPr>
            <a:r>
              <a:rPr sz="1400" b="1" spc="-8" dirty="0">
                <a:solidFill>
                  <a:srgbClr val="374151"/>
                </a:solidFill>
                <a:latin typeface="Georgia"/>
                <a:cs typeface="Calibri"/>
              </a:rPr>
              <a:t>Iteration:</a:t>
            </a:r>
            <a:endParaRPr sz="1400">
              <a:solidFill>
                <a:prstClr val="black"/>
              </a:solidFill>
              <a:latin typeface="Georgia"/>
              <a:cs typeface="Calibri"/>
            </a:endParaRPr>
          </a:p>
          <a:p>
            <a:pPr marL="180975" indent="-171450" defTabSz="457200">
              <a:lnSpc>
                <a:spcPct val="150000"/>
              </a:lnSpc>
              <a:spcBef>
                <a:spcPts val="11"/>
              </a:spcBef>
              <a:buFontTx/>
              <a:buAutoNum type="arabicPeriod"/>
              <a:tabLst>
                <a:tab pos="181453" algn="l"/>
              </a:tabLst>
            </a:pP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a.</a:t>
            </a:r>
            <a:r>
              <a:rPr lang="en-US" sz="1400" spc="-15" dirty="0">
                <a:solidFill>
                  <a:srgbClr val="374151"/>
                </a:solidFill>
                <a:latin typeface="Georgia"/>
                <a:cs typeface="Calibri"/>
              </a:rPr>
              <a:t> </a:t>
            </a:r>
            <a:r>
              <a:rPr sz="1400" spc="-8" dirty="0">
                <a:solidFill>
                  <a:srgbClr val="374151"/>
                </a:solidFill>
                <a:latin typeface="Georgia"/>
                <a:cs typeface="Calibri"/>
              </a:rPr>
              <a:t>Train</a:t>
            </a:r>
            <a:r>
              <a:rPr sz="1400" spc="-109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the</a:t>
            </a:r>
            <a:r>
              <a:rPr sz="1400" spc="-8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model</a:t>
            </a:r>
            <a:r>
              <a:rPr sz="1400" spc="22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using</a:t>
            </a:r>
            <a:r>
              <a:rPr sz="1400" spc="-27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each</a:t>
            </a:r>
            <a:r>
              <a:rPr sz="1400" spc="11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individual</a:t>
            </a:r>
            <a:r>
              <a:rPr sz="1400" spc="-101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spc="-19" dirty="0">
                <a:solidFill>
                  <a:srgbClr val="374151"/>
                </a:solidFill>
                <a:latin typeface="Georgia"/>
                <a:cs typeface="Calibri"/>
              </a:rPr>
              <a:t>feature</a:t>
            </a:r>
            <a:r>
              <a:rPr sz="1400" spc="-64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separately</a:t>
            </a:r>
            <a:r>
              <a:rPr sz="1400" spc="-64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and</a:t>
            </a:r>
            <a:r>
              <a:rPr sz="1400" spc="-49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spc="-8" dirty="0">
                <a:solidFill>
                  <a:srgbClr val="374151"/>
                </a:solidFill>
                <a:latin typeface="Georgia"/>
                <a:cs typeface="Calibri"/>
              </a:rPr>
              <a:t>select</a:t>
            </a:r>
            <a:endParaRPr sz="1400">
              <a:solidFill>
                <a:prstClr val="black"/>
              </a:solidFill>
              <a:latin typeface="Georgia"/>
              <a:cs typeface="Calibri"/>
            </a:endParaRPr>
          </a:p>
          <a:p>
            <a:pPr marL="180975" marR="217805" defTabSz="457200">
              <a:lnSpc>
                <a:spcPct val="150000"/>
              </a:lnSpc>
              <a:spcBef>
                <a:spcPts val="3"/>
              </a:spcBef>
            </a:pP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the</a:t>
            </a:r>
            <a:r>
              <a:rPr sz="1400" spc="-19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one</a:t>
            </a:r>
            <a:r>
              <a:rPr sz="1400" spc="-19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that</a:t>
            </a:r>
            <a:r>
              <a:rPr sz="1400" spc="-86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performs</a:t>
            </a:r>
            <a:r>
              <a:rPr sz="1400" spc="68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the</a:t>
            </a:r>
            <a:r>
              <a:rPr sz="1400" spc="-19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best</a:t>
            </a:r>
            <a:r>
              <a:rPr sz="1400" spc="30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based</a:t>
            </a:r>
            <a:r>
              <a:rPr sz="1400" spc="-56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on</a:t>
            </a:r>
            <a:r>
              <a:rPr sz="1400" spc="-3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a</a:t>
            </a:r>
            <a:r>
              <a:rPr sz="1400" spc="3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chosen</a:t>
            </a:r>
            <a:r>
              <a:rPr sz="1400" spc="3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evaluation</a:t>
            </a:r>
            <a:r>
              <a:rPr sz="1400" spc="-60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spc="-8" dirty="0">
                <a:solidFill>
                  <a:srgbClr val="374151"/>
                </a:solidFill>
                <a:latin typeface="Georgia"/>
                <a:cs typeface="Calibri"/>
              </a:rPr>
              <a:t>metric</a:t>
            </a:r>
            <a:r>
              <a:rPr sz="1400" spc="-143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spc="-8" dirty="0">
                <a:solidFill>
                  <a:srgbClr val="374151"/>
                </a:solidFill>
                <a:latin typeface="Georgia"/>
                <a:cs typeface="Calibri"/>
              </a:rPr>
              <a:t>(e.g., </a:t>
            </a:r>
            <a:r>
              <a:rPr sz="1400" spc="-15" dirty="0">
                <a:solidFill>
                  <a:srgbClr val="374151"/>
                </a:solidFill>
                <a:latin typeface="Georgia"/>
                <a:cs typeface="Calibri"/>
              </a:rPr>
              <a:t>accuracy,</a:t>
            </a:r>
            <a:r>
              <a:rPr sz="1400" spc="-27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F1</a:t>
            </a:r>
            <a:r>
              <a:rPr sz="1400" spc="-33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score,</a:t>
            </a:r>
            <a:r>
              <a:rPr sz="1400" spc="33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etc.)</a:t>
            </a:r>
            <a:r>
              <a:rPr sz="1400" spc="-41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on</a:t>
            </a:r>
            <a:r>
              <a:rPr sz="1400" spc="-8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a</a:t>
            </a:r>
            <a:r>
              <a:rPr sz="1400" spc="3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validation</a:t>
            </a:r>
            <a:r>
              <a:rPr sz="1400" spc="-116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set</a:t>
            </a:r>
            <a:r>
              <a:rPr sz="1400" spc="-27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through</a:t>
            </a:r>
            <a:r>
              <a:rPr sz="1400" spc="-3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spc="-15" dirty="0">
                <a:solidFill>
                  <a:srgbClr val="374151"/>
                </a:solidFill>
                <a:latin typeface="Georgia"/>
                <a:cs typeface="Calibri"/>
              </a:rPr>
              <a:t>cross-</a:t>
            </a:r>
            <a:r>
              <a:rPr sz="1400" spc="-8" dirty="0">
                <a:solidFill>
                  <a:srgbClr val="374151"/>
                </a:solidFill>
                <a:latin typeface="Georgia"/>
                <a:cs typeface="Calibri"/>
              </a:rPr>
              <a:t>validation.</a:t>
            </a:r>
            <a:endParaRPr sz="1400">
              <a:solidFill>
                <a:prstClr val="black"/>
              </a:solidFill>
              <a:latin typeface="Georgia"/>
              <a:cs typeface="Calibri"/>
            </a:endParaRPr>
          </a:p>
          <a:p>
            <a:pPr marL="466725" lvl="1" defTabSz="457200">
              <a:lnSpc>
                <a:spcPct val="150000"/>
              </a:lnSpc>
            </a:pP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Model</a:t>
            </a:r>
            <a:r>
              <a:rPr sz="1400" spc="-49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1:</a:t>
            </a:r>
            <a:r>
              <a:rPr sz="1400" spc="22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spc="-8" dirty="0">
                <a:solidFill>
                  <a:srgbClr val="374151"/>
                </a:solidFill>
                <a:latin typeface="Georgia"/>
                <a:cs typeface="Calibri"/>
              </a:rPr>
              <a:t>Train</a:t>
            </a:r>
            <a:r>
              <a:rPr sz="1400" spc="-113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using</a:t>
            </a:r>
            <a:r>
              <a:rPr sz="1400" spc="-30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only</a:t>
            </a:r>
            <a:r>
              <a:rPr sz="1400" spc="-68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the</a:t>
            </a:r>
            <a:r>
              <a:rPr sz="1400" spc="45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'age'</a:t>
            </a:r>
            <a:r>
              <a:rPr sz="1400" spc="-30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spc="-8" dirty="0">
                <a:solidFill>
                  <a:srgbClr val="374151"/>
                </a:solidFill>
                <a:latin typeface="Georgia"/>
                <a:cs typeface="Calibri"/>
              </a:rPr>
              <a:t>feature.</a:t>
            </a:r>
            <a:endParaRPr sz="1400">
              <a:solidFill>
                <a:prstClr val="black"/>
              </a:solidFill>
              <a:latin typeface="Georgia"/>
              <a:cs typeface="Calibri"/>
            </a:endParaRPr>
          </a:p>
          <a:p>
            <a:pPr marL="466725" marR="2266950" lvl="1" defTabSz="457200">
              <a:lnSpc>
                <a:spcPct val="150000"/>
              </a:lnSpc>
            </a:pP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Model</a:t>
            </a:r>
            <a:r>
              <a:rPr sz="1400" spc="-45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2:</a:t>
            </a:r>
            <a:r>
              <a:rPr sz="1400" spc="27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spc="-8" dirty="0">
                <a:solidFill>
                  <a:srgbClr val="374151"/>
                </a:solidFill>
                <a:latin typeface="Georgia"/>
                <a:cs typeface="Calibri"/>
              </a:rPr>
              <a:t>Train</a:t>
            </a:r>
            <a:r>
              <a:rPr sz="1400" spc="-109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using</a:t>
            </a:r>
            <a:r>
              <a:rPr sz="1400" spc="-27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only</a:t>
            </a:r>
            <a:r>
              <a:rPr sz="1400" spc="-64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the</a:t>
            </a:r>
            <a:r>
              <a:rPr sz="1400" spc="49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'income'</a:t>
            </a:r>
            <a:r>
              <a:rPr sz="1400" spc="-27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spc="-8" dirty="0">
                <a:solidFill>
                  <a:srgbClr val="374151"/>
                </a:solidFill>
                <a:latin typeface="Georgia"/>
                <a:cs typeface="Calibri"/>
              </a:rPr>
              <a:t>feature. </a:t>
            </a:r>
            <a:endParaRPr lang="en-US" sz="1400">
              <a:solidFill>
                <a:srgbClr val="000000"/>
              </a:solidFill>
              <a:latin typeface="Georgia"/>
              <a:cs typeface="Calibri"/>
            </a:endParaRPr>
          </a:p>
          <a:p>
            <a:pPr marL="466725" marR="2266950" lvl="1" defTabSz="457200">
              <a:lnSpc>
                <a:spcPct val="150000"/>
              </a:lnSpc>
            </a:pP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Model</a:t>
            </a:r>
            <a:r>
              <a:rPr sz="1400" spc="-41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3:</a:t>
            </a:r>
            <a:r>
              <a:rPr sz="1400" spc="27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spc="-8" dirty="0">
                <a:solidFill>
                  <a:srgbClr val="374151"/>
                </a:solidFill>
                <a:latin typeface="Georgia"/>
                <a:cs typeface="Calibri"/>
              </a:rPr>
              <a:t>Train</a:t>
            </a:r>
            <a:r>
              <a:rPr sz="1400" spc="-109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using</a:t>
            </a:r>
            <a:r>
              <a:rPr sz="1400" spc="-27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only</a:t>
            </a:r>
            <a:r>
              <a:rPr sz="1400" spc="-64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the</a:t>
            </a:r>
            <a:r>
              <a:rPr sz="1400" spc="52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spc="-8" dirty="0">
                <a:solidFill>
                  <a:srgbClr val="374151"/>
                </a:solidFill>
                <a:latin typeface="Georgia"/>
                <a:cs typeface="Calibri"/>
              </a:rPr>
              <a:t>'gender'</a:t>
            </a:r>
            <a:r>
              <a:rPr sz="1400" spc="-27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spc="-8" dirty="0">
                <a:solidFill>
                  <a:srgbClr val="374151"/>
                </a:solidFill>
                <a:latin typeface="Georgia"/>
                <a:cs typeface="Calibri"/>
              </a:rPr>
              <a:t>feature.</a:t>
            </a:r>
            <a:endParaRPr sz="1400">
              <a:solidFill>
                <a:prstClr val="black"/>
              </a:solidFill>
              <a:latin typeface="Georgia"/>
              <a:cs typeface="Calibri"/>
            </a:endParaRPr>
          </a:p>
          <a:p>
            <a:pPr marL="9525" marR="528955" defTabSz="457200">
              <a:lnSpc>
                <a:spcPct val="150000"/>
              </a:lnSpc>
              <a:tabLst>
                <a:tab pos="180977" algn="l"/>
              </a:tabLst>
            </a:pP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b.</a:t>
            </a:r>
            <a:r>
              <a:rPr sz="1400" spc="-30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b="1" dirty="0">
                <a:solidFill>
                  <a:srgbClr val="374151"/>
                </a:solidFill>
                <a:latin typeface="Georgia"/>
                <a:cs typeface="Calibri"/>
              </a:rPr>
              <a:t>Select</a:t>
            </a:r>
            <a:r>
              <a:rPr sz="1400" b="1" spc="8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b="1" dirty="0">
                <a:solidFill>
                  <a:srgbClr val="374151"/>
                </a:solidFill>
                <a:latin typeface="Georgia"/>
                <a:cs typeface="Calibri"/>
              </a:rPr>
              <a:t>the</a:t>
            </a:r>
            <a:r>
              <a:rPr sz="1400" b="1" spc="22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b="1" dirty="0">
                <a:solidFill>
                  <a:srgbClr val="374151"/>
                </a:solidFill>
                <a:latin typeface="Georgia"/>
                <a:cs typeface="Calibri"/>
              </a:rPr>
              <a:t>Best</a:t>
            </a:r>
            <a:r>
              <a:rPr sz="1400" b="1" spc="-45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b="1" dirty="0">
                <a:solidFill>
                  <a:srgbClr val="374151"/>
                </a:solidFill>
                <a:latin typeface="Georgia"/>
                <a:cs typeface="Calibri"/>
              </a:rPr>
              <a:t>Feature:</a:t>
            </a:r>
            <a:r>
              <a:rPr sz="1400" b="1" spc="-41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Choose</a:t>
            </a:r>
            <a:r>
              <a:rPr sz="1400" spc="-22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the</a:t>
            </a:r>
            <a:r>
              <a:rPr sz="1400" spc="-22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spc="-8" dirty="0">
                <a:solidFill>
                  <a:srgbClr val="374151"/>
                </a:solidFill>
                <a:latin typeface="Georgia"/>
                <a:cs typeface="Calibri"/>
              </a:rPr>
              <a:t>feature</a:t>
            </a:r>
            <a:r>
              <a:rPr sz="1400" spc="-22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that</a:t>
            </a:r>
            <a:r>
              <a:rPr sz="1400" spc="-30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yields</a:t>
            </a:r>
            <a:r>
              <a:rPr sz="1400" spc="-105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the</a:t>
            </a:r>
            <a:r>
              <a:rPr sz="1400" spc="-22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spc="-8" dirty="0">
                <a:solidFill>
                  <a:srgbClr val="374151"/>
                </a:solidFill>
                <a:latin typeface="Georgia"/>
                <a:cs typeface="Calibri"/>
              </a:rPr>
              <a:t>highest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performance</a:t>
            </a:r>
            <a:r>
              <a:rPr sz="1400" spc="22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metric</a:t>
            </a:r>
            <a:r>
              <a:rPr sz="1400" spc="-33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(e.g.,</a:t>
            </a:r>
            <a:r>
              <a:rPr sz="1400" spc="79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spc="-8" dirty="0">
                <a:solidFill>
                  <a:srgbClr val="374151"/>
                </a:solidFill>
                <a:latin typeface="Georgia"/>
                <a:cs typeface="Calibri"/>
              </a:rPr>
              <a:t>accuracy)</a:t>
            </a:r>
            <a:r>
              <a:rPr sz="1400" spc="-97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among</a:t>
            </a:r>
            <a:r>
              <a:rPr sz="1400" spc="-41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all</a:t>
            </a:r>
            <a:r>
              <a:rPr sz="1400" spc="-60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the</a:t>
            </a:r>
            <a:r>
              <a:rPr sz="1400" spc="-22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spc="-8" dirty="0">
                <a:solidFill>
                  <a:srgbClr val="374151"/>
                </a:solidFill>
                <a:latin typeface="Georgia"/>
                <a:cs typeface="Calibri"/>
              </a:rPr>
              <a:t>models.</a:t>
            </a:r>
            <a:endParaRPr sz="1400">
              <a:solidFill>
                <a:prstClr val="black"/>
              </a:solidFill>
              <a:latin typeface="Georgia"/>
              <a:cs typeface="Calibri"/>
            </a:endParaRPr>
          </a:p>
          <a:p>
            <a:pPr marL="9525" defTabSz="457200">
              <a:lnSpc>
                <a:spcPct val="150000"/>
              </a:lnSpc>
              <a:tabLst>
                <a:tab pos="181453" algn="l"/>
              </a:tabLst>
            </a:pP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c.</a:t>
            </a:r>
            <a:r>
              <a:rPr sz="1400" spc="8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b="1" dirty="0">
                <a:solidFill>
                  <a:srgbClr val="374151"/>
                </a:solidFill>
                <a:latin typeface="Georgia"/>
                <a:cs typeface="Calibri"/>
              </a:rPr>
              <a:t>Add</a:t>
            </a:r>
            <a:r>
              <a:rPr sz="1400" b="1" spc="-79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b="1" dirty="0">
                <a:solidFill>
                  <a:srgbClr val="374151"/>
                </a:solidFill>
                <a:latin typeface="Georgia"/>
                <a:cs typeface="Calibri"/>
              </a:rPr>
              <a:t>the</a:t>
            </a:r>
            <a:r>
              <a:rPr sz="1400" b="1" spc="15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b="1" dirty="0">
                <a:solidFill>
                  <a:srgbClr val="374151"/>
                </a:solidFill>
                <a:latin typeface="Georgia"/>
                <a:cs typeface="Calibri"/>
              </a:rPr>
              <a:t>Best</a:t>
            </a:r>
            <a:r>
              <a:rPr sz="1400" b="1" spc="8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b="1" spc="-8" dirty="0">
                <a:solidFill>
                  <a:srgbClr val="374151"/>
                </a:solidFill>
                <a:latin typeface="Georgia"/>
                <a:cs typeface="Calibri"/>
              </a:rPr>
              <a:t>Feature:</a:t>
            </a:r>
            <a:r>
              <a:rPr sz="1400" b="1" spc="-94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Add</a:t>
            </a:r>
            <a:r>
              <a:rPr sz="1400" spc="-15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the</a:t>
            </a:r>
            <a:r>
              <a:rPr sz="1400" spc="-27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selected</a:t>
            </a:r>
            <a:r>
              <a:rPr sz="1400" spc="-15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spc="-8" dirty="0">
                <a:solidFill>
                  <a:srgbClr val="374151"/>
                </a:solidFill>
                <a:latin typeface="Georgia"/>
                <a:cs typeface="Calibri"/>
              </a:rPr>
              <a:t>feature</a:t>
            </a:r>
            <a:r>
              <a:rPr sz="1400" spc="-30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to</a:t>
            </a:r>
            <a:r>
              <a:rPr sz="1400" spc="-15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the</a:t>
            </a:r>
            <a:r>
              <a:rPr sz="1400" spc="-30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set</a:t>
            </a:r>
            <a:r>
              <a:rPr sz="1400" spc="22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of</a:t>
            </a:r>
            <a:r>
              <a:rPr sz="1400" spc="8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spc="-8" dirty="0">
                <a:solidFill>
                  <a:srgbClr val="374151"/>
                </a:solidFill>
                <a:latin typeface="Georgia"/>
                <a:cs typeface="Calibri"/>
              </a:rPr>
              <a:t>chosen</a:t>
            </a:r>
            <a:endParaRPr sz="1400">
              <a:solidFill>
                <a:prstClr val="black"/>
              </a:solidFill>
              <a:latin typeface="Georgia"/>
              <a:cs typeface="Calibri"/>
            </a:endParaRPr>
          </a:p>
          <a:p>
            <a:pPr marL="180975" defTabSz="457200">
              <a:lnSpc>
                <a:spcPct val="150000"/>
              </a:lnSpc>
              <a:spcBef>
                <a:spcPts val="15"/>
              </a:spcBef>
            </a:pPr>
            <a:r>
              <a:rPr sz="1400" spc="-8" dirty="0">
                <a:solidFill>
                  <a:srgbClr val="374151"/>
                </a:solidFill>
                <a:latin typeface="Georgia"/>
                <a:cs typeface="Calibri"/>
              </a:rPr>
              <a:t>features.</a:t>
            </a:r>
            <a:endParaRPr sz="1400">
              <a:solidFill>
                <a:prstClr val="black"/>
              </a:solidFill>
              <a:latin typeface="Georgia"/>
              <a:cs typeface="Calibri"/>
            </a:endParaRPr>
          </a:p>
          <a:p>
            <a:pPr marL="9525" marR="139065" defTabSz="457200">
              <a:lnSpc>
                <a:spcPct val="150000"/>
              </a:lnSpc>
              <a:spcBef>
                <a:spcPts val="52"/>
              </a:spcBef>
              <a:tabLst>
                <a:tab pos="180977" algn="l"/>
              </a:tabLst>
            </a:pP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d.</a:t>
            </a:r>
            <a:r>
              <a:rPr sz="1400" spc="-30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b="1" spc="-8" dirty="0">
                <a:solidFill>
                  <a:srgbClr val="374151"/>
                </a:solidFill>
                <a:latin typeface="Georgia"/>
                <a:cs typeface="Calibri"/>
              </a:rPr>
              <a:t>Iterate:</a:t>
            </a:r>
            <a:r>
              <a:rPr sz="1400" b="1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spc="-8" dirty="0">
                <a:solidFill>
                  <a:srgbClr val="374151"/>
                </a:solidFill>
                <a:latin typeface="Georgia"/>
                <a:cs typeface="Calibri"/>
              </a:rPr>
              <a:t>Repeat</a:t>
            </a:r>
            <a:r>
              <a:rPr sz="1400" spc="-86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steps</a:t>
            </a:r>
            <a:r>
              <a:rPr sz="1400" spc="8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(a)</a:t>
            </a:r>
            <a:r>
              <a:rPr sz="1400" spc="-41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through</a:t>
            </a:r>
            <a:r>
              <a:rPr sz="1400" spc="-8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(c)</a:t>
            </a:r>
            <a:r>
              <a:rPr sz="1400" spc="11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until</a:t>
            </a:r>
            <a:r>
              <a:rPr sz="1400" spc="-52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adding</a:t>
            </a:r>
            <a:r>
              <a:rPr sz="1400" spc="-153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more</a:t>
            </a:r>
            <a:r>
              <a:rPr sz="1400" spc="30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spc="-8" dirty="0">
                <a:solidFill>
                  <a:srgbClr val="374151"/>
                </a:solidFill>
                <a:latin typeface="Georgia"/>
                <a:cs typeface="Calibri"/>
              </a:rPr>
              <a:t>features</a:t>
            </a:r>
            <a:r>
              <a:rPr sz="1400" spc="-45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does</a:t>
            </a:r>
            <a:r>
              <a:rPr sz="1400" spc="-45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spc="-19" dirty="0">
                <a:solidFill>
                  <a:srgbClr val="374151"/>
                </a:solidFill>
                <a:latin typeface="Georgia"/>
                <a:cs typeface="Calibri"/>
              </a:rPr>
              <a:t>not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significantly</a:t>
            </a:r>
            <a:r>
              <a:rPr sz="1400" spc="-120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improve</a:t>
            </a:r>
            <a:r>
              <a:rPr sz="1400" spc="-60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the</a:t>
            </a:r>
            <a:r>
              <a:rPr sz="1400" spc="3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model</a:t>
            </a:r>
            <a:r>
              <a:rPr sz="1400" spc="27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spc="-8" dirty="0">
                <a:solidFill>
                  <a:srgbClr val="374151"/>
                </a:solidFill>
                <a:latin typeface="Georgia"/>
                <a:cs typeface="Calibri"/>
              </a:rPr>
              <a:t>performance.</a:t>
            </a:r>
            <a:endParaRPr sz="1400">
              <a:solidFill>
                <a:prstClr val="black"/>
              </a:solidFill>
              <a:latin typeface="Georgia"/>
              <a:cs typeface="Calibri"/>
            </a:endParaRPr>
          </a:p>
          <a:p>
            <a:pPr marL="9525" defTabSz="457200">
              <a:lnSpc>
                <a:spcPct val="150000"/>
              </a:lnSpc>
              <a:tabLst>
                <a:tab pos="181453" algn="l"/>
              </a:tabLst>
            </a:pPr>
            <a:r>
              <a:rPr lang="en-US" sz="1400" b="1" dirty="0">
                <a:solidFill>
                  <a:srgbClr val="374151"/>
                </a:solidFill>
                <a:latin typeface="Georgia"/>
                <a:cs typeface="Calibri"/>
              </a:rPr>
              <a:t>4. Final</a:t>
            </a:r>
            <a:r>
              <a:rPr sz="1400" b="1" spc="-30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b="1" dirty="0">
                <a:solidFill>
                  <a:srgbClr val="374151"/>
                </a:solidFill>
                <a:latin typeface="Georgia"/>
                <a:cs typeface="Calibri"/>
              </a:rPr>
              <a:t>Model:</a:t>
            </a:r>
            <a:r>
              <a:rPr sz="1400" b="1" spc="-56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Use</a:t>
            </a:r>
            <a:r>
              <a:rPr sz="1400" spc="82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the</a:t>
            </a:r>
            <a:r>
              <a:rPr sz="1400" spc="-27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selected</a:t>
            </a:r>
            <a:r>
              <a:rPr sz="1400" spc="-15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set</a:t>
            </a:r>
            <a:r>
              <a:rPr sz="1400" spc="-33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of</a:t>
            </a:r>
            <a:r>
              <a:rPr sz="1400" spc="8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spc="-8" dirty="0">
                <a:solidFill>
                  <a:srgbClr val="374151"/>
                </a:solidFill>
                <a:latin typeface="Georgia"/>
                <a:cs typeface="Calibri"/>
              </a:rPr>
              <a:t>features</a:t>
            </a:r>
            <a:r>
              <a:rPr sz="1400" spc="-52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to</a:t>
            </a:r>
            <a:r>
              <a:rPr sz="1400" spc="-19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train</a:t>
            </a:r>
            <a:r>
              <a:rPr sz="1400" spc="-68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the</a:t>
            </a:r>
            <a:r>
              <a:rPr sz="1400" spc="22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final</a:t>
            </a:r>
            <a:r>
              <a:rPr sz="1400" spc="-60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spc="-8" dirty="0">
                <a:solidFill>
                  <a:srgbClr val="374151"/>
                </a:solidFill>
                <a:latin typeface="Georgia"/>
                <a:cs typeface="Calibri"/>
              </a:rPr>
              <a:t>model.</a:t>
            </a:r>
            <a:endParaRPr sz="1400">
              <a:solidFill>
                <a:prstClr val="black"/>
              </a:solidFill>
              <a:latin typeface="Georgia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7"/>
              </a:spcBef>
            </a:pPr>
            <a:r>
              <a:rPr dirty="0">
                <a:solidFill>
                  <a:srgbClr val="000000"/>
                </a:solidFill>
              </a:rPr>
              <a:t>Backward</a:t>
            </a:r>
            <a:r>
              <a:rPr spc="-172" dirty="0">
                <a:solidFill>
                  <a:srgbClr val="000000"/>
                </a:solidFill>
              </a:rPr>
              <a:t> </a:t>
            </a:r>
            <a:r>
              <a:rPr spc="-8" dirty="0">
                <a:solidFill>
                  <a:srgbClr val="000000"/>
                </a:solidFill>
              </a:rPr>
              <a:t>Elimination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916" y="1273180"/>
            <a:ext cx="4864893" cy="420919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84695" y="349697"/>
            <a:ext cx="6003189" cy="5787354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180975" indent="-171450" defTabSz="457200">
              <a:lnSpc>
                <a:spcPct val="150000"/>
              </a:lnSpc>
              <a:spcBef>
                <a:spcPts val="75"/>
              </a:spcBef>
              <a:buFontTx/>
              <a:buAutoNum type="arabicPeriod"/>
              <a:tabLst>
                <a:tab pos="180977" algn="l"/>
              </a:tabLst>
            </a:pPr>
            <a:r>
              <a:rPr sz="1400" b="1" dirty="0">
                <a:solidFill>
                  <a:srgbClr val="374151"/>
                </a:solidFill>
                <a:latin typeface="Georgia"/>
                <a:cs typeface="Calibri"/>
              </a:rPr>
              <a:t>Initialization:</a:t>
            </a:r>
            <a:r>
              <a:rPr sz="1400" b="1" spc="-82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Begin</a:t>
            </a:r>
            <a:r>
              <a:rPr sz="1400" spc="27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with</a:t>
            </a:r>
            <a:r>
              <a:rPr sz="1400" spc="22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all</a:t>
            </a:r>
            <a:r>
              <a:rPr sz="1400" spc="-30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available</a:t>
            </a:r>
            <a:r>
              <a:rPr sz="1400" spc="-120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spc="-8" dirty="0">
                <a:solidFill>
                  <a:srgbClr val="374151"/>
                </a:solidFill>
                <a:latin typeface="Georgia"/>
                <a:cs typeface="Calibri"/>
              </a:rPr>
              <a:t>features</a:t>
            </a:r>
            <a:r>
              <a:rPr sz="1400" spc="-19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spc="-8" dirty="0">
                <a:solidFill>
                  <a:srgbClr val="374151"/>
                </a:solidFill>
                <a:latin typeface="Georgia"/>
                <a:cs typeface="Calibri"/>
              </a:rPr>
              <a:t>included.</a:t>
            </a:r>
            <a:endParaRPr lang="en-US" sz="1400">
              <a:solidFill>
                <a:prstClr val="black"/>
              </a:solidFill>
              <a:latin typeface="Georgia"/>
              <a:cs typeface="Calibri"/>
            </a:endParaRPr>
          </a:p>
          <a:p>
            <a:pPr marL="180975" indent="-171450" defTabSz="457200">
              <a:lnSpc>
                <a:spcPct val="150000"/>
              </a:lnSpc>
              <a:spcBef>
                <a:spcPts val="15"/>
              </a:spcBef>
              <a:buFontTx/>
              <a:buAutoNum type="arabicPeriod"/>
              <a:tabLst>
                <a:tab pos="180977" algn="l"/>
              </a:tabLst>
            </a:pPr>
            <a:r>
              <a:rPr sz="1400" b="1" spc="-8" dirty="0">
                <a:solidFill>
                  <a:srgbClr val="374151"/>
                </a:solidFill>
                <a:latin typeface="Georgia"/>
                <a:cs typeface="Calibri"/>
              </a:rPr>
              <a:t>Iteration:</a:t>
            </a:r>
            <a:endParaRPr sz="1400">
              <a:solidFill>
                <a:prstClr val="black"/>
              </a:solidFill>
              <a:latin typeface="Georgia"/>
              <a:cs typeface="Calibri"/>
            </a:endParaRPr>
          </a:p>
          <a:p>
            <a:pPr marL="180975" indent="-171450" defTabSz="457200">
              <a:lnSpc>
                <a:spcPct val="150000"/>
              </a:lnSpc>
              <a:spcBef>
                <a:spcPts val="11"/>
              </a:spcBef>
              <a:buFontTx/>
              <a:buAutoNum type="arabicPeriod"/>
              <a:tabLst>
                <a:tab pos="180977" algn="l"/>
              </a:tabLst>
            </a:pPr>
            <a:r>
              <a:rPr lang="en-US" sz="1400" spc="-8" dirty="0">
                <a:solidFill>
                  <a:srgbClr val="374151"/>
                </a:solidFill>
                <a:latin typeface="Georgia"/>
                <a:cs typeface="Calibri"/>
              </a:rPr>
              <a:t>a. Train</a:t>
            </a:r>
            <a:r>
              <a:rPr sz="1400" spc="-113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the</a:t>
            </a:r>
            <a:r>
              <a:rPr sz="1400" spc="-15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model</a:t>
            </a:r>
            <a:r>
              <a:rPr sz="1400" spc="15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using</a:t>
            </a:r>
            <a:r>
              <a:rPr sz="1400" spc="-33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all</a:t>
            </a:r>
            <a:r>
              <a:rPr sz="1400" spc="-52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spc="-8" dirty="0">
                <a:solidFill>
                  <a:srgbClr val="374151"/>
                </a:solidFill>
                <a:latin typeface="Georgia"/>
                <a:cs typeface="Calibri"/>
              </a:rPr>
              <a:t>features.</a:t>
            </a:r>
            <a:endParaRPr sz="1400">
              <a:solidFill>
                <a:prstClr val="black"/>
              </a:solidFill>
              <a:latin typeface="Georgia"/>
              <a:cs typeface="Calibri"/>
            </a:endParaRPr>
          </a:p>
          <a:p>
            <a:pPr marL="9525" marR="59055" defTabSz="457200">
              <a:lnSpc>
                <a:spcPct val="150000"/>
              </a:lnSpc>
              <a:spcBef>
                <a:spcPts val="27"/>
              </a:spcBef>
              <a:tabLst>
                <a:tab pos="180977" algn="l"/>
              </a:tabLst>
            </a:pPr>
            <a:r>
              <a:rPr lang="en-US" sz="1400" dirty="0">
                <a:solidFill>
                  <a:srgbClr val="374151"/>
                </a:solidFill>
                <a:latin typeface="Georgia"/>
                <a:cs typeface="Calibri"/>
              </a:rPr>
              <a:t> 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b.</a:t>
            </a:r>
            <a:r>
              <a:rPr sz="1400" spc="-38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b="1" spc="-8" dirty="0">
                <a:solidFill>
                  <a:srgbClr val="374151"/>
                </a:solidFill>
                <a:latin typeface="Georgia"/>
                <a:cs typeface="Calibri"/>
              </a:rPr>
              <a:t>Evaluate</a:t>
            </a:r>
            <a:r>
              <a:rPr sz="1400" b="1" spc="-38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b="1" dirty="0">
                <a:solidFill>
                  <a:srgbClr val="374151"/>
                </a:solidFill>
                <a:latin typeface="Georgia"/>
                <a:cs typeface="Calibri"/>
              </a:rPr>
              <a:t>Model: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Assess</a:t>
            </a:r>
            <a:r>
              <a:rPr sz="1400" spc="3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the</a:t>
            </a:r>
            <a:r>
              <a:rPr sz="1400" spc="-30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performance</a:t>
            </a:r>
            <a:r>
              <a:rPr sz="1400" spc="27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of</a:t>
            </a:r>
            <a:r>
              <a:rPr sz="1400" spc="3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the</a:t>
            </a:r>
            <a:r>
              <a:rPr sz="1400" spc="-27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model</a:t>
            </a:r>
            <a:r>
              <a:rPr sz="1400" spc="-56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using</a:t>
            </a:r>
            <a:r>
              <a:rPr sz="1400" spc="-49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spc="-38" dirty="0">
                <a:solidFill>
                  <a:srgbClr val="374151"/>
                </a:solidFill>
                <a:latin typeface="Georgia"/>
                <a:cs typeface="Calibri"/>
              </a:rPr>
              <a:t>a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chosen</a:t>
            </a:r>
            <a:r>
              <a:rPr sz="1400" spc="-30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evaluation</a:t>
            </a:r>
            <a:r>
              <a:rPr sz="1400" spc="-120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metric</a:t>
            </a:r>
            <a:r>
              <a:rPr sz="1400" spc="-49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(e.g.,</a:t>
            </a:r>
            <a:r>
              <a:rPr sz="1400" spc="60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mean</a:t>
            </a:r>
            <a:r>
              <a:rPr sz="1400" spc="-75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squared</a:t>
            </a:r>
            <a:r>
              <a:rPr sz="1400" spc="-19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spc="-15" dirty="0">
                <a:solidFill>
                  <a:srgbClr val="374151"/>
                </a:solidFill>
                <a:latin typeface="Georgia"/>
                <a:cs typeface="Calibri"/>
              </a:rPr>
              <a:t>error,</a:t>
            </a:r>
            <a:r>
              <a:rPr sz="1400" spc="11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R-squared)</a:t>
            </a:r>
            <a:r>
              <a:rPr sz="1400" spc="-56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spc="-19" dirty="0">
                <a:solidFill>
                  <a:srgbClr val="374151"/>
                </a:solidFill>
                <a:latin typeface="Georgia"/>
                <a:cs typeface="Calibri"/>
              </a:rPr>
              <a:t>on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a</a:t>
            </a:r>
            <a:r>
              <a:rPr sz="1400" spc="33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validation</a:t>
            </a:r>
            <a:r>
              <a:rPr sz="1400" spc="-97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set</a:t>
            </a:r>
            <a:r>
              <a:rPr sz="1400" spc="8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spc="-8" dirty="0">
                <a:solidFill>
                  <a:srgbClr val="374151"/>
                </a:solidFill>
                <a:latin typeface="Georgia"/>
                <a:cs typeface="Calibri"/>
              </a:rPr>
              <a:t>through</a:t>
            </a:r>
            <a:r>
              <a:rPr sz="1400" spc="-33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spc="-15" dirty="0">
                <a:solidFill>
                  <a:srgbClr val="374151"/>
                </a:solidFill>
                <a:latin typeface="Georgia"/>
                <a:cs typeface="Calibri"/>
              </a:rPr>
              <a:t>cross-</a:t>
            </a:r>
            <a:r>
              <a:rPr sz="1400" spc="-8" dirty="0">
                <a:solidFill>
                  <a:srgbClr val="374151"/>
                </a:solidFill>
                <a:latin typeface="Georgia"/>
                <a:cs typeface="Calibri"/>
              </a:rPr>
              <a:t>validation.</a:t>
            </a:r>
            <a:endParaRPr sz="1400">
              <a:solidFill>
                <a:prstClr val="black"/>
              </a:solidFill>
              <a:latin typeface="Georgia"/>
              <a:cs typeface="Calibri"/>
            </a:endParaRPr>
          </a:p>
          <a:p>
            <a:pPr marL="9525" marR="100965" defTabSz="457200">
              <a:lnSpc>
                <a:spcPct val="150000"/>
              </a:lnSpc>
              <a:tabLst>
                <a:tab pos="180977" algn="l"/>
              </a:tabLst>
            </a:pPr>
            <a:r>
              <a:rPr lang="en-US" sz="1400">
                <a:solidFill>
                  <a:srgbClr val="374151"/>
                </a:solidFill>
                <a:latin typeface="Georgia"/>
                <a:cs typeface="Calibri"/>
              </a:rPr>
              <a:t> 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c.</a:t>
            </a:r>
            <a:r>
              <a:rPr sz="1400" spc="30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b="1" dirty="0">
                <a:solidFill>
                  <a:srgbClr val="374151"/>
                </a:solidFill>
                <a:latin typeface="Georgia"/>
                <a:cs typeface="Calibri"/>
              </a:rPr>
              <a:t>Remove</a:t>
            </a:r>
            <a:r>
              <a:rPr sz="1400" b="1" spc="-86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b="1" dirty="0">
                <a:solidFill>
                  <a:srgbClr val="374151"/>
                </a:solidFill>
                <a:latin typeface="Georgia"/>
                <a:cs typeface="Calibri"/>
              </a:rPr>
              <a:t>One</a:t>
            </a:r>
            <a:r>
              <a:rPr sz="1400" b="1" spc="-30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b="1" dirty="0">
                <a:solidFill>
                  <a:srgbClr val="374151"/>
                </a:solidFill>
                <a:latin typeface="Georgia"/>
                <a:cs typeface="Calibri"/>
              </a:rPr>
              <a:t>Feature:</a:t>
            </a:r>
            <a:r>
              <a:rPr sz="1400" b="1" spc="-38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spc="-8" dirty="0">
                <a:solidFill>
                  <a:srgbClr val="374151"/>
                </a:solidFill>
                <a:latin typeface="Georgia"/>
                <a:cs typeface="Calibri"/>
              </a:rPr>
              <a:t>Remove</a:t>
            </a:r>
            <a:r>
              <a:rPr sz="1400" spc="-79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one</a:t>
            </a:r>
            <a:r>
              <a:rPr sz="1400" spc="-19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spc="-8" dirty="0">
                <a:solidFill>
                  <a:srgbClr val="374151"/>
                </a:solidFill>
                <a:latin typeface="Georgia"/>
                <a:cs typeface="Calibri"/>
              </a:rPr>
              <a:t>feature</a:t>
            </a:r>
            <a:r>
              <a:rPr sz="1400" spc="-19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(one</a:t>
            </a:r>
            <a:r>
              <a:rPr sz="1400" spc="30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at</a:t>
            </a:r>
            <a:r>
              <a:rPr sz="1400" spc="-82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a time)</a:t>
            </a:r>
            <a:r>
              <a:rPr sz="1400" spc="19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spc="-15" dirty="0">
                <a:solidFill>
                  <a:srgbClr val="374151"/>
                </a:solidFill>
                <a:latin typeface="Georgia"/>
                <a:cs typeface="Calibri"/>
              </a:rPr>
              <a:t>from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the</a:t>
            </a:r>
            <a:r>
              <a:rPr sz="1400" spc="-19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set</a:t>
            </a:r>
            <a:r>
              <a:rPr sz="1400" spc="38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of</a:t>
            </a:r>
            <a:r>
              <a:rPr sz="1400" spc="-38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features</a:t>
            </a:r>
            <a:r>
              <a:rPr sz="1400" spc="15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and</a:t>
            </a:r>
            <a:r>
              <a:rPr sz="1400" spc="-60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train</a:t>
            </a:r>
            <a:r>
              <a:rPr sz="1400" spc="-60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the</a:t>
            </a:r>
            <a:r>
              <a:rPr sz="1400" spc="-15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model</a:t>
            </a:r>
            <a:r>
              <a:rPr sz="1400" spc="11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again</a:t>
            </a:r>
            <a:r>
              <a:rPr sz="1400" spc="-116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without</a:t>
            </a:r>
            <a:r>
              <a:rPr sz="1400" spc="-22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spc="-15" dirty="0">
                <a:solidFill>
                  <a:srgbClr val="374151"/>
                </a:solidFill>
                <a:latin typeface="Georgia"/>
                <a:cs typeface="Calibri"/>
              </a:rPr>
              <a:t>that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particular</a:t>
            </a:r>
            <a:r>
              <a:rPr sz="1400" spc="-30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spc="-8" dirty="0">
                <a:solidFill>
                  <a:srgbClr val="374151"/>
                </a:solidFill>
                <a:latin typeface="Georgia"/>
                <a:cs typeface="Calibri"/>
              </a:rPr>
              <a:t>feature.</a:t>
            </a:r>
            <a:endParaRPr sz="1400">
              <a:solidFill>
                <a:prstClr val="black"/>
              </a:solidFill>
              <a:latin typeface="Georgia"/>
              <a:cs typeface="Calibri"/>
            </a:endParaRPr>
          </a:p>
          <a:p>
            <a:pPr marL="9525" marR="92710" defTabSz="457200">
              <a:lnSpc>
                <a:spcPct val="150000"/>
              </a:lnSpc>
              <a:spcBef>
                <a:spcPts val="30"/>
              </a:spcBef>
              <a:tabLst>
                <a:tab pos="180977" algn="l"/>
              </a:tabLst>
            </a:pPr>
            <a:r>
              <a:rPr lang="en-US" sz="1400" dirty="0">
                <a:solidFill>
                  <a:srgbClr val="374151"/>
                </a:solidFill>
                <a:latin typeface="Georgia"/>
                <a:cs typeface="Calibri"/>
              </a:rPr>
              <a:t>   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d.</a:t>
            </a:r>
            <a:r>
              <a:rPr sz="1400" spc="-38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b="1" spc="-8" dirty="0">
                <a:solidFill>
                  <a:srgbClr val="374151"/>
                </a:solidFill>
                <a:latin typeface="Georgia"/>
                <a:cs typeface="Calibri"/>
              </a:rPr>
              <a:t>Evaluate</a:t>
            </a:r>
            <a:r>
              <a:rPr sz="1400" b="1" spc="-33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b="1" dirty="0">
                <a:solidFill>
                  <a:srgbClr val="374151"/>
                </a:solidFill>
                <a:latin typeface="Georgia"/>
                <a:cs typeface="Calibri"/>
              </a:rPr>
              <a:t>Model</a:t>
            </a:r>
            <a:r>
              <a:rPr sz="1400" b="1" spc="-27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b="1" dirty="0">
                <a:solidFill>
                  <a:srgbClr val="374151"/>
                </a:solidFill>
                <a:latin typeface="Georgia"/>
                <a:cs typeface="Calibri"/>
              </a:rPr>
              <a:t>without</a:t>
            </a:r>
            <a:r>
              <a:rPr sz="1400" b="1" spc="-49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b="1" dirty="0">
                <a:solidFill>
                  <a:srgbClr val="374151"/>
                </a:solidFill>
                <a:latin typeface="Georgia"/>
                <a:cs typeface="Calibri"/>
              </a:rPr>
              <a:t>Feature:</a:t>
            </a:r>
            <a:r>
              <a:rPr sz="1400" b="1" spc="-38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Evaluate</a:t>
            </a:r>
            <a:r>
              <a:rPr sz="1400" spc="-139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the</a:t>
            </a:r>
            <a:r>
              <a:rPr sz="1400" spc="-27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performance</a:t>
            </a:r>
            <a:r>
              <a:rPr sz="1400" spc="27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spc="-19" dirty="0">
                <a:solidFill>
                  <a:srgbClr val="374151"/>
                </a:solidFill>
                <a:latin typeface="Georgia"/>
                <a:cs typeface="Calibri"/>
              </a:rPr>
              <a:t>of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the</a:t>
            </a:r>
            <a:r>
              <a:rPr sz="1400" spc="-22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updated</a:t>
            </a:r>
            <a:r>
              <a:rPr sz="1400" spc="-120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model</a:t>
            </a:r>
            <a:r>
              <a:rPr sz="1400" spc="8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(without</a:t>
            </a:r>
            <a:r>
              <a:rPr sz="1400" spc="-86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the</a:t>
            </a:r>
            <a:r>
              <a:rPr sz="1400" spc="30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spc="-8" dirty="0">
                <a:solidFill>
                  <a:srgbClr val="374151"/>
                </a:solidFill>
                <a:latin typeface="Georgia"/>
                <a:cs typeface="Calibri"/>
              </a:rPr>
              <a:t>removed</a:t>
            </a:r>
            <a:r>
              <a:rPr sz="1400" spc="-56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feature)</a:t>
            </a:r>
            <a:r>
              <a:rPr sz="1400" spc="15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using</a:t>
            </a:r>
            <a:r>
              <a:rPr sz="1400" spc="-41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the</a:t>
            </a:r>
            <a:r>
              <a:rPr sz="1400" spc="-19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spc="-15" dirty="0">
                <a:solidFill>
                  <a:srgbClr val="374151"/>
                </a:solidFill>
                <a:latin typeface="Georgia"/>
                <a:cs typeface="Calibri"/>
              </a:rPr>
              <a:t>same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evaluation</a:t>
            </a:r>
            <a:r>
              <a:rPr sz="1400" spc="-71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spc="-8" dirty="0">
                <a:solidFill>
                  <a:srgbClr val="374151"/>
                </a:solidFill>
                <a:latin typeface="Georgia"/>
                <a:cs typeface="Calibri"/>
              </a:rPr>
              <a:t>metric.</a:t>
            </a:r>
            <a:endParaRPr sz="1400">
              <a:solidFill>
                <a:prstClr val="black"/>
              </a:solidFill>
              <a:latin typeface="Georgia"/>
              <a:cs typeface="Calibri"/>
            </a:endParaRPr>
          </a:p>
          <a:p>
            <a:pPr marL="9525" marR="417195" defTabSz="457200">
              <a:lnSpc>
                <a:spcPct val="150000"/>
              </a:lnSpc>
              <a:tabLst>
                <a:tab pos="180977" algn="l"/>
              </a:tabLst>
            </a:pPr>
            <a:r>
              <a:rPr lang="en-US" sz="1400" dirty="0">
                <a:solidFill>
                  <a:srgbClr val="374151"/>
                </a:solidFill>
                <a:latin typeface="Georgia"/>
                <a:cs typeface="Calibri"/>
              </a:rPr>
              <a:t> 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e.</a:t>
            </a:r>
            <a:r>
              <a:rPr sz="1400" spc="-22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b="1" dirty="0">
                <a:solidFill>
                  <a:srgbClr val="374151"/>
                </a:solidFill>
                <a:latin typeface="Georgia"/>
                <a:cs typeface="Calibri"/>
              </a:rPr>
              <a:t>Criterion</a:t>
            </a:r>
            <a:r>
              <a:rPr sz="1400" b="1" spc="-71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b="1" dirty="0">
                <a:solidFill>
                  <a:srgbClr val="374151"/>
                </a:solidFill>
                <a:latin typeface="Georgia"/>
                <a:cs typeface="Calibri"/>
              </a:rPr>
              <a:t>for</a:t>
            </a:r>
            <a:r>
              <a:rPr sz="1400" b="1" spc="-52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b="1" dirty="0">
                <a:solidFill>
                  <a:srgbClr val="374151"/>
                </a:solidFill>
                <a:latin typeface="Georgia"/>
                <a:cs typeface="Calibri"/>
              </a:rPr>
              <a:t>Removal:</a:t>
            </a:r>
            <a:r>
              <a:rPr sz="1400" b="1" spc="-90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Remove</a:t>
            </a:r>
            <a:r>
              <a:rPr sz="1400" spc="-19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the</a:t>
            </a:r>
            <a:r>
              <a:rPr sz="1400" spc="-19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spc="-8" dirty="0">
                <a:solidFill>
                  <a:srgbClr val="374151"/>
                </a:solidFill>
                <a:latin typeface="Georgia"/>
                <a:cs typeface="Calibri"/>
              </a:rPr>
              <a:t>feature</a:t>
            </a:r>
            <a:r>
              <a:rPr sz="1400" spc="-19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whose</a:t>
            </a:r>
            <a:r>
              <a:rPr sz="1400" spc="33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spc="-8" dirty="0">
                <a:solidFill>
                  <a:srgbClr val="374151"/>
                </a:solidFill>
                <a:latin typeface="Georgia"/>
                <a:cs typeface="Calibri"/>
              </a:rPr>
              <a:t>absence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causes</a:t>
            </a:r>
            <a:r>
              <a:rPr sz="1400" spc="-30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the</a:t>
            </a:r>
            <a:r>
              <a:rPr sz="1400" spc="-8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least</a:t>
            </a:r>
            <a:r>
              <a:rPr sz="1400" spc="-15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impact</a:t>
            </a:r>
            <a:r>
              <a:rPr sz="1400" spc="-15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or</a:t>
            </a:r>
            <a:r>
              <a:rPr sz="1400" spc="-33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degradation</a:t>
            </a:r>
            <a:r>
              <a:rPr sz="1400" spc="-109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in</a:t>
            </a:r>
            <a:r>
              <a:rPr sz="1400" spc="-49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the</a:t>
            </a:r>
            <a:r>
              <a:rPr sz="1400" spc="-8" dirty="0">
                <a:solidFill>
                  <a:srgbClr val="374151"/>
                </a:solidFill>
                <a:latin typeface="Georgia"/>
                <a:cs typeface="Calibri"/>
              </a:rPr>
              <a:t> model's performance.</a:t>
            </a:r>
            <a:endParaRPr sz="1400">
              <a:solidFill>
                <a:prstClr val="black"/>
              </a:solidFill>
              <a:latin typeface="Georgia"/>
              <a:cs typeface="Calibri"/>
            </a:endParaRPr>
          </a:p>
          <a:p>
            <a:pPr marL="9525" defTabSz="457200">
              <a:lnSpc>
                <a:spcPct val="150000"/>
              </a:lnSpc>
              <a:tabLst>
                <a:tab pos="180977" algn="l"/>
              </a:tabLst>
            </a:pPr>
            <a:r>
              <a:rPr lang="en-US" sz="1400" spc="-33" dirty="0">
                <a:solidFill>
                  <a:srgbClr val="374151"/>
                </a:solidFill>
                <a:latin typeface="Georgia"/>
                <a:cs typeface="Calibri"/>
              </a:rPr>
              <a:t>  </a:t>
            </a:r>
            <a:r>
              <a:rPr sz="1400" spc="-33" dirty="0">
                <a:solidFill>
                  <a:srgbClr val="374151"/>
                </a:solidFill>
                <a:latin typeface="Georgia"/>
                <a:cs typeface="Calibri"/>
              </a:rPr>
              <a:t>f.</a:t>
            </a:r>
            <a:r>
              <a:rPr sz="1400" spc="-3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b="1" spc="-8" dirty="0">
                <a:solidFill>
                  <a:srgbClr val="374151"/>
                </a:solidFill>
                <a:latin typeface="Georgia"/>
                <a:cs typeface="Calibri"/>
              </a:rPr>
              <a:t>Iterate:</a:t>
            </a:r>
            <a:r>
              <a:rPr sz="1400" b="1" spc="-33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Repeat</a:t>
            </a:r>
            <a:r>
              <a:rPr sz="1400" spc="-86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steps</a:t>
            </a:r>
            <a:r>
              <a:rPr sz="1400" spc="-8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(a)</a:t>
            </a:r>
            <a:r>
              <a:rPr sz="1400" spc="-56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through</a:t>
            </a:r>
            <a:r>
              <a:rPr sz="1400" spc="-19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(e) until</a:t>
            </a:r>
            <a:r>
              <a:rPr sz="1400" spc="-71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further</a:t>
            </a:r>
            <a:r>
              <a:rPr sz="1400" spc="-56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removal</a:t>
            </a:r>
            <a:r>
              <a:rPr sz="1400" spc="-68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spc="-19" dirty="0">
                <a:solidFill>
                  <a:srgbClr val="374151"/>
                </a:solidFill>
                <a:latin typeface="Georgia"/>
                <a:cs typeface="Calibri"/>
              </a:rPr>
              <a:t>of</a:t>
            </a:r>
            <a:endParaRPr sz="1400">
              <a:solidFill>
                <a:prstClr val="black"/>
              </a:solidFill>
              <a:latin typeface="Georgia"/>
              <a:cs typeface="Calibri"/>
            </a:endParaRPr>
          </a:p>
          <a:p>
            <a:pPr marL="180975" marR="3810" defTabSz="457200">
              <a:lnSpc>
                <a:spcPct val="150000"/>
              </a:lnSpc>
              <a:spcBef>
                <a:spcPts val="3"/>
              </a:spcBef>
            </a:pP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features does</a:t>
            </a:r>
            <a:r>
              <a:rPr sz="1400" spc="-45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not</a:t>
            </a:r>
            <a:r>
              <a:rPr sz="1400" spc="-33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significantly</a:t>
            </a:r>
            <a:r>
              <a:rPr sz="1400" spc="-131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spc="-8" dirty="0">
                <a:solidFill>
                  <a:srgbClr val="374151"/>
                </a:solidFill>
                <a:latin typeface="Georgia"/>
                <a:cs typeface="Calibri"/>
              </a:rPr>
              <a:t>degrade</a:t>
            </a:r>
            <a:r>
              <a:rPr sz="1400" spc="-79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the</a:t>
            </a:r>
            <a:r>
              <a:rPr sz="1400" spc="-22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model's</a:t>
            </a:r>
            <a:r>
              <a:rPr sz="1400" spc="-52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performance</a:t>
            </a:r>
            <a:r>
              <a:rPr sz="1400" spc="30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spc="-19" dirty="0">
                <a:solidFill>
                  <a:srgbClr val="374151"/>
                </a:solidFill>
                <a:latin typeface="Georgia"/>
                <a:cs typeface="Calibri"/>
              </a:rPr>
              <a:t>or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until</a:t>
            </a:r>
            <a:r>
              <a:rPr sz="1400" spc="-30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a</a:t>
            </a:r>
            <a:r>
              <a:rPr sz="1400" spc="30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spc="-8" dirty="0">
                <a:solidFill>
                  <a:srgbClr val="374151"/>
                </a:solidFill>
                <a:latin typeface="Georgia"/>
                <a:cs typeface="Calibri"/>
              </a:rPr>
              <a:t>predefined</a:t>
            </a:r>
            <a:r>
              <a:rPr sz="1400" spc="-97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stopping</a:t>
            </a:r>
            <a:r>
              <a:rPr sz="1400" spc="-79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criterion</a:t>
            </a:r>
            <a:r>
              <a:rPr sz="1400" spc="27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is</a:t>
            </a:r>
            <a:r>
              <a:rPr sz="1400" spc="-22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spc="-15">
                <a:solidFill>
                  <a:srgbClr val="374151"/>
                </a:solidFill>
                <a:latin typeface="Georgia"/>
                <a:cs typeface="Calibri"/>
              </a:rPr>
              <a:t>met.</a:t>
            </a:r>
            <a:endParaRPr lang="en-US" sz="1400">
              <a:solidFill>
                <a:srgbClr val="000000"/>
              </a:solidFill>
              <a:latin typeface="Georgia"/>
              <a:cs typeface="Calibri"/>
            </a:endParaRPr>
          </a:p>
          <a:p>
            <a:pPr marL="180975" marR="3810" defTabSz="457200">
              <a:lnSpc>
                <a:spcPct val="150000"/>
              </a:lnSpc>
              <a:spcBef>
                <a:spcPts val="3"/>
              </a:spcBef>
            </a:pPr>
            <a:r>
              <a:rPr lang="en-US" sz="1400" b="1" dirty="0">
                <a:solidFill>
                  <a:srgbClr val="374151"/>
                </a:solidFill>
                <a:latin typeface="Georgia"/>
                <a:cs typeface="Calibri"/>
              </a:rPr>
              <a:t>4. Final</a:t>
            </a:r>
            <a:r>
              <a:rPr sz="1400" b="1" spc="-41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b="1" dirty="0">
                <a:solidFill>
                  <a:srgbClr val="374151"/>
                </a:solidFill>
                <a:latin typeface="Georgia"/>
                <a:cs typeface="Calibri"/>
              </a:rPr>
              <a:t>Model:</a:t>
            </a:r>
            <a:r>
              <a:rPr sz="1400" b="1" spc="-60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Use</a:t>
            </a:r>
            <a:r>
              <a:rPr sz="1400" spc="68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the</a:t>
            </a:r>
            <a:r>
              <a:rPr sz="1400" spc="-38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selected</a:t>
            </a:r>
            <a:r>
              <a:rPr sz="1400" spc="-27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subset</a:t>
            </a:r>
            <a:r>
              <a:rPr sz="1400" spc="-41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of</a:t>
            </a:r>
            <a:r>
              <a:rPr sz="1400" spc="-60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features</a:t>
            </a:r>
            <a:r>
              <a:rPr sz="1400" spc="-8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to</a:t>
            </a:r>
            <a:r>
              <a:rPr sz="1400" spc="-30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train</a:t>
            </a:r>
            <a:r>
              <a:rPr sz="1400" spc="-75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/>
                <a:cs typeface="Calibri"/>
              </a:rPr>
              <a:t>the</a:t>
            </a:r>
            <a:r>
              <a:rPr sz="1400" spc="-38" dirty="0">
                <a:solidFill>
                  <a:srgbClr val="374151"/>
                </a:solidFill>
                <a:latin typeface="Georgia"/>
                <a:cs typeface="Calibri"/>
              </a:rPr>
              <a:t> </a:t>
            </a:r>
            <a:r>
              <a:rPr sz="1400" spc="-8" dirty="0">
                <a:solidFill>
                  <a:srgbClr val="374151"/>
                </a:solidFill>
                <a:latin typeface="Georgia"/>
                <a:cs typeface="Calibri"/>
              </a:rPr>
              <a:t>final model.</a:t>
            </a:r>
            <a:endParaRPr sz="1400">
              <a:solidFill>
                <a:prstClr val="black"/>
              </a:solidFill>
              <a:latin typeface="Georgia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9801" y="1100138"/>
            <a:ext cx="9553803" cy="232768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1805" y="3571875"/>
            <a:ext cx="9092590" cy="26918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85E0EEC-00E4-4EBE-CA29-DBED0EFD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2183" y="2202942"/>
            <a:ext cx="7714297" cy="629820"/>
          </a:xfrm>
          <a:prstGeom prst="rect">
            <a:avLst/>
          </a:prstGeom>
        </p:spPr>
        <p:txBody>
          <a:bodyPr vert="horz" wrap="square" lIns="0" tIns="39529" rIns="0" bIns="0" rtlCol="0">
            <a:spAutoFit/>
          </a:bodyPr>
          <a:lstStyle/>
          <a:p>
            <a:pPr marL="180977" marR="3810" indent="-171928" defTabSz="457200">
              <a:lnSpc>
                <a:spcPts val="2310"/>
              </a:lnSpc>
              <a:spcBef>
                <a:spcPts val="311"/>
              </a:spcBef>
              <a:buFont typeface="Arial"/>
              <a:buChar char="•"/>
              <a:tabLst>
                <a:tab pos="180977" algn="l"/>
              </a:tabLst>
            </a:pPr>
            <a:r>
              <a:rPr sz="2063" u="sng" spc="-8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https://www.kaggle.com/code/jurk06/forward-</a:t>
            </a:r>
            <a:r>
              <a:rPr sz="2063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and-backward-</a:t>
            </a:r>
            <a:r>
              <a:rPr sz="2063" u="sng" spc="-8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subset-</a:t>
            </a:r>
            <a:r>
              <a:rPr sz="2063" spc="-8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063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selection-</a:t>
            </a:r>
            <a:r>
              <a:rPr sz="2063" u="sng" spc="-8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method</a:t>
            </a:r>
            <a:endParaRPr sz="2063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5428C7-28B1-56F3-95A3-6861A1C9E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499" y="263748"/>
            <a:ext cx="11209376" cy="633828"/>
          </a:xfrm>
          <a:prstGeom prst="rect">
            <a:avLst/>
          </a:prstGeom>
        </p:spPr>
        <p:txBody>
          <a:bodyPr vert="horz" wrap="square" lIns="0" tIns="10478" rIns="0" bIns="0" rtlCol="0" anchor="ctr">
            <a:spAutoFit/>
          </a:bodyPr>
          <a:lstStyle/>
          <a:p>
            <a:pPr marL="9525">
              <a:spcBef>
                <a:spcPts val="82"/>
              </a:spcBef>
            </a:pPr>
            <a:r>
              <a:rPr sz="4500" dirty="0">
                <a:solidFill>
                  <a:srgbClr val="000000"/>
                </a:solidFill>
              </a:rPr>
              <a:t>Feature</a:t>
            </a:r>
            <a:r>
              <a:rPr sz="4500" spc="-217" dirty="0">
                <a:solidFill>
                  <a:srgbClr val="000000"/>
                </a:solidFill>
              </a:rPr>
              <a:t> </a:t>
            </a:r>
            <a:r>
              <a:rPr sz="4500" spc="-8" dirty="0">
                <a:solidFill>
                  <a:srgbClr val="000000"/>
                </a:solidFill>
              </a:rPr>
              <a:t>Engineering</a:t>
            </a:r>
            <a:endParaRPr sz="4500"/>
          </a:p>
        </p:txBody>
      </p:sp>
      <p:pic>
        <p:nvPicPr>
          <p:cNvPr id="4" name="object 2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90345" y="1207008"/>
            <a:ext cx="8211311" cy="43342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981AE-8639-FCD3-6105-1E7D31E4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624" y="1137256"/>
            <a:ext cx="8185024" cy="5053232"/>
          </a:xfrm>
        </p:spPr>
        <p:txBody>
          <a:bodyPr>
            <a:normAutofit/>
          </a:bodyPr>
          <a:lstStyle/>
          <a:p>
            <a:r>
              <a:rPr lang="en-US" sz="2000" dirty="0"/>
              <a:t>Data Cleaning and Preprocessing</a:t>
            </a:r>
          </a:p>
          <a:p>
            <a:r>
              <a:rPr lang="en-US" sz="2000" dirty="0"/>
              <a:t>Handling Missing Values: Strategies include imputation, deletion, or using models to predict missing values.</a:t>
            </a:r>
          </a:p>
          <a:p>
            <a:r>
              <a:rPr lang="en-US" sz="2000" dirty="0"/>
              <a:t>Dealing with Outliers:</a:t>
            </a:r>
          </a:p>
          <a:p>
            <a:r>
              <a:rPr lang="en-US" sz="2000" dirty="0"/>
              <a:t>Feature Creation</a:t>
            </a:r>
          </a:p>
          <a:p>
            <a:r>
              <a:rPr lang="en-US" sz="2000" dirty="0"/>
              <a:t>Derived Features: Creating new features from existing ones, like combining, binning, or polynomial features.</a:t>
            </a:r>
          </a:p>
          <a:p>
            <a:r>
              <a:rPr lang="en-US" sz="2000" dirty="0"/>
              <a:t>Domain Knowledge Incorporation: Utilizing domain expertise to craft features relevant to the problem. Feature Scaling and Normalization</a:t>
            </a:r>
          </a:p>
          <a:p>
            <a:endParaRPr lang="en-IN" sz="200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499" y="249899"/>
            <a:ext cx="11209376" cy="661526"/>
          </a:xfrm>
          <a:prstGeom prst="rect">
            <a:avLst/>
          </a:prstGeom>
        </p:spPr>
        <p:txBody>
          <a:bodyPr vert="horz" wrap="square" lIns="0" tIns="216216" rIns="0" bIns="0" rtlCol="0" anchor="ctr">
            <a:spAutoFit/>
          </a:bodyPr>
          <a:lstStyle/>
          <a:p>
            <a:pPr marL="9525">
              <a:spcBef>
                <a:spcPts val="97"/>
              </a:spcBef>
            </a:pPr>
            <a:r>
              <a:rPr dirty="0">
                <a:solidFill>
                  <a:srgbClr val="000000"/>
                </a:solidFill>
              </a:rPr>
              <a:t>Feature</a:t>
            </a:r>
            <a:r>
              <a:rPr spc="-168" dirty="0">
                <a:solidFill>
                  <a:srgbClr val="000000"/>
                </a:solidFill>
              </a:rPr>
              <a:t> </a:t>
            </a:r>
            <a:r>
              <a:rPr spc="-8" dirty="0">
                <a:solidFill>
                  <a:srgbClr val="000000"/>
                </a:solidFill>
              </a:rPr>
              <a:t>Engineering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576F-6281-4161-CA60-EA9E1321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3AB81-070E-C5CF-25DF-3A9E151C0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Scaling Numerical Features: Ensuring features are on a similar scale (e.g., Min-Max scaling, Standardization).</a:t>
            </a:r>
          </a:p>
          <a:p>
            <a:r>
              <a:rPr lang="en-US" sz="1800" dirty="0"/>
              <a:t>Normalization: Bringing features to a standard scale to aid model convergence. Handling Categorical Variables</a:t>
            </a:r>
          </a:p>
          <a:p>
            <a:r>
              <a:rPr lang="en-US" sz="1800" dirty="0"/>
              <a:t>One-Hot Encoding: Transforming categorical variables into binary vectors.</a:t>
            </a:r>
          </a:p>
          <a:p>
            <a:r>
              <a:rPr lang="en-US" sz="1800" dirty="0"/>
              <a:t>Label Encoding: Converting categorical values into numerical labels.</a:t>
            </a:r>
          </a:p>
          <a:p>
            <a:r>
              <a:rPr lang="en-US" sz="1800" dirty="0"/>
              <a:t>Feature Selection/Extraction</a:t>
            </a:r>
          </a:p>
          <a:p>
            <a:r>
              <a:rPr lang="en-US" sz="1800" dirty="0"/>
              <a:t>Removing Redundant Features: Eliminating features that do not contribute significantly to the model.</a:t>
            </a:r>
          </a:p>
          <a:p>
            <a:r>
              <a:rPr lang="en-US" sz="1800" dirty="0"/>
              <a:t>Techniques: Filter, wrapper, embedded methods, and dimensionality reduction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2742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7840D-E44F-5424-BBCA-95C2C328D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977" indent="-171452">
              <a:spcBef>
                <a:spcPts val="75"/>
              </a:spcBef>
              <a:buFont typeface="Arial"/>
              <a:buChar char="•"/>
              <a:tabLst>
                <a:tab pos="180977" algn="l"/>
              </a:tabLst>
            </a:pPr>
            <a:r>
              <a:rPr lang="en-US" spc="-8" dirty="0">
                <a:solidFill>
                  <a:srgbClr val="2E5395"/>
                </a:solidFill>
                <a:latin typeface="Calibri"/>
                <a:cs typeface="Calibri"/>
              </a:rPr>
              <a:t>One-</a:t>
            </a:r>
            <a:r>
              <a:rPr lang="en-US" dirty="0">
                <a:solidFill>
                  <a:srgbClr val="2E5395"/>
                </a:solidFill>
                <a:latin typeface="Calibri"/>
                <a:cs typeface="Calibri"/>
              </a:rPr>
              <a:t>Hot</a:t>
            </a:r>
            <a:r>
              <a:rPr lang="en-US" spc="-19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lang="en-US" spc="-8" dirty="0">
                <a:solidFill>
                  <a:srgbClr val="2E5395"/>
                </a:solidFill>
                <a:latin typeface="Calibri"/>
                <a:cs typeface="Calibri"/>
              </a:rPr>
              <a:t>Encoding</a:t>
            </a:r>
            <a:endParaRPr lang="en-US" dirty="0">
              <a:latin typeface="Calibri"/>
              <a:cs typeface="Calibri"/>
            </a:endParaRPr>
          </a:p>
          <a:p>
            <a:pPr marL="180977" indent="-171452">
              <a:spcBef>
                <a:spcPts val="664"/>
              </a:spcBef>
              <a:buFont typeface="Arial"/>
              <a:buChar char="•"/>
              <a:tabLst>
                <a:tab pos="180977" algn="l"/>
              </a:tabLst>
            </a:pPr>
            <a:r>
              <a:rPr lang="en-US" dirty="0">
                <a:solidFill>
                  <a:srgbClr val="2E5395"/>
                </a:solidFill>
                <a:latin typeface="Calibri"/>
                <a:cs typeface="Calibri"/>
              </a:rPr>
              <a:t>Label</a:t>
            </a:r>
            <a:r>
              <a:rPr lang="en-US" spc="-19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lang="en-US" spc="-8" dirty="0">
                <a:solidFill>
                  <a:srgbClr val="2E5395"/>
                </a:solidFill>
                <a:latin typeface="Calibri"/>
                <a:cs typeface="Calibri"/>
              </a:rPr>
              <a:t>Encoding</a:t>
            </a:r>
            <a:endParaRPr lang="en-US" dirty="0">
              <a:latin typeface="Calibri"/>
              <a:cs typeface="Calibri"/>
            </a:endParaRPr>
          </a:p>
          <a:p>
            <a:pPr marL="180977" indent="-171452">
              <a:spcBef>
                <a:spcPts val="611"/>
              </a:spcBef>
              <a:buFont typeface="Arial"/>
              <a:buChar char="•"/>
              <a:tabLst>
                <a:tab pos="180977" algn="l"/>
              </a:tabLst>
            </a:pPr>
            <a:r>
              <a:rPr lang="en-US" dirty="0">
                <a:solidFill>
                  <a:srgbClr val="2E5395"/>
                </a:solidFill>
                <a:latin typeface="Calibri"/>
                <a:cs typeface="Calibri"/>
              </a:rPr>
              <a:t>Ordinal</a:t>
            </a:r>
            <a:r>
              <a:rPr lang="en-US" spc="-52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lang="en-US" spc="-8" dirty="0">
                <a:solidFill>
                  <a:srgbClr val="2E5395"/>
                </a:solidFill>
                <a:latin typeface="Calibri"/>
                <a:cs typeface="Calibri"/>
              </a:rPr>
              <a:t>Encoding</a:t>
            </a:r>
            <a:endParaRPr lang="en-US" dirty="0">
              <a:latin typeface="Calibri"/>
              <a:cs typeface="Calibri"/>
            </a:endParaRPr>
          </a:p>
          <a:p>
            <a:pPr marL="180977" indent="-171452">
              <a:spcBef>
                <a:spcPts val="668"/>
              </a:spcBef>
              <a:buFont typeface="Arial"/>
              <a:buChar char="•"/>
              <a:tabLst>
                <a:tab pos="180977" algn="l"/>
              </a:tabLst>
            </a:pPr>
            <a:r>
              <a:rPr lang="en-US" spc="-15" dirty="0">
                <a:solidFill>
                  <a:srgbClr val="2E5395"/>
                </a:solidFill>
                <a:latin typeface="Calibri"/>
                <a:cs typeface="Calibri"/>
              </a:rPr>
              <a:t>Target</a:t>
            </a:r>
            <a:r>
              <a:rPr lang="en-US" spc="-56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2E5395"/>
                </a:solidFill>
                <a:latin typeface="Calibri"/>
                <a:cs typeface="Calibri"/>
              </a:rPr>
              <a:t>Encoding</a:t>
            </a:r>
            <a:r>
              <a:rPr lang="en-US" spc="-8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2E5395"/>
                </a:solidFill>
                <a:latin typeface="Calibri"/>
                <a:cs typeface="Calibri"/>
              </a:rPr>
              <a:t>(Mean</a:t>
            </a:r>
            <a:r>
              <a:rPr lang="en-US" spc="-30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lang="en-US" spc="-8" dirty="0">
                <a:solidFill>
                  <a:srgbClr val="2E5395"/>
                </a:solidFill>
                <a:latin typeface="Calibri"/>
                <a:cs typeface="Calibri"/>
              </a:rPr>
              <a:t>Encoding)</a:t>
            </a:r>
            <a:endParaRPr lang="en-US" dirty="0">
              <a:latin typeface="Calibri"/>
              <a:cs typeface="Calibri"/>
            </a:endParaRPr>
          </a:p>
          <a:p>
            <a:pPr marL="180977" indent="-171452">
              <a:spcBef>
                <a:spcPts val="664"/>
              </a:spcBef>
              <a:buFont typeface="Arial"/>
              <a:buChar char="•"/>
              <a:tabLst>
                <a:tab pos="180977" algn="l"/>
              </a:tabLst>
            </a:pPr>
            <a:r>
              <a:rPr lang="en-US" spc="-8" dirty="0">
                <a:solidFill>
                  <a:srgbClr val="2E5395"/>
                </a:solidFill>
                <a:latin typeface="Calibri"/>
                <a:cs typeface="Calibri"/>
              </a:rPr>
              <a:t>Frequency</a:t>
            </a:r>
            <a:r>
              <a:rPr lang="en-US" spc="3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lang="en-US" spc="-8" dirty="0">
                <a:solidFill>
                  <a:srgbClr val="2E5395"/>
                </a:solidFill>
                <a:latin typeface="Calibri"/>
                <a:cs typeface="Calibri"/>
              </a:rPr>
              <a:t>Encoding</a:t>
            </a:r>
            <a:endParaRPr lang="en-US" dirty="0">
              <a:latin typeface="Calibri"/>
              <a:cs typeface="Calibri"/>
            </a:endParaRPr>
          </a:p>
          <a:p>
            <a:endParaRPr lang="en-IN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499" y="249899"/>
            <a:ext cx="11209376" cy="661526"/>
          </a:xfrm>
          <a:prstGeom prst="rect">
            <a:avLst/>
          </a:prstGeom>
        </p:spPr>
        <p:txBody>
          <a:bodyPr vert="horz" wrap="square" lIns="0" tIns="216216" rIns="0" bIns="0" rtlCol="0" anchor="ctr">
            <a:spAutoFit/>
          </a:bodyPr>
          <a:lstStyle/>
          <a:p>
            <a:pPr marL="9525">
              <a:spcBef>
                <a:spcPts val="97"/>
              </a:spcBef>
            </a:pPr>
            <a:r>
              <a:rPr dirty="0">
                <a:solidFill>
                  <a:srgbClr val="000000"/>
                </a:solidFill>
              </a:rPr>
              <a:t>4.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Handling</a:t>
            </a:r>
            <a:r>
              <a:rPr spc="-124" dirty="0">
                <a:solidFill>
                  <a:srgbClr val="000000"/>
                </a:solidFill>
              </a:rPr>
              <a:t> </a:t>
            </a:r>
            <a:r>
              <a:rPr spc="-8" dirty="0">
                <a:solidFill>
                  <a:srgbClr val="000000"/>
                </a:solidFill>
              </a:rPr>
              <a:t>Categorical</a:t>
            </a:r>
            <a:r>
              <a:rPr spc="-79" dirty="0">
                <a:solidFill>
                  <a:srgbClr val="000000"/>
                </a:solidFill>
              </a:rPr>
              <a:t> </a:t>
            </a:r>
            <a:r>
              <a:rPr spc="-8" dirty="0">
                <a:solidFill>
                  <a:srgbClr val="000000"/>
                </a:solidFill>
              </a:rPr>
              <a:t>Values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1F618A-E7B8-3338-1A51-4C93FE440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74151"/>
                </a:solidFill>
                <a:latin typeface="Calibri"/>
                <a:cs typeface="Calibri"/>
              </a:rPr>
              <a:t>Each</a:t>
            </a:r>
            <a:r>
              <a:rPr lang="en-US" spc="-6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374151"/>
                </a:solidFill>
                <a:latin typeface="Calibri"/>
                <a:cs typeface="Calibri"/>
              </a:rPr>
              <a:t>category</a:t>
            </a:r>
            <a:r>
              <a:rPr lang="en-US" spc="-52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374151"/>
                </a:solidFill>
                <a:latin typeface="Calibri"/>
                <a:cs typeface="Calibri"/>
              </a:rPr>
              <a:t>is</a:t>
            </a:r>
            <a:r>
              <a:rPr lang="en-US" spc="-22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spc="-15" dirty="0">
                <a:solidFill>
                  <a:srgbClr val="374151"/>
                </a:solidFill>
                <a:latin typeface="Calibri"/>
                <a:cs typeface="Calibri"/>
              </a:rPr>
              <a:t>transformed</a:t>
            </a:r>
            <a:r>
              <a:rPr lang="en-US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374151"/>
                </a:solidFill>
                <a:latin typeface="Calibri"/>
                <a:cs typeface="Calibri"/>
              </a:rPr>
              <a:t>into</a:t>
            </a:r>
            <a:r>
              <a:rPr lang="en-US" spc="19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374151"/>
                </a:solidFill>
                <a:latin typeface="Calibri"/>
                <a:cs typeface="Calibri"/>
              </a:rPr>
              <a:t>a</a:t>
            </a:r>
            <a:r>
              <a:rPr lang="en-US" spc="-41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374151"/>
                </a:solidFill>
                <a:latin typeface="Calibri"/>
                <a:cs typeface="Calibri"/>
              </a:rPr>
              <a:t>binary</a:t>
            </a:r>
            <a:r>
              <a:rPr lang="en-US" spc="-22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374151"/>
                </a:solidFill>
                <a:latin typeface="Calibri"/>
                <a:cs typeface="Calibri"/>
              </a:rPr>
              <a:t>vector</a:t>
            </a:r>
            <a:r>
              <a:rPr lang="en-US" spc="11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374151"/>
                </a:solidFill>
                <a:latin typeface="Calibri"/>
                <a:cs typeface="Calibri"/>
              </a:rPr>
              <a:t>where</a:t>
            </a:r>
            <a:r>
              <a:rPr lang="en-US" spc="41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374151"/>
                </a:solidFill>
                <a:latin typeface="Calibri"/>
                <a:cs typeface="Calibri"/>
              </a:rPr>
              <a:t>only</a:t>
            </a:r>
            <a:r>
              <a:rPr lang="en-US" spc="-22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374151"/>
                </a:solidFill>
                <a:latin typeface="Calibri"/>
                <a:cs typeface="Calibri"/>
              </a:rPr>
              <a:t>one</a:t>
            </a:r>
            <a:r>
              <a:rPr lang="en-US" spc="41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spc="-8" dirty="0">
                <a:solidFill>
                  <a:srgbClr val="374151"/>
                </a:solidFill>
                <a:latin typeface="Calibri"/>
                <a:cs typeface="Calibri"/>
              </a:rPr>
              <a:t>element</a:t>
            </a:r>
            <a:r>
              <a:rPr lang="en-US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374151"/>
                </a:solidFill>
                <a:latin typeface="Calibri"/>
                <a:cs typeface="Calibri"/>
              </a:rPr>
              <a:t>is</a:t>
            </a:r>
            <a:r>
              <a:rPr lang="en-US" spc="-22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374151"/>
                </a:solidFill>
                <a:latin typeface="Calibri"/>
                <a:cs typeface="Calibri"/>
              </a:rPr>
              <a:t>1</a:t>
            </a:r>
            <a:r>
              <a:rPr lang="en-US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374151"/>
                </a:solidFill>
                <a:latin typeface="Calibri"/>
                <a:cs typeface="Calibri"/>
              </a:rPr>
              <a:t>(hot) while</a:t>
            </a:r>
            <a:r>
              <a:rPr lang="en-US" spc="-11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lang="en-US" spc="41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spc="-8" dirty="0">
                <a:solidFill>
                  <a:srgbClr val="374151"/>
                </a:solidFill>
                <a:latin typeface="Calibri"/>
                <a:cs typeface="Calibri"/>
              </a:rPr>
              <a:t>others</a:t>
            </a:r>
            <a:r>
              <a:rPr lang="en-US" spc="27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374151"/>
                </a:solidFill>
                <a:latin typeface="Calibri"/>
                <a:cs typeface="Calibri"/>
              </a:rPr>
              <a:t>are</a:t>
            </a:r>
            <a:r>
              <a:rPr lang="en-US" spc="-8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374151"/>
                </a:solidFill>
                <a:latin typeface="Calibri"/>
                <a:cs typeface="Calibri"/>
              </a:rPr>
              <a:t>0</a:t>
            </a:r>
            <a:r>
              <a:rPr lang="en-US" spc="-52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spc="-8" dirty="0">
                <a:solidFill>
                  <a:srgbClr val="374151"/>
                </a:solidFill>
                <a:latin typeface="Calibri"/>
                <a:cs typeface="Calibri"/>
              </a:rPr>
              <a:t>(cold)</a:t>
            </a:r>
            <a:endParaRPr lang="en-US" dirty="0">
              <a:latin typeface="Calibri"/>
              <a:cs typeface="Calibri"/>
            </a:endParaRPr>
          </a:p>
          <a:p>
            <a:endParaRPr lang="en-IN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499" y="369226"/>
            <a:ext cx="11209376" cy="422873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2517962">
              <a:spcBef>
                <a:spcPts val="97"/>
              </a:spcBef>
            </a:pPr>
            <a:r>
              <a:rPr sz="2963" dirty="0">
                <a:solidFill>
                  <a:srgbClr val="000000"/>
                </a:solidFill>
              </a:rPr>
              <a:t>One</a:t>
            </a:r>
            <a:r>
              <a:rPr sz="2963" spc="27" dirty="0">
                <a:solidFill>
                  <a:srgbClr val="000000"/>
                </a:solidFill>
              </a:rPr>
              <a:t> </a:t>
            </a:r>
            <a:r>
              <a:rPr sz="2963" dirty="0">
                <a:solidFill>
                  <a:srgbClr val="000000"/>
                </a:solidFill>
              </a:rPr>
              <a:t>hot</a:t>
            </a:r>
            <a:r>
              <a:rPr sz="2963" spc="15" dirty="0">
                <a:solidFill>
                  <a:srgbClr val="000000"/>
                </a:solidFill>
              </a:rPr>
              <a:t> </a:t>
            </a:r>
            <a:r>
              <a:rPr sz="2963" spc="-8" dirty="0">
                <a:solidFill>
                  <a:srgbClr val="000000"/>
                </a:solidFill>
              </a:rPr>
              <a:t>encoding</a:t>
            </a:r>
            <a:endParaRPr sz="2963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8410" y="2834028"/>
            <a:ext cx="5125926" cy="23323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D5C29-7105-422F-2B59-459C11130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977" indent="-171452">
              <a:spcBef>
                <a:spcPts val="75"/>
              </a:spcBef>
              <a:buFont typeface="Arial"/>
              <a:buChar char="•"/>
              <a:tabLst>
                <a:tab pos="180977" algn="l"/>
              </a:tabLst>
            </a:pPr>
            <a:r>
              <a:rPr lang="en-US" spc="-8" dirty="0">
                <a:solidFill>
                  <a:srgbClr val="374151"/>
                </a:solidFill>
                <a:latin typeface="Calibri"/>
                <a:cs typeface="Calibri"/>
              </a:rPr>
              <a:t>Predict</a:t>
            </a:r>
            <a:r>
              <a:rPr lang="en-US" spc="-52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spc="-8" dirty="0">
                <a:solidFill>
                  <a:srgbClr val="374151"/>
                </a:solidFill>
                <a:latin typeface="Calibri"/>
                <a:cs typeface="Calibri"/>
              </a:rPr>
              <a:t>customer</a:t>
            </a:r>
            <a:r>
              <a:rPr lang="en-US" spc="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spc="-8" dirty="0">
                <a:solidFill>
                  <a:srgbClr val="374151"/>
                </a:solidFill>
                <a:latin typeface="Calibri"/>
                <a:cs typeface="Calibri"/>
              </a:rPr>
              <a:t>preferences</a:t>
            </a:r>
            <a:r>
              <a:rPr lang="en-US" spc="33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374151"/>
                </a:solidFill>
                <a:latin typeface="Calibri"/>
                <a:cs typeface="Calibri"/>
              </a:rPr>
              <a:t>based</a:t>
            </a:r>
            <a:r>
              <a:rPr lang="en-US" spc="-56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374151"/>
                </a:solidFill>
                <a:latin typeface="Calibri"/>
                <a:cs typeface="Calibri"/>
              </a:rPr>
              <a:t>on</a:t>
            </a:r>
            <a:r>
              <a:rPr lang="en-US" spc="22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spc="-8" dirty="0">
                <a:solidFill>
                  <a:srgbClr val="374151"/>
                </a:solidFill>
                <a:latin typeface="Calibri"/>
                <a:cs typeface="Calibri"/>
              </a:rPr>
              <a:t>demographic</a:t>
            </a:r>
            <a:r>
              <a:rPr lang="en-US" spc="3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spc="-8" dirty="0">
                <a:solidFill>
                  <a:srgbClr val="374151"/>
                </a:solidFill>
                <a:latin typeface="Calibri"/>
                <a:cs typeface="Calibri"/>
              </a:rPr>
              <a:t>data.</a:t>
            </a:r>
            <a:endParaRPr lang="en-US" dirty="0">
              <a:latin typeface="Calibri"/>
              <a:cs typeface="Calibri"/>
            </a:endParaRPr>
          </a:p>
          <a:p>
            <a:pPr marL="180977" indent="-171452">
              <a:spcBef>
                <a:spcPts val="664"/>
              </a:spcBef>
              <a:buFont typeface="Arial"/>
              <a:buChar char="•"/>
              <a:tabLst>
                <a:tab pos="180977" algn="l"/>
              </a:tabLst>
            </a:pPr>
            <a:r>
              <a:rPr lang="en-US" b="1" dirty="0">
                <a:solidFill>
                  <a:srgbClr val="374151"/>
                </a:solidFill>
                <a:latin typeface="Calibri"/>
                <a:cs typeface="Calibri"/>
              </a:rPr>
              <a:t>Categorical</a:t>
            </a:r>
            <a:r>
              <a:rPr lang="en-US" b="1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b="1" spc="-8" dirty="0">
                <a:solidFill>
                  <a:srgbClr val="374151"/>
                </a:solidFill>
                <a:latin typeface="Calibri"/>
                <a:cs typeface="Calibri"/>
              </a:rPr>
              <a:t>Variable:</a:t>
            </a:r>
            <a:r>
              <a:rPr lang="en-US" b="1" spc="-33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374151"/>
                </a:solidFill>
                <a:latin typeface="Calibri"/>
                <a:cs typeface="Calibri"/>
              </a:rPr>
              <a:t>'Region'</a:t>
            </a:r>
            <a:r>
              <a:rPr lang="en-US" spc="-3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spc="-15" dirty="0">
                <a:solidFill>
                  <a:srgbClr val="374151"/>
                </a:solidFill>
                <a:latin typeface="Calibri"/>
                <a:cs typeface="Calibri"/>
              </a:rPr>
              <a:t>with</a:t>
            </a:r>
            <a:r>
              <a:rPr lang="en-US" spc="-56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374151"/>
                </a:solidFill>
                <a:latin typeface="Calibri"/>
                <a:cs typeface="Calibri"/>
              </a:rPr>
              <a:t>categories</a:t>
            </a:r>
            <a:r>
              <a:rPr lang="en-US" spc="11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spc="-8" dirty="0">
                <a:solidFill>
                  <a:srgbClr val="374151"/>
                </a:solidFill>
                <a:latin typeface="Calibri"/>
                <a:cs typeface="Calibri"/>
              </a:rPr>
              <a:t>'North,'</a:t>
            </a:r>
            <a:r>
              <a:rPr lang="en-US" spc="49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spc="-8" dirty="0">
                <a:solidFill>
                  <a:srgbClr val="374151"/>
                </a:solidFill>
                <a:latin typeface="Calibri"/>
                <a:cs typeface="Calibri"/>
              </a:rPr>
              <a:t>'South,'</a:t>
            </a:r>
            <a:r>
              <a:rPr lang="en-US" spc="49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374151"/>
                </a:solidFill>
                <a:latin typeface="Calibri"/>
                <a:cs typeface="Calibri"/>
              </a:rPr>
              <a:t>'East,'</a:t>
            </a:r>
            <a:r>
              <a:rPr lang="en-US" spc="-8" dirty="0">
                <a:solidFill>
                  <a:srgbClr val="374151"/>
                </a:solidFill>
                <a:latin typeface="Calibri"/>
                <a:cs typeface="Calibri"/>
              </a:rPr>
              <a:t> 'West</a:t>
            </a:r>
            <a:endParaRPr lang="en-US" dirty="0">
              <a:latin typeface="Calibri"/>
              <a:cs typeface="Calibri"/>
            </a:endParaRPr>
          </a:p>
          <a:p>
            <a:endParaRPr lang="en-IN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499" y="369226"/>
            <a:ext cx="11209376" cy="422873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2518914">
              <a:spcBef>
                <a:spcPts val="97"/>
              </a:spcBef>
            </a:pPr>
            <a:r>
              <a:rPr sz="2963" dirty="0">
                <a:solidFill>
                  <a:srgbClr val="000000"/>
                </a:solidFill>
              </a:rPr>
              <a:t>One</a:t>
            </a:r>
            <a:r>
              <a:rPr sz="2963" spc="27" dirty="0">
                <a:solidFill>
                  <a:srgbClr val="000000"/>
                </a:solidFill>
              </a:rPr>
              <a:t> </a:t>
            </a:r>
            <a:r>
              <a:rPr sz="2963" dirty="0">
                <a:solidFill>
                  <a:srgbClr val="000000"/>
                </a:solidFill>
              </a:rPr>
              <a:t>hot</a:t>
            </a:r>
            <a:r>
              <a:rPr sz="2963" spc="15" dirty="0">
                <a:solidFill>
                  <a:srgbClr val="000000"/>
                </a:solidFill>
              </a:rPr>
              <a:t> </a:t>
            </a:r>
            <a:r>
              <a:rPr sz="2963" spc="-8" dirty="0">
                <a:solidFill>
                  <a:srgbClr val="000000"/>
                </a:solidFill>
              </a:rPr>
              <a:t>encoding</a:t>
            </a:r>
            <a:endParaRPr sz="2963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83062-D4D1-5012-08D2-43482F429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977" indent="-171452">
              <a:spcBef>
                <a:spcPts val="75"/>
              </a:spcBef>
              <a:buFont typeface="Arial"/>
              <a:buChar char="•"/>
              <a:tabLst>
                <a:tab pos="180977" algn="l"/>
              </a:tabLst>
            </a:pPr>
            <a:r>
              <a:rPr lang="en-US" sz="2000" spc="-8" dirty="0">
                <a:solidFill>
                  <a:srgbClr val="374151"/>
                </a:solidFill>
                <a:latin typeface="Calibri"/>
                <a:cs typeface="Calibri"/>
              </a:rPr>
              <a:t>Predict</a:t>
            </a:r>
            <a:r>
              <a:rPr lang="en-US" sz="2000" spc="-52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sz="2000" spc="-8" dirty="0">
                <a:solidFill>
                  <a:srgbClr val="374151"/>
                </a:solidFill>
                <a:latin typeface="Calibri"/>
                <a:cs typeface="Calibri"/>
              </a:rPr>
              <a:t>customer</a:t>
            </a:r>
            <a:r>
              <a:rPr lang="en-US" sz="2000" spc="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sz="2000" spc="-8" dirty="0">
                <a:solidFill>
                  <a:srgbClr val="374151"/>
                </a:solidFill>
                <a:latin typeface="Calibri"/>
                <a:cs typeface="Calibri"/>
              </a:rPr>
              <a:t>preferences</a:t>
            </a:r>
            <a:r>
              <a:rPr lang="en-US" sz="2000" spc="33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374151"/>
                </a:solidFill>
                <a:latin typeface="Calibri"/>
                <a:cs typeface="Calibri"/>
              </a:rPr>
              <a:t>based</a:t>
            </a:r>
            <a:r>
              <a:rPr lang="en-US" sz="2000" spc="-56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374151"/>
                </a:solidFill>
                <a:latin typeface="Calibri"/>
                <a:cs typeface="Calibri"/>
              </a:rPr>
              <a:t>on</a:t>
            </a:r>
            <a:r>
              <a:rPr lang="en-US" sz="2000" spc="22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sz="2000" spc="-8" dirty="0">
                <a:solidFill>
                  <a:srgbClr val="374151"/>
                </a:solidFill>
                <a:latin typeface="Calibri"/>
                <a:cs typeface="Calibri"/>
              </a:rPr>
              <a:t>demographic</a:t>
            </a:r>
            <a:r>
              <a:rPr lang="en-US" sz="2000" spc="3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sz="2000" spc="-8" dirty="0">
                <a:solidFill>
                  <a:srgbClr val="374151"/>
                </a:solidFill>
                <a:latin typeface="Calibri"/>
                <a:cs typeface="Calibri"/>
              </a:rPr>
              <a:t>data.</a:t>
            </a:r>
            <a:endParaRPr lang="en-US" sz="2000" dirty="0">
              <a:latin typeface="Calibri"/>
              <a:cs typeface="Calibri"/>
            </a:endParaRPr>
          </a:p>
          <a:p>
            <a:pPr marL="180977" indent="-171452">
              <a:spcBef>
                <a:spcPts val="664"/>
              </a:spcBef>
              <a:buFont typeface="Arial"/>
              <a:buChar char="•"/>
              <a:tabLst>
                <a:tab pos="180977" algn="l"/>
              </a:tabLst>
            </a:pPr>
            <a:r>
              <a:rPr lang="en-US" sz="2000" b="1" dirty="0">
                <a:solidFill>
                  <a:srgbClr val="374151"/>
                </a:solidFill>
                <a:latin typeface="Calibri"/>
                <a:cs typeface="Calibri"/>
              </a:rPr>
              <a:t>Categorical</a:t>
            </a:r>
            <a:r>
              <a:rPr lang="en-US" sz="2000" b="1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sz="2000" b="1" spc="-8" dirty="0">
                <a:solidFill>
                  <a:srgbClr val="374151"/>
                </a:solidFill>
                <a:latin typeface="Calibri"/>
                <a:cs typeface="Calibri"/>
              </a:rPr>
              <a:t>Variable:</a:t>
            </a:r>
            <a:r>
              <a:rPr lang="en-US" sz="2000" b="1" spc="-33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374151"/>
                </a:solidFill>
                <a:latin typeface="Calibri"/>
                <a:cs typeface="Calibri"/>
              </a:rPr>
              <a:t>'Region'</a:t>
            </a:r>
            <a:r>
              <a:rPr lang="en-US" sz="2000" spc="-3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sz="2000" spc="-15" dirty="0">
                <a:solidFill>
                  <a:srgbClr val="374151"/>
                </a:solidFill>
                <a:latin typeface="Calibri"/>
                <a:cs typeface="Calibri"/>
              </a:rPr>
              <a:t>with</a:t>
            </a:r>
            <a:r>
              <a:rPr lang="en-US" sz="2000" spc="-56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374151"/>
                </a:solidFill>
                <a:latin typeface="Calibri"/>
                <a:cs typeface="Calibri"/>
              </a:rPr>
              <a:t>categories</a:t>
            </a:r>
            <a:r>
              <a:rPr lang="en-US" sz="2000" spc="11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sz="2000" spc="-8" dirty="0">
                <a:solidFill>
                  <a:srgbClr val="374151"/>
                </a:solidFill>
                <a:latin typeface="Calibri"/>
                <a:cs typeface="Calibri"/>
              </a:rPr>
              <a:t>'North,'</a:t>
            </a:r>
            <a:r>
              <a:rPr lang="en-US" sz="2000" spc="49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sz="2000" spc="-8" dirty="0">
                <a:solidFill>
                  <a:srgbClr val="374151"/>
                </a:solidFill>
                <a:latin typeface="Calibri"/>
                <a:cs typeface="Calibri"/>
              </a:rPr>
              <a:t>'South,'</a:t>
            </a:r>
            <a:r>
              <a:rPr lang="en-US" sz="2000" spc="49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374151"/>
                </a:solidFill>
                <a:latin typeface="Calibri"/>
                <a:cs typeface="Calibri"/>
              </a:rPr>
              <a:t>'East,'</a:t>
            </a:r>
            <a:r>
              <a:rPr lang="en-US" sz="2000" spc="-8" dirty="0">
                <a:solidFill>
                  <a:srgbClr val="374151"/>
                </a:solidFill>
                <a:latin typeface="Calibri"/>
                <a:cs typeface="Calibri"/>
              </a:rPr>
              <a:t> 'West</a:t>
            </a:r>
            <a:endParaRPr lang="en-US" sz="2000" dirty="0">
              <a:latin typeface="Calibri"/>
              <a:cs typeface="Calibri"/>
            </a:endParaRPr>
          </a:p>
          <a:p>
            <a:endParaRPr lang="en-IN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499" y="369226"/>
            <a:ext cx="11209376" cy="422873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2518914">
              <a:spcBef>
                <a:spcPts val="97"/>
              </a:spcBef>
            </a:pPr>
            <a:r>
              <a:rPr sz="2963" dirty="0">
                <a:solidFill>
                  <a:srgbClr val="000000"/>
                </a:solidFill>
              </a:rPr>
              <a:t>One</a:t>
            </a:r>
            <a:r>
              <a:rPr sz="2963" spc="27" dirty="0">
                <a:solidFill>
                  <a:srgbClr val="000000"/>
                </a:solidFill>
              </a:rPr>
              <a:t> </a:t>
            </a:r>
            <a:r>
              <a:rPr sz="2963" dirty="0">
                <a:solidFill>
                  <a:srgbClr val="000000"/>
                </a:solidFill>
              </a:rPr>
              <a:t>hot</a:t>
            </a:r>
            <a:r>
              <a:rPr sz="2963" spc="15" dirty="0">
                <a:solidFill>
                  <a:srgbClr val="000000"/>
                </a:solidFill>
              </a:rPr>
              <a:t> </a:t>
            </a:r>
            <a:r>
              <a:rPr sz="2963" spc="-8" dirty="0">
                <a:solidFill>
                  <a:srgbClr val="000000"/>
                </a:solidFill>
              </a:rPr>
              <a:t>encoding</a:t>
            </a:r>
            <a:endParaRPr sz="2963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29302" y="2574026"/>
          <a:ext cx="4429125" cy="2336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9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97485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Original</a:t>
                      </a:r>
                      <a:r>
                        <a:rPr sz="900" b="1" spc="-80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0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19539" marB="0">
                    <a:lnL w="9525">
                      <a:solidFill>
                        <a:srgbClr val="D9D9E2"/>
                      </a:solidFill>
                      <a:prstDash val="solid"/>
                    </a:lnL>
                    <a:lnR w="9525">
                      <a:solidFill>
                        <a:srgbClr val="D9D9E2"/>
                      </a:solidFill>
                      <a:prstDash val="solid"/>
                    </a:lnR>
                    <a:lnT w="9525">
                      <a:solidFill>
                        <a:srgbClr val="D9D9E2"/>
                      </a:solidFill>
                      <a:prstDash val="solid"/>
                    </a:lnT>
                    <a:lnB w="12700">
                      <a:solidFill>
                        <a:srgbClr val="D9D9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23215">
                        <a:lnSpc>
                          <a:spcPct val="100000"/>
                        </a:lnSpc>
                      </a:pPr>
                      <a:r>
                        <a:rPr sz="900" b="1" spc="-10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Is_North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19539" marB="0">
                    <a:lnL w="9525">
                      <a:solidFill>
                        <a:srgbClr val="D9D9E2"/>
                      </a:solidFill>
                      <a:prstDash val="solid"/>
                    </a:lnL>
                    <a:lnR w="9525">
                      <a:solidFill>
                        <a:srgbClr val="D9D9E2"/>
                      </a:solidFill>
                      <a:prstDash val="solid"/>
                    </a:lnR>
                    <a:lnT w="9525">
                      <a:solidFill>
                        <a:srgbClr val="D9D9E2"/>
                      </a:solidFill>
                      <a:prstDash val="solid"/>
                    </a:lnT>
                    <a:lnB w="12700">
                      <a:solidFill>
                        <a:srgbClr val="D9D9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23850">
                        <a:lnSpc>
                          <a:spcPct val="100000"/>
                        </a:lnSpc>
                      </a:pPr>
                      <a:r>
                        <a:rPr sz="900" b="1" spc="-10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Is_South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19539" marB="0">
                    <a:lnL w="9525">
                      <a:solidFill>
                        <a:srgbClr val="D9D9E2"/>
                      </a:solidFill>
                      <a:prstDash val="solid"/>
                    </a:lnL>
                    <a:lnR w="9525">
                      <a:solidFill>
                        <a:srgbClr val="D9D9E2"/>
                      </a:solidFill>
                      <a:prstDash val="solid"/>
                    </a:lnR>
                    <a:lnT w="9525">
                      <a:solidFill>
                        <a:srgbClr val="D9D9E2"/>
                      </a:solidFill>
                      <a:prstDash val="solid"/>
                    </a:lnT>
                    <a:lnB w="12700">
                      <a:solidFill>
                        <a:srgbClr val="D9D9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72110">
                        <a:lnSpc>
                          <a:spcPct val="100000"/>
                        </a:lnSpc>
                      </a:pPr>
                      <a:r>
                        <a:rPr sz="900" b="1" spc="-10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Is_East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19539" marB="0">
                    <a:lnL w="9525">
                      <a:solidFill>
                        <a:srgbClr val="D9D9E2"/>
                      </a:solidFill>
                      <a:prstDash val="solid"/>
                    </a:lnL>
                    <a:lnR w="9525">
                      <a:solidFill>
                        <a:srgbClr val="D9D9E2"/>
                      </a:solidFill>
                      <a:prstDash val="solid"/>
                    </a:lnR>
                    <a:lnT w="9525">
                      <a:solidFill>
                        <a:srgbClr val="D9D9E2"/>
                      </a:solidFill>
                      <a:prstDash val="solid"/>
                    </a:lnT>
                    <a:lnB w="12700">
                      <a:solidFill>
                        <a:srgbClr val="D9D9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44805">
                        <a:lnSpc>
                          <a:spcPct val="100000"/>
                        </a:lnSpc>
                      </a:pPr>
                      <a:r>
                        <a:rPr sz="900" b="1" spc="-10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Is_West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19539" marB="0">
                    <a:lnL w="9525">
                      <a:solidFill>
                        <a:srgbClr val="D9D9E2"/>
                      </a:solidFill>
                      <a:prstDash val="solid"/>
                    </a:lnL>
                    <a:lnR w="9525">
                      <a:solidFill>
                        <a:srgbClr val="D9D9E2"/>
                      </a:solidFill>
                      <a:prstDash val="solid"/>
                    </a:lnR>
                    <a:lnT w="9525">
                      <a:solidFill>
                        <a:srgbClr val="D9D9E2"/>
                      </a:solidFill>
                      <a:prstDash val="solid"/>
                    </a:lnT>
                    <a:lnB w="12700">
                      <a:solidFill>
                        <a:srgbClr val="D9D9E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900" spc="-10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North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0015" marB="0">
                    <a:lnL w="9525">
                      <a:solidFill>
                        <a:srgbClr val="D9D9E2"/>
                      </a:solidFill>
                      <a:prstDash val="solid"/>
                    </a:lnL>
                    <a:lnR w="9525">
                      <a:solidFill>
                        <a:srgbClr val="D9D9E2"/>
                      </a:solidFill>
                      <a:prstDash val="solid"/>
                    </a:lnR>
                    <a:lnT w="12700">
                      <a:solidFill>
                        <a:srgbClr val="D9D9E2"/>
                      </a:solidFill>
                      <a:prstDash val="solid"/>
                    </a:lnT>
                    <a:lnB w="12700">
                      <a:solidFill>
                        <a:srgbClr val="D9D9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900" spc="-50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0015" marB="0">
                    <a:lnL w="9525">
                      <a:solidFill>
                        <a:srgbClr val="D9D9E2"/>
                      </a:solidFill>
                      <a:prstDash val="solid"/>
                    </a:lnL>
                    <a:lnR w="9525">
                      <a:solidFill>
                        <a:srgbClr val="D9D9E2"/>
                      </a:solidFill>
                      <a:prstDash val="solid"/>
                    </a:lnR>
                    <a:lnT w="12700">
                      <a:solidFill>
                        <a:srgbClr val="D9D9E2"/>
                      </a:solidFill>
                      <a:prstDash val="solid"/>
                    </a:lnT>
                    <a:lnB w="12700">
                      <a:solidFill>
                        <a:srgbClr val="D9D9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900" spc="-50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0015" marB="0">
                    <a:lnL w="9525">
                      <a:solidFill>
                        <a:srgbClr val="D9D9E2"/>
                      </a:solidFill>
                      <a:prstDash val="solid"/>
                    </a:lnL>
                    <a:lnR w="9525">
                      <a:solidFill>
                        <a:srgbClr val="D9D9E2"/>
                      </a:solidFill>
                      <a:prstDash val="solid"/>
                    </a:lnR>
                    <a:lnT w="12700">
                      <a:solidFill>
                        <a:srgbClr val="D9D9E2"/>
                      </a:solidFill>
                      <a:prstDash val="solid"/>
                    </a:lnT>
                    <a:lnB w="12700">
                      <a:solidFill>
                        <a:srgbClr val="D9D9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900" spc="-50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120015" marB="0">
                    <a:lnL w="9525">
                      <a:solidFill>
                        <a:srgbClr val="D9D9E2"/>
                      </a:solidFill>
                      <a:prstDash val="solid"/>
                    </a:lnL>
                    <a:lnR w="9525">
                      <a:solidFill>
                        <a:srgbClr val="D9D9E2"/>
                      </a:solidFill>
                      <a:prstDash val="solid"/>
                    </a:lnR>
                    <a:lnT w="12700">
                      <a:solidFill>
                        <a:srgbClr val="D9D9E2"/>
                      </a:solidFill>
                      <a:prstDash val="solid"/>
                    </a:lnT>
                    <a:lnB w="12700">
                      <a:solidFill>
                        <a:srgbClr val="D9D9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900" spc="-50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20015" marB="0">
                    <a:lnL w="9525">
                      <a:solidFill>
                        <a:srgbClr val="D9D9E2"/>
                      </a:solidFill>
                      <a:prstDash val="solid"/>
                    </a:lnL>
                    <a:lnR w="9525">
                      <a:solidFill>
                        <a:srgbClr val="D9D9E2"/>
                      </a:solidFill>
                      <a:prstDash val="solid"/>
                    </a:lnR>
                    <a:lnT w="12700">
                      <a:solidFill>
                        <a:srgbClr val="D9D9E2"/>
                      </a:solidFill>
                      <a:prstDash val="solid"/>
                    </a:lnT>
                    <a:lnB w="12700">
                      <a:solidFill>
                        <a:srgbClr val="D9D9E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900" spc="-20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South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D9D9E2"/>
                      </a:solidFill>
                      <a:prstDash val="solid"/>
                    </a:lnL>
                    <a:lnR w="9525">
                      <a:solidFill>
                        <a:srgbClr val="D9D9E2"/>
                      </a:solidFill>
                      <a:prstDash val="solid"/>
                    </a:lnR>
                    <a:lnT w="12700">
                      <a:solidFill>
                        <a:srgbClr val="D9D9E2"/>
                      </a:solidFill>
                      <a:prstDash val="solid"/>
                    </a:lnT>
                    <a:lnB w="12700">
                      <a:solidFill>
                        <a:srgbClr val="D9D9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900" spc="-50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D9D9E2"/>
                      </a:solidFill>
                      <a:prstDash val="solid"/>
                    </a:lnL>
                    <a:lnR w="9525">
                      <a:solidFill>
                        <a:srgbClr val="D9D9E2"/>
                      </a:solidFill>
                      <a:prstDash val="solid"/>
                    </a:lnR>
                    <a:lnT w="12700">
                      <a:solidFill>
                        <a:srgbClr val="D9D9E2"/>
                      </a:solidFill>
                      <a:prstDash val="solid"/>
                    </a:lnT>
                    <a:lnB w="12700">
                      <a:solidFill>
                        <a:srgbClr val="D9D9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900" spc="-50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D9D9E2"/>
                      </a:solidFill>
                      <a:prstDash val="solid"/>
                    </a:lnL>
                    <a:lnR w="9525">
                      <a:solidFill>
                        <a:srgbClr val="D9D9E2"/>
                      </a:solidFill>
                      <a:prstDash val="solid"/>
                    </a:lnR>
                    <a:lnT w="12700">
                      <a:solidFill>
                        <a:srgbClr val="D9D9E2"/>
                      </a:solidFill>
                      <a:prstDash val="solid"/>
                    </a:lnT>
                    <a:lnB w="12700">
                      <a:solidFill>
                        <a:srgbClr val="D9D9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900" spc="-50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D9D9E2"/>
                      </a:solidFill>
                      <a:prstDash val="solid"/>
                    </a:lnL>
                    <a:lnR w="9525">
                      <a:solidFill>
                        <a:srgbClr val="D9D9E2"/>
                      </a:solidFill>
                      <a:prstDash val="solid"/>
                    </a:lnR>
                    <a:lnT w="12700">
                      <a:solidFill>
                        <a:srgbClr val="D9D9E2"/>
                      </a:solidFill>
                      <a:prstDash val="solid"/>
                    </a:lnT>
                    <a:lnB w="12700">
                      <a:solidFill>
                        <a:srgbClr val="D9D9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900" spc="-50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D9D9E2"/>
                      </a:solidFill>
                      <a:prstDash val="solid"/>
                    </a:lnL>
                    <a:lnR w="9525">
                      <a:solidFill>
                        <a:srgbClr val="D9D9E2"/>
                      </a:solidFill>
                      <a:prstDash val="solid"/>
                    </a:lnR>
                    <a:lnT w="12700">
                      <a:solidFill>
                        <a:srgbClr val="D9D9E2"/>
                      </a:solidFill>
                      <a:prstDash val="solid"/>
                    </a:lnT>
                    <a:lnB w="12700">
                      <a:solidFill>
                        <a:srgbClr val="D9D9E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spc="-20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East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D9D9E2"/>
                      </a:solidFill>
                      <a:prstDash val="solid"/>
                    </a:lnL>
                    <a:lnR w="9525">
                      <a:solidFill>
                        <a:srgbClr val="D9D9E2"/>
                      </a:solidFill>
                      <a:prstDash val="solid"/>
                    </a:lnR>
                    <a:lnT w="12700">
                      <a:solidFill>
                        <a:srgbClr val="D9D9E2"/>
                      </a:solidFill>
                      <a:prstDash val="solid"/>
                    </a:lnT>
                    <a:lnB w="12700">
                      <a:solidFill>
                        <a:srgbClr val="D9D9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spc="-50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D9D9E2"/>
                      </a:solidFill>
                      <a:prstDash val="solid"/>
                    </a:lnL>
                    <a:lnR w="9525">
                      <a:solidFill>
                        <a:srgbClr val="D9D9E2"/>
                      </a:solidFill>
                      <a:prstDash val="solid"/>
                    </a:lnR>
                    <a:lnT w="12700">
                      <a:solidFill>
                        <a:srgbClr val="D9D9E2"/>
                      </a:solidFill>
                      <a:prstDash val="solid"/>
                    </a:lnT>
                    <a:lnB w="12700">
                      <a:solidFill>
                        <a:srgbClr val="D9D9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spc="-50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D9D9E2"/>
                      </a:solidFill>
                      <a:prstDash val="solid"/>
                    </a:lnL>
                    <a:lnR w="9525">
                      <a:solidFill>
                        <a:srgbClr val="D9D9E2"/>
                      </a:solidFill>
                      <a:prstDash val="solid"/>
                    </a:lnR>
                    <a:lnT w="12700">
                      <a:solidFill>
                        <a:srgbClr val="D9D9E2"/>
                      </a:solidFill>
                      <a:prstDash val="solid"/>
                    </a:lnT>
                    <a:lnB w="12700">
                      <a:solidFill>
                        <a:srgbClr val="D9D9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spc="-50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D9D9E2"/>
                      </a:solidFill>
                      <a:prstDash val="solid"/>
                    </a:lnL>
                    <a:lnR w="9525">
                      <a:solidFill>
                        <a:srgbClr val="D9D9E2"/>
                      </a:solidFill>
                      <a:prstDash val="solid"/>
                    </a:lnR>
                    <a:lnT w="12700">
                      <a:solidFill>
                        <a:srgbClr val="D9D9E2"/>
                      </a:solidFill>
                      <a:prstDash val="solid"/>
                    </a:lnT>
                    <a:lnB w="12700">
                      <a:solidFill>
                        <a:srgbClr val="D9D9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spc="-50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D9D9E2"/>
                      </a:solidFill>
                      <a:prstDash val="solid"/>
                    </a:lnL>
                    <a:lnR w="9525">
                      <a:solidFill>
                        <a:srgbClr val="D9D9E2"/>
                      </a:solidFill>
                      <a:prstDash val="solid"/>
                    </a:lnR>
                    <a:lnT w="12700">
                      <a:solidFill>
                        <a:srgbClr val="D9D9E2"/>
                      </a:solidFill>
                      <a:prstDash val="solid"/>
                    </a:lnT>
                    <a:lnB w="12700">
                      <a:solidFill>
                        <a:srgbClr val="D9D9E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900" spc="-20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West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D9D9E2"/>
                      </a:solidFill>
                      <a:prstDash val="solid"/>
                    </a:lnL>
                    <a:lnR w="9525">
                      <a:solidFill>
                        <a:srgbClr val="D9D9E2"/>
                      </a:solidFill>
                      <a:prstDash val="solid"/>
                    </a:lnR>
                    <a:lnT w="12700">
                      <a:solidFill>
                        <a:srgbClr val="D9D9E2"/>
                      </a:solidFill>
                      <a:prstDash val="solid"/>
                    </a:lnT>
                    <a:lnB w="9525">
                      <a:solidFill>
                        <a:srgbClr val="D9D9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900" spc="-50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D9D9E2"/>
                      </a:solidFill>
                      <a:prstDash val="solid"/>
                    </a:lnL>
                    <a:lnR w="9525">
                      <a:solidFill>
                        <a:srgbClr val="D9D9E2"/>
                      </a:solidFill>
                      <a:prstDash val="solid"/>
                    </a:lnR>
                    <a:lnT w="12700">
                      <a:solidFill>
                        <a:srgbClr val="D9D9E2"/>
                      </a:solidFill>
                      <a:prstDash val="solid"/>
                    </a:lnT>
                    <a:lnB w="9525">
                      <a:solidFill>
                        <a:srgbClr val="D9D9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900" spc="-50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D9D9E2"/>
                      </a:solidFill>
                      <a:prstDash val="solid"/>
                    </a:lnL>
                    <a:lnR w="9525">
                      <a:solidFill>
                        <a:srgbClr val="D9D9E2"/>
                      </a:solidFill>
                      <a:prstDash val="solid"/>
                    </a:lnR>
                    <a:lnT w="12700">
                      <a:solidFill>
                        <a:srgbClr val="D9D9E2"/>
                      </a:solidFill>
                      <a:prstDash val="solid"/>
                    </a:lnT>
                    <a:lnB w="9525">
                      <a:solidFill>
                        <a:srgbClr val="D9D9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900" spc="-50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D9D9E2"/>
                      </a:solidFill>
                      <a:prstDash val="solid"/>
                    </a:lnL>
                    <a:lnR w="9525">
                      <a:solidFill>
                        <a:srgbClr val="D9D9E2"/>
                      </a:solidFill>
                      <a:prstDash val="solid"/>
                    </a:lnR>
                    <a:lnT w="12700">
                      <a:solidFill>
                        <a:srgbClr val="D9D9E2"/>
                      </a:solidFill>
                      <a:prstDash val="solid"/>
                    </a:lnT>
                    <a:lnB w="9525">
                      <a:solidFill>
                        <a:srgbClr val="D9D9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900" spc="-50" dirty="0">
                          <a:solidFill>
                            <a:srgbClr val="37415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D9D9E2"/>
                      </a:solidFill>
                      <a:prstDash val="solid"/>
                    </a:lnL>
                    <a:lnR w="9525">
                      <a:solidFill>
                        <a:srgbClr val="D9D9E2"/>
                      </a:solidFill>
                      <a:prstDash val="solid"/>
                    </a:lnR>
                    <a:lnT w="12700">
                      <a:solidFill>
                        <a:srgbClr val="D9D9E2"/>
                      </a:solidFill>
                      <a:prstDash val="solid"/>
                    </a:lnT>
                    <a:lnB w="9525">
                      <a:solidFill>
                        <a:srgbClr val="D9D9E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871736" y="2003756"/>
            <a:ext cx="3564730" cy="37114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80500" indent="-170976" defTabSz="457200">
              <a:lnSpc>
                <a:spcPct val="150000"/>
              </a:lnSpc>
              <a:spcBef>
                <a:spcPts val="75"/>
              </a:spcBef>
              <a:buFont typeface="Calibri"/>
              <a:buChar char="•"/>
              <a:tabLst>
                <a:tab pos="180500" algn="l"/>
              </a:tabLst>
            </a:pPr>
            <a:r>
              <a:rPr b="1"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Advantages:</a:t>
            </a:r>
            <a:endParaRPr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  <a:p>
            <a:pPr marL="180977" marR="142877" indent="-171452" defTabSz="457200">
              <a:lnSpc>
                <a:spcPct val="150000"/>
              </a:lnSpc>
              <a:spcBef>
                <a:spcPts val="33"/>
              </a:spcBef>
              <a:buFontTx/>
              <a:buChar char="•"/>
              <a:tabLst>
                <a:tab pos="180977" algn="l"/>
              </a:tabLst>
            </a:pP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Preserves </a:t>
            </a:r>
            <a:r>
              <a:rPr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information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without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imposing</a:t>
            </a:r>
            <a:r>
              <a:rPr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ordinality.</a:t>
            </a:r>
            <a:endParaRPr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  <a:p>
            <a:pPr marL="180977" marR="3810" indent="-171452" defTabSz="457200">
              <a:lnSpc>
                <a:spcPct val="150000"/>
              </a:lnSpc>
              <a:spcBef>
                <a:spcPts val="52"/>
              </a:spcBef>
              <a:buFontTx/>
              <a:buChar char="•"/>
              <a:tabLst>
                <a:tab pos="180977" algn="l"/>
              </a:tabLst>
            </a:pPr>
            <a:r>
              <a:rPr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Compatible</a:t>
            </a:r>
            <a:r>
              <a:rPr spc="3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with</a:t>
            </a:r>
            <a:r>
              <a:rPr spc="41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various machine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learning</a:t>
            </a:r>
            <a:r>
              <a:rPr spc="-33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models.</a:t>
            </a:r>
            <a:endParaRPr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  <a:p>
            <a:pPr marL="180500" indent="-170976" defTabSz="457200">
              <a:lnSpc>
                <a:spcPct val="150000"/>
              </a:lnSpc>
              <a:buFont typeface="Calibri"/>
              <a:buChar char="•"/>
              <a:tabLst>
                <a:tab pos="180500" algn="l"/>
              </a:tabLst>
            </a:pPr>
            <a:r>
              <a:rPr b="1"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Considerations:</a:t>
            </a:r>
            <a:endParaRPr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  <a:p>
            <a:pPr marL="180977" marR="182882" indent="-171452" defTabSz="457200">
              <a:lnSpc>
                <a:spcPct val="150000"/>
              </a:lnSpc>
              <a:spcBef>
                <a:spcPts val="38"/>
              </a:spcBef>
              <a:buFontTx/>
              <a:buChar char="•"/>
              <a:tabLst>
                <a:tab pos="180977" algn="l"/>
              </a:tabLst>
            </a:pP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May</a:t>
            </a:r>
            <a:r>
              <a:rPr spc="-3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lead</a:t>
            </a:r>
            <a:r>
              <a:rPr spc="-6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to</a:t>
            </a:r>
            <a:r>
              <a:rPr spc="33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a</a:t>
            </a:r>
            <a:r>
              <a:rPr spc="-33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high</a:t>
            </a:r>
            <a:r>
              <a:rPr spc="-6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number</a:t>
            </a:r>
            <a:r>
              <a:rPr spc="82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pc="-19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of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features</a:t>
            </a:r>
            <a:r>
              <a:rPr spc="19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in</a:t>
            </a:r>
            <a:r>
              <a:rPr spc="3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cases</a:t>
            </a:r>
            <a:r>
              <a:rPr spc="22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pc="-15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with</a:t>
            </a:r>
            <a:r>
              <a:rPr spc="-52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pc="-15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many</a:t>
            </a:r>
            <a:endParaRPr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  <a:p>
            <a:pPr marL="180977" defTabSz="457200">
              <a:lnSpc>
                <a:spcPct val="150000"/>
              </a:lnSpc>
              <a:spcBef>
                <a:spcPts val="11"/>
              </a:spcBef>
            </a:pPr>
            <a:r>
              <a:rPr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categories</a:t>
            </a:r>
            <a:endParaRPr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499" y="249899"/>
            <a:ext cx="11209376" cy="661526"/>
          </a:xfrm>
          <a:prstGeom prst="rect">
            <a:avLst/>
          </a:prstGeom>
        </p:spPr>
        <p:txBody>
          <a:bodyPr vert="horz" wrap="square" lIns="0" tIns="216216" rIns="0" bIns="0" rtlCol="0" anchor="ctr">
            <a:spAutoFit/>
          </a:bodyPr>
          <a:lstStyle/>
          <a:p>
            <a:pPr marL="9525">
              <a:spcBef>
                <a:spcPts val="97"/>
              </a:spcBef>
            </a:pPr>
            <a:r>
              <a:rPr dirty="0">
                <a:solidFill>
                  <a:srgbClr val="000000"/>
                </a:solidFill>
              </a:rPr>
              <a:t>Label</a:t>
            </a:r>
            <a:r>
              <a:rPr spc="-38" dirty="0">
                <a:solidFill>
                  <a:srgbClr val="000000"/>
                </a:solidFill>
              </a:rPr>
              <a:t> </a:t>
            </a:r>
            <a:r>
              <a:rPr spc="-8" dirty="0">
                <a:solidFill>
                  <a:srgbClr val="000000"/>
                </a:solidFill>
              </a:rPr>
              <a:t>Encoding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2182" y="1314876"/>
            <a:ext cx="4478178" cy="7457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80977" indent="-171452" defTabSz="457200">
              <a:spcBef>
                <a:spcPts val="75"/>
              </a:spcBef>
              <a:buFont typeface="Arial"/>
              <a:buChar char="•"/>
              <a:tabLst>
                <a:tab pos="180977" algn="l"/>
              </a:tabLst>
            </a:pPr>
            <a:r>
              <a:rPr sz="14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Assigns</a:t>
            </a:r>
            <a:r>
              <a:rPr sz="1400" spc="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a</a:t>
            </a:r>
            <a:r>
              <a:rPr sz="1400" spc="-15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400" spc="-19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unique</a:t>
            </a:r>
            <a:r>
              <a:rPr sz="1400" spc="-27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integer</a:t>
            </a:r>
            <a:r>
              <a:rPr sz="1400"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to each </a:t>
            </a:r>
            <a:r>
              <a:rPr sz="1400"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category.</a:t>
            </a:r>
            <a:endParaRPr sz="1400"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  <a:p>
            <a:pPr marL="180977" indent="-171452" defTabSz="457200">
              <a:spcBef>
                <a:spcPts val="664"/>
              </a:spcBef>
              <a:buFont typeface="Arial"/>
              <a:buChar char="•"/>
              <a:tabLst>
                <a:tab pos="180977" algn="l"/>
              </a:tabLst>
            </a:pPr>
            <a:r>
              <a:rPr sz="1400" b="1"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Example:</a:t>
            </a:r>
            <a:r>
              <a:rPr sz="1400" b="1" spc="-56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Assigning</a:t>
            </a:r>
            <a:r>
              <a:rPr sz="1400" spc="-22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integers 0,</a:t>
            </a:r>
            <a:r>
              <a:rPr sz="1400" spc="-41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1,</a:t>
            </a:r>
            <a:r>
              <a:rPr sz="1400" spc="-45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2</a:t>
            </a:r>
            <a:r>
              <a:rPr sz="1400" spc="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to</a:t>
            </a:r>
            <a:r>
              <a:rPr sz="1400" spc="41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'red,'</a:t>
            </a:r>
            <a:r>
              <a:rPr sz="1400" spc="-15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'blue,'</a:t>
            </a:r>
            <a:r>
              <a:rPr sz="1400" spc="-19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40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'green'</a:t>
            </a:r>
            <a:r>
              <a:rPr sz="1400" spc="-15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z="1400"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respectively.</a:t>
            </a:r>
            <a:endParaRPr sz="1400"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5531" y="2584295"/>
            <a:ext cx="4794672" cy="260931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490270" y="1314875"/>
            <a:ext cx="3068003" cy="411414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80977" indent="-171452" defTabSz="457200">
              <a:lnSpc>
                <a:spcPct val="150000"/>
              </a:lnSpc>
              <a:spcBef>
                <a:spcPts val="75"/>
              </a:spcBef>
              <a:buFont typeface="Calibri"/>
              <a:buChar char="•"/>
              <a:tabLst>
                <a:tab pos="180977" algn="l"/>
              </a:tabLst>
            </a:pPr>
            <a:r>
              <a:rPr b="1"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Advantages:</a:t>
            </a:r>
            <a:endParaRPr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  <a:p>
            <a:pPr marL="180977" indent="-171452" defTabSz="457200">
              <a:lnSpc>
                <a:spcPct val="150000"/>
              </a:lnSpc>
              <a:buFontTx/>
              <a:buChar char="•"/>
              <a:tabLst>
                <a:tab pos="180977" algn="l"/>
              </a:tabLst>
            </a:pPr>
            <a:r>
              <a:rPr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Simple</a:t>
            </a:r>
            <a:r>
              <a:rPr spc="11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and</a:t>
            </a:r>
            <a:r>
              <a:rPr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easy</a:t>
            </a:r>
            <a:r>
              <a:rPr spc="-52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to</a:t>
            </a:r>
            <a:r>
              <a:rPr spc="-11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implement.</a:t>
            </a:r>
            <a:endParaRPr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  <a:p>
            <a:pPr marL="180977" indent="-171452" defTabSz="457200">
              <a:lnSpc>
                <a:spcPct val="150000"/>
              </a:lnSpc>
              <a:buFontTx/>
              <a:buChar char="•"/>
              <a:tabLst>
                <a:tab pos="180977" algn="l"/>
              </a:tabLst>
            </a:pP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Reduces</a:t>
            </a:r>
            <a:r>
              <a:rPr spc="-19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dimensionality</a:t>
            </a:r>
            <a:r>
              <a:rPr spc="-22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compared</a:t>
            </a:r>
            <a:r>
              <a:rPr spc="27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pc="-19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to</a:t>
            </a:r>
            <a:endParaRPr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  <a:p>
            <a:pPr marL="180977" defTabSz="457200">
              <a:lnSpc>
                <a:spcPct val="150000"/>
              </a:lnSpc>
              <a:spcBef>
                <a:spcPts val="49"/>
              </a:spcBef>
            </a:pPr>
            <a:r>
              <a:rPr spc="-19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one-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hot</a:t>
            </a:r>
            <a:r>
              <a:rPr spc="15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encoding.</a:t>
            </a:r>
            <a:endParaRPr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  <a:p>
            <a:pPr marL="180977" indent="-171452" defTabSz="457200">
              <a:lnSpc>
                <a:spcPct val="150000"/>
              </a:lnSpc>
              <a:buFont typeface="Calibri"/>
              <a:buChar char="•"/>
              <a:tabLst>
                <a:tab pos="180977" algn="l"/>
              </a:tabLst>
            </a:pPr>
            <a:r>
              <a:rPr b="1"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Considerations:</a:t>
            </a:r>
            <a:endParaRPr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  <a:p>
            <a:pPr marL="180977" marR="99537" indent="-171928" defTabSz="457200">
              <a:lnSpc>
                <a:spcPct val="150000"/>
              </a:lnSpc>
              <a:spcBef>
                <a:spcPts val="38"/>
              </a:spcBef>
              <a:buFontTx/>
              <a:buChar char="•"/>
              <a:tabLst>
                <a:tab pos="180977" algn="l"/>
              </a:tabLst>
            </a:pP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Imposes</a:t>
            </a:r>
            <a:r>
              <a:rPr spc="3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ordinality,</a:t>
            </a:r>
            <a:r>
              <a:rPr spc="-30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which</a:t>
            </a:r>
            <a:r>
              <a:rPr spc="-45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might</a:t>
            </a:r>
            <a:r>
              <a:rPr spc="3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pc="-19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be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misleading</a:t>
            </a:r>
            <a:r>
              <a:rPr spc="-41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for</a:t>
            </a:r>
            <a:r>
              <a:rPr spc="-45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some</a:t>
            </a:r>
            <a:r>
              <a:rPr spc="-15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 </a:t>
            </a:r>
            <a:r>
              <a:rPr spc="-8" dirty="0">
                <a:solidFill>
                  <a:srgbClr val="374151"/>
                </a:solidFill>
                <a:latin typeface="Georgia" panose="02040502050405020303" pitchFamily="18" charset="0"/>
                <a:cs typeface="Calibri"/>
              </a:rPr>
              <a:t>categorical variables.</a:t>
            </a:r>
            <a:endParaRPr dirty="0">
              <a:solidFill>
                <a:prstClr val="black"/>
              </a:solidFill>
              <a:latin typeface="Georgia" panose="02040502050405020303" pitchFamily="18" charset="0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902</Words>
  <Application>Microsoft Office PowerPoint</Application>
  <PresentationFormat>Widescreen</PresentationFormat>
  <Paragraphs>149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1_Office Theme</vt:lpstr>
      <vt:lpstr>PowerPoint Presentation</vt:lpstr>
      <vt:lpstr>Feature Engineering</vt:lpstr>
      <vt:lpstr>Feature Engineering</vt:lpstr>
      <vt:lpstr>PowerPoint Presentation</vt:lpstr>
      <vt:lpstr>4. Handling Categorical Values</vt:lpstr>
      <vt:lpstr>One hot encoding</vt:lpstr>
      <vt:lpstr>One hot encoding</vt:lpstr>
      <vt:lpstr>One hot encoding</vt:lpstr>
      <vt:lpstr>Label Encoding</vt:lpstr>
      <vt:lpstr>Ordinal Encoding</vt:lpstr>
      <vt:lpstr>Mean/Target Encoding</vt:lpstr>
      <vt:lpstr>Frequency Encoding</vt:lpstr>
      <vt:lpstr>5. Feature Selection</vt:lpstr>
      <vt:lpstr>Forward Selection</vt:lpstr>
      <vt:lpstr>Backward Elimination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saraths</dc:creator>
  <cp:lastModifiedBy>saraths</cp:lastModifiedBy>
  <cp:revision>38</cp:revision>
  <dcterms:created xsi:type="dcterms:W3CDTF">2024-04-16T05:06:04Z</dcterms:created>
  <dcterms:modified xsi:type="dcterms:W3CDTF">2024-04-23T07:56:12Z</dcterms:modified>
</cp:coreProperties>
</file>