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61" r:id="rId2"/>
    <p:sldId id="451" r:id="rId3"/>
    <p:sldId id="452" r:id="rId4"/>
    <p:sldId id="453" r:id="rId5"/>
    <p:sldId id="466" r:id="rId6"/>
    <p:sldId id="458" r:id="rId7"/>
    <p:sldId id="460" r:id="rId8"/>
    <p:sldId id="461" r:id="rId9"/>
    <p:sldId id="463" r:id="rId10"/>
    <p:sldId id="462" r:id="rId11"/>
    <p:sldId id="455" r:id="rId12"/>
    <p:sldId id="448" r:id="rId13"/>
    <p:sldId id="294" r:id="rId14"/>
    <p:sldId id="473" r:id="rId15"/>
    <p:sldId id="502" r:id="rId16"/>
    <p:sldId id="503" r:id="rId17"/>
    <p:sldId id="504" r:id="rId18"/>
    <p:sldId id="272" r:id="rId19"/>
    <p:sldId id="273" r:id="rId20"/>
    <p:sldId id="491" r:id="rId21"/>
    <p:sldId id="492" r:id="rId22"/>
    <p:sldId id="493" r:id="rId23"/>
    <p:sldId id="494" r:id="rId24"/>
    <p:sldId id="495" r:id="rId25"/>
    <p:sldId id="496" r:id="rId26"/>
    <p:sldId id="497" r:id="rId27"/>
    <p:sldId id="498" r:id="rId28"/>
    <p:sldId id="499" r:id="rId29"/>
    <p:sldId id="500" r:id="rId30"/>
    <p:sldId id="501" r:id="rId31"/>
    <p:sldId id="505" r:id="rId32"/>
    <p:sldId id="474" r:id="rId33"/>
    <p:sldId id="475" r:id="rId34"/>
    <p:sldId id="476" r:id="rId35"/>
    <p:sldId id="477" r:id="rId36"/>
    <p:sldId id="478" r:id="rId37"/>
    <p:sldId id="479" r:id="rId38"/>
    <p:sldId id="480" r:id="rId39"/>
    <p:sldId id="481" r:id="rId40"/>
    <p:sldId id="48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3B3D45-16C5-D818-348E-AE80F8B56430}" v="6" dt="2024-07-01T03:53:40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ths" userId="S::saraths@am.amrita.edu::244d0ad9-751b-45dc-a37d-eb545e66f5d8" providerId="AD" clId="Web-{323B3D45-16C5-D818-348E-AE80F8B56430}"/>
    <pc:docChg chg="delSld">
      <pc:chgData name="saraths" userId="S::saraths@am.amrita.edu::244d0ad9-751b-45dc-a37d-eb545e66f5d8" providerId="AD" clId="Web-{323B3D45-16C5-D818-348E-AE80F8B56430}" dt="2024-07-01T03:53:40.157" v="5"/>
      <pc:docMkLst>
        <pc:docMk/>
      </pc:docMkLst>
      <pc:sldChg chg="del">
        <pc:chgData name="saraths" userId="S::saraths@am.amrita.edu::244d0ad9-751b-45dc-a37d-eb545e66f5d8" providerId="AD" clId="Web-{323B3D45-16C5-D818-348E-AE80F8B56430}" dt="2024-07-01T03:53:21.766" v="0"/>
        <pc:sldMkLst>
          <pc:docMk/>
          <pc:sldMk cId="2095743159" sldId="506"/>
        </pc:sldMkLst>
      </pc:sldChg>
      <pc:sldChg chg="del">
        <pc:chgData name="saraths" userId="S::saraths@am.amrita.edu::244d0ad9-751b-45dc-a37d-eb545e66f5d8" providerId="AD" clId="Web-{323B3D45-16C5-D818-348E-AE80F8B56430}" dt="2024-07-01T03:53:23.048" v="1"/>
        <pc:sldMkLst>
          <pc:docMk/>
          <pc:sldMk cId="874001044" sldId="507"/>
        </pc:sldMkLst>
      </pc:sldChg>
      <pc:sldChg chg="del">
        <pc:chgData name="saraths" userId="S::saraths@am.amrita.edu::244d0ad9-751b-45dc-a37d-eb545e66f5d8" providerId="AD" clId="Web-{323B3D45-16C5-D818-348E-AE80F8B56430}" dt="2024-07-01T03:53:32.626" v="2"/>
        <pc:sldMkLst>
          <pc:docMk/>
          <pc:sldMk cId="3049045202" sldId="508"/>
        </pc:sldMkLst>
      </pc:sldChg>
      <pc:sldChg chg="del">
        <pc:chgData name="saraths" userId="S::saraths@am.amrita.edu::244d0ad9-751b-45dc-a37d-eb545e66f5d8" providerId="AD" clId="Web-{323B3D45-16C5-D818-348E-AE80F8B56430}" dt="2024-07-01T03:53:35.673" v="3"/>
        <pc:sldMkLst>
          <pc:docMk/>
          <pc:sldMk cId="590843126" sldId="509"/>
        </pc:sldMkLst>
      </pc:sldChg>
      <pc:sldChg chg="del">
        <pc:chgData name="saraths" userId="S::saraths@am.amrita.edu::244d0ad9-751b-45dc-a37d-eb545e66f5d8" providerId="AD" clId="Web-{323B3D45-16C5-D818-348E-AE80F8B56430}" dt="2024-07-01T03:53:40.157" v="5"/>
        <pc:sldMkLst>
          <pc:docMk/>
          <pc:sldMk cId="3310533913" sldId="510"/>
        </pc:sldMkLst>
      </pc:sldChg>
      <pc:sldChg chg="del">
        <pc:chgData name="saraths" userId="S::saraths@am.amrita.edu::244d0ad9-751b-45dc-a37d-eb545e66f5d8" providerId="AD" clId="Web-{323B3D45-16C5-D818-348E-AE80F8B56430}" dt="2024-07-01T03:53:37.173" v="4"/>
        <pc:sldMkLst>
          <pc:docMk/>
          <pc:sldMk cId="3482761662" sldId="51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46B02-F0BA-4394-9500-A969C8BD79D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1C1D3-7757-4BCC-B476-9D578282CE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915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>
            <a:extLst>
              <a:ext uri="{FF2B5EF4-FFF2-40B4-BE49-F238E27FC236}">
                <a16:creationId xmlns:a16="http://schemas.microsoft.com/office/drawing/2014/main" id="{AFED863E-42C0-86AE-5CA5-82887C18EB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>
            <a:extLst>
              <a:ext uri="{FF2B5EF4-FFF2-40B4-BE49-F238E27FC236}">
                <a16:creationId xmlns:a16="http://schemas.microsoft.com/office/drawing/2014/main" id="{AA828419-A653-D4D5-C7E7-8283C059E5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BB904814-4B89-1F7D-D5D4-796A518E2D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9C434596-FE98-4830-AB3C-F6FB0177C0BC}" type="slidenum">
              <a:rPr lang="en-AU" altLang="en-US">
                <a:latin typeface="Calibri" panose="020F0502020204030204" pitchFamily="34" charset="0"/>
              </a:rPr>
              <a:pPr/>
              <a:t>18</a:t>
            </a:fld>
            <a:endParaRPr lang="en-AU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>
            <a:extLst>
              <a:ext uri="{FF2B5EF4-FFF2-40B4-BE49-F238E27FC236}">
                <a16:creationId xmlns:a16="http://schemas.microsoft.com/office/drawing/2014/main" id="{A3FA7293-8FA2-3B7A-53E5-683C5E40E3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>
            <a:extLst>
              <a:ext uri="{FF2B5EF4-FFF2-40B4-BE49-F238E27FC236}">
                <a16:creationId xmlns:a16="http://schemas.microsoft.com/office/drawing/2014/main" id="{A7DCBDD2-6998-02FF-A0D7-ED88B292D7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C88715DF-F44F-7861-69E1-CC8B146A61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F1F74453-5165-4444-A29E-274D571DF36C}" type="slidenum">
              <a:rPr lang="en-AU" altLang="en-US">
                <a:latin typeface="Calibri" panose="020F0502020204030204" pitchFamily="34" charset="0"/>
              </a:rPr>
              <a:pPr/>
              <a:t>19</a:t>
            </a:fld>
            <a:endParaRPr lang="en-AU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>
            <a:extLst>
              <a:ext uri="{FF2B5EF4-FFF2-40B4-BE49-F238E27FC236}">
                <a16:creationId xmlns:a16="http://schemas.microsoft.com/office/drawing/2014/main" id="{D0FCE89D-962D-392D-F932-BE434A6893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>
            <a:extLst>
              <a:ext uri="{FF2B5EF4-FFF2-40B4-BE49-F238E27FC236}">
                <a16:creationId xmlns:a16="http://schemas.microsoft.com/office/drawing/2014/main" id="{C09018F4-451E-DE18-2D33-C54C1FE30C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64516" name="Slide Number Placeholder 3">
            <a:extLst>
              <a:ext uri="{FF2B5EF4-FFF2-40B4-BE49-F238E27FC236}">
                <a16:creationId xmlns:a16="http://schemas.microsoft.com/office/drawing/2014/main" id="{FED205A3-A693-EF7A-BE8E-3F3BC106CF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ED2D7BB6-92A5-4FA1-98A0-9B8289C73DFE}" type="slidenum">
              <a:rPr lang="en-AU" altLang="en-US">
                <a:latin typeface="Calibri" panose="020F0502020204030204" pitchFamily="34" charset="0"/>
              </a:rPr>
              <a:pPr/>
              <a:t>36</a:t>
            </a:fld>
            <a:endParaRPr lang="en-AU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ECE9-D645-0540-9DA0-AEC7DA1A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1137256"/>
            <a:ext cx="11209376" cy="4908082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B4E98A-97D9-4526-9E90-BA541F5B5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348662"/>
            <a:ext cx="11209376" cy="464000"/>
          </a:xfrm>
        </p:spPr>
        <p:txBody>
          <a:bodyPr>
            <a:noAutofit/>
          </a:bodyPr>
          <a:lstStyle>
            <a:lvl1pPr>
              <a:defRPr sz="3200" b="0">
                <a:solidFill>
                  <a:srgbClr val="A4123F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Here To Edit Title</a:t>
            </a:r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89" y="6369932"/>
            <a:ext cx="12218977" cy="521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D41DD4-A5E8-4552-814D-0D80AF0F22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134" y="6490361"/>
            <a:ext cx="1781941" cy="31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7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090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C414-CEA1-4751-B4F1-497A70F6A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0B34C-6ACD-4D78-BC86-B0BF5E831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621FA-F2A4-45BB-A75D-8B6A2538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5BE85-2FA0-4E61-A93E-F7A231CC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87E0C-F01C-4E74-981E-86D131C5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9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E2C98-9238-40F1-873D-CE546ACA4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B5F29-0097-4EA5-A833-898E65FFE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F5B3D-5C64-42B0-9AEF-47C1D3AF6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E19A8-A5A0-4F64-8011-DB500625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63E31-71BE-4274-861C-3D7F7A8D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3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90" b="0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33766" y="2232845"/>
            <a:ext cx="5219972" cy="2782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9" b="1" i="0">
                <a:solidFill>
                  <a:srgbClr val="002A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84" b="1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pPr marL="10860"/>
            <a:endParaRPr lang="en-IN" b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99" b="0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pPr marL="21720"/>
            <a:fld id="{81D60167-4931-47E6-BA6A-407CBD079E47}" type="slidenum">
              <a:rPr lang="en-IN" spc="-4" smtClean="0"/>
              <a:pPr marL="21720"/>
              <a:t>‹#›</a:t>
            </a:fld>
            <a:endParaRPr lang="en-IN" spc="-4"/>
          </a:p>
        </p:txBody>
      </p:sp>
    </p:spTree>
    <p:extLst>
      <p:ext uri="{BB962C8B-B14F-4D97-AF65-F5344CB8AC3E}">
        <p14:creationId xmlns:p14="http://schemas.microsoft.com/office/powerpoint/2010/main" val="136773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84" b="1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pPr marL="10860"/>
            <a:endParaRPr lang="en-IN" b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99" b="0" i="0">
                <a:solidFill>
                  <a:srgbClr val="00386C"/>
                </a:solidFill>
                <a:latin typeface="Arial"/>
                <a:cs typeface="Arial"/>
              </a:defRPr>
            </a:lvl1pPr>
          </a:lstStyle>
          <a:p>
            <a:pPr marL="21720"/>
            <a:fld id="{81D60167-4931-47E6-BA6A-407CBD079E47}" type="slidenum">
              <a:rPr lang="en-IN" spc="-4" smtClean="0"/>
              <a:pPr marL="21720"/>
              <a:t>‹#›</a:t>
            </a:fld>
            <a:endParaRPr lang="en-IN" spc="-4"/>
          </a:p>
        </p:txBody>
      </p:sp>
    </p:spTree>
    <p:extLst>
      <p:ext uri="{BB962C8B-B14F-4D97-AF65-F5344CB8AC3E}">
        <p14:creationId xmlns:p14="http://schemas.microsoft.com/office/powerpoint/2010/main" val="383398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837" y="1235990"/>
            <a:ext cx="3660496" cy="455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92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90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95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0910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91" b="0" i="0">
                <a:solidFill>
                  <a:srgbClr val="FF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451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8248-39AE-B24D-B571-E8695ACF8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0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69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C7025E-4863-6F49-AD01-8A5B65B0890F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350">
                <a:solidFill>
                  <a:prstClr val="white"/>
                </a:solidFill>
                <a:latin typeface="Calibri" panose="020F0502020204030204"/>
              </a:rPr>
              <a:t> 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288CD4-7B52-C244-BAD4-BFF7D9DCE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099" y="2667001"/>
            <a:ext cx="3443174" cy="1104899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BA58083-EF1A-427F-9030-DC289843A2BF}"/>
              </a:ext>
            </a:extLst>
          </p:cNvPr>
          <p:cNvCxnSpPr>
            <a:cxnSpLocks/>
          </p:cNvCxnSpPr>
          <p:nvPr/>
        </p:nvCxnSpPr>
        <p:spPr>
          <a:xfrm>
            <a:off x="6290673" y="2401045"/>
            <a:ext cx="0" cy="163681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807A921-4A34-4052-800D-82EA711F2427}"/>
              </a:ext>
            </a:extLst>
          </p:cNvPr>
          <p:cNvSpPr txBox="1"/>
          <p:nvPr/>
        </p:nvSpPr>
        <p:spPr>
          <a:xfrm>
            <a:off x="2113288" y="4440819"/>
            <a:ext cx="8029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b="1" dirty="0">
                <a:solidFill>
                  <a:prstClr val="white"/>
                </a:solidFill>
                <a:latin typeface="Georgia" panose="02040502050405020303" pitchFamily="18" charset="0"/>
              </a:rPr>
              <a:t>Support Vector Machine (SVM)</a:t>
            </a:r>
          </a:p>
        </p:txBody>
      </p:sp>
    </p:spTree>
    <p:extLst>
      <p:ext uri="{BB962C8B-B14F-4D97-AF65-F5344CB8AC3E}">
        <p14:creationId xmlns:p14="http://schemas.microsoft.com/office/powerpoint/2010/main" val="300592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35486980-58B2-211E-469F-9E55DED522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The main goal of SVM is to divide the datasets into classes to find a Maximum Marginal Hyperplane (MMH).</a:t>
            </a:r>
          </a:p>
          <a:p>
            <a:pPr eaLnBrk="1" hangingPunct="1"/>
            <a:r>
              <a:rPr lang="en-GB" altLang="en-US" dirty="0"/>
              <a:t> It can be done in the following two steps −</a:t>
            </a:r>
          </a:p>
          <a:p>
            <a:pPr lvl="1" eaLnBrk="1" hangingPunct="1"/>
            <a:r>
              <a:rPr lang="en-GB" altLang="en-US" dirty="0"/>
              <a:t>First, SVM will generate hyperplanes iteratively that segregates the classes in best way.</a:t>
            </a:r>
          </a:p>
          <a:p>
            <a:pPr lvl="1" eaLnBrk="1" hangingPunct="1"/>
            <a:r>
              <a:rPr lang="en-GB" altLang="en-US" dirty="0"/>
              <a:t>Then, it will choose the hyperplane that separates the classes correctly.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331A2-C9F0-4D0F-39DC-CA84ABA5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  <a:endParaRPr lang="en-IN" dirty="0"/>
          </a:p>
        </p:txBody>
      </p:sp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9677ED4F-3C51-3661-B3BC-449D9D82E50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448800" y="635635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0D1EBFB3-1F52-4ED1-AFE8-F0D1DB34EF93}" type="slidenum"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pPr/>
              <a:t>10</a:t>
            </a:fld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09453737-5FCD-89E2-D09A-3643098FC1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All it </a:t>
            </a:r>
            <a:r>
              <a:rPr lang="en-GB" altLang="en-US"/>
              <a:t>needs is a core set of points that can help identify and fix the boundary. </a:t>
            </a:r>
          </a:p>
          <a:p>
            <a:pPr eaLnBrk="1" hangingPunct="1"/>
            <a:r>
              <a:rPr lang="en-GB" altLang="en-US"/>
              <a:t>These data points are called support vectors because they “</a:t>
            </a:r>
            <a:r>
              <a:rPr lang="en-GB" altLang="en-US">
                <a:solidFill>
                  <a:srgbClr val="FF0000"/>
                </a:solidFill>
              </a:rPr>
              <a:t>support”</a:t>
            </a:r>
            <a:r>
              <a:rPr lang="en-GB" altLang="en-US"/>
              <a:t> the boundary.</a:t>
            </a:r>
          </a:p>
          <a:p>
            <a:pPr eaLnBrk="1" hangingPunct="1"/>
            <a:r>
              <a:rPr lang="en-GB" altLang="en-US"/>
              <a:t>A </a:t>
            </a:r>
            <a:r>
              <a:rPr lang="en-GB" altLang="en-US" b="1"/>
              <a:t>Support Vector Machine (SVM) can be imagined as a surface that creates </a:t>
            </a:r>
            <a:r>
              <a:rPr lang="en-GB" altLang="en-US"/>
              <a:t>a boundary between points of data plotted in multidimensional that represent examples and their feature values</a:t>
            </a:r>
            <a:endParaRPr lang="en-US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AA010-B098-D9A2-976C-FD1C74EFF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024F9629-9930-EF84-A23D-48A92631A14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448800" y="635635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DD16A1C4-B2CF-48B3-B189-0937A8DCE7EF}" type="slidenum"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pPr/>
              <a:t>11</a:t>
            </a:fld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F741784C-912D-01AF-6987-8B24385B8D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The objective of the support vector machine algorithm is to find a hyperplane in an N-dimensional space(N — the number of features) that distinctly classifies the data points.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CFC291E3-5908-9B55-4DC1-6D55FA4DB28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448800" y="635635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9524E6ED-ABE5-4F28-8A3F-52D3B8EB36CD}" type="slidenum"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pPr/>
              <a:t>12</a:t>
            </a:fld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0168CC-6CC8-857C-C9FE-DDF9CE848907}"/>
              </a:ext>
            </a:extLst>
          </p:cNvPr>
          <p:cNvSpPr txBox="1"/>
          <p:nvPr/>
        </p:nvSpPr>
        <p:spPr>
          <a:xfrm>
            <a:off x="3044228" y="3121678"/>
            <a:ext cx="6106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GB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6A0D736-A198-AB02-62F1-6762A142A4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1499" y="348662"/>
            <a:ext cx="11209376" cy="464000"/>
          </a:xfrm>
        </p:spPr>
        <p:txBody>
          <a:bodyPr/>
          <a:lstStyle/>
          <a:p>
            <a:pPr eaLnBrk="1" hangingPunct="1"/>
            <a:r>
              <a:rPr lang="en-GB" altLang="en-US" dirty="0"/>
              <a:t>What is Support Vector Machine?</a:t>
            </a:r>
            <a:endParaRPr lang="en-US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1AED4F-041B-5D0B-77AE-0975C16D7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1137256"/>
            <a:ext cx="7830117" cy="4908082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Objective: </a:t>
            </a:r>
          </a:p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Select a `good' hyper-plane using only the data</a:t>
            </a:r>
          </a:p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Intuition:  assuming linear separability</a:t>
            </a:r>
          </a:p>
          <a:p>
            <a:pPr marL="0" indent="0" eaLnBrk="1" hangingPunct="1">
              <a:buNone/>
            </a:pPr>
            <a:r>
              <a:rPr lang="en-US" altLang="en-US" dirty="0">
                <a:latin typeface="Tahoma" panose="020B0604030504040204" pitchFamily="34" charset="0"/>
              </a:rPr>
              <a:t>	(</a:t>
            </a:r>
            <a:r>
              <a:rPr lang="en-US" altLang="en-US" dirty="0" err="1">
                <a:latin typeface="Tahoma" panose="020B0604030504040204" pitchFamily="34" charset="0"/>
              </a:rPr>
              <a:t>i</a:t>
            </a:r>
            <a:r>
              <a:rPr lang="en-US" altLang="en-US" dirty="0">
                <a:latin typeface="Tahoma" panose="020B0604030504040204" pitchFamily="34" charset="0"/>
              </a:rPr>
              <a:t>) Separate the data</a:t>
            </a:r>
          </a:p>
          <a:p>
            <a:pPr marL="0" indent="0" eaLnBrk="1" hangingPunct="1">
              <a:buNone/>
            </a:pPr>
            <a:r>
              <a:rPr lang="en-US" altLang="en-US" dirty="0">
                <a:latin typeface="Tahoma" panose="020B0604030504040204" pitchFamily="34" charset="0"/>
              </a:rPr>
              <a:t>	(ii) Place hyper-plane `far' from data</a:t>
            </a:r>
          </a:p>
          <a:p>
            <a:endParaRPr lang="en-IN" dirty="0"/>
          </a:p>
        </p:txBody>
      </p:sp>
      <p:sp>
        <p:nvSpPr>
          <p:cNvPr id="33794" name="Title 1">
            <a:extLst>
              <a:ext uri="{FF2B5EF4-FFF2-40B4-BE49-F238E27FC236}">
                <a16:creationId xmlns:a16="http://schemas.microsoft.com/office/drawing/2014/main" id="{AB2934B7-F03D-F4A9-DC56-0577B2F66C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n>
                  <a:noFill/>
                </a:ln>
              </a:rPr>
              <a:t>Selection of a Good Hyper-Plane</a:t>
            </a:r>
          </a:p>
        </p:txBody>
      </p:sp>
      <p:pic>
        <p:nvPicPr>
          <p:cNvPr id="33795" name="Picture 3">
            <a:extLst>
              <a:ext uri="{FF2B5EF4-FFF2-40B4-BE49-F238E27FC236}">
                <a16:creationId xmlns:a16="http://schemas.microsoft.com/office/drawing/2014/main" id="{9F2F5741-85B1-D2AF-991C-30FAB107A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588" y="812662"/>
            <a:ext cx="3373224" cy="416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5" name="Content Placeholder 4" descr="hyper4.png">
            <a:extLst>
              <a:ext uri="{FF2B5EF4-FFF2-40B4-BE49-F238E27FC236}">
                <a16:creationId xmlns:a16="http://schemas.microsoft.com/office/drawing/2014/main" id="{2ABC9BDC-4640-7681-825E-B9992807A2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781" y="1490662"/>
            <a:ext cx="8486775" cy="4200525"/>
          </a:xfrm>
        </p:spPr>
      </p:pic>
      <p:sp>
        <p:nvSpPr>
          <p:cNvPr id="38914" name="Title 1">
            <a:extLst>
              <a:ext uri="{FF2B5EF4-FFF2-40B4-BE49-F238E27FC236}">
                <a16:creationId xmlns:a16="http://schemas.microsoft.com/office/drawing/2014/main" id="{73DA64F5-6D79-7331-64CB-97017B13BE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>
                <a:ln>
                  <a:noFill/>
                </a:ln>
              </a:rPr>
              <a:t>KERNEL TRICK</a:t>
            </a:r>
            <a:endParaRPr lang="en-US" altLang="en-US">
              <a:ln>
                <a:noFill/>
              </a:ln>
            </a:endParaRPr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01F4597F-4B3C-BECC-BA5F-2E954B7A695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448800" y="635635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96E9F2F8-4844-4DDC-9EA6-54B215DF6C4C}" type="slidenum"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pPr/>
              <a:t>14</a:t>
            </a:fld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Content Placeholder 5" descr="Chart, scatter chart&#10;&#10;Description generated with very high confidence">
            <a:extLst>
              <a:ext uri="{FF2B5EF4-FFF2-40B4-BE49-F238E27FC236}">
                <a16:creationId xmlns:a16="http://schemas.microsoft.com/office/drawing/2014/main" id="{A7233ABF-ACBE-C137-EAB1-B82B78CA96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41" y="1473091"/>
            <a:ext cx="9836656" cy="4235668"/>
          </a:xfrm>
        </p:spPr>
      </p:pic>
      <p:sp>
        <p:nvSpPr>
          <p:cNvPr id="39938" name="Title 1">
            <a:extLst>
              <a:ext uri="{FF2B5EF4-FFF2-40B4-BE49-F238E27FC236}">
                <a16:creationId xmlns:a16="http://schemas.microsoft.com/office/drawing/2014/main" id="{528FFEEB-257E-9A74-3ED6-E778136654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>
                <a:ln>
                  <a:noFill/>
                </a:ln>
              </a:rPr>
              <a:t>Kernel Trick</a:t>
            </a:r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5003A574-1E3F-BEE3-F5EC-3FA3DC99D546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9448800" y="635635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28C2431C-BF49-40D9-B3E8-B6EC6C220C5C}" type="slidenum">
              <a:rPr lang="en-US" altLang="en-US"/>
              <a:pPr/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3B752-857F-0F7B-0B4B-7167D214E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3296BE19-E0AF-9F29-FDEB-BD8B80DE392C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9448800" y="635635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39DD899B-A5D4-4BDE-900B-9BD139503056}" type="slidenum">
              <a:rPr lang="en-US" altLang="en-US"/>
              <a:pPr/>
              <a:t>16</a:t>
            </a:fld>
            <a:endParaRPr lang="en-US" altLang="en-US"/>
          </a:p>
        </p:txBody>
      </p:sp>
      <p:pic>
        <p:nvPicPr>
          <p:cNvPr id="40965" name="Picture 5">
            <a:extLst>
              <a:ext uri="{FF2B5EF4-FFF2-40B4-BE49-F238E27FC236}">
                <a16:creationId xmlns:a16="http://schemas.microsoft.com/office/drawing/2014/main" id="{BEE3ABB0-E935-2557-C33A-24888A55E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6" y="1341438"/>
            <a:ext cx="5794375" cy="431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2">
            <a:extLst>
              <a:ext uri="{FF2B5EF4-FFF2-40B4-BE49-F238E27FC236}">
                <a16:creationId xmlns:a16="http://schemas.microsoft.com/office/drawing/2014/main" id="{5F72CEDC-5728-7E26-35BC-8E59AFE56A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altLang="en-US"/>
              <a:t>After the transformation,</a:t>
            </a:r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r>
              <a:rPr lang="en-IN" altLang="en-US"/>
              <a:t>The </a:t>
            </a:r>
            <a:r>
              <a:rPr lang="en-US" altLang="en-US"/>
              <a:t>data becomes linearly separable (by a 2-d plane) in 3-dimensions</a:t>
            </a:r>
            <a:endParaRPr lang="en-I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9E8CA-1C44-C8F2-D9A8-C7856DF4C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1987" name="Slide Number Placeholder 3">
            <a:extLst>
              <a:ext uri="{FF2B5EF4-FFF2-40B4-BE49-F238E27FC236}">
                <a16:creationId xmlns:a16="http://schemas.microsoft.com/office/drawing/2014/main" id="{F1A7BD51-A191-5914-DE9B-DDBF3A8C289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9448800" y="635635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BEBC20CB-F64D-4C37-8526-CC55739F66A3}" type="slidenum">
              <a:rPr lang="en-US" altLang="en-US"/>
              <a:pPr/>
              <a:t>17</a:t>
            </a:fld>
            <a:endParaRPr lang="en-US" altLang="en-US"/>
          </a:p>
        </p:txBody>
      </p:sp>
      <p:pic>
        <p:nvPicPr>
          <p:cNvPr id="41988" name="Picture 4">
            <a:extLst>
              <a:ext uri="{FF2B5EF4-FFF2-40B4-BE49-F238E27FC236}">
                <a16:creationId xmlns:a16="http://schemas.microsoft.com/office/drawing/2014/main" id="{BC2578F8-C9CB-1BF5-3E01-6940EFB6D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474" y="908794"/>
            <a:ext cx="2949575" cy="168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5">
            <a:extLst>
              <a:ext uri="{FF2B5EF4-FFF2-40B4-BE49-F238E27FC236}">
                <a16:creationId xmlns:a16="http://schemas.microsoft.com/office/drawing/2014/main" id="{BA568BD9-70F3-7C73-03DC-957931A60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314" y="3429000"/>
            <a:ext cx="5921375" cy="284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23A876CD-6B61-0ECB-1D50-982BB09258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altLang="en-US" dirty="0">
                <a:ln>
                  <a:noFill/>
                </a:ln>
              </a:rPr>
              <a:t>Definitions</a:t>
            </a:r>
          </a:p>
        </p:txBody>
      </p:sp>
      <p:sp>
        <p:nvSpPr>
          <p:cNvPr id="34819" name="Text Box 23">
            <a:extLst>
              <a:ext uri="{FF2B5EF4-FFF2-40B4-BE49-F238E27FC236}">
                <a16:creationId xmlns:a16="http://schemas.microsoft.com/office/drawing/2014/main" id="{29DD0E59-F953-00C6-115A-3A78BF7E2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2488" y="1162051"/>
            <a:ext cx="549960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sv-SE" altLang="en-US" sz="2400" dirty="0" err="1">
                <a:latin typeface="Tahoma"/>
                <a:ea typeface="Tahoma"/>
                <a:cs typeface="Tahoma"/>
              </a:rPr>
              <a:t>Define</a:t>
            </a:r>
            <a:r>
              <a:rPr lang="sv-SE" altLang="en-US" sz="2400" dirty="0">
                <a:latin typeface="Tahoma"/>
                <a:ea typeface="Tahoma"/>
                <a:cs typeface="Tahoma"/>
              </a:rPr>
              <a:t> the hyperplane H </a:t>
            </a:r>
            <a:r>
              <a:rPr lang="sv-SE" altLang="en-US" sz="2400" dirty="0" err="1">
                <a:latin typeface="Tahoma"/>
                <a:ea typeface="Tahoma"/>
                <a:cs typeface="Tahoma"/>
              </a:rPr>
              <a:t>such</a:t>
            </a:r>
            <a:r>
              <a:rPr lang="sv-SE" altLang="en-US" sz="2400" dirty="0">
                <a:latin typeface="Tahoma"/>
                <a:ea typeface="Tahoma"/>
                <a:cs typeface="Tahoma"/>
              </a:rPr>
              <a:t> </a:t>
            </a:r>
            <a:r>
              <a:rPr lang="sv-SE" altLang="en-US" sz="2400" dirty="0" err="1">
                <a:latin typeface="Tahoma"/>
                <a:ea typeface="Tahoma"/>
                <a:cs typeface="Tahoma"/>
              </a:rPr>
              <a:t>that</a:t>
            </a:r>
            <a:r>
              <a:rPr lang="sv-SE" altLang="en-US" sz="2400" dirty="0">
                <a:latin typeface="Tahoma"/>
                <a:ea typeface="Tahoma"/>
                <a:cs typeface="Tahoma"/>
              </a:rPr>
              <a:t>:</a:t>
            </a:r>
          </a:p>
          <a:p>
            <a:pPr eaLnBrk="1" hangingPunct="1"/>
            <a:r>
              <a:rPr lang="sv-SE" altLang="en-US" sz="2400" b="1" dirty="0" err="1">
                <a:solidFill>
                  <a:schemeClr val="tx2"/>
                </a:solidFill>
                <a:latin typeface="Tahoma"/>
                <a:ea typeface="Tahoma"/>
                <a:cs typeface="Tahoma"/>
              </a:rPr>
              <a:t>x</a:t>
            </a:r>
            <a:r>
              <a:rPr lang="sv-SE" altLang="en-US" sz="2400" baseline="-25000" dirty="0" err="1">
                <a:solidFill>
                  <a:schemeClr val="tx2"/>
                </a:solidFill>
                <a:latin typeface="Tahoma"/>
                <a:ea typeface="Tahoma"/>
                <a:cs typeface="Tahoma"/>
              </a:rPr>
              <a:t>i</a:t>
            </a:r>
            <a:r>
              <a:rPr lang="sv-SE" altLang="en-US" sz="2400" dirty="0" err="1">
                <a:solidFill>
                  <a:schemeClr val="tx2"/>
                </a:solidFill>
                <a:latin typeface="Tahoma"/>
                <a:ea typeface="Tahoma"/>
                <a:cs typeface="Tahoma"/>
              </a:rPr>
              <a:t>•</a:t>
            </a:r>
            <a:r>
              <a:rPr lang="sv-SE" altLang="en-US" sz="2400" b="1" dirty="0" err="1">
                <a:solidFill>
                  <a:schemeClr val="tx2"/>
                </a:solidFill>
                <a:latin typeface="Tahoma"/>
                <a:ea typeface="Tahoma"/>
                <a:cs typeface="Tahoma"/>
              </a:rPr>
              <a:t>w</a:t>
            </a:r>
            <a:r>
              <a:rPr lang="sv-SE" altLang="en-US" sz="2400" dirty="0" err="1">
                <a:solidFill>
                  <a:schemeClr val="tx2"/>
                </a:solidFill>
                <a:latin typeface="Tahoma"/>
                <a:ea typeface="Tahoma"/>
                <a:cs typeface="Tahoma"/>
              </a:rPr>
              <a:t>+b</a:t>
            </a:r>
            <a:r>
              <a:rPr lang="sv-SE" altLang="en-US" sz="2400" dirty="0">
                <a:solidFill>
                  <a:schemeClr val="tx2"/>
                </a:solidFill>
                <a:latin typeface="Tahoma"/>
                <a:ea typeface="Tahoma"/>
                <a:cs typeface="Tahoma"/>
              </a:rPr>
              <a:t> =</a:t>
            </a:r>
            <a:r>
              <a:rPr lang="sv-SE" altLang="en-US" sz="2400" dirty="0">
                <a:solidFill>
                  <a:schemeClr val="tx2"/>
                </a:solidFill>
                <a:latin typeface="Tahoma"/>
                <a:ea typeface="Tahoma"/>
                <a:cs typeface="Tahoma"/>
                <a:sym typeface="Symbol" panose="05050102010706020507" pitchFamily="18" charset="2"/>
              </a:rPr>
              <a:t> +1 </a:t>
            </a:r>
            <a:r>
              <a:rPr lang="sv-SE" altLang="en-US" sz="2400" dirty="0" err="1">
                <a:solidFill>
                  <a:schemeClr val="tx2"/>
                </a:solidFill>
                <a:latin typeface="Tahoma"/>
                <a:ea typeface="Tahoma"/>
                <a:cs typeface="Tahoma"/>
                <a:sym typeface="Symbol" panose="05050102010706020507" pitchFamily="18" charset="2"/>
              </a:rPr>
              <a:t>when</a:t>
            </a:r>
            <a:r>
              <a:rPr lang="sv-SE" altLang="en-US" sz="2400" dirty="0">
                <a:solidFill>
                  <a:schemeClr val="tx2"/>
                </a:solidFill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sv-SE" altLang="en-US" sz="2400" dirty="0" err="1">
                <a:solidFill>
                  <a:schemeClr val="tx2"/>
                </a:solidFill>
                <a:latin typeface="Tahoma"/>
                <a:ea typeface="Tahoma"/>
                <a:cs typeface="Tahoma"/>
              </a:rPr>
              <a:t>y</a:t>
            </a:r>
            <a:r>
              <a:rPr lang="sv-SE" altLang="en-US" sz="2400" baseline="-25000" dirty="0" err="1">
                <a:solidFill>
                  <a:schemeClr val="tx2"/>
                </a:solidFill>
                <a:latin typeface="Tahoma"/>
                <a:ea typeface="Tahoma"/>
                <a:cs typeface="Tahoma"/>
              </a:rPr>
              <a:t>i</a:t>
            </a:r>
            <a:r>
              <a:rPr lang="sv-SE" altLang="en-US" sz="2400" dirty="0">
                <a:solidFill>
                  <a:schemeClr val="tx2"/>
                </a:solidFill>
                <a:latin typeface="Tahoma"/>
                <a:ea typeface="Tahoma"/>
                <a:cs typeface="Tahoma"/>
                <a:sym typeface="Symbol" panose="05050102010706020507" pitchFamily="18" charset="2"/>
              </a:rPr>
              <a:t> =+1 </a:t>
            </a:r>
            <a:endParaRPr lang="sv-SE" altLang="en-US" sz="2400" dirty="0">
              <a:solidFill>
                <a:schemeClr val="tx2"/>
              </a:solidFill>
              <a:latin typeface="Tahoma" panose="020B0604030504040204" pitchFamily="34" charset="0"/>
              <a:ea typeface="Tahoma"/>
              <a:cs typeface="Tahoma" panose="020B0604030504040204" pitchFamily="34" charset="0"/>
            </a:endParaRPr>
          </a:p>
          <a:p>
            <a:pPr eaLnBrk="1" hangingPunct="1"/>
            <a:r>
              <a:rPr lang="sv-SE" altLang="en-US" sz="2400" b="1" dirty="0" err="1">
                <a:solidFill>
                  <a:schemeClr val="tx2"/>
                </a:solidFill>
                <a:latin typeface="Tahoma"/>
                <a:ea typeface="Tahoma"/>
                <a:cs typeface="Tahoma"/>
              </a:rPr>
              <a:t>x</a:t>
            </a:r>
            <a:r>
              <a:rPr lang="sv-SE" altLang="en-US" sz="2400" baseline="-25000" dirty="0" err="1">
                <a:solidFill>
                  <a:schemeClr val="tx2"/>
                </a:solidFill>
                <a:latin typeface="Tahoma"/>
                <a:ea typeface="Tahoma"/>
                <a:cs typeface="Tahoma"/>
              </a:rPr>
              <a:t>i</a:t>
            </a:r>
            <a:r>
              <a:rPr lang="sv-SE" altLang="en-US" sz="2400" dirty="0" err="1">
                <a:solidFill>
                  <a:schemeClr val="tx2"/>
                </a:solidFill>
                <a:latin typeface="Tahoma"/>
                <a:ea typeface="Tahoma"/>
                <a:cs typeface="Tahoma"/>
              </a:rPr>
              <a:t>•</a:t>
            </a:r>
            <a:r>
              <a:rPr lang="sv-SE" altLang="en-US" sz="2400" b="1" dirty="0" err="1">
                <a:solidFill>
                  <a:schemeClr val="tx2"/>
                </a:solidFill>
                <a:latin typeface="Tahoma"/>
                <a:ea typeface="Tahoma"/>
                <a:cs typeface="Tahoma"/>
              </a:rPr>
              <a:t>w</a:t>
            </a:r>
            <a:r>
              <a:rPr lang="sv-SE" altLang="en-US" sz="2400" dirty="0" err="1">
                <a:solidFill>
                  <a:schemeClr val="tx2"/>
                </a:solidFill>
                <a:latin typeface="Tahoma"/>
                <a:ea typeface="Tahoma"/>
                <a:cs typeface="Tahoma"/>
              </a:rPr>
              <a:t>+b</a:t>
            </a:r>
            <a:r>
              <a:rPr lang="sv-SE" altLang="en-US" sz="2400" dirty="0">
                <a:solidFill>
                  <a:schemeClr val="tx2"/>
                </a:solidFill>
                <a:latin typeface="Tahoma"/>
                <a:ea typeface="Tahoma"/>
                <a:cs typeface="Tahoma"/>
              </a:rPr>
              <a:t> </a:t>
            </a:r>
            <a:r>
              <a:rPr lang="sv-SE" altLang="en-US" sz="2400" dirty="0">
                <a:solidFill>
                  <a:schemeClr val="tx2"/>
                </a:solidFill>
                <a:latin typeface="Tahoma"/>
                <a:ea typeface="Tahoma"/>
                <a:cs typeface="Tahoma"/>
                <a:sym typeface="Symbol" panose="05050102010706020507" pitchFamily="18" charset="2"/>
              </a:rPr>
              <a:t>= -1 </a:t>
            </a:r>
            <a:r>
              <a:rPr lang="sv-SE" altLang="en-US" sz="2400" dirty="0" err="1">
                <a:solidFill>
                  <a:schemeClr val="tx2"/>
                </a:solidFill>
                <a:latin typeface="Tahoma"/>
                <a:ea typeface="Tahoma"/>
                <a:cs typeface="Tahoma"/>
                <a:sym typeface="Symbol" panose="05050102010706020507" pitchFamily="18" charset="2"/>
              </a:rPr>
              <a:t>when</a:t>
            </a:r>
            <a:r>
              <a:rPr lang="sv-SE" altLang="en-US" sz="2400" dirty="0">
                <a:solidFill>
                  <a:schemeClr val="tx2"/>
                </a:solidFill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sv-SE" altLang="en-US" sz="2400" dirty="0" err="1">
                <a:solidFill>
                  <a:schemeClr val="tx2"/>
                </a:solidFill>
                <a:latin typeface="Tahoma"/>
                <a:ea typeface="Tahoma"/>
                <a:cs typeface="Tahoma"/>
              </a:rPr>
              <a:t>y</a:t>
            </a:r>
            <a:r>
              <a:rPr lang="sv-SE" altLang="en-US" sz="2400" baseline="-25000" dirty="0" err="1">
                <a:solidFill>
                  <a:schemeClr val="tx2"/>
                </a:solidFill>
                <a:latin typeface="Tahoma"/>
                <a:ea typeface="Tahoma"/>
                <a:cs typeface="Tahoma"/>
              </a:rPr>
              <a:t>i</a:t>
            </a:r>
            <a:r>
              <a:rPr lang="sv-SE" altLang="en-US" sz="2400" dirty="0">
                <a:solidFill>
                  <a:schemeClr val="tx2"/>
                </a:solidFill>
                <a:latin typeface="Tahoma"/>
                <a:ea typeface="Tahoma"/>
                <a:cs typeface="Tahoma"/>
                <a:sym typeface="Symbol" panose="05050102010706020507" pitchFamily="18" charset="2"/>
              </a:rPr>
              <a:t> =-1</a:t>
            </a:r>
            <a:endParaRPr lang="sv-SE" altLang="en-US" sz="2400" dirty="0">
              <a:solidFill>
                <a:schemeClr val="tx2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34820" name="Text Box 32">
            <a:extLst>
              <a:ext uri="{FF2B5EF4-FFF2-40B4-BE49-F238E27FC236}">
                <a16:creationId xmlns:a16="http://schemas.microsoft.com/office/drawing/2014/main" id="{2B8AA4D8-2476-1E98-68CC-6E47EF97A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8238" y="5048250"/>
            <a:ext cx="57842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sv-SE" altLang="en-US">
                <a:latin typeface="Tahoma" panose="020B0604030504040204" pitchFamily="34" charset="0"/>
              </a:rPr>
              <a:t>d+ = the shortest distance to the closest positive point</a:t>
            </a:r>
          </a:p>
        </p:txBody>
      </p:sp>
      <p:sp>
        <p:nvSpPr>
          <p:cNvPr id="34821" name="Text Box 33">
            <a:extLst>
              <a:ext uri="{FF2B5EF4-FFF2-40B4-BE49-F238E27FC236}">
                <a16:creationId xmlns:a16="http://schemas.microsoft.com/office/drawing/2014/main" id="{AF89FDE6-6851-47BF-8FA6-07B4EBD4B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051" y="5519738"/>
            <a:ext cx="5790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sv-SE" altLang="en-US">
                <a:latin typeface="Tahoma" panose="020B0604030504040204" pitchFamily="34" charset="0"/>
              </a:rPr>
              <a:t>d- = the shortest distance to the closest negative point</a:t>
            </a:r>
          </a:p>
        </p:txBody>
      </p:sp>
      <p:sp>
        <p:nvSpPr>
          <p:cNvPr id="34822" name="Text Box 38">
            <a:extLst>
              <a:ext uri="{FF2B5EF4-FFF2-40B4-BE49-F238E27FC236}">
                <a16:creationId xmlns:a16="http://schemas.microsoft.com/office/drawing/2014/main" id="{2203C7B6-E261-E38D-7BBF-2C4276366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8713" y="5948363"/>
            <a:ext cx="7086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sv-SE" altLang="en-US">
                <a:latin typeface="Tahoma" panose="020B0604030504040204" pitchFamily="34" charset="0"/>
              </a:rPr>
              <a:t>The </a:t>
            </a:r>
            <a:r>
              <a:rPr lang="sv-SE" altLang="en-US" u="sng">
                <a:latin typeface="Tahoma" panose="020B0604030504040204" pitchFamily="34" charset="0"/>
              </a:rPr>
              <a:t>margin</a:t>
            </a:r>
            <a:r>
              <a:rPr lang="sv-SE" altLang="en-US">
                <a:latin typeface="Tahoma" panose="020B0604030504040204" pitchFamily="34" charset="0"/>
              </a:rPr>
              <a:t> of a separating hyperplane is d</a:t>
            </a:r>
            <a:r>
              <a:rPr lang="sv-SE" altLang="en-US" baseline="30000">
                <a:latin typeface="Tahoma" panose="020B0604030504040204" pitchFamily="34" charset="0"/>
              </a:rPr>
              <a:t>+</a:t>
            </a:r>
            <a:r>
              <a:rPr lang="sv-SE" altLang="en-US">
                <a:latin typeface="Tahoma" panose="020B0604030504040204" pitchFamily="34" charset="0"/>
              </a:rPr>
              <a:t> + d</a:t>
            </a:r>
            <a:r>
              <a:rPr lang="sv-SE" altLang="en-US" baseline="30000">
                <a:latin typeface="Tahoma" panose="020B0604030504040204" pitchFamily="34" charset="0"/>
              </a:rPr>
              <a:t>-</a:t>
            </a:r>
            <a:r>
              <a:rPr lang="sv-SE" altLang="en-US">
                <a:latin typeface="Tahoma" panose="020B0604030504040204" pitchFamily="34" charset="0"/>
              </a:rPr>
              <a:t>.</a:t>
            </a:r>
          </a:p>
        </p:txBody>
      </p:sp>
      <p:sp>
        <p:nvSpPr>
          <p:cNvPr id="34823" name="Text Box 41">
            <a:extLst>
              <a:ext uri="{FF2B5EF4-FFF2-40B4-BE49-F238E27FC236}">
                <a16:creationId xmlns:a16="http://schemas.microsoft.com/office/drawing/2014/main" id="{732EC000-27D6-6690-8D86-175BD85C7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0954" y="2590800"/>
            <a:ext cx="411794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sv-SE" altLang="en-US">
                <a:latin typeface="Tahoma" panose="020B0604030504040204" pitchFamily="34" charset="0"/>
              </a:rPr>
              <a:t>H1 and H2 are the planes:</a:t>
            </a:r>
          </a:p>
          <a:p>
            <a:pPr eaLnBrk="1" hangingPunct="1"/>
            <a:r>
              <a:rPr lang="sv-SE" altLang="en-US">
                <a:latin typeface="Tahoma" panose="020B0604030504040204" pitchFamily="34" charset="0"/>
              </a:rPr>
              <a:t>H1: </a:t>
            </a:r>
            <a:r>
              <a:rPr lang="sv-SE" altLang="en-US" b="1">
                <a:solidFill>
                  <a:schemeClr val="tx2"/>
                </a:solidFill>
                <a:latin typeface="Tahoma" panose="020B0604030504040204" pitchFamily="34" charset="0"/>
              </a:rPr>
              <a:t>x</a:t>
            </a:r>
            <a:r>
              <a:rPr lang="sv-SE" altLang="en-US" baseline="-25000">
                <a:solidFill>
                  <a:schemeClr val="tx2"/>
                </a:solidFill>
                <a:latin typeface="Tahoma" panose="020B0604030504040204" pitchFamily="34" charset="0"/>
              </a:rPr>
              <a:t>i</a:t>
            </a:r>
            <a:r>
              <a:rPr lang="sv-SE" altLang="en-US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•</a:t>
            </a:r>
            <a:r>
              <a:rPr lang="sv-SE" altLang="en-US" b="1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lang="sv-SE" altLang="en-US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+b </a:t>
            </a:r>
            <a:r>
              <a:rPr lang="sv-SE" altLang="en-US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= +1 </a:t>
            </a:r>
          </a:p>
          <a:p>
            <a:pPr eaLnBrk="1" hangingPunct="1"/>
            <a:r>
              <a:rPr lang="sv-SE" altLang="en-US">
                <a:latin typeface="Tahoma" panose="020B0604030504040204" pitchFamily="34" charset="0"/>
              </a:rPr>
              <a:t>H2: </a:t>
            </a:r>
            <a:r>
              <a:rPr lang="sv-SE" altLang="en-US" b="1">
                <a:solidFill>
                  <a:schemeClr val="tx2"/>
                </a:solidFill>
                <a:latin typeface="Tahoma" panose="020B0604030504040204" pitchFamily="34" charset="0"/>
              </a:rPr>
              <a:t>x</a:t>
            </a:r>
            <a:r>
              <a:rPr lang="sv-SE" altLang="en-US" baseline="-25000">
                <a:solidFill>
                  <a:schemeClr val="tx2"/>
                </a:solidFill>
                <a:latin typeface="Tahoma" panose="020B0604030504040204" pitchFamily="34" charset="0"/>
              </a:rPr>
              <a:t>i</a:t>
            </a:r>
            <a:r>
              <a:rPr lang="sv-SE" altLang="en-US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•</a:t>
            </a:r>
            <a:r>
              <a:rPr lang="sv-SE" altLang="en-US" b="1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lang="sv-SE" altLang="en-US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+b </a:t>
            </a:r>
            <a:r>
              <a:rPr lang="sv-SE" altLang="en-US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= -1</a:t>
            </a:r>
          </a:p>
          <a:p>
            <a:pPr eaLnBrk="1" hangingPunct="1"/>
            <a:r>
              <a:rPr lang="sv-SE" altLang="en-US">
                <a:latin typeface="Tahoma" panose="020B0604030504040204" pitchFamily="34" charset="0"/>
              </a:rPr>
              <a:t>The points on the planes H1 and H2 are the </a:t>
            </a:r>
            <a:r>
              <a:rPr lang="sv-SE" altLang="en-US" b="1">
                <a:latin typeface="Tahoma" panose="020B0604030504040204" pitchFamily="34" charset="0"/>
              </a:rPr>
              <a:t>Support Vectors</a:t>
            </a:r>
            <a:r>
              <a:rPr lang="sv-SE" altLang="en-US">
                <a:latin typeface="Tahoma" panose="020B0604030504040204" pitchFamily="34" charset="0"/>
              </a:rPr>
              <a:t>:</a:t>
            </a:r>
          </a:p>
          <a:p>
            <a:pPr eaLnBrk="1" hangingPunct="1"/>
            <a:endParaRPr lang="sv-SE" altLang="en-US">
              <a:latin typeface="Tahoma" panose="020B0604030504040204" pitchFamily="34" charset="0"/>
            </a:endParaRPr>
          </a:p>
        </p:txBody>
      </p:sp>
      <p:pic>
        <p:nvPicPr>
          <p:cNvPr id="34824" name="Picture 36">
            <a:extLst>
              <a:ext uri="{FF2B5EF4-FFF2-40B4-BE49-F238E27FC236}">
                <a16:creationId xmlns:a16="http://schemas.microsoft.com/office/drawing/2014/main" id="{258A1BB1-A917-FA75-BD0B-EB72D12DC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301" y="4164433"/>
            <a:ext cx="22383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5" name="Picture 2">
            <a:extLst>
              <a:ext uri="{FF2B5EF4-FFF2-40B4-BE49-F238E27FC236}">
                <a16:creationId xmlns:a16="http://schemas.microsoft.com/office/drawing/2014/main" id="{F66C70FA-D621-6E12-7E97-A2444A378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25" y="2060576"/>
            <a:ext cx="2852738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6CCBD2BF-F7C7-695F-3AFB-1FDF595DBC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altLang="en-US" dirty="0">
                <a:ln>
                  <a:noFill/>
                </a:ln>
              </a:rPr>
              <a:t>Maximizing the margin</a:t>
            </a:r>
          </a:p>
        </p:txBody>
      </p:sp>
      <p:sp>
        <p:nvSpPr>
          <p:cNvPr id="36867" name="Text Box 29">
            <a:extLst>
              <a:ext uri="{FF2B5EF4-FFF2-40B4-BE49-F238E27FC236}">
                <a16:creationId xmlns:a16="http://schemas.microsoft.com/office/drawing/2014/main" id="{97928697-4A9C-144D-3D3C-97EAB476D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171576"/>
            <a:ext cx="726513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sv-SE" altLang="en-US" sz="2400">
                <a:latin typeface="Tahoma" panose="020B0604030504040204" pitchFamily="34" charset="0"/>
              </a:rPr>
              <a:t>We want a classifier with as big margin as possible. </a:t>
            </a:r>
          </a:p>
          <a:p>
            <a:pPr eaLnBrk="1" hangingPunct="1"/>
            <a:endParaRPr lang="sv-SE" altLang="en-US" sz="2400">
              <a:solidFill>
                <a:schemeClr val="tx2"/>
              </a:solidFill>
              <a:latin typeface="Tahoma" panose="020B0604030504040204" pitchFamily="34" charset="0"/>
              <a:cs typeface="Tahom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36868" name="Text Box 30">
            <a:extLst>
              <a:ext uri="{FF2B5EF4-FFF2-40B4-BE49-F238E27FC236}">
                <a16:creationId xmlns:a16="http://schemas.microsoft.com/office/drawing/2014/main" id="{7D2A870B-9EA0-001B-EFC4-8230352FA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1595439"/>
            <a:ext cx="6838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sv-SE" altLang="en-US">
                <a:latin typeface="Tahoma" panose="020B0604030504040204" pitchFamily="34" charset="0"/>
              </a:rPr>
              <a:t>Recall the distance from a point(x</a:t>
            </a:r>
            <a:r>
              <a:rPr lang="sv-SE" altLang="en-US" baseline="-25000">
                <a:latin typeface="Tahoma" panose="020B0604030504040204" pitchFamily="34" charset="0"/>
              </a:rPr>
              <a:t>0</a:t>
            </a:r>
            <a:r>
              <a:rPr lang="sv-SE" altLang="en-US">
                <a:latin typeface="Tahoma" panose="020B0604030504040204" pitchFamily="34" charset="0"/>
              </a:rPr>
              <a:t>,y</a:t>
            </a:r>
            <a:r>
              <a:rPr lang="sv-SE" altLang="en-US" baseline="-25000">
                <a:latin typeface="Tahoma" panose="020B0604030504040204" pitchFamily="34" charset="0"/>
              </a:rPr>
              <a:t>0</a:t>
            </a:r>
            <a:r>
              <a:rPr lang="sv-SE" altLang="en-US">
                <a:latin typeface="Tahoma" panose="020B0604030504040204" pitchFamily="34" charset="0"/>
              </a:rPr>
              <a:t>) to a line:Ax+By+c = 0 is</a:t>
            </a:r>
          </a:p>
        </p:txBody>
      </p:sp>
      <p:sp>
        <p:nvSpPr>
          <p:cNvPr id="36869" name="Text Box 31">
            <a:extLst>
              <a:ext uri="{FF2B5EF4-FFF2-40B4-BE49-F238E27FC236}">
                <a16:creationId xmlns:a16="http://schemas.microsoft.com/office/drawing/2014/main" id="{9684F796-7F12-1947-A619-4577AA72D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373380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36870" name="Text Box 32">
            <a:extLst>
              <a:ext uri="{FF2B5EF4-FFF2-40B4-BE49-F238E27FC236}">
                <a16:creationId xmlns:a16="http://schemas.microsoft.com/office/drawing/2014/main" id="{6CC4ACC5-FF9B-AE48-8EB7-D0DEE1537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3040064"/>
            <a:ext cx="37639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sv-SE" altLang="en-US">
                <a:latin typeface="Tahoma" panose="020B0604030504040204" pitchFamily="34" charset="0"/>
              </a:rPr>
              <a:t>The distance between H and H1 is:</a:t>
            </a:r>
          </a:p>
        </p:txBody>
      </p:sp>
      <p:sp>
        <p:nvSpPr>
          <p:cNvPr id="36871" name="Text Box 34">
            <a:extLst>
              <a:ext uri="{FF2B5EF4-FFF2-40B4-BE49-F238E27FC236}">
                <a16:creationId xmlns:a16="http://schemas.microsoft.com/office/drawing/2014/main" id="{F997443E-D29F-2831-3937-55D71A31B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9764" y="4073525"/>
            <a:ext cx="3963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sv-SE" altLang="en-US">
                <a:latin typeface="Tahoma" panose="020B0604030504040204" pitchFamily="34" charset="0"/>
              </a:rPr>
              <a:t>The distance between H1 and H2 is:</a:t>
            </a:r>
          </a:p>
        </p:txBody>
      </p:sp>
      <p:sp>
        <p:nvSpPr>
          <p:cNvPr id="36872" name="Text Box 35">
            <a:extLst>
              <a:ext uri="{FF2B5EF4-FFF2-40B4-BE49-F238E27FC236}">
                <a16:creationId xmlns:a16="http://schemas.microsoft.com/office/drawing/2014/main" id="{072BAD43-6B99-4A06-52AE-998DCC5AB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610101"/>
            <a:ext cx="810895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sv-SE" altLang="en-US" b="1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In order to </a:t>
            </a:r>
            <a:r>
              <a:rPr lang="sv-SE" altLang="en-US" b="1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maximize</a:t>
            </a:r>
            <a:r>
              <a:rPr lang="sv-SE" altLang="en-US" b="1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the </a:t>
            </a:r>
            <a:r>
              <a:rPr lang="sv-SE" altLang="en-US" b="1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margin</a:t>
            </a:r>
            <a:r>
              <a:rPr lang="sv-SE" altLang="en-US" b="1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, </a:t>
            </a:r>
            <a:r>
              <a:rPr lang="sv-SE" altLang="en-US" b="1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we</a:t>
            </a:r>
            <a:r>
              <a:rPr lang="sv-SE" altLang="en-US" b="1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sv-SE" altLang="en-US" b="1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need</a:t>
            </a:r>
            <a:r>
              <a:rPr lang="sv-SE" altLang="en-US" b="1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to </a:t>
            </a:r>
            <a:r>
              <a:rPr lang="sv-SE" altLang="en-US" b="1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minimize</a:t>
            </a:r>
            <a:r>
              <a:rPr lang="sv-SE" altLang="en-US" b="1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||w||. </a:t>
            </a:r>
            <a:endParaRPr lang="sv-SE" altLang="en-US" b="1">
              <a:latin typeface="Tahoma" panose="020B060403050404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lang="sv-SE" altLang="en-US" b="1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With</a:t>
            </a:r>
            <a:r>
              <a:rPr lang="sv-SE" altLang="en-US" b="1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the </a:t>
            </a:r>
            <a:r>
              <a:rPr lang="sv-SE" altLang="en-US" b="1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condition</a:t>
            </a:r>
            <a:r>
              <a:rPr lang="sv-SE" altLang="en-US" b="1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sv-SE" altLang="en-US" b="1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that</a:t>
            </a:r>
            <a:r>
              <a:rPr lang="sv-SE" altLang="en-US" b="1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sv-SE" altLang="en-US" b="1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there</a:t>
            </a:r>
            <a:r>
              <a:rPr lang="sv-SE" altLang="en-US" b="1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sv-SE" altLang="en-US" b="1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are</a:t>
            </a:r>
            <a:r>
              <a:rPr lang="sv-SE" altLang="en-US" b="1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no </a:t>
            </a:r>
            <a:r>
              <a:rPr lang="sv-SE" altLang="en-US" b="1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datapoints</a:t>
            </a:r>
            <a:r>
              <a:rPr lang="sv-SE" altLang="en-US" b="1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sv-SE" altLang="en-US" b="1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between</a:t>
            </a:r>
            <a:r>
              <a:rPr lang="sv-SE" altLang="en-US" b="1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H1 and H2:</a:t>
            </a:r>
            <a:endParaRPr lang="sv-SE" altLang="en-US" b="1" dirty="0">
              <a:latin typeface="Tahoma"/>
              <a:ea typeface="Tahoma"/>
              <a:cs typeface="Tahoma"/>
            </a:endParaRPr>
          </a:p>
          <a:p>
            <a:pPr eaLnBrk="1" hangingPunct="1"/>
            <a:r>
              <a:rPr lang="sv-SE" altLang="en-US" b="1" dirty="0" err="1">
                <a:solidFill>
                  <a:schemeClr val="tx2"/>
                </a:solidFill>
                <a:latin typeface="Tahoma"/>
                <a:ea typeface="Tahoma"/>
                <a:cs typeface="Tahoma"/>
              </a:rPr>
              <a:t>x</a:t>
            </a:r>
            <a:r>
              <a:rPr lang="sv-SE" altLang="en-US" baseline="-25000" dirty="0" err="1">
                <a:solidFill>
                  <a:schemeClr val="tx2"/>
                </a:solidFill>
                <a:latin typeface="Tahoma"/>
                <a:ea typeface="Tahoma"/>
                <a:cs typeface="Tahoma"/>
              </a:rPr>
              <a:t>i</a:t>
            </a:r>
            <a:r>
              <a:rPr lang="sv-SE" altLang="en-US" dirty="0" err="1">
                <a:solidFill>
                  <a:schemeClr val="tx2"/>
                </a:solidFill>
                <a:latin typeface="Tahoma"/>
                <a:ea typeface="Tahoma"/>
                <a:cs typeface="Tahoma"/>
              </a:rPr>
              <a:t>•</a:t>
            </a:r>
            <a:r>
              <a:rPr lang="sv-SE" altLang="en-US" b="1" dirty="0" err="1">
                <a:solidFill>
                  <a:schemeClr val="tx2"/>
                </a:solidFill>
                <a:latin typeface="Tahoma"/>
                <a:ea typeface="Tahoma"/>
                <a:cs typeface="Tahoma"/>
              </a:rPr>
              <a:t>w</a:t>
            </a:r>
            <a:r>
              <a:rPr lang="sv-SE" altLang="en-US" dirty="0" err="1">
                <a:solidFill>
                  <a:schemeClr val="tx2"/>
                </a:solidFill>
                <a:latin typeface="Tahoma"/>
                <a:ea typeface="Tahoma"/>
                <a:cs typeface="Tahoma"/>
              </a:rPr>
              <a:t>+b</a:t>
            </a:r>
            <a:r>
              <a:rPr lang="sv-SE" altLang="en-US" dirty="0">
                <a:solidFill>
                  <a:schemeClr val="tx2"/>
                </a:solidFill>
                <a:latin typeface="Tahoma"/>
                <a:ea typeface="Tahoma"/>
                <a:cs typeface="Tahoma"/>
              </a:rPr>
              <a:t> =</a:t>
            </a:r>
            <a:r>
              <a:rPr lang="sv-SE" altLang="en-US" dirty="0">
                <a:solidFill>
                  <a:schemeClr val="tx2"/>
                </a:solidFill>
                <a:latin typeface="Tahoma"/>
                <a:ea typeface="Tahoma"/>
                <a:cs typeface="Tahoma"/>
                <a:sym typeface="Symbol" panose="05050102010706020507" pitchFamily="18" charset="2"/>
              </a:rPr>
              <a:t> +1 </a:t>
            </a:r>
            <a:r>
              <a:rPr lang="sv-SE" altLang="en-US" dirty="0" err="1">
                <a:solidFill>
                  <a:schemeClr val="tx2"/>
                </a:solidFill>
                <a:latin typeface="Tahoma"/>
                <a:ea typeface="Tahoma"/>
                <a:cs typeface="Tahoma"/>
                <a:sym typeface="Symbol" panose="05050102010706020507" pitchFamily="18" charset="2"/>
              </a:rPr>
              <a:t>when</a:t>
            </a:r>
            <a:r>
              <a:rPr lang="sv-SE" altLang="en-US" dirty="0">
                <a:solidFill>
                  <a:schemeClr val="tx2"/>
                </a:solidFill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sv-SE" altLang="en-US" dirty="0" err="1">
                <a:solidFill>
                  <a:schemeClr val="tx2"/>
                </a:solidFill>
                <a:latin typeface="Tahoma"/>
                <a:ea typeface="Tahoma"/>
                <a:cs typeface="Tahoma"/>
              </a:rPr>
              <a:t>y</a:t>
            </a:r>
            <a:r>
              <a:rPr lang="sv-SE" altLang="en-US" baseline="-25000" dirty="0" err="1">
                <a:solidFill>
                  <a:schemeClr val="tx2"/>
                </a:solidFill>
                <a:latin typeface="Tahoma"/>
                <a:ea typeface="Tahoma"/>
                <a:cs typeface="Tahoma"/>
              </a:rPr>
              <a:t>i</a:t>
            </a:r>
            <a:r>
              <a:rPr lang="sv-SE" altLang="en-US" dirty="0">
                <a:solidFill>
                  <a:schemeClr val="tx2"/>
                </a:solidFill>
                <a:latin typeface="Tahoma"/>
                <a:ea typeface="Tahoma"/>
                <a:cs typeface="Tahoma"/>
                <a:sym typeface="Symbol" panose="05050102010706020507" pitchFamily="18" charset="2"/>
              </a:rPr>
              <a:t> =+1 </a:t>
            </a:r>
            <a:endParaRPr lang="sv-SE" altLang="en-US" dirty="0">
              <a:solidFill>
                <a:schemeClr val="tx2"/>
              </a:solidFill>
              <a:latin typeface="Tahoma" panose="020B0604030504040204" pitchFamily="34" charset="0"/>
              <a:ea typeface="Tahoma"/>
              <a:cs typeface="Tahoma" panose="020B0604030504040204" pitchFamily="34" charset="0"/>
            </a:endParaRPr>
          </a:p>
          <a:p>
            <a:pPr eaLnBrk="1" hangingPunct="1"/>
            <a:r>
              <a:rPr lang="sv-SE" altLang="en-US" b="1" dirty="0" err="1">
                <a:solidFill>
                  <a:schemeClr val="tx2"/>
                </a:solidFill>
                <a:latin typeface="Tahoma"/>
                <a:ea typeface="Tahoma"/>
                <a:cs typeface="Tahoma"/>
              </a:rPr>
              <a:t>x</a:t>
            </a:r>
            <a:r>
              <a:rPr lang="sv-SE" altLang="en-US" baseline="-25000" dirty="0" err="1">
                <a:solidFill>
                  <a:schemeClr val="tx2"/>
                </a:solidFill>
                <a:latin typeface="Tahoma"/>
                <a:ea typeface="Tahoma"/>
                <a:cs typeface="Tahoma"/>
              </a:rPr>
              <a:t>i</a:t>
            </a:r>
            <a:r>
              <a:rPr lang="sv-SE" altLang="en-US" dirty="0" err="1">
                <a:solidFill>
                  <a:schemeClr val="tx2"/>
                </a:solidFill>
                <a:latin typeface="Tahoma"/>
                <a:ea typeface="Tahoma"/>
                <a:cs typeface="Tahoma"/>
              </a:rPr>
              <a:t>•</a:t>
            </a:r>
            <a:r>
              <a:rPr lang="sv-SE" altLang="en-US" b="1" dirty="0" err="1">
                <a:solidFill>
                  <a:schemeClr val="tx2"/>
                </a:solidFill>
                <a:latin typeface="Tahoma"/>
                <a:ea typeface="Tahoma"/>
                <a:cs typeface="Tahoma"/>
              </a:rPr>
              <a:t>w</a:t>
            </a:r>
            <a:r>
              <a:rPr lang="sv-SE" altLang="en-US" dirty="0" err="1">
                <a:solidFill>
                  <a:schemeClr val="tx2"/>
                </a:solidFill>
                <a:latin typeface="Tahoma"/>
                <a:ea typeface="Tahoma"/>
                <a:cs typeface="Tahoma"/>
              </a:rPr>
              <a:t>+b</a:t>
            </a:r>
            <a:r>
              <a:rPr lang="sv-SE" altLang="en-US" dirty="0">
                <a:solidFill>
                  <a:schemeClr val="tx2"/>
                </a:solidFill>
                <a:latin typeface="Tahoma"/>
                <a:ea typeface="Tahoma"/>
                <a:cs typeface="Tahoma"/>
              </a:rPr>
              <a:t> =</a:t>
            </a:r>
            <a:r>
              <a:rPr lang="sv-SE" altLang="en-US" dirty="0">
                <a:solidFill>
                  <a:schemeClr val="tx2"/>
                </a:solidFill>
                <a:latin typeface="Tahoma"/>
                <a:ea typeface="Tahoma"/>
                <a:cs typeface="Tahoma"/>
                <a:sym typeface="Symbol" panose="05050102010706020507" pitchFamily="18" charset="2"/>
              </a:rPr>
              <a:t> -1 </a:t>
            </a:r>
            <a:r>
              <a:rPr lang="sv-SE" altLang="en-US" dirty="0" err="1">
                <a:solidFill>
                  <a:schemeClr val="tx2"/>
                </a:solidFill>
                <a:latin typeface="Tahoma"/>
                <a:ea typeface="Tahoma"/>
                <a:cs typeface="Tahoma"/>
                <a:sym typeface="Symbol" panose="05050102010706020507" pitchFamily="18" charset="2"/>
              </a:rPr>
              <a:t>when</a:t>
            </a:r>
            <a:r>
              <a:rPr lang="sv-SE" altLang="en-US" dirty="0">
                <a:solidFill>
                  <a:schemeClr val="tx2"/>
                </a:solidFill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sv-SE" altLang="en-US" dirty="0" err="1">
                <a:solidFill>
                  <a:schemeClr val="tx2"/>
                </a:solidFill>
                <a:latin typeface="Tahoma"/>
                <a:ea typeface="Tahoma"/>
                <a:cs typeface="Tahoma"/>
              </a:rPr>
              <a:t>y</a:t>
            </a:r>
            <a:r>
              <a:rPr lang="sv-SE" altLang="en-US" baseline="-25000" dirty="0" err="1">
                <a:solidFill>
                  <a:schemeClr val="tx2"/>
                </a:solidFill>
                <a:latin typeface="Tahoma"/>
                <a:ea typeface="Tahoma"/>
                <a:cs typeface="Tahoma"/>
              </a:rPr>
              <a:t>i</a:t>
            </a:r>
            <a:r>
              <a:rPr lang="sv-SE" altLang="en-US" dirty="0">
                <a:solidFill>
                  <a:schemeClr val="tx2"/>
                </a:solidFill>
                <a:latin typeface="Tahoma"/>
                <a:ea typeface="Tahoma"/>
                <a:cs typeface="Tahoma"/>
                <a:sym typeface="Symbol" panose="05050102010706020507" pitchFamily="18" charset="2"/>
              </a:rPr>
              <a:t> =-1        </a:t>
            </a:r>
            <a:r>
              <a:rPr lang="sv-SE" altLang="en-US" b="1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Can</a:t>
            </a:r>
            <a:r>
              <a:rPr lang="sv-SE" altLang="en-US" b="1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be </a:t>
            </a:r>
            <a:r>
              <a:rPr lang="sv-SE" altLang="en-US" b="1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combined</a:t>
            </a:r>
            <a:r>
              <a:rPr lang="sv-SE" altLang="en-US" b="1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sv-SE" altLang="en-US" b="1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into</a:t>
            </a:r>
            <a:r>
              <a:rPr lang="sv-SE" altLang="en-US" b="1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 </a:t>
            </a:r>
            <a:r>
              <a:rPr lang="sv-SE" altLang="en-US" b="1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y</a:t>
            </a:r>
            <a:r>
              <a:rPr lang="sv-SE" altLang="en-US" b="1" baseline="-25000" dirty="0" err="1">
                <a:latin typeface="Tahoma"/>
                <a:ea typeface="Tahoma"/>
                <a:cs typeface="Tahoma"/>
                <a:sym typeface="Symbol" panose="05050102010706020507" pitchFamily="18" charset="2"/>
              </a:rPr>
              <a:t>i</a:t>
            </a:r>
            <a:r>
              <a:rPr lang="sv-SE" altLang="en-US" b="1" dirty="0">
                <a:latin typeface="Tahoma"/>
                <a:ea typeface="Tahoma"/>
                <a:cs typeface="Tahoma"/>
                <a:sym typeface="Symbol" panose="05050102010706020507" pitchFamily="18" charset="2"/>
              </a:rPr>
              <a:t>(</a:t>
            </a:r>
            <a:r>
              <a:rPr lang="sv-SE" altLang="en-US" b="1" dirty="0" err="1">
                <a:solidFill>
                  <a:schemeClr val="tx2"/>
                </a:solidFill>
                <a:latin typeface="Tahoma"/>
                <a:ea typeface="Tahoma"/>
                <a:cs typeface="Tahoma"/>
              </a:rPr>
              <a:t>x</a:t>
            </a:r>
            <a:r>
              <a:rPr lang="sv-SE" altLang="en-US" baseline="-25000" dirty="0" err="1">
                <a:solidFill>
                  <a:schemeClr val="tx2"/>
                </a:solidFill>
                <a:latin typeface="Tahoma"/>
                <a:ea typeface="Tahoma"/>
                <a:cs typeface="Tahoma"/>
              </a:rPr>
              <a:t>i</a:t>
            </a:r>
            <a:r>
              <a:rPr lang="sv-SE" altLang="en-US" dirty="0" err="1">
                <a:solidFill>
                  <a:schemeClr val="tx2"/>
                </a:solidFill>
                <a:latin typeface="Tahoma"/>
                <a:ea typeface="Tahoma"/>
                <a:cs typeface="Tahoma"/>
              </a:rPr>
              <a:t>•</a:t>
            </a:r>
            <a:r>
              <a:rPr lang="sv-SE" altLang="en-US" b="1" dirty="0" err="1">
                <a:solidFill>
                  <a:schemeClr val="tx2"/>
                </a:solidFill>
                <a:latin typeface="Tahoma"/>
                <a:ea typeface="Tahoma"/>
                <a:cs typeface="Tahoma"/>
              </a:rPr>
              <a:t>w</a:t>
            </a:r>
            <a:r>
              <a:rPr lang="sv-SE" altLang="en-US" b="1" dirty="0">
                <a:solidFill>
                  <a:schemeClr val="tx2"/>
                </a:solidFill>
                <a:latin typeface="Tahoma"/>
                <a:ea typeface="Tahoma"/>
                <a:cs typeface="Tahoma"/>
              </a:rPr>
              <a:t>) =</a:t>
            </a:r>
            <a:r>
              <a:rPr lang="sv-SE" altLang="en-US" b="1" dirty="0">
                <a:solidFill>
                  <a:schemeClr val="tx2"/>
                </a:solidFill>
                <a:latin typeface="Tahoma"/>
                <a:ea typeface="Tahoma"/>
                <a:cs typeface="Tahoma"/>
                <a:sym typeface="Symbol" panose="05050102010706020507" pitchFamily="18" charset="2"/>
              </a:rPr>
              <a:t> 1 </a:t>
            </a:r>
            <a:endParaRPr lang="sv-SE" altLang="en-US" b="1" dirty="0">
              <a:solidFill>
                <a:schemeClr val="tx2"/>
              </a:solidFill>
              <a:latin typeface="Tahoma" panose="020B0604030504040204" pitchFamily="34" charset="0"/>
              <a:sym typeface="Symbol" panose="05050102010706020507" pitchFamily="18" charset="2"/>
            </a:endParaRPr>
          </a:p>
          <a:p>
            <a:pPr eaLnBrk="1" hangingPunct="1"/>
            <a:endParaRPr lang="sv-SE" altLang="en-US" b="1">
              <a:latin typeface="Tahoma" panose="020B0604030504040204" pitchFamily="34" charset="0"/>
            </a:endParaRPr>
          </a:p>
        </p:txBody>
      </p:sp>
      <p:sp>
        <p:nvSpPr>
          <p:cNvPr id="36873" name="AutoShape 39">
            <a:extLst>
              <a:ext uri="{FF2B5EF4-FFF2-40B4-BE49-F238E27FC236}">
                <a16:creationId xmlns:a16="http://schemas.microsoft.com/office/drawing/2014/main" id="{976B53C2-4BE1-A421-A7CD-A1782D788211}"/>
              </a:ext>
            </a:extLst>
          </p:cNvPr>
          <p:cNvSpPr>
            <a:spLocks/>
          </p:cNvSpPr>
          <p:nvPr/>
        </p:nvSpPr>
        <p:spPr bwMode="auto">
          <a:xfrm>
            <a:off x="5081588" y="5292725"/>
            <a:ext cx="228600" cy="457200"/>
          </a:xfrm>
          <a:prstGeom prst="righ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endParaRPr lang="en-US" altLang="en-US">
              <a:latin typeface="Tahoma" panose="020B0604030504040204" pitchFamily="34" charset="0"/>
            </a:endParaRPr>
          </a:p>
        </p:txBody>
      </p:sp>
      <p:pic>
        <p:nvPicPr>
          <p:cNvPr id="36874" name="Picture 2">
            <a:extLst>
              <a:ext uri="{FF2B5EF4-FFF2-40B4-BE49-F238E27FC236}">
                <a16:creationId xmlns:a16="http://schemas.microsoft.com/office/drawing/2014/main" id="{340A6DFF-937F-5904-D042-A4E200662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26" y="2020799"/>
            <a:ext cx="2982913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E45BF7-8FF2-8ED3-30BE-B82238167119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949986" y="2938461"/>
            <a:ext cx="2806080" cy="779188"/>
          </a:xfrm>
          <a:prstGeom prst="rect">
            <a:avLst/>
          </a:prstGeom>
          <a:blipFill>
            <a:blip r:embed="rId4"/>
            <a:stretch>
              <a:fillRect b="-11719"/>
            </a:stretch>
          </a:blipFill>
        </p:spPr>
        <p:txBody>
          <a:bodyPr/>
          <a:lstStyle/>
          <a:p>
            <a:pPr>
              <a:defRPr/>
            </a:pPr>
            <a:r>
              <a:rPr lang="en-IN">
                <a:noFill/>
              </a:rPr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DB7418-F0A2-1238-12F8-79D66A1228A7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037386" y="3971810"/>
            <a:ext cx="4764880" cy="68326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IN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5E2878D7-58B8-0D5D-D8AD-407B9749F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 eaLnBrk="1" fontAlgn="auto" hangingPunct="1">
              <a:buFont typeface="Arial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Most popular Supervised Learning algorithms, which is used for Classification as well as Regression problems. </a:t>
            </a:r>
          </a:p>
          <a:p>
            <a:pPr algn="just" eaLnBrk="1" fontAlgn="auto" hangingPunct="1">
              <a:buFont typeface="Arial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Primarily, it is used for Classification problems in Machine Learning.</a:t>
            </a:r>
            <a:endParaRPr lang="en-GB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 eaLnBrk="1" fontAlgn="auto" hangingPunct="1">
              <a:buFont typeface="Arial"/>
              <a:buChar char="•"/>
              <a:defRPr/>
            </a:pPr>
            <a:r>
              <a:rPr lang="en-GB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Support vector machine is highly preferred by many as it produces </a:t>
            </a:r>
            <a:r>
              <a:rPr lang="en-GB" altLang="en-US" dirty="0">
                <a:solidFill>
                  <a:srgbClr val="FF0000"/>
                </a:solidFill>
              </a:rPr>
              <a:t>significant accuracy </a:t>
            </a:r>
            <a:r>
              <a:rPr lang="en-GB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with less computation power</a:t>
            </a:r>
            <a:endParaRPr lang="en-US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 eaLnBrk="1" fontAlgn="auto" hangingPunct="1">
              <a:buFont typeface="Arial"/>
              <a:buChar char="•"/>
              <a:defRPr/>
            </a:pP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There is really </a:t>
            </a:r>
            <a:r>
              <a:rPr lang="en-GB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 specialized hardware.</a:t>
            </a:r>
          </a:p>
          <a:p>
            <a:pPr algn="just" eaLnBrk="1" fontAlgn="auto" hangingPunct="1">
              <a:buFont typeface="Arial"/>
              <a:buChar char="•"/>
              <a:defRPr/>
            </a:pPr>
            <a:r>
              <a:rPr lang="en-GB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But it is a powerful algorithm that has been quite successful in applications ranging from </a:t>
            </a:r>
            <a:r>
              <a:rPr lang="en-GB" altLang="en-US" dirty="0">
                <a:solidFill>
                  <a:srgbClr val="FF0000"/>
                </a:solidFill>
              </a:rPr>
              <a:t>pattern recognition to text mining</a:t>
            </a:r>
            <a:r>
              <a:rPr lang="en-GB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14338" name="Title 1">
            <a:extLst>
              <a:ext uri="{FF2B5EF4-FFF2-40B4-BE49-F238E27FC236}">
                <a16:creationId xmlns:a16="http://schemas.microsoft.com/office/drawing/2014/main" id="{48FAA9A9-166E-F068-2203-A878A3051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 dirty="0"/>
              <a:t>SUPPORT VECTOR MACHINES</a:t>
            </a:r>
            <a:endParaRPr lang="en-US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90C6716D-6C9F-DCF5-6299-0B89F01BFD9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448800" y="635635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C4966F06-002A-4E0F-B656-A89201C83DF1}" type="slidenum"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pPr/>
              <a:t>2</a:t>
            </a:fld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Content Placeholder 5">
            <a:extLst>
              <a:ext uri="{FF2B5EF4-FFF2-40B4-BE49-F238E27FC236}">
                <a16:creationId xmlns:a16="http://schemas.microsoft.com/office/drawing/2014/main" id="{2D452730-30CE-1C6F-12E1-9AB06E6B21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239" y="1136650"/>
            <a:ext cx="9865860" cy="490855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F7D6F2-AB89-5C6C-8EC1-EC13B6D6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2227" name="Slide Number Placeholder 3">
            <a:extLst>
              <a:ext uri="{FF2B5EF4-FFF2-40B4-BE49-F238E27FC236}">
                <a16:creationId xmlns:a16="http://schemas.microsoft.com/office/drawing/2014/main" id="{53FF6924-2D23-1257-7CB5-92EB707EE065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9448800" y="635635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899AA7C4-989D-4B4E-9B6F-EAE5054C3FA3}" type="slidenum">
              <a:rPr lang="en-US" altLang="en-US"/>
              <a:pPr/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Content Placeholder 5">
            <a:extLst>
              <a:ext uri="{FF2B5EF4-FFF2-40B4-BE49-F238E27FC236}">
                <a16:creationId xmlns:a16="http://schemas.microsoft.com/office/drawing/2014/main" id="{C4602CB7-62E6-4560-3407-8E549BD5A1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38" y="1136650"/>
            <a:ext cx="8917461" cy="490855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DB4C57-9EFA-F840-4132-ACF35E5A2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3251" name="Slide Number Placeholder 3">
            <a:extLst>
              <a:ext uri="{FF2B5EF4-FFF2-40B4-BE49-F238E27FC236}">
                <a16:creationId xmlns:a16="http://schemas.microsoft.com/office/drawing/2014/main" id="{F9C85D89-CEF6-A96C-9DE7-59B73EE56EBF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9448800" y="635635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60E0946A-A263-419A-BE60-F56FF773E378}" type="slidenum">
              <a:rPr lang="en-US" altLang="en-US"/>
              <a:pPr/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Content Placeholder 5">
            <a:extLst>
              <a:ext uri="{FF2B5EF4-FFF2-40B4-BE49-F238E27FC236}">
                <a16:creationId xmlns:a16="http://schemas.microsoft.com/office/drawing/2014/main" id="{436F88BD-1CA6-9579-33A1-963AEFE01B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559178"/>
            <a:ext cx="11209338" cy="406349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B8DA26-FED2-6FB3-4E89-5D1EBEF6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4275" name="Slide Number Placeholder 3">
            <a:extLst>
              <a:ext uri="{FF2B5EF4-FFF2-40B4-BE49-F238E27FC236}">
                <a16:creationId xmlns:a16="http://schemas.microsoft.com/office/drawing/2014/main" id="{CA01A6E4-72BC-C5B9-3F96-06CA14469407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9448800" y="635635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2127F5AB-C582-4FD0-8605-C8CD92486399}" type="slidenum">
              <a:rPr lang="en-US" altLang="en-US"/>
              <a:pPr/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Content Placeholder 5">
            <a:extLst>
              <a:ext uri="{FF2B5EF4-FFF2-40B4-BE49-F238E27FC236}">
                <a16:creationId xmlns:a16="http://schemas.microsoft.com/office/drawing/2014/main" id="{7DB85191-CB75-5ED6-5E5F-61B27A8BA3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532" y="1136650"/>
            <a:ext cx="9103274" cy="490855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0A6C69-BCAE-26BC-D566-9F06CD592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5299" name="Slide Number Placeholder 3">
            <a:extLst>
              <a:ext uri="{FF2B5EF4-FFF2-40B4-BE49-F238E27FC236}">
                <a16:creationId xmlns:a16="http://schemas.microsoft.com/office/drawing/2014/main" id="{84B7246A-343B-053D-9DC3-7D5B1DCB3D0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9448800" y="635635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8F0AE829-CB84-42AC-B99F-F469056AE60A}" type="slidenum">
              <a:rPr lang="en-US" altLang="en-US"/>
              <a:pPr/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3" name="Content Placeholder 5">
            <a:extLst>
              <a:ext uri="{FF2B5EF4-FFF2-40B4-BE49-F238E27FC236}">
                <a16:creationId xmlns:a16="http://schemas.microsoft.com/office/drawing/2014/main" id="{82BF5083-96B4-18D1-6B34-1190870C16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814" y="1136650"/>
            <a:ext cx="9276709" cy="490855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4F67C2-AD9E-41C8-FAE2-D13D2EC5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B9BF2DA0-F5B5-21C6-D9B4-47693E03D399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9448800" y="635635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F4F1080A-CCEA-464B-95AF-4CBB6D72F7FD}" type="slidenum">
              <a:rPr lang="en-US" altLang="en-US"/>
              <a:pPr/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Content Placeholder 5">
            <a:extLst>
              <a:ext uri="{FF2B5EF4-FFF2-40B4-BE49-F238E27FC236}">
                <a16:creationId xmlns:a16="http://schemas.microsoft.com/office/drawing/2014/main" id="{D780B5FB-6CD8-0FEA-54B6-08B5C74DBF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836690"/>
            <a:ext cx="11209338" cy="350846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168B90-6248-45C0-9A5C-E57D967D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7347" name="Slide Number Placeholder 3">
            <a:extLst>
              <a:ext uri="{FF2B5EF4-FFF2-40B4-BE49-F238E27FC236}">
                <a16:creationId xmlns:a16="http://schemas.microsoft.com/office/drawing/2014/main" id="{FCCB7F60-EBAB-B070-37D3-E4A37ED3A21E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9448800" y="635635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C1DDF9D5-9EFD-4CC1-AAB0-1CB53501B2EE}" type="slidenum">
              <a:rPr lang="en-US" altLang="en-US"/>
              <a:pPr/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Content Placeholder 5">
            <a:extLst>
              <a:ext uri="{FF2B5EF4-FFF2-40B4-BE49-F238E27FC236}">
                <a16:creationId xmlns:a16="http://schemas.microsoft.com/office/drawing/2014/main" id="{B082C0E9-0708-E60F-9E95-8562FEC31F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138" y="1757106"/>
            <a:ext cx="6716062" cy="366763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7B1551-6D17-4F64-A248-F43E1171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8371" name="Slide Number Placeholder 3">
            <a:extLst>
              <a:ext uri="{FF2B5EF4-FFF2-40B4-BE49-F238E27FC236}">
                <a16:creationId xmlns:a16="http://schemas.microsoft.com/office/drawing/2014/main" id="{E48EF66D-D42B-89E4-A1BF-D01CBCBD7FBD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9448800" y="635635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9F1CE2C0-DD29-4DB4-A819-ADAB13DC9675}" type="slidenum">
              <a:rPr lang="en-US" altLang="en-US"/>
              <a:pPr/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Content Placeholder 5">
            <a:extLst>
              <a:ext uri="{FF2B5EF4-FFF2-40B4-BE49-F238E27FC236}">
                <a16:creationId xmlns:a16="http://schemas.microsoft.com/office/drawing/2014/main" id="{AB45C06E-8FC7-DC94-42D1-A9C4EC8C95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848" y="2709739"/>
            <a:ext cx="6744641" cy="176237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F5B656-9F4B-E035-0259-D07F7D33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9395" name="Slide Number Placeholder 3">
            <a:extLst>
              <a:ext uri="{FF2B5EF4-FFF2-40B4-BE49-F238E27FC236}">
                <a16:creationId xmlns:a16="http://schemas.microsoft.com/office/drawing/2014/main" id="{A3AEF0B6-A346-9896-1BF0-C997C53072C8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9448800" y="635635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19D3538B-4813-4BBE-A702-53392C854A3C}" type="slidenum">
              <a:rPr lang="en-US" altLang="en-US"/>
              <a:pPr/>
              <a:t>27</a:t>
            </a:fld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Content Placeholder 5">
            <a:extLst>
              <a:ext uri="{FF2B5EF4-FFF2-40B4-BE49-F238E27FC236}">
                <a16:creationId xmlns:a16="http://schemas.microsoft.com/office/drawing/2014/main" id="{A6E35C41-A8A0-C2ED-4F8B-36C9C6D4F6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824" y="1733291"/>
            <a:ext cx="4048690" cy="371526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4A9869-9D97-90CB-95AE-AD544348F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0419" name="Slide Number Placeholder 3">
            <a:extLst>
              <a:ext uri="{FF2B5EF4-FFF2-40B4-BE49-F238E27FC236}">
                <a16:creationId xmlns:a16="http://schemas.microsoft.com/office/drawing/2014/main" id="{C1CB06FC-0F65-3CEF-83AA-7909B99C5AD8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9448800" y="635635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FE35CFC5-96D8-4924-B017-F4F02B43542E}" type="slidenum">
              <a:rPr lang="en-US" altLang="en-US"/>
              <a:pPr/>
              <a:t>28</a:t>
            </a:fld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Content Placeholder 5">
            <a:extLst>
              <a:ext uri="{FF2B5EF4-FFF2-40B4-BE49-F238E27FC236}">
                <a16:creationId xmlns:a16="http://schemas.microsoft.com/office/drawing/2014/main" id="{2684EFF5-AC9E-3191-72E6-6A40CD24D9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44" y="1136650"/>
            <a:ext cx="9380449" cy="490855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406B4A-04DD-2871-5B7F-7B411A141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1443" name="Slide Number Placeholder 3">
            <a:extLst>
              <a:ext uri="{FF2B5EF4-FFF2-40B4-BE49-F238E27FC236}">
                <a16:creationId xmlns:a16="http://schemas.microsoft.com/office/drawing/2014/main" id="{8DD3A96D-389F-2C76-0857-AF5EEF24C7CF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9448800" y="635635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2065931A-C339-4D08-8B4D-C1352393DF18}" type="slidenum">
              <a:rPr lang="en-US" altLang="en-US"/>
              <a:pPr/>
              <a:t>29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AF57F470-9007-B269-8ED6-62ECA4DEC2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SVM emphasizes the interdisciplinary nature of data science by drawing equally from three major areas:</a:t>
            </a:r>
          </a:p>
          <a:p>
            <a:pPr lvl="1" eaLnBrk="1" hangingPunct="1"/>
            <a:r>
              <a:rPr lang="en-GB" altLang="en-US"/>
              <a:t>computer science, </a:t>
            </a:r>
          </a:p>
          <a:p>
            <a:pPr lvl="1" eaLnBrk="1" hangingPunct="1"/>
            <a:r>
              <a:rPr lang="en-GB" altLang="en-US"/>
              <a:t>statistics, and </a:t>
            </a:r>
          </a:p>
          <a:p>
            <a:pPr lvl="1" eaLnBrk="1" hangingPunct="1"/>
            <a:r>
              <a:rPr lang="en-GB" altLang="en-US"/>
              <a:t>Mathematical </a:t>
            </a:r>
            <a:r>
              <a:rPr lang="en-US" altLang="en-US"/>
              <a:t>optimization theory.</a:t>
            </a:r>
          </a:p>
          <a:p>
            <a:pPr eaLnBrk="1" hangingPunct="1"/>
            <a:endParaRPr lang="en-US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7B401-4F9A-F380-182E-87D201FB0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id="{640E00B2-D340-146E-E762-DBF10090128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448800" y="635635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0540EB2F-9B53-424E-8AE9-5926ACE204F5}" type="slidenum"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pPr/>
              <a:t>3</a:t>
            </a:fld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Content Placeholder 5">
            <a:extLst>
              <a:ext uri="{FF2B5EF4-FFF2-40B4-BE49-F238E27FC236}">
                <a16:creationId xmlns:a16="http://schemas.microsoft.com/office/drawing/2014/main" id="{32ABAEE2-F803-2241-F28D-F43E77732D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151" y="1136650"/>
            <a:ext cx="8752036" cy="490855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2F97D7-4817-738C-C37D-31E556744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2467" name="Slide Number Placeholder 3">
            <a:extLst>
              <a:ext uri="{FF2B5EF4-FFF2-40B4-BE49-F238E27FC236}">
                <a16:creationId xmlns:a16="http://schemas.microsoft.com/office/drawing/2014/main" id="{D98960FA-FD49-7391-F6DD-26530CA29A78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9448800" y="635635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338903EB-EBCB-4B6A-935D-A792C9B34B18}" type="slidenum">
              <a:rPr lang="en-US" altLang="en-US"/>
              <a:pPr/>
              <a:t>30</a:t>
            </a:fld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DC9A3-0257-4526-978C-01AD2733CEB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>
            <a:blip r:embed="rId3"/>
            <a:stretch>
              <a:fillRect l="-1614" t="-2478"/>
            </a:stretch>
          </a:blipFill>
        </p:spPr>
        <p:txBody>
          <a:bodyPr/>
          <a:lstStyle/>
          <a:p>
            <a:r>
              <a:rPr lang="en-IN">
                <a:noFill/>
              </a:rPr>
              <a:t> 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A19713-DAD9-954E-F0A9-95314E007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3491" name="Slide Number Placeholder 3">
            <a:extLst>
              <a:ext uri="{FF2B5EF4-FFF2-40B4-BE49-F238E27FC236}">
                <a16:creationId xmlns:a16="http://schemas.microsoft.com/office/drawing/2014/main" id="{1F973FAC-520C-CACA-5516-94FB819C8DDE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9448800" y="635635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E8DA3DDA-EF8B-43A1-99BF-5C7BA4EBF595}" type="slidenum">
              <a:rPr lang="en-US" altLang="en-US"/>
              <a:pPr/>
              <a:t>31</a:t>
            </a:fld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286E3747-AEEF-1C8E-4CD9-5D1507A4C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>
              <a:buFont typeface="Times New Roman" panose="02020603050405020304" pitchFamily="18" charset="0"/>
              <a:buAutoNum type="arabicPeriod"/>
              <a:defRPr/>
            </a:pPr>
            <a:r>
              <a:rPr lang="en-GB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Linear Kernel: It is just the dot product of all the features. It doesn’t transform the data.</a:t>
            </a:r>
          </a:p>
          <a:p>
            <a:pPr marL="514350" indent="-514350">
              <a:buFont typeface="Times New Roman" panose="02020603050405020304" pitchFamily="18" charset="0"/>
              <a:buAutoNum type="arabicPeriod"/>
              <a:defRPr/>
            </a:pPr>
            <a:r>
              <a:rPr lang="en-GB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Polynomial Kernel: It is a simple non-linear transformation of data with a polynomial degree added.</a:t>
            </a:r>
          </a:p>
          <a:p>
            <a:pPr marL="514350" indent="-514350">
              <a:buFont typeface="Times New Roman" panose="02020603050405020304" pitchFamily="18" charset="0"/>
              <a:buAutoNum type="arabicPeriod"/>
              <a:defRPr/>
            </a:pPr>
            <a:r>
              <a:rPr lang="en-GB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Gaussian Kernel: It is the most used SVM Kernel  usually used for non-linear data.</a:t>
            </a:r>
          </a:p>
          <a:p>
            <a:pPr marL="514350" indent="-514350">
              <a:buFont typeface="Times New Roman" panose="02020603050405020304" pitchFamily="18" charset="0"/>
              <a:buAutoNum type="arabicPeriod"/>
              <a:defRPr/>
            </a:pPr>
            <a:r>
              <a:rPr lang="en-GB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Sigmoid Kernel: It is similar to the Neural Network with sigmoid activation function.</a:t>
            </a:r>
          </a:p>
          <a:p>
            <a:pPr marL="514350" indent="-514350">
              <a:buFont typeface="Times New Roman" panose="02020603050405020304" pitchFamily="18" charset="0"/>
              <a:buAutoNum type="arabicPeriod"/>
              <a:defRPr/>
            </a:pPr>
            <a:endParaRPr lang="en-US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010" name="Title 1">
            <a:extLst>
              <a:ext uri="{FF2B5EF4-FFF2-40B4-BE49-F238E27FC236}">
                <a16:creationId xmlns:a16="http://schemas.microsoft.com/office/drawing/2014/main" id="{0503AAC0-BA50-B964-3ECF-6169303077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</a:rPr>
              <a:t>Popular SVM Kernel functions:</a:t>
            </a:r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CF829123-AF8E-ED2B-D2F3-F5BF5351464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448800" y="635635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3E25352C-44F2-479F-A3D0-DDC669A81793}" type="slidenum"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pPr/>
              <a:t>32</a:t>
            </a:fld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Content Placeholder 4" descr="53314Support+vector+machines.jpg">
            <a:extLst>
              <a:ext uri="{FF2B5EF4-FFF2-40B4-BE49-F238E27FC236}">
                <a16:creationId xmlns:a16="http://schemas.microsoft.com/office/drawing/2014/main" id="{6AD6A2CD-8410-E6F1-256C-6CD699F2A0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331" y="1250925"/>
            <a:ext cx="9155675" cy="468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493C0D-1943-9C57-34DA-3373DDF5B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4035" name="Slide Number Placeholder 3">
            <a:extLst>
              <a:ext uri="{FF2B5EF4-FFF2-40B4-BE49-F238E27FC236}">
                <a16:creationId xmlns:a16="http://schemas.microsoft.com/office/drawing/2014/main" id="{6CE738D7-AB6D-7C7D-BCA7-C07386628A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448800" y="635635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47EE6D98-31F6-4CED-9A6F-18307017DA26}" type="slidenum"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pPr/>
              <a:t>33</a:t>
            </a:fld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8397DC6D-B31D-2B4F-DC2A-061DC48135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b="1"/>
              <a:t>Pros:</a:t>
            </a:r>
            <a:endParaRPr lang="en-GB" altLang="en-US"/>
          </a:p>
          <a:p>
            <a:pPr lvl="1" eaLnBrk="1" hangingPunct="1"/>
            <a:r>
              <a:rPr lang="en-GB" altLang="en-US"/>
              <a:t>It works really well with a clear margin of separation</a:t>
            </a:r>
          </a:p>
          <a:p>
            <a:pPr lvl="1" eaLnBrk="1" hangingPunct="1"/>
            <a:r>
              <a:rPr lang="en-GB" altLang="en-US"/>
              <a:t>It is effective in high dimensional spaces.</a:t>
            </a:r>
          </a:p>
          <a:p>
            <a:pPr lvl="1" eaLnBrk="1" hangingPunct="1"/>
            <a:r>
              <a:rPr lang="en-GB" altLang="en-US"/>
              <a:t>It is effective in cases where the number of dimensions is greater than the number of samples.</a:t>
            </a:r>
          </a:p>
          <a:p>
            <a:pPr lvl="1" eaLnBrk="1" hangingPunct="1"/>
            <a:r>
              <a:rPr lang="en-GB" altLang="en-US"/>
              <a:t>It uses a subset of training points in the decision function (called support vectors), so it is also memory efficient.</a:t>
            </a:r>
          </a:p>
          <a:p>
            <a:pPr eaLnBrk="1" hangingPunct="1"/>
            <a:endParaRPr lang="en-US" altLang="en-US"/>
          </a:p>
        </p:txBody>
      </p:sp>
      <p:sp>
        <p:nvSpPr>
          <p:cNvPr id="49154" name="Title 1">
            <a:extLst>
              <a:ext uri="{FF2B5EF4-FFF2-40B4-BE49-F238E27FC236}">
                <a16:creationId xmlns:a16="http://schemas.microsoft.com/office/drawing/2014/main" id="{01BA8CDA-9EE6-DE91-1D62-DD9701FD9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>
              <a:defRPr/>
            </a:pPr>
            <a:r>
              <a:rPr lang="en-GB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Pros and Cons associated with SVM</a:t>
            </a:r>
            <a:br>
              <a:rPr lang="en-GB" altLang="en-US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404570CC-102A-7731-635D-2436F2D84A7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448800" y="635635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9E1D7863-3BAE-4860-BC0C-C3DB7035397C}" type="slidenum"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pPr/>
              <a:t>34</a:t>
            </a:fld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2">
            <a:extLst>
              <a:ext uri="{FF2B5EF4-FFF2-40B4-BE49-F238E27FC236}">
                <a16:creationId xmlns:a16="http://schemas.microsoft.com/office/drawing/2014/main" id="{E9F8F8B0-6360-BF1E-9F5C-869EB2538C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b="1"/>
              <a:t>Cons:</a:t>
            </a:r>
            <a:endParaRPr lang="en-GB" altLang="en-US"/>
          </a:p>
          <a:p>
            <a:pPr lvl="1" eaLnBrk="1" hangingPunct="1"/>
            <a:r>
              <a:rPr lang="en-GB" altLang="en-US"/>
              <a:t>It doesn’t perform well when we have large data set because the required training time is higher</a:t>
            </a:r>
          </a:p>
          <a:p>
            <a:pPr lvl="1" eaLnBrk="1" hangingPunct="1"/>
            <a:r>
              <a:rPr lang="en-GB" altLang="en-US"/>
              <a:t>It also doesn’t perform very well, when the data set has more noise i.e. target classes are overlapping</a:t>
            </a:r>
          </a:p>
          <a:p>
            <a:pPr lvl="1" eaLnBrk="1" hangingPunct="1"/>
            <a:r>
              <a:rPr lang="en-GB" altLang="en-US"/>
              <a:t>SVM doesn’t directly provide probability estimates, these are calculated using an expensive five-fold cross-validation. It is included in the related SVC method of Python scikit-learn library.</a:t>
            </a:r>
          </a:p>
          <a:p>
            <a:pPr eaLnBrk="1" hangingPunct="1"/>
            <a:endParaRPr lang="en-US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08362-27C6-9D7C-2CCD-4BCC159D4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6083" name="Slide Number Placeholder 3">
            <a:extLst>
              <a:ext uri="{FF2B5EF4-FFF2-40B4-BE49-F238E27FC236}">
                <a16:creationId xmlns:a16="http://schemas.microsoft.com/office/drawing/2014/main" id="{095A287B-2B05-7BD2-B7D0-196C8DD574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448800" y="635635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0FEA68EC-891B-4522-BAAC-24EAA52943D1}" type="slidenum"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pPr/>
              <a:t>35</a:t>
            </a:fld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795A17B2-DD44-9E93-0718-15355E9FC8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Image classification</a:t>
            </a:r>
          </a:p>
          <a:p>
            <a:pPr eaLnBrk="1" hangingPunct="1"/>
            <a:r>
              <a:rPr lang="en-GB" altLang="en-US" dirty="0"/>
              <a:t>Recognizing handwriting</a:t>
            </a:r>
          </a:p>
          <a:p>
            <a:pPr eaLnBrk="1" hangingPunct="1"/>
            <a:r>
              <a:rPr lang="en-GB" altLang="en-US" dirty="0"/>
              <a:t>Cancer detection</a:t>
            </a:r>
          </a:p>
          <a:p>
            <a:pPr eaLnBrk="1" hangingPunct="1"/>
            <a:endParaRPr lang="en-US" altLang="en-US"/>
          </a:p>
        </p:txBody>
      </p:sp>
      <p:sp>
        <p:nvSpPr>
          <p:cNvPr id="51202" name="Title 1">
            <a:extLst>
              <a:ext uri="{FF2B5EF4-FFF2-40B4-BE49-F238E27FC236}">
                <a16:creationId xmlns:a16="http://schemas.microsoft.com/office/drawing/2014/main" id="{F5D1B7B1-2456-8FC2-8FD9-CF634BAED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>
              <a:defRPr/>
            </a:pPr>
            <a:r>
              <a:rPr lang="en-GB" alt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Problems that can be solved using SVM</a:t>
            </a:r>
            <a:br>
              <a:rPr lang="en-GB" altLang="en-US" b="1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3CB147F5-1F2A-D501-7FC1-DCCFF820042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448800" y="635635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B38A0FC5-5DDC-4225-8924-873756D59502}" type="slidenum"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pPr/>
              <a:t>36</a:t>
            </a:fld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4FDB4D6C-6D0E-11A9-1AF6-BF995C7EF5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SVM tries to finds the “best” margin (distance between the line and the support vectors) that separates the classes and this reduces the risk of error on the data, while </a:t>
            </a:r>
            <a:r>
              <a:rPr lang="en-GB" altLang="en-US">
                <a:solidFill>
                  <a:srgbClr val="FF0000"/>
                </a:solidFill>
              </a:rPr>
              <a:t>logistic regression </a:t>
            </a:r>
            <a:r>
              <a:rPr lang="en-GB" altLang="en-US"/>
              <a:t>does not, instead it can have different decision boundaries with different weights that are near the optimal point.</a:t>
            </a:r>
          </a:p>
          <a:p>
            <a:pPr eaLnBrk="1" hangingPunct="1"/>
            <a:endParaRPr lang="en-US" altLang="en-US"/>
          </a:p>
        </p:txBody>
      </p:sp>
      <p:sp>
        <p:nvSpPr>
          <p:cNvPr id="52226" name="Title 1">
            <a:extLst>
              <a:ext uri="{FF2B5EF4-FFF2-40B4-BE49-F238E27FC236}">
                <a16:creationId xmlns:a16="http://schemas.microsoft.com/office/drawing/2014/main" id="{5D4C0A8E-8EAB-8D29-7FAF-3AA2A2241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>
              <a:defRPr/>
            </a:pPr>
            <a:r>
              <a:rPr lang="en-GB" alt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Difference between SVM and Logistic Regression</a:t>
            </a:r>
            <a:br>
              <a:rPr lang="en-GB" altLang="en-US" b="1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239B9AA6-8E70-0A10-F24A-220CD8E461D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448800" y="635635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114CCA07-1406-4ED8-A176-58768E4FFF8C}" type="slidenum"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pPr/>
              <a:t>37</a:t>
            </a:fld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19799261-64BB-6DD1-1CFB-57DD90A94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buFont typeface="Arial"/>
              <a:buChar char="•"/>
              <a:defRPr/>
            </a:pPr>
            <a:r>
              <a:rPr lang="en-GB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SVM works well with unstructured and semi-structured data like text and images while logistic regression works with already identified independent variables.</a:t>
            </a:r>
          </a:p>
          <a:p>
            <a:pPr eaLnBrk="1" fontAlgn="auto" hangingPunct="1">
              <a:buFont typeface="Arial"/>
              <a:buChar char="•"/>
              <a:defRPr/>
            </a:pPr>
            <a:r>
              <a:rPr lang="en-GB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SVM is based on geometrical properties of the data while logistic regression is based on statistical approaches.</a:t>
            </a:r>
          </a:p>
          <a:p>
            <a:pPr eaLnBrk="1" fontAlgn="auto" hangingPunct="1">
              <a:buFont typeface="Arial"/>
              <a:buChar char="•"/>
              <a:defRPr/>
            </a:pPr>
            <a:r>
              <a:rPr lang="en-GB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risk of overfitting is less in SVM, while Logistic regression is vulnerable to overfitting.</a:t>
            </a:r>
          </a:p>
          <a:p>
            <a:pPr eaLnBrk="1" fontAlgn="auto" hangingPunct="1">
              <a:buFont typeface="Arial"/>
              <a:buChar char="•"/>
              <a:defRPr/>
            </a:pPr>
            <a:endParaRPr lang="en-US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A790CF-412A-DCDC-7213-B5C7C790D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9155" name="Slide Number Placeholder 3">
            <a:extLst>
              <a:ext uri="{FF2B5EF4-FFF2-40B4-BE49-F238E27FC236}">
                <a16:creationId xmlns:a16="http://schemas.microsoft.com/office/drawing/2014/main" id="{52CCF77B-F350-D735-67E8-C3F3DE501DA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448800" y="635635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C08491C6-D75D-4B60-8BCC-E3FB8A0DB9B2}" type="slidenum"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pPr/>
              <a:t>38</a:t>
            </a:fld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AA4EC33A-4D61-C98A-1969-CF8B996541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Depending on the number of training sets (data)/features that you have, you can choose to use either logistic regression or support vector machine.</a:t>
            </a:r>
          </a:p>
          <a:p>
            <a:pPr lvl="1" eaLnBrk="1" hangingPunct="1"/>
            <a:r>
              <a:rPr lang="en-GB" altLang="en-US"/>
              <a:t>Lets take these as an example where :</a:t>
            </a:r>
            <a:br>
              <a:rPr lang="en-GB" altLang="en-US"/>
            </a:br>
            <a:r>
              <a:rPr lang="en-GB" altLang="en-US" i="1"/>
              <a:t>n = number of features,</a:t>
            </a:r>
            <a:br>
              <a:rPr lang="en-GB" altLang="en-US" i="1"/>
            </a:br>
            <a:r>
              <a:rPr lang="en-GB" altLang="en-US" i="1"/>
              <a:t>m = number of training examples</a:t>
            </a:r>
            <a:endParaRPr lang="en-US" altLang="en-US"/>
          </a:p>
        </p:txBody>
      </p:sp>
      <p:sp>
        <p:nvSpPr>
          <p:cNvPr id="54274" name="Title 1">
            <a:extLst>
              <a:ext uri="{FF2B5EF4-FFF2-40B4-BE49-F238E27FC236}">
                <a16:creationId xmlns:a16="http://schemas.microsoft.com/office/drawing/2014/main" id="{EA4A2608-5893-4891-658D-D5391356E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>
              <a:defRPr/>
            </a:pPr>
            <a:r>
              <a:rPr lang="en-GB" alt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When To Use Logistic Regression vs Support Vector Machine</a:t>
            </a:r>
            <a:br>
              <a:rPr lang="en-GB" altLang="en-US" b="1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A32F32D2-9CFE-0AAB-CC07-7687054F1B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448800" y="635635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6AC3D6B4-16CF-4EC0-946A-605B3CD3EDFC}" type="slidenum"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pPr/>
              <a:t>39</a:t>
            </a:fld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D337BC7A-56E4-DDB0-1888-007C47BD01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000" dirty="0"/>
              <a:t>At a basic level, a SVM is a classification method. </a:t>
            </a:r>
          </a:p>
          <a:p>
            <a:pPr algn="just" eaLnBrk="1" hangingPunct="1"/>
            <a:r>
              <a:rPr lang="en-US" altLang="en-US" sz="2000" dirty="0">
                <a:solidFill>
                  <a:srgbClr val="000000"/>
                </a:solidFill>
              </a:rPr>
              <a:t>The goal of the SVM algorithm is to create the best line or decision boundary that can segregate n-dimensional space into classes so that we can easily put the new data point in the correct category in the future.</a:t>
            </a:r>
          </a:p>
          <a:p>
            <a:pPr algn="just" eaLnBrk="1" hangingPunct="1"/>
            <a:r>
              <a:rPr lang="en-US" altLang="en-US" sz="2000" dirty="0">
                <a:solidFill>
                  <a:srgbClr val="000000"/>
                </a:solidFill>
              </a:rPr>
              <a:t> This best decision boundary is called a hyperplane</a:t>
            </a:r>
          </a:p>
          <a:p>
            <a:pPr algn="just" eaLnBrk="1" hangingPunct="1"/>
            <a:r>
              <a:rPr lang="en-GB" altLang="en-US" sz="2000" dirty="0"/>
              <a:t>In a simple example of two dimensions, this boundary can be a straight line or a curve.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 algn="just" eaLnBrk="1" hangingPunct="1"/>
            <a:r>
              <a:rPr lang="en-GB" altLang="en-US" sz="2000" dirty="0"/>
              <a:t>The advantage of a SVM is that once a boundary is established, most of the training data is redundant.</a:t>
            </a:r>
            <a:endParaRPr lang="en-US" altLang="en-US" sz="2000" dirty="0"/>
          </a:p>
          <a:p>
            <a:pPr algn="just" eaLnBrk="1" hangingPunct="1"/>
            <a:endParaRPr lang="en-GB" alt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2D717B-013E-ACF7-03CF-5E5ECCF3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  <a:endParaRPr lang="en-IN" dirty="0"/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200E9D7C-7DA6-4583-AC3E-A814952CDC0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448800" y="635635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717992B0-DFA8-4CA0-ADF8-BC5979A09177}" type="slidenum"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pPr/>
              <a:t>4</a:t>
            </a:fld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C89FFC65-E657-E197-AF80-FA518BA8F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buFont typeface="Arial"/>
              <a:buChar char="•"/>
              <a:defRPr/>
            </a:pPr>
            <a:r>
              <a:rPr lang="en-GB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If </a:t>
            </a:r>
            <a:r>
              <a:rPr lang="en-GB" altLang="en-US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 is large (1–10,000) and m is small (10–1000)</a:t>
            </a:r>
            <a:r>
              <a:rPr lang="en-GB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: use logistic regression or SVM with a linear kernel.</a:t>
            </a:r>
          </a:p>
          <a:p>
            <a:pPr eaLnBrk="1" fontAlgn="auto" hangingPunct="1">
              <a:buFont typeface="Arial"/>
              <a:buChar char="•"/>
              <a:defRPr/>
            </a:pPr>
            <a:r>
              <a:rPr lang="en-GB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If </a:t>
            </a:r>
            <a:r>
              <a:rPr lang="en-GB" altLang="en-US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 is small (1–10 00) and m is intermediate (10–10,000</a:t>
            </a:r>
            <a:r>
              <a:rPr lang="en-GB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: use SVM with (Gaussian, polynomial etc) kernel</a:t>
            </a:r>
          </a:p>
          <a:p>
            <a:pPr eaLnBrk="1" fontAlgn="auto" hangingPunct="1">
              <a:buFont typeface="Arial"/>
              <a:buChar char="•"/>
              <a:defRPr/>
            </a:pPr>
            <a:r>
              <a:rPr lang="en-GB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If </a:t>
            </a:r>
            <a:r>
              <a:rPr lang="en-GB" altLang="en-US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 is small (1–10 00), m is large </a:t>
            </a:r>
            <a:r>
              <a:rPr lang="en-GB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(50,000–1,000,000+): first, manually add more features and then use logistic regression or SVM with a linear kernel</a:t>
            </a:r>
          </a:p>
          <a:p>
            <a:pPr eaLnBrk="1" fontAlgn="auto" hangingPunct="1">
              <a:buFont typeface="Arial"/>
              <a:buChar char="•"/>
              <a:defRPr/>
            </a:pPr>
            <a:endParaRPr lang="en-US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886C78-D5F3-5CF4-12B9-5B127C708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1203" name="Slide Number Placeholder 3">
            <a:extLst>
              <a:ext uri="{FF2B5EF4-FFF2-40B4-BE49-F238E27FC236}">
                <a16:creationId xmlns:a16="http://schemas.microsoft.com/office/drawing/2014/main" id="{5ABC3FD1-1892-A357-ADD7-460CC49536B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448800" y="635635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0F20ADD7-5044-4F0F-BBBA-D2592FF11760}" type="slidenum"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pPr/>
              <a:t>40</a:t>
            </a:fld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2">
            <a:extLst>
              <a:ext uri="{FF2B5EF4-FFF2-40B4-BE49-F238E27FC236}">
                <a16:creationId xmlns:a16="http://schemas.microsoft.com/office/drawing/2014/main" id="{578E6AB1-8A3B-E778-8C01-0CBF642EC9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662298"/>
            <a:ext cx="11209338" cy="38572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691808-94FA-5647-BBFA-19C060C9B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Boundary</a:t>
            </a:r>
            <a:endParaRPr lang="en-IN" dirty="0"/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E405170F-8D65-158F-9D70-21CD392655D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448800" y="635635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170B6B82-F598-40C0-9F8D-2DA26799B080}" type="slidenum"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pPr/>
              <a:t>5</a:t>
            </a:fld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Content Placeholder 4" descr="hyperplane1.png">
            <a:extLst>
              <a:ext uri="{FF2B5EF4-FFF2-40B4-BE49-F238E27FC236}">
                <a16:creationId xmlns:a16="http://schemas.microsoft.com/office/drawing/2014/main" id="{2D414FF6-108F-B9BE-DBC3-80FCE2FAB8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419" y="2190750"/>
            <a:ext cx="2857500" cy="2800350"/>
          </a:xfrm>
        </p:spPr>
      </p:pic>
      <p:sp>
        <p:nvSpPr>
          <p:cNvPr id="24578" name="Title 1">
            <a:extLst>
              <a:ext uri="{FF2B5EF4-FFF2-40B4-BE49-F238E27FC236}">
                <a16:creationId xmlns:a16="http://schemas.microsoft.com/office/drawing/2014/main" id="{7F4AF4FB-00E6-0405-28A4-C39C0CF665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</a:rPr>
              <a:t>Possible hyperplanes</a:t>
            </a: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8783C474-5E52-8163-D312-4CC971DC09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448800" y="635635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8557C8C1-C244-43E1-A1B8-B245B544D9DA}" type="slidenum"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pPr/>
              <a:t>6</a:t>
            </a:fld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72686330-54BB-81B9-C58B-D85930B85C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1498" y="1137256"/>
            <a:ext cx="6946901" cy="4908082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b="1" dirty="0"/>
              <a:t>Support Vectors</a:t>
            </a:r>
            <a:r>
              <a:rPr lang="en-GB" altLang="en-US" dirty="0"/>
              <a:t> </a:t>
            </a:r>
          </a:p>
          <a:p>
            <a:pPr lvl="1" eaLnBrk="1" hangingPunct="1"/>
            <a:r>
              <a:rPr lang="en-GB" altLang="en-US" dirty="0"/>
              <a:t>Datapoints that are closest to the hyperplane is called support vectors. </a:t>
            </a:r>
          </a:p>
          <a:p>
            <a:pPr lvl="1" eaLnBrk="1" hangingPunct="1"/>
            <a:r>
              <a:rPr lang="en-GB" altLang="en-US" dirty="0"/>
              <a:t>Separating line will be defined with the help of these data points.</a:t>
            </a:r>
          </a:p>
          <a:p>
            <a:pPr eaLnBrk="1" hangingPunct="1"/>
            <a:r>
              <a:rPr lang="en-GB" altLang="en-US" b="1" dirty="0"/>
              <a:t>Hyperplane</a:t>
            </a:r>
            <a:r>
              <a:rPr lang="en-GB" altLang="en-US" dirty="0"/>
              <a:t> </a:t>
            </a:r>
          </a:p>
          <a:p>
            <a:pPr lvl="1" eaLnBrk="1" hangingPunct="1"/>
            <a:r>
              <a:rPr lang="en-GB" altLang="en-US" dirty="0"/>
              <a:t>As we can see in the diagram, it is a decision plane or space which is divided between a set of objects having different classes.</a:t>
            </a:r>
          </a:p>
        </p:txBody>
      </p:sp>
      <p:sp>
        <p:nvSpPr>
          <p:cNvPr id="22530" name="Title 1">
            <a:extLst>
              <a:ext uri="{FF2B5EF4-FFF2-40B4-BE49-F238E27FC236}">
                <a16:creationId xmlns:a16="http://schemas.microsoft.com/office/drawing/2014/main" id="{00E59D77-F6A6-F4BB-9F61-7FF919DE7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>
              <a:defRPr/>
            </a:pPr>
            <a:r>
              <a:rPr lang="en-GB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Important Terminologies in SVM                      </a:t>
            </a:r>
            <a:br>
              <a:rPr lang="en-GB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09A50372-2CFD-1A3F-7B32-98A5310106B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448800" y="635635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891A94DF-26E1-4853-A963-549AB3BFF06D}" type="slidenum"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pPr/>
              <a:t>7</a:t>
            </a:fld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25603" name="Content Placeholder 4" descr="hyperplan2.png">
            <a:extLst>
              <a:ext uri="{FF2B5EF4-FFF2-40B4-BE49-F238E27FC236}">
                <a16:creationId xmlns:a16="http://schemas.microsoft.com/office/drawing/2014/main" id="{394DCAE6-261D-CF89-DCC2-F9D13BC22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001" y="1830243"/>
            <a:ext cx="2857500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DBCB6AFF-7F50-0796-B7C8-CC1CFBF07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buFont typeface="Arial"/>
              <a:buChar char="•"/>
              <a:defRPr/>
            </a:pPr>
            <a:r>
              <a:rPr lang="en-GB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Margin</a:t>
            </a:r>
            <a:r>
              <a:rPr lang="en-GB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</a:p>
          <a:p>
            <a:pPr lvl="1" algn="just" eaLnBrk="1" fontAlgn="auto" hangingPunct="1">
              <a:buFont typeface="Arial"/>
              <a:buChar char="•"/>
              <a:defRPr/>
            </a:pPr>
            <a:r>
              <a:rPr lang="en-GB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It may be defined as the gap between two lines on the closet data points of different classes.</a:t>
            </a:r>
          </a:p>
          <a:p>
            <a:pPr lvl="1" algn="just" eaLnBrk="1" fontAlgn="auto" hangingPunct="1">
              <a:buFont typeface="Arial"/>
              <a:buChar char="•"/>
              <a:defRPr/>
            </a:pPr>
            <a:r>
              <a:rPr lang="en-GB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It can be calculated as the perpendicular distance from the line to the support vectors. </a:t>
            </a:r>
          </a:p>
          <a:p>
            <a:pPr lvl="1" algn="just" eaLnBrk="1" fontAlgn="auto" hangingPunct="1">
              <a:buFont typeface="Arial"/>
              <a:buChar char="•"/>
              <a:defRPr/>
            </a:pPr>
            <a:r>
              <a:rPr lang="en-GB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Large margin is considered as a good margin and small margin is considered as a bad margin.</a:t>
            </a:r>
          </a:p>
          <a:p>
            <a:pPr lvl="1" algn="just" eaLnBrk="1" fontAlgn="auto" hangingPunct="1">
              <a:buFont typeface="Arial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The </a:t>
            </a:r>
            <a:r>
              <a:rPr lang="en-US" b="1" dirty="0">
                <a:solidFill>
                  <a:srgbClr val="000000"/>
                </a:solidFill>
              </a:rPr>
              <a:t>hyperplane</a:t>
            </a:r>
            <a:r>
              <a:rPr lang="en-US" dirty="0">
                <a:solidFill>
                  <a:srgbClr val="000000"/>
                </a:solidFill>
              </a:rPr>
              <a:t> with maximum margin is called the </a:t>
            </a:r>
            <a:r>
              <a:rPr lang="en-US" b="1" dirty="0">
                <a:solidFill>
                  <a:srgbClr val="000000"/>
                </a:solidFill>
              </a:rPr>
              <a:t>optimal hyperplane</a:t>
            </a:r>
            <a:endParaRPr lang="en-GB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algn="just">
              <a:buNone/>
              <a:defRPr/>
            </a:pPr>
            <a:endParaRPr lang="en-US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buFont typeface="Arial"/>
              <a:buChar char="•"/>
              <a:defRPr/>
            </a:pPr>
            <a:endParaRPr lang="en-US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E187D2-F9D0-5B55-0EA7-3078D4498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651" name="Slide Number Placeholder 3">
            <a:extLst>
              <a:ext uri="{FF2B5EF4-FFF2-40B4-BE49-F238E27FC236}">
                <a16:creationId xmlns:a16="http://schemas.microsoft.com/office/drawing/2014/main" id="{0FDDEAFB-30D6-9266-4C66-F62376AC53A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448800" y="635635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772DD730-A051-44CD-BDFA-492DB06229AF}" type="slidenum"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pPr/>
              <a:t>8</a:t>
            </a:fld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6FA948A8-20D7-D0B1-B057-87E89721D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1137256"/>
            <a:ext cx="6595919" cy="4908082"/>
          </a:xfrm>
        </p:spPr>
        <p:txBody>
          <a:bodyPr rtlCol="0">
            <a:normAutofit/>
          </a:bodyPr>
          <a:lstStyle/>
          <a:p>
            <a:pPr algn="just" eaLnBrk="1" fontAlgn="auto" hangingPunct="1">
              <a:buFont typeface="Arial"/>
              <a:buChar char="•"/>
              <a:defRPr/>
            </a:pPr>
            <a:r>
              <a:rPr lang="en-GB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Linear separability: </a:t>
            </a:r>
          </a:p>
          <a:p>
            <a:pPr lvl="1" algn="just" eaLnBrk="1" fontAlgn="auto" hangingPunct="1">
              <a:buFont typeface="Arial"/>
              <a:buChar char="•"/>
              <a:defRPr/>
            </a:pPr>
            <a:r>
              <a:rPr lang="en-GB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dataset is linearly separable if there is at least one line that clearly distinguishes the classes.</a:t>
            </a:r>
          </a:p>
          <a:p>
            <a:pPr algn="just" eaLnBrk="1" fontAlgn="auto" hangingPunct="1">
              <a:buFont typeface="Arial"/>
              <a:buChar char="•"/>
              <a:defRPr/>
            </a:pPr>
            <a:r>
              <a:rPr lang="en-GB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Non-linear separability:</a:t>
            </a:r>
          </a:p>
          <a:p>
            <a:pPr lvl="1" algn="just" eaLnBrk="1" fontAlgn="auto" hangingPunct="1">
              <a:buFont typeface="Arial"/>
              <a:buChar char="•"/>
              <a:defRPr/>
            </a:pPr>
            <a:r>
              <a:rPr lang="en-GB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  <a:r>
              <a:rPr lang="en-GB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dataset is said to be non-linearly separable if there isn’t a single line that clearly distinguishes the classes.</a:t>
            </a:r>
          </a:p>
          <a:p>
            <a:pPr marL="0" indent="0" algn="just">
              <a:buNone/>
              <a:defRPr/>
            </a:pPr>
            <a:br>
              <a:rPr lang="en-GB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AFEF07-AB7A-0357-1287-F6E523F85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30550C05-234F-8C5C-1917-E57897C0689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448800" y="635635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7FA452F7-EE47-46B6-96C9-18BBEF48E4F4}" type="slidenum"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pPr/>
              <a:t>9</a:t>
            </a:fld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D5320E-33F1-3659-073E-6E7D462FA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419" y="980237"/>
            <a:ext cx="4821382" cy="31823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1376</Words>
  <Application>Microsoft Office PowerPoint</Application>
  <PresentationFormat>Widescreen</PresentationFormat>
  <Paragraphs>157</Paragraphs>
  <Slides>40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1_Office Theme</vt:lpstr>
      <vt:lpstr>PowerPoint Presentation</vt:lpstr>
      <vt:lpstr>SUPPORT VECTOR MACHINES</vt:lpstr>
      <vt:lpstr>PowerPoint Presentation</vt:lpstr>
      <vt:lpstr>Characteristics</vt:lpstr>
      <vt:lpstr>Decision Boundary</vt:lpstr>
      <vt:lpstr>Possible hyperplanes</vt:lpstr>
      <vt:lpstr>Important Terminologies in SVM                       </vt:lpstr>
      <vt:lpstr>PowerPoint Presentation</vt:lpstr>
      <vt:lpstr>PowerPoint Presentation</vt:lpstr>
      <vt:lpstr>Goal</vt:lpstr>
      <vt:lpstr>PowerPoint Presentation</vt:lpstr>
      <vt:lpstr>What is Support Vector Machine?</vt:lpstr>
      <vt:lpstr>Selection of a Good Hyper-Plane</vt:lpstr>
      <vt:lpstr>KERNEL TRICK</vt:lpstr>
      <vt:lpstr>Kernel Trick</vt:lpstr>
      <vt:lpstr>PowerPoint Presentation</vt:lpstr>
      <vt:lpstr>PowerPoint Presentation</vt:lpstr>
      <vt:lpstr>Definitions</vt:lpstr>
      <vt:lpstr>Maximizing the margin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Popular SVM Kernel functions:</vt:lpstr>
      <vt:lpstr>PowerPoint Presentation</vt:lpstr>
      <vt:lpstr>Pros and Cons associated with SVM </vt:lpstr>
      <vt:lpstr>PowerPoint Presentation</vt:lpstr>
      <vt:lpstr>Problems that can be solved using SVM </vt:lpstr>
      <vt:lpstr>Difference between SVM and Logistic Regression </vt:lpstr>
      <vt:lpstr>PowerPoint Presentation</vt:lpstr>
      <vt:lpstr>When To Use Logistic Regression vs Support Vector Machine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saraths</dc:creator>
  <cp:lastModifiedBy>saraths</cp:lastModifiedBy>
  <cp:revision>69</cp:revision>
  <dcterms:created xsi:type="dcterms:W3CDTF">2024-04-16T05:05:28Z</dcterms:created>
  <dcterms:modified xsi:type="dcterms:W3CDTF">2024-07-01T03:53:42Z</dcterms:modified>
</cp:coreProperties>
</file>