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61" r:id="rId2"/>
    <p:sldId id="424" r:id="rId3"/>
    <p:sldId id="545" r:id="rId4"/>
    <p:sldId id="584" r:id="rId5"/>
    <p:sldId id="585" r:id="rId6"/>
    <p:sldId id="586" r:id="rId7"/>
    <p:sldId id="367" r:id="rId8"/>
    <p:sldId id="520" r:id="rId9"/>
    <p:sldId id="521" r:id="rId10"/>
    <p:sldId id="522" r:id="rId11"/>
    <p:sldId id="593" r:id="rId12"/>
    <p:sldId id="594" r:id="rId13"/>
    <p:sldId id="589" r:id="rId14"/>
    <p:sldId id="423" r:id="rId15"/>
    <p:sldId id="387" r:id="rId16"/>
    <p:sldId id="425" r:id="rId17"/>
    <p:sldId id="426" r:id="rId18"/>
    <p:sldId id="427" r:id="rId19"/>
    <p:sldId id="428" r:id="rId20"/>
    <p:sldId id="429" r:id="rId21"/>
    <p:sldId id="430" r:id="rId22"/>
    <p:sldId id="431" r:id="rId23"/>
    <p:sldId id="435" r:id="rId24"/>
    <p:sldId id="447" r:id="rId25"/>
    <p:sldId id="451" r:id="rId26"/>
    <p:sldId id="453" r:id="rId27"/>
    <p:sldId id="592" r:id="rId28"/>
    <p:sldId id="457" r:id="rId29"/>
    <p:sldId id="595" r:id="rId30"/>
    <p:sldId id="462" r:id="rId31"/>
    <p:sldId id="463" r:id="rId32"/>
    <p:sldId id="582" r:id="rId33"/>
    <p:sldId id="643" r:id="rId34"/>
    <p:sldId id="645" r:id="rId35"/>
    <p:sldId id="646" r:id="rId36"/>
    <p:sldId id="588" r:id="rId37"/>
    <p:sldId id="647" r:id="rId38"/>
    <p:sldId id="590" r:id="rId39"/>
    <p:sldId id="648" r:id="rId40"/>
    <p:sldId id="597" r:id="rId41"/>
    <p:sldId id="598" r:id="rId42"/>
    <p:sldId id="649" r:id="rId43"/>
    <p:sldId id="601" r:id="rId44"/>
    <p:sldId id="602" r:id="rId45"/>
    <p:sldId id="650" r:id="rId46"/>
    <p:sldId id="605" r:id="rId47"/>
    <p:sldId id="651" r:id="rId48"/>
    <p:sldId id="278" r:id="rId49"/>
    <p:sldId id="279" r:id="rId50"/>
    <p:sldId id="280" r:id="rId51"/>
    <p:sldId id="281" r:id="rId52"/>
    <p:sldId id="282" r:id="rId53"/>
    <p:sldId id="609" r:id="rId54"/>
    <p:sldId id="612" r:id="rId55"/>
    <p:sldId id="613" r:id="rId56"/>
    <p:sldId id="614" r:id="rId57"/>
    <p:sldId id="615" r:id="rId58"/>
    <p:sldId id="6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9CA0D-4AC7-421A-8667-3B2288D0FFEA}" v="120" dt="2024-07-02T10:04:39.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14A9CA0D-4AC7-421A-8667-3B2288D0FFEA}"/>
    <pc:docChg chg="delSld modSld">
      <pc:chgData name="saraths" userId="S::saraths@am.amrita.edu::244d0ad9-751b-45dc-a37d-eb545e66f5d8" providerId="AD" clId="Web-{14A9CA0D-4AC7-421A-8667-3B2288D0FFEA}" dt="2024-07-02T10:04:39.683" v="97" actId="1076"/>
      <pc:docMkLst>
        <pc:docMk/>
      </pc:docMkLst>
      <pc:sldChg chg="modSp">
        <pc:chgData name="saraths" userId="S::saraths@am.amrita.edu::244d0ad9-751b-45dc-a37d-eb545e66f5d8" providerId="AD" clId="Web-{14A9CA0D-4AC7-421A-8667-3B2288D0FFEA}" dt="2024-07-02T09:31:22.031" v="35" actId="20577"/>
        <pc:sldMkLst>
          <pc:docMk/>
          <pc:sldMk cId="3128346807" sldId="367"/>
        </pc:sldMkLst>
        <pc:spChg chg="mod">
          <ac:chgData name="saraths" userId="S::saraths@am.amrita.edu::244d0ad9-751b-45dc-a37d-eb545e66f5d8" providerId="AD" clId="Web-{14A9CA0D-4AC7-421A-8667-3B2288D0FFEA}" dt="2024-07-02T09:28:41.028" v="2" actId="20577"/>
          <ac:spMkLst>
            <pc:docMk/>
            <pc:sldMk cId="3128346807" sldId="367"/>
            <ac:spMk id="56" creationId="{00000000-0000-0000-0000-000000000000}"/>
          </ac:spMkLst>
        </pc:spChg>
        <pc:spChg chg="mod">
          <ac:chgData name="saraths" userId="S::saraths@am.amrita.edu::244d0ad9-751b-45dc-a37d-eb545e66f5d8" providerId="AD" clId="Web-{14A9CA0D-4AC7-421A-8667-3B2288D0FFEA}" dt="2024-07-02T09:31:22.031" v="35" actId="20577"/>
          <ac:spMkLst>
            <pc:docMk/>
            <pc:sldMk cId="3128346807" sldId="367"/>
            <ac:spMk id="57" creationId="{00000000-0000-0000-0000-000000000000}"/>
          </ac:spMkLst>
        </pc:spChg>
      </pc:sldChg>
      <pc:sldChg chg="modSp">
        <pc:chgData name="saraths" userId="S::saraths@am.amrita.edu::244d0ad9-751b-45dc-a37d-eb545e66f5d8" providerId="AD" clId="Web-{14A9CA0D-4AC7-421A-8667-3B2288D0FFEA}" dt="2024-07-02T09:35:50.114" v="46" actId="20577"/>
        <pc:sldMkLst>
          <pc:docMk/>
          <pc:sldMk cId="1932041678" sldId="387"/>
        </pc:sldMkLst>
        <pc:spChg chg="mod">
          <ac:chgData name="saraths" userId="S::saraths@am.amrita.edu::244d0ad9-751b-45dc-a37d-eb545e66f5d8" providerId="AD" clId="Web-{14A9CA0D-4AC7-421A-8667-3B2288D0FFEA}" dt="2024-07-02T09:35:50.114" v="46" actId="20577"/>
          <ac:spMkLst>
            <pc:docMk/>
            <pc:sldMk cId="1932041678" sldId="387"/>
            <ac:spMk id="3" creationId="{00000000-0000-0000-0000-000000000000}"/>
          </ac:spMkLst>
        </pc:spChg>
      </pc:sldChg>
      <pc:sldChg chg="modSp">
        <pc:chgData name="saraths" userId="S::saraths@am.amrita.edu::244d0ad9-751b-45dc-a37d-eb545e66f5d8" providerId="AD" clId="Web-{14A9CA0D-4AC7-421A-8667-3B2288D0FFEA}" dt="2024-07-02T09:34:19.691" v="42" actId="20577"/>
        <pc:sldMkLst>
          <pc:docMk/>
          <pc:sldMk cId="3902375649" sldId="423"/>
        </pc:sldMkLst>
        <pc:spChg chg="mod">
          <ac:chgData name="saraths" userId="S::saraths@am.amrita.edu::244d0ad9-751b-45dc-a37d-eb545e66f5d8" providerId="AD" clId="Web-{14A9CA0D-4AC7-421A-8667-3B2288D0FFEA}" dt="2024-07-02T09:34:19.691" v="42" actId="20577"/>
          <ac:spMkLst>
            <pc:docMk/>
            <pc:sldMk cId="3902375649" sldId="423"/>
            <ac:spMk id="3" creationId="{00000000-0000-0000-0000-000000000000}"/>
          </ac:spMkLst>
        </pc:spChg>
      </pc:sldChg>
      <pc:sldChg chg="modSp">
        <pc:chgData name="saraths" userId="S::saraths@am.amrita.edu::244d0ad9-751b-45dc-a37d-eb545e66f5d8" providerId="AD" clId="Web-{14A9CA0D-4AC7-421A-8667-3B2288D0FFEA}" dt="2024-07-02T09:45:16.639" v="52" actId="20577"/>
        <pc:sldMkLst>
          <pc:docMk/>
          <pc:sldMk cId="1440117450" sldId="425"/>
        </pc:sldMkLst>
        <pc:spChg chg="mod">
          <ac:chgData name="saraths" userId="S::saraths@am.amrita.edu::244d0ad9-751b-45dc-a37d-eb545e66f5d8" providerId="AD" clId="Web-{14A9CA0D-4AC7-421A-8667-3B2288D0FFEA}" dt="2024-07-02T09:45:16.639" v="52" actId="20577"/>
          <ac:spMkLst>
            <pc:docMk/>
            <pc:sldMk cId="1440117450" sldId="425"/>
            <ac:spMk id="3" creationId="{00000000-0000-0000-0000-000000000000}"/>
          </ac:spMkLst>
        </pc:spChg>
      </pc:sldChg>
      <pc:sldChg chg="modSp">
        <pc:chgData name="saraths" userId="S::saraths@am.amrita.edu::244d0ad9-751b-45dc-a37d-eb545e66f5d8" providerId="AD" clId="Web-{14A9CA0D-4AC7-421A-8667-3B2288D0FFEA}" dt="2024-07-02T09:46:52.500" v="53"/>
        <pc:sldMkLst>
          <pc:docMk/>
          <pc:sldMk cId="1297302398" sldId="427"/>
        </pc:sldMkLst>
        <pc:graphicFrameChg chg="modGraphic">
          <ac:chgData name="saraths" userId="S::saraths@am.amrita.edu::244d0ad9-751b-45dc-a37d-eb545e66f5d8" providerId="AD" clId="Web-{14A9CA0D-4AC7-421A-8667-3B2288D0FFEA}" dt="2024-07-02T09:46:52.500" v="53"/>
          <ac:graphicFrameMkLst>
            <pc:docMk/>
            <pc:sldMk cId="1297302398" sldId="427"/>
            <ac:graphicFrameMk id="11" creationId="{8D0A79B6-908C-48D0-AC57-BC9237ABA641}"/>
          </ac:graphicFrameMkLst>
        </pc:graphicFrameChg>
      </pc:sldChg>
      <pc:sldChg chg="modSp">
        <pc:chgData name="saraths" userId="S::saraths@am.amrita.edu::244d0ad9-751b-45dc-a37d-eb545e66f5d8" providerId="AD" clId="Web-{14A9CA0D-4AC7-421A-8667-3B2288D0FFEA}" dt="2024-07-02T09:48:30.705" v="62" actId="20577"/>
        <pc:sldMkLst>
          <pc:docMk/>
          <pc:sldMk cId="2912293462" sldId="428"/>
        </pc:sldMkLst>
        <pc:spChg chg="mod">
          <ac:chgData name="saraths" userId="S::saraths@am.amrita.edu::244d0ad9-751b-45dc-a37d-eb545e66f5d8" providerId="AD" clId="Web-{14A9CA0D-4AC7-421A-8667-3B2288D0FFEA}" dt="2024-07-02T09:48:30.705" v="62" actId="20577"/>
          <ac:spMkLst>
            <pc:docMk/>
            <pc:sldMk cId="2912293462" sldId="428"/>
            <ac:spMk id="3" creationId="{00000000-0000-0000-0000-000000000000}"/>
          </ac:spMkLst>
        </pc:spChg>
      </pc:sldChg>
      <pc:sldChg chg="modSp">
        <pc:chgData name="saraths" userId="S::saraths@am.amrita.edu::244d0ad9-751b-45dc-a37d-eb545e66f5d8" providerId="AD" clId="Web-{14A9CA0D-4AC7-421A-8667-3B2288D0FFEA}" dt="2024-07-02T09:51:25.849" v="82" actId="1076"/>
        <pc:sldMkLst>
          <pc:docMk/>
          <pc:sldMk cId="1522194279" sldId="430"/>
        </pc:sldMkLst>
        <pc:spChg chg="mod">
          <ac:chgData name="saraths" userId="S::saraths@am.amrita.edu::244d0ad9-751b-45dc-a37d-eb545e66f5d8" providerId="AD" clId="Web-{14A9CA0D-4AC7-421A-8667-3B2288D0FFEA}" dt="2024-07-02T09:51:17.677" v="80" actId="20577"/>
          <ac:spMkLst>
            <pc:docMk/>
            <pc:sldMk cId="1522194279" sldId="430"/>
            <ac:spMk id="14" creationId="{00000000-0000-0000-0000-000000000000}"/>
          </ac:spMkLst>
        </pc:spChg>
        <pc:graphicFrameChg chg="mod modGraphic">
          <ac:chgData name="saraths" userId="S::saraths@am.amrita.edu::244d0ad9-751b-45dc-a37d-eb545e66f5d8" providerId="AD" clId="Web-{14A9CA0D-4AC7-421A-8667-3B2288D0FFEA}" dt="2024-07-02T09:51:25.849" v="82" actId="1076"/>
          <ac:graphicFrameMkLst>
            <pc:docMk/>
            <pc:sldMk cId="1522194279" sldId="430"/>
            <ac:graphicFrameMk id="12" creationId="{00000000-0000-0000-0000-000000000000}"/>
          </ac:graphicFrameMkLst>
        </pc:graphicFrameChg>
      </pc:sldChg>
      <pc:sldChg chg="modSp">
        <pc:chgData name="saraths" userId="S::saraths@am.amrita.edu::244d0ad9-751b-45dc-a37d-eb545e66f5d8" providerId="AD" clId="Web-{14A9CA0D-4AC7-421A-8667-3B2288D0FFEA}" dt="2024-07-02T10:01:59.914" v="85" actId="20577"/>
        <pc:sldMkLst>
          <pc:docMk/>
          <pc:sldMk cId="1433993726" sldId="453"/>
        </pc:sldMkLst>
        <pc:spChg chg="mod">
          <ac:chgData name="saraths" userId="S::saraths@am.amrita.edu::244d0ad9-751b-45dc-a37d-eb545e66f5d8" providerId="AD" clId="Web-{14A9CA0D-4AC7-421A-8667-3B2288D0FFEA}" dt="2024-07-02T10:01:59.914" v="85" actId="20577"/>
          <ac:spMkLst>
            <pc:docMk/>
            <pc:sldMk cId="1433993726" sldId="453"/>
            <ac:spMk id="3" creationId="{00000000-0000-0000-0000-000000000000}"/>
          </ac:spMkLst>
        </pc:spChg>
      </pc:sldChg>
      <pc:sldChg chg="del">
        <pc:chgData name="saraths" userId="S::saraths@am.amrita.edu::244d0ad9-751b-45dc-a37d-eb545e66f5d8" providerId="AD" clId="Web-{14A9CA0D-4AC7-421A-8667-3B2288D0FFEA}" dt="2024-07-02T10:02:14.102" v="86"/>
        <pc:sldMkLst>
          <pc:docMk/>
          <pc:sldMk cId="3445709679" sldId="455"/>
        </pc:sldMkLst>
      </pc:sldChg>
      <pc:sldChg chg="addSp modSp">
        <pc:chgData name="saraths" userId="S::saraths@am.amrita.edu::244d0ad9-751b-45dc-a37d-eb545e66f5d8" providerId="AD" clId="Web-{14A9CA0D-4AC7-421A-8667-3B2288D0FFEA}" dt="2024-07-02T10:04:39.683" v="97" actId="1076"/>
        <pc:sldMkLst>
          <pc:docMk/>
          <pc:sldMk cId="3741368158" sldId="457"/>
        </pc:sldMkLst>
        <pc:spChg chg="mod">
          <ac:chgData name="saraths" userId="S::saraths@am.amrita.edu::244d0ad9-751b-45dc-a37d-eb545e66f5d8" providerId="AD" clId="Web-{14A9CA0D-4AC7-421A-8667-3B2288D0FFEA}" dt="2024-07-02T10:04:32.855" v="95" actId="1076"/>
          <ac:spMkLst>
            <pc:docMk/>
            <pc:sldMk cId="3741368158" sldId="457"/>
            <ac:spMk id="3" creationId="{00000000-0000-0000-0000-000000000000}"/>
          </ac:spMkLst>
        </pc:spChg>
        <pc:spChg chg="add mod">
          <ac:chgData name="saraths" userId="S::saraths@am.amrita.edu::244d0ad9-751b-45dc-a37d-eb545e66f5d8" providerId="AD" clId="Web-{14A9CA0D-4AC7-421A-8667-3B2288D0FFEA}" dt="2024-07-02T10:04:39.683" v="97" actId="1076"/>
          <ac:spMkLst>
            <pc:docMk/>
            <pc:sldMk cId="3741368158" sldId="457"/>
            <ac:spMk id="4" creationId="{640A3BEB-3097-0438-8151-7F9CCFE09D2B}"/>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manualLayout>
          <c:layoutTarget val="inner"/>
          <c:xMode val="edge"/>
          <c:yMode val="edge"/>
          <c:x val="0.13621189631367892"/>
          <c:y val="2.2540132884144175E-2"/>
          <c:w val="0.81706159261510625"/>
          <c:h val="0.77971930641008136"/>
        </c:manualLayout>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57B0-419E-BFE1-77EA4BAE5ADE}"/>
            </c:ext>
          </c:extLst>
        </c:ser>
        <c:dLbls>
          <c:showLegendKey val="0"/>
          <c:showVal val="0"/>
          <c:showCatName val="0"/>
          <c:showSerName val="0"/>
          <c:showPercent val="0"/>
          <c:showBubbleSize val="0"/>
        </c:dLbls>
        <c:axId val="11764016"/>
        <c:axId val="11766192"/>
      </c:scatterChart>
      <c:valAx>
        <c:axId val="11764016"/>
        <c:scaling>
          <c:orientation val="minMax"/>
        </c:scaling>
        <c:delete val="0"/>
        <c:axPos val="b"/>
        <c:title>
          <c:tx>
            <c:rich>
              <a:bodyPr/>
              <a:lstStyle/>
              <a:p>
                <a:pPr>
                  <a:defRPr/>
                </a:pPr>
                <a:r>
                  <a:rPr lang="en-IN" sz="1600" dirty="0"/>
                  <a:t>A1</a:t>
                </a:r>
              </a:p>
            </c:rich>
          </c:tx>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6192"/>
        <c:crosses val="autoZero"/>
        <c:crossBetween val="midCat"/>
      </c:valAx>
      <c:valAx>
        <c:axId val="1176619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401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46B02-F0BA-4394-9500-A969C8BD79D0}" type="datetimeFigureOut">
              <a:rPr lang="en-IN" smtClean="0"/>
              <a:t>02-07-2024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1C1D3-7757-4BCC-B476-9D578282CE72}" type="slidenum">
              <a:rPr lang="en-IN" smtClean="0"/>
              <a:t>‹#›</a:t>
            </a:fld>
            <a:endParaRPr lang="en-IN"/>
          </a:p>
        </p:txBody>
      </p:sp>
    </p:spTree>
    <p:extLst>
      <p:ext uri="{BB962C8B-B14F-4D97-AF65-F5344CB8AC3E}">
        <p14:creationId xmlns:p14="http://schemas.microsoft.com/office/powerpoint/2010/main" val="131491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905D-8268-48C1-8848-79EEFBA478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FF04B8-8C0F-4FB0-BC4D-C08F2A564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D715F-EB40-4E19-B6BC-D80AC26B1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CB516E-D05C-4E1D-A17D-E8EFC4EE4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0320F-C5B0-4EBA-942F-F26FA6E29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0474DD-8A0C-41E1-AE68-63EFB00283AA}"/>
              </a:ext>
            </a:extLst>
          </p:cNvPr>
          <p:cNvSpPr>
            <a:spLocks noGrp="1"/>
          </p:cNvSpPr>
          <p:nvPr>
            <p:ph type="dt" sz="half" idx="10"/>
          </p:nvPr>
        </p:nvSpPr>
        <p:spPr/>
        <p:txBody>
          <a:bodyPr/>
          <a:lstStyle/>
          <a:p>
            <a:fld id="{CFB34223-D21C-4D27-AB46-421825D83E38}" type="datetimeFigureOut">
              <a:rPr lang="en-GB" smtClean="0"/>
              <a:t>02/07/2024</a:t>
            </a:fld>
            <a:endParaRPr lang="en-GB"/>
          </a:p>
        </p:txBody>
      </p:sp>
      <p:sp>
        <p:nvSpPr>
          <p:cNvPr id="8" name="Footer Placeholder 7">
            <a:extLst>
              <a:ext uri="{FF2B5EF4-FFF2-40B4-BE49-F238E27FC236}">
                <a16:creationId xmlns:a16="http://schemas.microsoft.com/office/drawing/2014/main" id="{7A3418DB-003D-4326-B101-C76E765EE9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F2DA07-C9C3-4C2B-BDE4-FF313520EFE1}"/>
              </a:ext>
            </a:extLst>
          </p:cNvPr>
          <p:cNvSpPr>
            <a:spLocks noGrp="1"/>
          </p:cNvSpPr>
          <p:nvPr>
            <p:ph type="sldNum" sz="quarter" idx="12"/>
          </p:nvPr>
        </p:nvSpPr>
        <p:spPr/>
        <p:txBody>
          <a:bodyPr/>
          <a:lstStyle/>
          <a:p>
            <a:fld id="{2C42723C-2DE3-4F83-9173-C01FCB366799}" type="slidenum">
              <a:rPr lang="en-GB" smtClean="0"/>
              <a:t>‹#›</a:t>
            </a:fld>
            <a:endParaRPr lang="en-GB"/>
          </a:p>
        </p:txBody>
      </p:sp>
    </p:spTree>
    <p:extLst>
      <p:ext uri="{BB962C8B-B14F-4D97-AF65-F5344CB8AC3E}">
        <p14:creationId xmlns:p14="http://schemas.microsoft.com/office/powerpoint/2010/main" val="424388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91" b="0" i="0">
                <a:solidFill>
                  <a:srgbClr val="FF000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245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18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33.wmf"/><Relationship Id="rId1" Type="http://schemas.openxmlformats.org/officeDocument/2006/relationships/slideLayout" Target="../slideLayouts/slideLayout1.xml"/><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12.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113288" y="4440819"/>
            <a:ext cx="8029970" cy="954107"/>
          </a:xfrm>
          <a:prstGeom prst="rect">
            <a:avLst/>
          </a:prstGeom>
          <a:noFill/>
        </p:spPr>
        <p:txBody>
          <a:bodyPr wrap="square" rtlCol="0">
            <a:spAutoFit/>
          </a:bodyPr>
          <a:lstStyle/>
          <a:p>
            <a:pPr algn="ctr" defTabSz="457200"/>
            <a:r>
              <a:rPr lang="en-US" sz="2800" b="1" dirty="0">
                <a:solidFill>
                  <a:prstClr val="white"/>
                </a:solidFill>
                <a:latin typeface="Georgia" panose="02040502050405020303" pitchFamily="18" charset="0"/>
              </a:rPr>
              <a:t>Unsupervised Learning Approach- Clustering Algorithms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3" name="Rectangle 3"/>
          <p:cNvSpPr>
            <a:spLocks noGrp="1" noChangeArrowheads="1"/>
          </p:cNvSpPr>
          <p:nvPr>
            <p:ph idx="1"/>
          </p:nvPr>
        </p:nvSpPr>
        <p:spPr/>
        <p:txBody>
          <a:bodyPr/>
          <a:lstStyle/>
          <a:p>
            <a:pPr marL="342900" indent="-342900">
              <a:lnSpc>
                <a:spcPct val="80000"/>
              </a:lnSpc>
              <a:spcBef>
                <a:spcPct val="20000"/>
              </a:spcBef>
            </a:pPr>
            <a:r>
              <a:rPr lang="en-US" dirty="0"/>
              <a:t>Exclusive versus non-exclusive</a:t>
            </a:r>
          </a:p>
          <a:p>
            <a:pPr marL="742950" lvl="1" indent="-285750">
              <a:lnSpc>
                <a:spcPct val="80000"/>
              </a:lnSpc>
              <a:spcBef>
                <a:spcPct val="20000"/>
              </a:spcBef>
            </a:pPr>
            <a:r>
              <a:rPr lang="en-US" sz="2000" dirty="0"/>
              <a:t>In non-exclusive clustering's, points may belong to multiple clusters.</a:t>
            </a:r>
          </a:p>
          <a:p>
            <a:pPr marL="742950" lvl="1" indent="-285750">
              <a:lnSpc>
                <a:spcPct val="80000"/>
              </a:lnSpc>
              <a:spcBef>
                <a:spcPct val="20000"/>
              </a:spcBef>
            </a:pPr>
            <a:r>
              <a:rPr lang="en-US" sz="2000" dirty="0"/>
              <a:t>Can represent multiple classes or ‘border’ points</a:t>
            </a:r>
          </a:p>
          <a:p>
            <a:pPr marL="342900" indent="-342900">
              <a:lnSpc>
                <a:spcPct val="80000"/>
              </a:lnSpc>
              <a:spcBef>
                <a:spcPct val="20000"/>
              </a:spcBef>
            </a:pPr>
            <a:r>
              <a:rPr lang="en-US" dirty="0"/>
              <a:t>Fuzzy versus non-fuzzy</a:t>
            </a:r>
          </a:p>
          <a:p>
            <a:pPr marL="742950" lvl="1" indent="-285750">
              <a:lnSpc>
                <a:spcPct val="80000"/>
              </a:lnSpc>
              <a:spcBef>
                <a:spcPct val="20000"/>
              </a:spcBef>
            </a:pPr>
            <a:r>
              <a:rPr lang="en-US" sz="2000" dirty="0"/>
              <a:t>In fuzzy clustering, a point belongs to every cluster with some weight between 0 and 1</a:t>
            </a:r>
          </a:p>
          <a:p>
            <a:pPr marL="742950" lvl="1" indent="-285750">
              <a:lnSpc>
                <a:spcPct val="80000"/>
              </a:lnSpc>
              <a:spcBef>
                <a:spcPct val="20000"/>
              </a:spcBef>
            </a:pPr>
            <a:r>
              <a:rPr lang="en-US" sz="2000" dirty="0"/>
              <a:t>Weights must sum to 1</a:t>
            </a:r>
          </a:p>
          <a:p>
            <a:pPr marL="457200" lvl="1" indent="0">
              <a:lnSpc>
                <a:spcPct val="80000"/>
              </a:lnSpc>
              <a:spcBef>
                <a:spcPct val="20000"/>
              </a:spcBef>
              <a:buNone/>
            </a:pPr>
            <a:endParaRPr lang="en-US" sz="2000" dirty="0"/>
          </a:p>
          <a:p>
            <a:pPr marL="342900" indent="-342900">
              <a:lnSpc>
                <a:spcPct val="80000"/>
              </a:lnSpc>
              <a:spcBef>
                <a:spcPct val="20000"/>
              </a:spcBef>
            </a:pPr>
            <a:r>
              <a:rPr lang="en-US" dirty="0"/>
              <a:t>Partial versus complete</a:t>
            </a:r>
          </a:p>
          <a:p>
            <a:pPr marL="742950" lvl="1" indent="-285750">
              <a:lnSpc>
                <a:spcPct val="80000"/>
              </a:lnSpc>
              <a:spcBef>
                <a:spcPct val="20000"/>
              </a:spcBef>
            </a:pPr>
            <a:r>
              <a:rPr lang="en-US" sz="2000" dirty="0"/>
              <a:t>In some cases, we only want to cluster some of the data</a:t>
            </a:r>
          </a:p>
          <a:p>
            <a:pPr marL="457200" lvl="1" indent="0">
              <a:lnSpc>
                <a:spcPct val="80000"/>
              </a:lnSpc>
              <a:spcBef>
                <a:spcPct val="20000"/>
              </a:spcBef>
              <a:buNone/>
            </a:pPr>
            <a:endParaRPr lang="en-US" sz="2000" dirty="0"/>
          </a:p>
        </p:txBody>
      </p:sp>
      <p:sp>
        <p:nvSpPr>
          <p:cNvPr id="1541122" name="Rectangle 2"/>
          <p:cNvSpPr>
            <a:spLocks noGrp="1" noChangeArrowheads="1"/>
          </p:cNvSpPr>
          <p:nvPr>
            <p:ph type="title"/>
          </p:nvPr>
        </p:nvSpPr>
        <p:spPr/>
        <p:txBody>
          <a:bodyPr>
            <a:normAutofit fontScale="90000"/>
          </a:bodyPr>
          <a:lstStyle/>
          <a:p>
            <a:r>
              <a:rPr lang="en-US" sz="4000" dirty="0">
                <a:solidFill>
                  <a:srgbClr val="FF0000"/>
                </a:solidFill>
              </a:rPr>
              <a:t>Types of Clustering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81150" y="51595"/>
            <a:ext cx="9144000" cy="2571750"/>
          </a:xfrm>
          <a:prstGeom prst="rect">
            <a:avLst/>
          </a:prstGeom>
          <a:noFill/>
          <a:ln>
            <a:noFill/>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dirty="0"/>
          </a:p>
        </p:txBody>
      </p:sp>
      <p:sp>
        <p:nvSpPr>
          <p:cNvPr id="161795" name="Rectangle 3"/>
          <p:cNvSpPr>
            <a:spLocks noChangeArrowheads="1"/>
          </p:cNvSpPr>
          <p:nvPr/>
        </p:nvSpPr>
        <p:spPr bwMode="auto">
          <a:xfrm>
            <a:off x="1689101" y="0"/>
            <a:ext cx="8291513" cy="990600"/>
          </a:xfrm>
          <a:prstGeom prst="rect">
            <a:avLst/>
          </a:prstGeom>
          <a:noFill/>
          <a:ln w="9525">
            <a:noFill/>
            <a:miter lim="800000"/>
            <a:headEnd/>
            <a:tailEnd/>
          </a:ln>
          <a:effectLst/>
        </p:spPr>
        <p:txBody>
          <a:bodyPr anchor="ctr"/>
          <a:lstStyle/>
          <a:p>
            <a:pPr>
              <a:defRPr/>
            </a:pPr>
            <a:r>
              <a:rPr lang="en-US" sz="4400" dirty="0">
                <a:solidFill>
                  <a:srgbClr val="FF0000"/>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Similarity Measures</a:t>
            </a:r>
          </a:p>
        </p:txBody>
      </p:sp>
      <p:sp>
        <p:nvSpPr>
          <p:cNvPr id="11268" name="Text Box 4"/>
          <p:cNvSpPr txBox="1">
            <a:spLocks noChangeArrowheads="1"/>
          </p:cNvSpPr>
          <p:nvPr/>
        </p:nvSpPr>
        <p:spPr bwMode="auto">
          <a:xfrm>
            <a:off x="1847850" y="1143001"/>
            <a:ext cx="8610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b="1"/>
              <a:t>Definition</a:t>
            </a:r>
            <a:r>
              <a:rPr lang="en-US" altLang="en-US"/>
              <a:t>: Let </a:t>
            </a:r>
            <a:r>
              <a:rPr lang="en-US" altLang="en-US" i="1"/>
              <a:t>O</a:t>
            </a:r>
            <a:r>
              <a:rPr lang="en-US" altLang="en-US" baseline="-25000"/>
              <a:t>1</a:t>
            </a:r>
            <a:r>
              <a:rPr lang="en-US" altLang="en-US"/>
              <a:t> and </a:t>
            </a:r>
            <a:r>
              <a:rPr lang="en-US" altLang="en-US" i="1"/>
              <a:t>O</a:t>
            </a:r>
            <a:r>
              <a:rPr lang="en-US" altLang="en-US" baseline="-25000"/>
              <a:t>2</a:t>
            </a:r>
            <a:r>
              <a:rPr lang="en-US" altLang="en-US"/>
              <a:t> be two objects from the universe of possible objects. The distance (dissimilarity) between </a:t>
            </a:r>
            <a:r>
              <a:rPr lang="en-US" altLang="en-US" i="1"/>
              <a:t>O</a:t>
            </a:r>
            <a:r>
              <a:rPr lang="en-US" altLang="en-US" baseline="-25000"/>
              <a:t>1</a:t>
            </a:r>
            <a:r>
              <a:rPr lang="en-US" altLang="en-US"/>
              <a:t> and </a:t>
            </a:r>
            <a:r>
              <a:rPr lang="en-US" altLang="en-US" i="1"/>
              <a:t>O</a:t>
            </a:r>
            <a:r>
              <a:rPr lang="en-US" altLang="en-US" baseline="-25000"/>
              <a:t>2</a:t>
            </a:r>
            <a:r>
              <a:rPr lang="en-US" altLang="en-US"/>
              <a:t> is a real number denoted by </a:t>
            </a:r>
            <a:r>
              <a:rPr lang="en-US" altLang="en-US" i="1"/>
              <a:t>D</a:t>
            </a:r>
            <a:r>
              <a:rPr lang="en-US" altLang="en-US"/>
              <a:t>(</a:t>
            </a:r>
            <a:r>
              <a:rPr lang="en-US" altLang="en-US" i="1"/>
              <a:t>O</a:t>
            </a:r>
            <a:r>
              <a:rPr lang="en-US" altLang="en-US" baseline="-25000"/>
              <a:t>1</a:t>
            </a:r>
            <a:r>
              <a:rPr lang="en-US" altLang="en-US"/>
              <a:t>,</a:t>
            </a:r>
            <a:r>
              <a:rPr lang="en-US" altLang="en-US" i="1"/>
              <a:t>O</a:t>
            </a:r>
            <a:r>
              <a:rPr lang="en-US" altLang="en-US" baseline="-25000"/>
              <a:t>2</a:t>
            </a:r>
            <a:r>
              <a:rPr lang="en-US" altLang="en-US"/>
              <a:t>)</a:t>
            </a:r>
            <a:endParaRPr lang="en-US" altLang="en-US">
              <a:sym typeface="Symbol" pitchFamily="18" charset="2"/>
            </a:endParaRPr>
          </a:p>
        </p:txBody>
      </p:sp>
      <p:pic>
        <p:nvPicPr>
          <p:cNvPr id="11269" name="Picture 5" descr="C:\WINNT\Profiles\eamonn.000\Desktop\gorill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1" y="2684463"/>
            <a:ext cx="1484313"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1" y="2798763"/>
            <a:ext cx="10191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7"/>
          <p:cNvSpPr>
            <a:spLocks noChangeArrowheads="1"/>
          </p:cNvSpPr>
          <p:nvPr/>
        </p:nvSpPr>
        <p:spPr bwMode="auto">
          <a:xfrm>
            <a:off x="22860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2" name="Rectangle 8"/>
          <p:cNvSpPr>
            <a:spLocks noChangeArrowheads="1"/>
          </p:cNvSpPr>
          <p:nvPr/>
        </p:nvSpPr>
        <p:spPr bwMode="auto">
          <a:xfrm>
            <a:off x="8505825"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3" name="Rectangle 9"/>
          <p:cNvSpPr>
            <a:spLocks noChangeArrowheads="1"/>
          </p:cNvSpPr>
          <p:nvPr/>
        </p:nvSpPr>
        <p:spPr bwMode="auto">
          <a:xfrm>
            <a:off x="54864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802" name="AutoShape 10"/>
          <p:cNvSpPr>
            <a:spLocks noChangeArrowheads="1"/>
          </p:cNvSpPr>
          <p:nvPr/>
        </p:nvSpPr>
        <p:spPr bwMode="auto">
          <a:xfrm rot="-992687">
            <a:off x="24384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3" name="AutoShape 11"/>
          <p:cNvSpPr>
            <a:spLocks noChangeArrowheads="1"/>
          </p:cNvSpPr>
          <p:nvPr/>
        </p:nvSpPr>
        <p:spPr bwMode="auto">
          <a:xfrm rot="-992687">
            <a:off x="55626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4" name="AutoShape 12"/>
          <p:cNvSpPr>
            <a:spLocks noChangeArrowheads="1"/>
          </p:cNvSpPr>
          <p:nvPr/>
        </p:nvSpPr>
        <p:spPr bwMode="auto">
          <a:xfrm rot="-992687">
            <a:off x="86582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5" name="AutoShape 13"/>
          <p:cNvSpPr>
            <a:spLocks noChangeArrowheads="1"/>
          </p:cNvSpPr>
          <p:nvPr/>
        </p:nvSpPr>
        <p:spPr bwMode="auto">
          <a:xfrm rot="992687" flipH="1">
            <a:off x="34290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6" name="AutoShape 14"/>
          <p:cNvSpPr>
            <a:spLocks noChangeArrowheads="1"/>
          </p:cNvSpPr>
          <p:nvPr/>
        </p:nvSpPr>
        <p:spPr bwMode="auto">
          <a:xfrm rot="992687" flipH="1">
            <a:off x="6662738"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7" name="AutoShape 15"/>
          <p:cNvSpPr>
            <a:spLocks noChangeArrowheads="1"/>
          </p:cNvSpPr>
          <p:nvPr/>
        </p:nvSpPr>
        <p:spPr bwMode="auto">
          <a:xfrm rot="992687" flipH="1">
            <a:off x="96488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0" name="Text Box 16"/>
          <p:cNvSpPr txBox="1">
            <a:spLocks noChangeArrowheads="1"/>
          </p:cNvSpPr>
          <p:nvPr/>
        </p:nvSpPr>
        <p:spPr bwMode="auto">
          <a:xfrm>
            <a:off x="2581276" y="6400801"/>
            <a:ext cx="784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61809" name="AutoShape 17"/>
          <p:cNvSpPr>
            <a:spLocks noChangeArrowheads="1"/>
          </p:cNvSpPr>
          <p:nvPr/>
        </p:nvSpPr>
        <p:spPr bwMode="auto">
          <a:xfrm rot="21550572" flipH="1">
            <a:off x="27241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2" name="Text Box 18"/>
          <p:cNvSpPr txBox="1">
            <a:spLocks noChangeArrowheads="1"/>
          </p:cNvSpPr>
          <p:nvPr/>
        </p:nvSpPr>
        <p:spPr bwMode="auto">
          <a:xfrm>
            <a:off x="5884863" y="6400801"/>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61811" name="AutoShape 19"/>
          <p:cNvSpPr>
            <a:spLocks noChangeArrowheads="1"/>
          </p:cNvSpPr>
          <p:nvPr/>
        </p:nvSpPr>
        <p:spPr bwMode="auto">
          <a:xfrm rot="21550572" flipH="1">
            <a:off x="59245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4" name="Text Box 20"/>
          <p:cNvSpPr txBox="1">
            <a:spLocks noChangeArrowheads="1"/>
          </p:cNvSpPr>
          <p:nvPr/>
        </p:nvSpPr>
        <p:spPr bwMode="auto">
          <a:xfrm>
            <a:off x="8753476" y="6400801"/>
            <a:ext cx="955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61813" name="AutoShape 21"/>
          <p:cNvSpPr>
            <a:spLocks noChangeArrowheads="1"/>
          </p:cNvSpPr>
          <p:nvPr/>
        </p:nvSpPr>
        <p:spPr bwMode="auto">
          <a:xfrm rot="21550572" flipH="1">
            <a:off x="9020175"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6" name="Text Box 22"/>
          <p:cNvSpPr txBox="1">
            <a:spLocks noChangeArrowheads="1"/>
          </p:cNvSpPr>
          <p:nvPr/>
        </p:nvSpPr>
        <p:spPr bwMode="auto">
          <a:xfrm>
            <a:off x="4953001"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11287" name="Text Box 23"/>
          <p:cNvSpPr txBox="1">
            <a:spLocks noChangeArrowheads="1"/>
          </p:cNvSpPr>
          <p:nvPr/>
        </p:nvSpPr>
        <p:spPr bwMode="auto">
          <a:xfrm>
            <a:off x="6319839"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1128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851" y="2743201"/>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626" y="2743201"/>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38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1771650" y="685800"/>
            <a:ext cx="8610600" cy="2836930"/>
          </a:xfrm>
          <a:prstGeom prst="rect">
            <a:avLst/>
          </a:prstGeom>
          <a:noFill/>
          <a:ln w="9525">
            <a:noFill/>
            <a:miter lim="800000"/>
            <a:headEnd/>
            <a:tailEnd/>
          </a:ln>
          <a:effectLst/>
        </p:spPr>
        <p:txBody>
          <a:bodyPr wrap="squar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nSpc>
                <a:spcPct val="110000"/>
              </a:lnSpc>
              <a:defRPr/>
            </a:pPr>
            <a:endParaRPr lang="en-US" altLang="en-US" sz="2800" dirty="0">
              <a:solidFill>
                <a:srgbClr val="FF0000"/>
              </a:solidFill>
              <a:effectLst>
                <a:outerShdw blurRad="38100" dist="38100" dir="2700000" algn="tl">
                  <a:srgbClr val="C0C0C0"/>
                </a:outerShdw>
              </a:effectLst>
            </a:endParaRPr>
          </a:p>
          <a:p>
            <a:pPr>
              <a:lnSpc>
                <a:spcPct val="110000"/>
              </a:lnSpc>
              <a:buFontTx/>
              <a:buChar char="•"/>
              <a:defRPr/>
            </a:pPr>
            <a:r>
              <a:rPr lang="en-US" altLang="en-US" sz="2800" dirty="0"/>
              <a:t> </a:t>
            </a:r>
            <a:r>
              <a:rPr lang="en-US" altLang="en-US" sz="2800" i="1" dirty="0"/>
              <a:t>D</a:t>
            </a:r>
            <a:r>
              <a:rPr lang="en-US" altLang="en-US" sz="2800" dirty="0"/>
              <a:t>(A,B) = </a:t>
            </a:r>
            <a:r>
              <a:rPr lang="en-US" altLang="en-US" sz="2800" i="1" dirty="0"/>
              <a:t>D</a:t>
            </a:r>
            <a:r>
              <a:rPr lang="en-US" altLang="en-US" sz="2800" dirty="0"/>
              <a:t>(B,A)		</a:t>
            </a:r>
            <a:r>
              <a:rPr lang="en-US" altLang="en-US" i="1" dirty="0"/>
              <a:t>Symmetry </a:t>
            </a:r>
            <a:endParaRPr lang="en-US" altLang="en-US" sz="2800" dirty="0"/>
          </a:p>
          <a:p>
            <a:pPr>
              <a:lnSpc>
                <a:spcPct val="110000"/>
              </a:lnSpc>
              <a:buFontTx/>
              <a:buChar char="•"/>
              <a:defRPr/>
            </a:pPr>
            <a:r>
              <a:rPr lang="en-US" altLang="en-US" sz="2800" dirty="0"/>
              <a:t> </a:t>
            </a:r>
            <a:r>
              <a:rPr lang="en-US" altLang="en-US" sz="2800" i="1" dirty="0"/>
              <a:t>D</a:t>
            </a:r>
            <a:r>
              <a:rPr lang="en-US" altLang="en-US" sz="2800" dirty="0"/>
              <a:t>(A,A) = 0			</a:t>
            </a:r>
            <a:r>
              <a:rPr lang="en-US" altLang="en-US" i="1" dirty="0"/>
              <a:t>Constancy of Self-Similarity</a:t>
            </a:r>
            <a:endParaRPr lang="en-US" altLang="en-US" sz="2800" dirty="0"/>
          </a:p>
          <a:p>
            <a:pPr>
              <a:lnSpc>
                <a:spcPct val="110000"/>
              </a:lnSpc>
              <a:buFontTx/>
              <a:buChar char="•"/>
              <a:defRPr/>
            </a:pPr>
            <a:r>
              <a:rPr lang="en-US" altLang="en-US" sz="2800" dirty="0"/>
              <a:t> </a:t>
            </a:r>
            <a:r>
              <a:rPr lang="en-US" altLang="en-US" sz="2800" i="1" dirty="0"/>
              <a:t>D</a:t>
            </a:r>
            <a:r>
              <a:rPr lang="en-US" altLang="en-US" sz="2800" dirty="0"/>
              <a:t>(A,B) = 0 </a:t>
            </a:r>
            <a:r>
              <a:rPr lang="en-US" altLang="en-US" sz="2800" dirty="0" err="1"/>
              <a:t>iif</a:t>
            </a:r>
            <a:r>
              <a:rPr lang="en-US" altLang="en-US" sz="2800" dirty="0"/>
              <a:t> A= B 		</a:t>
            </a:r>
            <a:r>
              <a:rPr lang="en-US" altLang="en-US" i="1" dirty="0"/>
              <a:t>Positivity (Separation)</a:t>
            </a:r>
          </a:p>
          <a:p>
            <a:pPr>
              <a:lnSpc>
                <a:spcPct val="110000"/>
              </a:lnSpc>
              <a:buFontTx/>
              <a:buChar char="•"/>
              <a:defRPr/>
            </a:pPr>
            <a:r>
              <a:rPr lang="en-US" altLang="en-US" sz="2800" dirty="0"/>
              <a:t> </a:t>
            </a:r>
            <a:r>
              <a:rPr lang="en-US" altLang="en-US" sz="2800" i="1" dirty="0"/>
              <a:t>D</a:t>
            </a:r>
            <a:r>
              <a:rPr lang="en-US" altLang="en-US" sz="2800" dirty="0"/>
              <a:t>(A,B) </a:t>
            </a:r>
            <a:r>
              <a:rPr lang="en-US" altLang="en-US" sz="2800" dirty="0">
                <a:sym typeface="Symbol" pitchFamily="-111" charset="2"/>
              </a:rPr>
              <a:t> </a:t>
            </a:r>
            <a:r>
              <a:rPr lang="en-US" altLang="en-US" sz="2800" i="1" dirty="0">
                <a:sym typeface="Symbol" pitchFamily="-111" charset="2"/>
              </a:rPr>
              <a:t>D</a:t>
            </a:r>
            <a:r>
              <a:rPr lang="en-US" altLang="en-US" sz="2800" dirty="0">
                <a:sym typeface="Symbol" pitchFamily="-111" charset="2"/>
              </a:rPr>
              <a:t>(A,C) + </a:t>
            </a:r>
            <a:r>
              <a:rPr lang="en-US" altLang="en-US" sz="2800" i="1" dirty="0">
                <a:sym typeface="Symbol" pitchFamily="-111" charset="2"/>
              </a:rPr>
              <a:t>D</a:t>
            </a:r>
            <a:r>
              <a:rPr lang="en-US" altLang="en-US" sz="2800" dirty="0">
                <a:sym typeface="Symbol" pitchFamily="-111" charset="2"/>
              </a:rPr>
              <a:t>(B,C)	</a:t>
            </a:r>
            <a:r>
              <a:rPr lang="en-US" altLang="en-US" i="1" dirty="0"/>
              <a:t>Triangular Inequality</a:t>
            </a:r>
            <a:r>
              <a:rPr lang="en-US" altLang="en-US" sz="2800" dirty="0"/>
              <a:t> </a:t>
            </a:r>
          </a:p>
          <a:p>
            <a:pPr lvl="3">
              <a:lnSpc>
                <a:spcPct val="110000"/>
              </a:lnSpc>
              <a:defRPr/>
            </a:pPr>
            <a:endParaRPr lang="en-US" altLang="en-US" dirty="0">
              <a:sym typeface="Symbol" pitchFamily="-111" charset="2"/>
            </a:endParaRPr>
          </a:p>
        </p:txBody>
      </p:sp>
      <p:sp>
        <p:nvSpPr>
          <p:cNvPr id="2" name="Rectangle 1">
            <a:extLst>
              <a:ext uri="{FF2B5EF4-FFF2-40B4-BE49-F238E27FC236}">
                <a16:creationId xmlns:a16="http://schemas.microsoft.com/office/drawing/2014/main" id="{08D77161-D8CC-4185-8931-743F7AB56112}"/>
              </a:ext>
            </a:extLst>
          </p:cNvPr>
          <p:cNvSpPr/>
          <p:nvPr/>
        </p:nvSpPr>
        <p:spPr>
          <a:xfrm>
            <a:off x="2527427" y="3522730"/>
            <a:ext cx="8209984" cy="1600566"/>
          </a:xfrm>
          <a:prstGeom prst="rect">
            <a:avLst/>
          </a:prstGeom>
        </p:spPr>
        <p:txBody>
          <a:bodyPr wrap="square">
            <a:spAutoFit/>
          </a:bodyPr>
          <a:lstStyle/>
          <a:p>
            <a:pPr>
              <a:lnSpc>
                <a:spcPct val="110000"/>
              </a:lnSpc>
            </a:pPr>
            <a:r>
              <a:rPr lang="en-US" altLang="en-US" i="1" dirty="0"/>
              <a:t>D</a:t>
            </a:r>
            <a:r>
              <a:rPr lang="en-US" altLang="en-US" dirty="0"/>
              <a:t>(A,B) = </a:t>
            </a:r>
            <a:r>
              <a:rPr lang="en-US" altLang="en-US" i="1" dirty="0"/>
              <a:t>D</a:t>
            </a:r>
            <a:r>
              <a:rPr lang="en-US" altLang="en-US" dirty="0"/>
              <a:t>(B,A)			</a:t>
            </a:r>
            <a:endParaRPr lang="en-US" altLang="en-US" i="1" dirty="0"/>
          </a:p>
          <a:p>
            <a:pPr>
              <a:lnSpc>
                <a:spcPct val="110000"/>
              </a:lnSpc>
            </a:pPr>
            <a:r>
              <a:rPr lang="en-US" altLang="en-US" i="1" dirty="0"/>
              <a:t>Otherwise “Alex looks like Bob, but Bob looks nothing like Alex.”</a:t>
            </a:r>
          </a:p>
          <a:p>
            <a:pPr>
              <a:lnSpc>
                <a:spcPct val="110000"/>
              </a:lnSpc>
            </a:pPr>
            <a:r>
              <a:rPr lang="en-US" altLang="en-US" i="1" dirty="0"/>
              <a:t>D</a:t>
            </a:r>
            <a:r>
              <a:rPr lang="en-US" altLang="en-US" dirty="0"/>
              <a:t>(A,B) </a:t>
            </a:r>
            <a:r>
              <a:rPr lang="en-US" altLang="en-US" dirty="0">
                <a:sym typeface="Symbol" pitchFamily="18" charset="2"/>
              </a:rPr>
              <a:t> </a:t>
            </a:r>
            <a:r>
              <a:rPr lang="en-US" altLang="en-US" i="1" dirty="0">
                <a:sym typeface="Symbol" pitchFamily="18" charset="2"/>
              </a:rPr>
              <a:t>D</a:t>
            </a:r>
            <a:r>
              <a:rPr lang="en-US" altLang="en-US" dirty="0">
                <a:sym typeface="Symbol" pitchFamily="18" charset="2"/>
              </a:rPr>
              <a:t>(A,C) + </a:t>
            </a:r>
            <a:r>
              <a:rPr lang="en-US" altLang="en-US" i="1" dirty="0">
                <a:sym typeface="Symbol" pitchFamily="18" charset="2"/>
              </a:rPr>
              <a:t>D</a:t>
            </a:r>
            <a:r>
              <a:rPr lang="en-US" altLang="en-US" dirty="0">
                <a:sym typeface="Symbol" pitchFamily="18" charset="2"/>
              </a:rPr>
              <a:t>(B,C)	</a:t>
            </a:r>
            <a:endParaRPr lang="en-US" altLang="en-US" dirty="0"/>
          </a:p>
          <a:p>
            <a:pPr>
              <a:lnSpc>
                <a:spcPct val="110000"/>
              </a:lnSpc>
            </a:pPr>
            <a:r>
              <a:rPr lang="en-US" altLang="en-US" i="1" dirty="0"/>
              <a:t>Otherwise  “Alex is very like Bob, and Alex is very like Carl, but Bob is very unlike Carl.”</a:t>
            </a:r>
            <a:endParaRPr lang="en-US" altLang="en-US" dirty="0"/>
          </a:p>
          <a:p>
            <a:pPr>
              <a:lnSpc>
                <a:spcPct val="110000"/>
              </a:lnSpc>
            </a:pPr>
            <a:endParaRPr lang="en-US" altLang="en-US" dirty="0"/>
          </a:p>
        </p:txBody>
      </p:sp>
      <p:sp>
        <p:nvSpPr>
          <p:cNvPr id="3" name="Title 2">
            <a:extLst>
              <a:ext uri="{FF2B5EF4-FFF2-40B4-BE49-F238E27FC236}">
                <a16:creationId xmlns:a16="http://schemas.microsoft.com/office/drawing/2014/main" id="{49A932AD-5DE8-511E-8BC0-C3D8DBA5E469}"/>
              </a:ext>
            </a:extLst>
          </p:cNvPr>
          <p:cNvSpPr>
            <a:spLocks noGrp="1"/>
          </p:cNvSpPr>
          <p:nvPr>
            <p:ph type="title"/>
          </p:nvPr>
        </p:nvSpPr>
        <p:spPr/>
        <p:txBody>
          <a:bodyPr/>
          <a:lstStyle/>
          <a:p>
            <a:r>
              <a:rPr lang="en-US" altLang="en-US" sz="3200" dirty="0">
                <a:solidFill>
                  <a:srgbClr val="FF0000"/>
                </a:solidFill>
                <a:effectLst>
                  <a:outerShdw blurRad="38100" dist="38100" dir="2700000" algn="tl">
                    <a:srgbClr val="C0C0C0"/>
                  </a:outerShdw>
                </a:effectLst>
              </a:rPr>
              <a:t>Properties of distance measure</a:t>
            </a:r>
            <a:br>
              <a:rPr lang="en-US" altLang="en-US" sz="3200" dirty="0">
                <a:solidFill>
                  <a:srgbClr val="FF0000"/>
                </a:solidFill>
                <a:effectLst>
                  <a:outerShdw blurRad="38100" dist="38100" dir="2700000" algn="tl">
                    <a:srgbClr val="C0C0C0"/>
                  </a:outerShdw>
                </a:effectLst>
              </a:rPr>
            </a:br>
            <a:endParaRPr lang="en-IN" dirty="0"/>
          </a:p>
        </p:txBody>
      </p:sp>
    </p:spTree>
    <p:extLst>
      <p:ext uri="{BB962C8B-B14F-4D97-AF65-F5344CB8AC3E}">
        <p14:creationId xmlns:p14="http://schemas.microsoft.com/office/powerpoint/2010/main" val="159372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9CD63E-5BD2-485C-9A45-1D38F20C146C}"/>
              </a:ext>
            </a:extLst>
          </p:cNvPr>
          <p:cNvPicPr>
            <a:picLocks noChangeAspect="1"/>
          </p:cNvPicPr>
          <p:nvPr/>
        </p:nvPicPr>
        <p:blipFill>
          <a:blip r:embed="rId2"/>
          <a:stretch>
            <a:fillRect/>
          </a:stretch>
        </p:blipFill>
        <p:spPr>
          <a:xfrm>
            <a:off x="718571" y="72429"/>
            <a:ext cx="9493737" cy="6308742"/>
          </a:xfrm>
          <a:prstGeom prst="rect">
            <a:avLst/>
          </a:prstGeom>
        </p:spPr>
      </p:pic>
    </p:spTree>
    <p:extLst>
      <p:ext uri="{BB962C8B-B14F-4D97-AF65-F5344CB8AC3E}">
        <p14:creationId xmlns:p14="http://schemas.microsoft.com/office/powerpoint/2010/main" val="38402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Autofit/>
          </a:bodyPr>
          <a:lstStyle/>
          <a:p>
            <a:pPr lvl="2" algn="just"/>
            <a:r>
              <a:rPr lang="en-US" sz="1800" dirty="0">
                <a:latin typeface="Times New Roman" pitchFamily="18" charset="0"/>
                <a:cs typeface="Times New Roman" pitchFamily="18" charset="0"/>
              </a:rPr>
              <a:t>Partitioning </a:t>
            </a:r>
          </a:p>
          <a:p>
            <a:pPr lvl="3" algn="just"/>
            <a:r>
              <a:rPr lang="en-US" dirty="0">
                <a:latin typeface="Times New Roman" pitchFamily="18" charset="0"/>
                <a:cs typeface="Times New Roman" pitchFamily="18" charset="0"/>
              </a:rPr>
              <a:t>k-Means algorithm</a:t>
            </a:r>
          </a:p>
          <a:p>
            <a:pPr lvl="3" algn="just"/>
            <a:r>
              <a:rPr lang="en-US" dirty="0">
                <a:latin typeface="Times New Roman"/>
                <a:cs typeface="Times New Roman"/>
              </a:rPr>
              <a:t>PAM (k-Medoids algorithm)</a:t>
            </a:r>
          </a:p>
          <a:p>
            <a:pPr marL="1371600" lvl="3" indent="0" algn="just">
              <a:buNone/>
            </a:pPr>
            <a:endParaRPr lang="en-US" dirty="0">
              <a:latin typeface="Times New Roman" pitchFamily="18" charset="0"/>
              <a:cs typeface="Times New Roman" pitchFamily="18" charset="0"/>
            </a:endParaRPr>
          </a:p>
          <a:p>
            <a:pPr lvl="3" algn="just"/>
            <a:endParaRPr lang="en-US" sz="800" dirty="0">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Hierarchical</a:t>
            </a:r>
          </a:p>
          <a:p>
            <a:pPr lvl="3" algn="just">
              <a:buClr>
                <a:srgbClr val="009DD9"/>
              </a:buClr>
            </a:pPr>
            <a:r>
              <a:rPr lang="en-US" dirty="0">
                <a:solidFill>
                  <a:prstClr val="black"/>
                </a:solidFill>
                <a:latin typeface="Times New Roman"/>
                <a:cs typeface="Times New Roman"/>
              </a:rPr>
              <a:t>Divisive algorithm</a:t>
            </a:r>
          </a:p>
          <a:p>
            <a:pPr lvl="3" algn="just">
              <a:buClr>
                <a:srgbClr val="009DD9"/>
              </a:buClr>
            </a:pPr>
            <a:r>
              <a:rPr lang="en-IN" dirty="0">
                <a:solidFill>
                  <a:schemeClr val="tx1"/>
                </a:solidFill>
                <a:latin typeface="Times New Roman" pitchFamily="18" charset="0"/>
                <a:cs typeface="Times New Roman" pitchFamily="18" charset="0"/>
              </a:rPr>
              <a:t>Agglomerative</a:t>
            </a:r>
            <a:r>
              <a:rPr lang="en-IN" sz="1400" dirty="0">
                <a:solidFill>
                  <a:schemeClr val="tx1"/>
                </a:solidFill>
              </a:rPr>
              <a:t> </a:t>
            </a:r>
            <a:r>
              <a:rPr lang="en-IN" dirty="0">
                <a:solidFill>
                  <a:schemeClr val="tx1"/>
                </a:solidFill>
                <a:latin typeface="Times New Roman" pitchFamily="18" charset="0"/>
                <a:cs typeface="Times New Roman" pitchFamily="18" charset="0"/>
              </a:rPr>
              <a:t>algorithm</a:t>
            </a:r>
            <a:endParaRPr lang="en-IN" sz="1400" dirty="0">
              <a:solidFill>
                <a:schemeClr val="tx1"/>
              </a:solidFill>
            </a:endParaRPr>
          </a:p>
          <a:p>
            <a:pPr lvl="3" algn="just">
              <a:buClr>
                <a:srgbClr val="009DD9"/>
              </a:buClr>
            </a:pPr>
            <a:endParaRPr lang="en-US" dirty="0">
              <a:solidFill>
                <a:prstClr val="black"/>
              </a:solidFill>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Density – Based</a:t>
            </a:r>
          </a:p>
          <a:p>
            <a:pPr lvl="3" algn="just">
              <a:buClr>
                <a:srgbClr val="009DD9"/>
              </a:buClr>
            </a:pPr>
            <a:r>
              <a:rPr lang="en-US" dirty="0">
                <a:solidFill>
                  <a:prstClr val="black"/>
                </a:solidFill>
                <a:latin typeface="Times New Roman"/>
                <a:cs typeface="Times New Roman"/>
              </a:rPr>
              <a:t>DBSCAN (</a:t>
            </a:r>
            <a:r>
              <a:rPr lang="en-US" dirty="0">
                <a:solidFill>
                  <a:prstClr val="black"/>
                </a:solidFill>
                <a:latin typeface="Georgia"/>
                <a:cs typeface="Times New Roman"/>
              </a:rPr>
              <a:t>Density-Based Spatial Clustering of Applications with Noise)</a:t>
            </a:r>
            <a:endParaRPr lang="en-US" dirty="0">
              <a:solidFill>
                <a:prstClr val="black"/>
              </a:solidFill>
              <a:latin typeface="Times New Roman" pitchFamily="18" charset="0"/>
              <a:cs typeface="Times New Roman" pitchFamily="18" charset="0"/>
            </a:endParaRPr>
          </a:p>
          <a:p>
            <a:pPr marL="977900" lvl="3" indent="0" algn="just">
              <a:buNone/>
            </a:pPr>
            <a:endParaRPr lang="en-US" sz="1400" dirty="0">
              <a:latin typeface="Times New Roman" pitchFamily="18" charset="0"/>
              <a:cs typeface="Times New Roman" pitchFamily="18" charset="0"/>
            </a:endParaRPr>
          </a:p>
          <a:p>
            <a:pPr marL="393065" lvl="1" indent="0">
              <a:buNone/>
            </a:pPr>
            <a:endParaRPr lang="en-US" sz="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000" dirty="0">
                <a:solidFill>
                  <a:srgbClr val="FF0000"/>
                </a:solidFill>
                <a:latin typeface="Times New Roman" pitchFamily="18" charset="0"/>
                <a:cs typeface="Times New Roman" pitchFamily="18" charset="0"/>
              </a:rPr>
              <a:t>Clustering techniques</a:t>
            </a:r>
            <a:endParaRPr lang="en-IN" sz="4000"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Tree>
    <p:extLst>
      <p:ext uri="{BB962C8B-B14F-4D97-AF65-F5344CB8AC3E}">
        <p14:creationId xmlns:p14="http://schemas.microsoft.com/office/powerpoint/2010/main" val="390237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Autofit/>
          </a:bodyPr>
          <a:lstStyle/>
          <a:p>
            <a:pPr algn="just"/>
            <a:r>
              <a:rPr lang="en-GB" sz="2000" dirty="0">
                <a:latin typeface="Times New Roman"/>
                <a:cs typeface="Times New Roman"/>
              </a:rPr>
              <a:t>Clustering used to group similar observations and form different groups-</a:t>
            </a:r>
          </a:p>
          <a:p>
            <a:pPr lvl="1"/>
            <a:r>
              <a:rPr lang="en-GB" sz="2000" dirty="0">
                <a:latin typeface="Times New Roman"/>
                <a:cs typeface="Times New Roman"/>
              </a:rPr>
              <a:t>Property 1: All the data points in a cluster should be similar to each other.</a:t>
            </a:r>
          </a:p>
          <a:p>
            <a:pPr lvl="1"/>
            <a:r>
              <a:rPr lang="en-GB" sz="2000" dirty="0">
                <a:latin typeface="Times New Roman"/>
                <a:cs typeface="Times New Roman"/>
              </a:rPr>
              <a:t>Property 2: The data points from different clusters should be as different as possible</a:t>
            </a:r>
            <a:endParaRPr lang="en-US" sz="2000" dirty="0">
              <a:latin typeface="Times New Roman"/>
              <a:cs typeface="Times New Roman"/>
            </a:endParaRPr>
          </a:p>
          <a:p>
            <a:pPr algn="just"/>
            <a:r>
              <a:rPr lang="en-US" sz="2000" dirty="0">
                <a:latin typeface="Times New Roman"/>
                <a:cs typeface="Times New Roman"/>
              </a:rPr>
              <a:t>k-Means clustering algorithm proposed by J. Hartigan and M. A. Wong [1979].</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Partitional Clustering</a:t>
            </a:r>
          </a:p>
          <a:p>
            <a:pPr algn="just"/>
            <a:r>
              <a:rPr lang="en-GB" sz="2000" dirty="0">
                <a:latin typeface="Times New Roman"/>
                <a:cs typeface="Times New Roman"/>
              </a:rPr>
              <a:t>Centroid-based algorithm (distance-based algorithm)</a:t>
            </a:r>
            <a:endParaRPr lang="en-US" sz="2000" dirty="0">
              <a:latin typeface="Times New Roman"/>
              <a:cs typeface="Times New Roman"/>
            </a:endParaRPr>
          </a:p>
          <a:p>
            <a:pPr algn="just"/>
            <a:r>
              <a:rPr lang="en-GB" sz="2000" dirty="0">
                <a:latin typeface="Times New Roman"/>
                <a:cs typeface="Times New Roman"/>
              </a:rPr>
              <a:t>Objective : minimize the sum of distances between the points and their respective cluster centroid</a:t>
            </a:r>
            <a:endParaRPr lang="en-US" sz="2000" dirty="0">
              <a:latin typeface="Times New Roman"/>
              <a:cs typeface="Times New Roman"/>
            </a:endParaRPr>
          </a:p>
          <a:p>
            <a:pPr algn="just"/>
            <a:r>
              <a:rPr lang="en-US" sz="2000" dirty="0">
                <a:latin typeface="Times New Roman"/>
                <a:cs typeface="Times New Roman"/>
              </a:rPr>
              <a:t>Given a set of </a:t>
            </a:r>
            <a:r>
              <a:rPr lang="en-US" sz="2000" i="1" dirty="0">
                <a:solidFill>
                  <a:srgbClr val="0B5ED7"/>
                </a:solidFill>
                <a:latin typeface="Times New Roman"/>
                <a:cs typeface="Times New Roman"/>
              </a:rPr>
              <a:t>n</a:t>
            </a:r>
            <a:r>
              <a:rPr lang="en-US" sz="2000" dirty="0">
                <a:solidFill>
                  <a:srgbClr val="0B5ED7"/>
                </a:solidFill>
                <a:latin typeface="Times New Roman"/>
                <a:cs typeface="Times New Roman"/>
              </a:rPr>
              <a:t> distinct objects</a:t>
            </a:r>
            <a:r>
              <a:rPr lang="en-US" sz="2000" dirty="0">
                <a:latin typeface="Times New Roman"/>
                <a:cs typeface="Times New Roman"/>
              </a:rPr>
              <a:t>, the k-Means clustering algorithm partitions the objects into </a:t>
            </a:r>
            <a:r>
              <a:rPr lang="en-US" sz="2000" i="1" dirty="0">
                <a:solidFill>
                  <a:srgbClr val="0B5ED7"/>
                </a:solidFill>
                <a:latin typeface="Times New Roman"/>
                <a:cs typeface="Times New Roman"/>
              </a:rPr>
              <a:t>k</a:t>
            </a:r>
            <a:r>
              <a:rPr lang="en-US" sz="2000" dirty="0">
                <a:solidFill>
                  <a:srgbClr val="0B5ED7"/>
                </a:solidFill>
                <a:latin typeface="Times New Roman"/>
                <a:cs typeface="Times New Roman"/>
              </a:rPr>
              <a:t> number of clusters </a:t>
            </a:r>
            <a:r>
              <a:rPr lang="en-US" sz="2000" dirty="0">
                <a:latin typeface="Times New Roman"/>
                <a:cs typeface="Times New Roman"/>
              </a:rPr>
              <a:t>such that </a:t>
            </a:r>
            <a:r>
              <a:rPr lang="en-US" sz="2000" dirty="0">
                <a:solidFill>
                  <a:srgbClr val="0B5ED7"/>
                </a:solidFill>
                <a:latin typeface="Times New Roman"/>
                <a:cs typeface="Times New Roman"/>
              </a:rPr>
              <a:t>intracluster similarity is high but the intercluster similarity is low.</a:t>
            </a: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k-Means Clustering</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Autofit/>
          </a:bodyPr>
          <a:lstStyle/>
          <a:p>
            <a:pPr marL="0" indent="0">
              <a:buNone/>
            </a:pPr>
            <a:endParaRPr lang="en-US" sz="800" b="1" dirty="0">
              <a:solidFill>
                <a:srgbClr val="0B5ED7"/>
              </a:solidFill>
              <a:latin typeface="Times New Roman" pitchFamily="18" charset="0"/>
              <a:cs typeface="Times New Roman" pitchFamily="18" charset="0"/>
            </a:endParaRPr>
          </a:p>
          <a:p>
            <a:pPr marL="0" indent="0">
              <a:buNone/>
            </a:pPr>
            <a:r>
              <a:rPr lang="en-US" sz="2000" dirty="0">
                <a:solidFill>
                  <a:srgbClr val="800000"/>
                </a:solidFill>
                <a:latin typeface="Times New Roman"/>
                <a:cs typeface="Times New Roman"/>
              </a:rPr>
              <a:t>Input:   </a:t>
            </a:r>
            <a:r>
              <a:rPr lang="en-US" sz="2000" dirty="0">
                <a:latin typeface="Times New Roman"/>
                <a:cs typeface="Times New Roman"/>
              </a:rPr>
              <a:t>D is a dataset containing </a:t>
            </a:r>
            <a:r>
              <a:rPr lang="en-US" sz="2000" i="1" dirty="0">
                <a:latin typeface="Times New Roman"/>
                <a:cs typeface="Times New Roman"/>
              </a:rPr>
              <a:t>n</a:t>
            </a:r>
            <a:r>
              <a:rPr lang="en-US" sz="2000" dirty="0">
                <a:latin typeface="Times New Roman"/>
                <a:cs typeface="Times New Roman"/>
              </a:rPr>
              <a:t> objects, and  </a:t>
            </a:r>
            <a:r>
              <a:rPr lang="en-US" sz="2000" i="1" dirty="0">
                <a:latin typeface="Times New Roman"/>
                <a:cs typeface="Times New Roman"/>
              </a:rPr>
              <a:t>k</a:t>
            </a:r>
            <a:r>
              <a:rPr lang="en-US" sz="2000" dirty="0">
                <a:latin typeface="Times New Roman"/>
                <a:cs typeface="Times New Roman"/>
              </a:rPr>
              <a:t> is the number of clusters</a:t>
            </a:r>
            <a:endParaRPr lang="en-US" sz="2000" dirty="0">
              <a:latin typeface="Times New Roman" pitchFamily="18" charset="0"/>
              <a:cs typeface="Times New Roman" pitchFamily="18" charset="0"/>
            </a:endParaRPr>
          </a:p>
          <a:p>
            <a:pPr marL="0" indent="0">
              <a:buNone/>
            </a:pPr>
            <a:r>
              <a:rPr lang="en-US" sz="2000" dirty="0">
                <a:solidFill>
                  <a:srgbClr val="800000"/>
                </a:solidFill>
                <a:latin typeface="Times New Roman" pitchFamily="18" charset="0"/>
                <a:cs typeface="Times New Roman" pitchFamily="18" charset="0"/>
              </a:rPr>
              <a:t>Output:  </a:t>
            </a:r>
            <a:r>
              <a:rPr lang="en-US" sz="2000" dirty="0">
                <a:latin typeface="Times New Roman" pitchFamily="18" charset="0"/>
                <a:cs typeface="Times New Roman" pitchFamily="18" charset="0"/>
              </a:rPr>
              <a:t>A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marL="0" indent="0">
              <a:buNone/>
            </a:pPr>
            <a:r>
              <a:rPr lang="en-US" sz="2000" dirty="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a:latin typeface="Times New Roman" pitchFamily="18" charset="0"/>
                <a:cs typeface="Times New Roman" pitchFamily="18" charset="0"/>
              </a:rPr>
              <a:t>Randomly choose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of the objects in D </a:t>
            </a:r>
            <a:r>
              <a:rPr lang="en-US" sz="2000" b="1" dirty="0">
                <a:latin typeface="Times New Roman" pitchFamily="18" charset="0"/>
                <a:cs typeface="Times New Roman" pitchFamily="18" charset="0"/>
              </a:rPr>
              <a:t>do</a:t>
            </a:r>
          </a:p>
          <a:p>
            <a:pPr marL="1097280" lvl="2" indent="-457200">
              <a:buClr>
                <a:srgbClr val="0B5ED7"/>
              </a:buClr>
              <a:buSzPct val="100000"/>
            </a:pPr>
            <a:r>
              <a:rPr lang="en-US" sz="1800" dirty="0">
                <a:latin typeface="Times New Roman" pitchFamily="18" charset="0"/>
                <a:cs typeface="Times New Roman" pitchFamily="18" charset="0"/>
              </a:rPr>
              <a:t>Compute 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centroids </a:t>
            </a:r>
          </a:p>
          <a:p>
            <a:pPr marL="1097280" lvl="2" indent="-457200">
              <a:buClr>
                <a:srgbClr val="0B5ED7"/>
              </a:buClr>
              <a:buSzPct val="100000"/>
            </a:pPr>
            <a:r>
              <a:rPr lang="en-US" sz="1800" dirty="0">
                <a:latin typeface="Times New Roman" pitchFamily="18" charset="0"/>
                <a:cs typeface="Times New Roman" pitchFamily="18" charset="0"/>
              </a:rPr>
              <a:t>Assign the current object to that cluster to which it is closest.</a:t>
            </a:r>
          </a:p>
          <a:p>
            <a:pPr marL="1097280" lvl="2" indent="-457200">
              <a:buClr>
                <a:srgbClr val="0B5ED7"/>
              </a:buClr>
              <a:buSzPct val="100000"/>
            </a:pPr>
            <a:endParaRPr lang="en-US" sz="800" b="1"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2-3 until the convergence criterion is satisfied</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144011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457200" indent="-457200" algn="just">
                  <a:buClr>
                    <a:srgbClr val="0B5ED7"/>
                  </a:buClr>
                  <a:buFont typeface="+mj-lt"/>
                  <a:buAutoNum type="arabicParenR"/>
                </a:pPr>
                <a:r>
                  <a:rPr lang="en-US" sz="2000" dirty="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i="1">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i="1">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i="1">
                            <a:solidFill>
                              <a:srgbClr val="0B5ED7"/>
                            </a:solidFill>
                            <a:latin typeface="Cambria Math"/>
                          </a:rPr>
                          <m:t>𝑖</m:t>
                        </m:r>
                      </m:sub>
                    </m:sSub>
                  </m:oMath>
                </a14:m>
                <a:r>
                  <a:rPr lang="en-US" sz="2000" dirty="0">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Distance computation</a:t>
                </a:r>
                <a:r>
                  <a:rPr lang="en-US" sz="2000" dirty="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𝐿</m:t>
                        </m:r>
                      </m:e>
                      <m:sub>
                        <m:r>
                          <a:rPr lang="en-IN" sz="2000" i="1">
                            <a:solidFill>
                              <a:srgbClr val="0B5ED7"/>
                            </a:solidFill>
                            <a:latin typeface="Cambria Math"/>
                          </a:rPr>
                          <m:t>1</m:t>
                        </m:r>
                      </m:sub>
                    </m:sSub>
                    <m:r>
                      <a:rPr lang="en-IN" sz="2000" i="1">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US" sz="2000" i="1" smtClean="0">
                        <a:solidFill>
                          <a:srgbClr val="0B5ED7"/>
                        </a:solidFill>
                        <a:latin typeface="Cambria Math" panose="02040503050406030204" pitchFamily="18" charset="0"/>
                      </a:rPr>
                      <m:t> </m:t>
                    </m:r>
                  </m:oMath>
                </a14:m>
                <a:r>
                  <a:rPr lang="en-US" sz="2000" dirty="0">
                    <a:latin typeface="Times New Roman" pitchFamily="18" charset="0"/>
                    <a:cs typeface="Times New Roman" pitchFamily="18" charset="0"/>
                  </a:rPr>
                  <a:t>or </a:t>
                </a:r>
                <a:r>
                  <a:rPr lang="en-US" sz="2000" dirty="0">
                    <a:solidFill>
                      <a:srgbClr val="0B5ED7"/>
                    </a:solidFill>
                    <a:latin typeface="Times New Roman" pitchFamily="18" charset="0"/>
                    <a:cs typeface="Times New Roman" pitchFamily="18" charset="0"/>
                  </a:rPr>
                  <a:t>cosine similarity</a:t>
                </a:r>
                <a:r>
                  <a:rPr lang="en-US" sz="2000" dirty="0">
                    <a:latin typeface="Times New Roman" pitchFamily="18" charset="0"/>
                    <a:cs typeface="Times New Roman" pitchFamily="18" charset="0"/>
                  </a:rPr>
                  <a:t>.</a:t>
                </a:r>
              </a:p>
              <a:p>
                <a:pPr marL="457200" indent="-457200" algn="just">
                  <a:buClr>
                    <a:srgbClr val="0B5ED7"/>
                  </a:buClr>
                  <a:buFont typeface="+mj-lt"/>
                  <a:buAutoNum type="arabicParenR"/>
                </a:pP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Minimum distance </a:t>
                </a:r>
                <a:r>
                  <a:rPr lang="en-US" sz="2000" dirty="0">
                    <a:latin typeface="Times New Roman" pitchFamily="18" charset="0"/>
                    <a:cs typeface="Times New Roman" pitchFamily="18" charset="0"/>
                  </a:rPr>
                  <a:t>is the measure of closeness between an object and centroid.</a:t>
                </a:r>
              </a:p>
              <a:p>
                <a:pPr marL="457200" indent="-457200" algn="just">
                  <a:buClr>
                    <a:srgbClr val="0B5ED7"/>
                  </a:buClr>
                  <a:buFont typeface="+mj-lt"/>
                  <a:buAutoNum type="arabicParenR"/>
                </a:pP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Mean Calculation</a:t>
                </a:r>
                <a:r>
                  <a:rPr lang="en-US" sz="2000" dirty="0">
                    <a:latin typeface="Times New Roman" pitchFamily="18" charset="0"/>
                    <a:cs typeface="Times New Roman" pitchFamily="18" charset="0"/>
                  </a:rPr>
                  <a:t>: It is the mean value of each attribute values of all objects.</a:t>
                </a:r>
              </a:p>
              <a:p>
                <a:pPr marL="457200" indent="-457200" algn="just">
                  <a:buClr>
                    <a:srgbClr val="0B5ED7"/>
                  </a:buClr>
                  <a:buFont typeface="+mj-lt"/>
                  <a:buAutoNum type="arabicParenR"/>
                </a:pP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Convergence criteria</a:t>
                </a:r>
                <a:r>
                  <a:rPr lang="en-US" sz="2000" dirty="0">
                    <a:latin typeface="Times New Roman" pitchFamily="18" charset="0"/>
                    <a:cs typeface="Times New Roman" pitchFamily="18" charset="0"/>
                  </a:rPr>
                  <a:t>: Any one of the following are termination condition of the algorithm.</a:t>
                </a:r>
              </a:p>
              <a:p>
                <a:pPr marL="822960" lvl="1" indent="-457200" algn="just">
                  <a:buClr>
                    <a:srgbClr val="0B5ED7"/>
                  </a:buClr>
                </a:pPr>
                <a:r>
                  <a:rPr lang="en-US" sz="1800" dirty="0">
                    <a:latin typeface="Times New Roman" pitchFamily="18" charset="0"/>
                    <a:cs typeface="Times New Roman" pitchFamily="18" charset="0"/>
                  </a:rPr>
                  <a:t>Number of maximum iteration permissible.</a:t>
                </a:r>
              </a:p>
              <a:p>
                <a:pPr marL="822960" lvl="1" indent="-457200" algn="just">
                  <a:buClr>
                    <a:srgbClr val="0B5ED7"/>
                  </a:buClr>
                </a:pPr>
                <a:r>
                  <a:rPr lang="en-US" sz="1800" dirty="0">
                    <a:latin typeface="Times New Roman" pitchFamily="18" charset="0"/>
                    <a:cs typeface="Times New Roman" pitchFamily="18" charset="0"/>
                  </a:rPr>
                  <a:t>No change of centroid values in any cluster.</a:t>
                </a:r>
              </a:p>
              <a:p>
                <a:pPr marL="822960" lvl="1" indent="-457200" algn="just">
                  <a:buClr>
                    <a:srgbClr val="0B5ED7"/>
                  </a:buClr>
                </a:pPr>
                <a:r>
                  <a:rPr lang="en-US" sz="1800" dirty="0">
                    <a:latin typeface="Times New Roman" pitchFamily="18" charset="0"/>
                    <a:cs typeface="Times New Roman" pitchFamily="18" charset="0"/>
                  </a:rPr>
                  <a:t>Zero (or no significant) movement(s) of object from one cluster to another.</a:t>
                </a:r>
              </a:p>
              <a:p>
                <a:pPr marL="822960" lvl="1" indent="-457200" algn="just">
                  <a:buClr>
                    <a:srgbClr val="0B5ED7"/>
                  </a:buClr>
                </a:pPr>
                <a:r>
                  <a:rPr lang="en-US" sz="1800" dirty="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9" t="-1366" r="-544"/>
                </a:stretch>
              </a:blipFill>
            </p:spPr>
            <p:txBody>
              <a:bodyPr/>
              <a:lstStyle/>
              <a:p>
                <a:r>
                  <a:rPr lang="en-IN">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68976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50311" y="1020913"/>
                <a:ext cx="5831115" cy="363093"/>
              </a:xfrm>
            </p:spPr>
            <p:txBody>
              <a:bodyPr>
                <a:noAutofit/>
              </a:bodyPr>
              <a:lstStyle/>
              <a:p>
                <a:pPr marL="0" indent="0" algn="ctr">
                  <a:buNone/>
                </a:pPr>
                <a:r>
                  <a:rPr lang="en-US" sz="1600" b="1" dirty="0">
                    <a:solidFill>
                      <a:srgbClr val="0B5ED7"/>
                    </a:solidFill>
                    <a:cs typeface="Times New Roman" pitchFamily="18" charset="0"/>
                  </a:rPr>
                  <a:t>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a:solidFill>
                              <a:srgbClr val="0B5ED7"/>
                            </a:solidFill>
                            <a:latin typeface="Cambria Math"/>
                          </a:rPr>
                          <m:t>𝟏</m:t>
                        </m:r>
                      </m:sub>
                    </m:sSub>
                  </m:oMath>
                </a14:m>
                <a:r>
                  <a:rPr lang="en-US" sz="1600" b="1" dirty="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50311" y="1020913"/>
                <a:ext cx="5831115" cy="363093"/>
              </a:xfrm>
              <a:blipFill>
                <a:blip r:embed="rId2"/>
                <a:stretch>
                  <a:fillRect t="-11667" b="-6667"/>
                </a:stretch>
              </a:blipFill>
            </p:spPr>
            <p:txBody>
              <a:bodyPr/>
              <a:lstStyle/>
              <a:p>
                <a:r>
                  <a:rPr lang="en-IN">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92251966"/>
              </p:ext>
            </p:extLst>
          </p:nvPr>
        </p:nvGraphicFramePr>
        <p:xfrm>
          <a:off x="345456" y="1202459"/>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376389197"/>
              </p:ext>
            </p:extLst>
          </p:nvPr>
        </p:nvGraphicFramePr>
        <p:xfrm>
          <a:off x="4782991" y="1384006"/>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10" name="Oval 9"/>
          <p:cNvSpPr/>
          <p:nvPr/>
        </p:nvSpPr>
        <p:spPr>
          <a:xfrm>
            <a:off x="7662096"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10">
            <a:extLst>
              <a:ext uri="{FF2B5EF4-FFF2-40B4-BE49-F238E27FC236}">
                <a16:creationId xmlns:a16="http://schemas.microsoft.com/office/drawing/2014/main" id="{8D0A79B6-908C-48D0-AC57-BC9237ABA641}"/>
              </a:ext>
            </a:extLst>
          </p:cNvPr>
          <p:cNvGraphicFramePr>
            <a:graphicFrameLocks noGrp="1"/>
          </p:cNvGraphicFramePr>
          <p:nvPr>
            <p:extLst>
              <p:ext uri="{D42A27DB-BD31-4B8C-83A1-F6EECF244321}">
                <p14:modId xmlns:p14="http://schemas.microsoft.com/office/powerpoint/2010/main" val="964298705"/>
              </p:ext>
            </p:extLst>
          </p:nvPr>
        </p:nvGraphicFramePr>
        <p:xfrm>
          <a:off x="2302907" y="4681514"/>
          <a:ext cx="2975262" cy="1584960"/>
        </p:xfrm>
        <a:graphic>
          <a:graphicData uri="http://schemas.openxmlformats.org/drawingml/2006/table">
            <a:tbl>
              <a:tblPr firstRow="1" bandRow="1">
                <a:tableStyleId>{125E5076-3810-47DD-B79F-674D7AD40C01}</a:tableStyleId>
              </a:tblPr>
              <a:tblGrid>
                <a:gridCol w="1064712">
                  <a:extLst>
                    <a:ext uri="{9D8B030D-6E8A-4147-A177-3AD203B41FA5}">
                      <a16:colId xmlns:a16="http://schemas.microsoft.com/office/drawing/2014/main" val="20000"/>
                    </a:ext>
                  </a:extLst>
                </a:gridCol>
                <a:gridCol w="481627">
                  <a:extLst>
                    <a:ext uri="{9D8B030D-6E8A-4147-A177-3AD203B41FA5}">
                      <a16:colId xmlns:a16="http://schemas.microsoft.com/office/drawing/2014/main" val="20001"/>
                    </a:ext>
                  </a:extLst>
                </a:gridCol>
                <a:gridCol w="438064">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292042">
                  <a:extLst>
                    <a:ext uri="{9D8B030D-6E8A-4147-A177-3AD203B41FA5}">
                      <a16:colId xmlns:a16="http://schemas.microsoft.com/office/drawing/2014/main" val="20004"/>
                    </a:ext>
                  </a:extLst>
                </a:gridCol>
              </a:tblGrid>
              <a:tr h="287955">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7955">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16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0416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0416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9730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Autofit/>
          </a:bodyPr>
          <a:lstStyle/>
          <a:p>
            <a:pPr algn="just">
              <a:buFont typeface="Arial" pitchFamily="34" charset="0"/>
              <a:buChar char="•"/>
            </a:pPr>
            <a:r>
              <a:rPr lang="en-IN" sz="2000" dirty="0">
                <a:latin typeface="Times New Roman"/>
                <a:cs typeface="Times New Roman"/>
              </a:rPr>
              <a:t>Suppose, </a:t>
            </a:r>
            <a:r>
              <a:rPr lang="en-IN" sz="2000" dirty="0">
                <a:solidFill>
                  <a:srgbClr val="0B5ED7"/>
                </a:solidFill>
                <a:latin typeface="Times New Roman"/>
                <a:cs typeface="Times New Roman"/>
              </a:rPr>
              <a:t>k=3</a:t>
            </a:r>
            <a:r>
              <a:rPr lang="en-IN" sz="2000" dirty="0">
                <a:latin typeface="Times New Roman"/>
                <a:cs typeface="Times New Roman"/>
              </a:rPr>
              <a:t>. Three objects are chosen at random shown as circled. These three centroids are shown below.</a:t>
            </a:r>
          </a:p>
          <a:p>
            <a:pPr marL="0" indent="0" algn="just">
              <a:buNone/>
            </a:pPr>
            <a:r>
              <a:rPr lang="en-US" sz="2000" b="1" dirty="0">
                <a:solidFill>
                  <a:srgbClr val="0B5ED7"/>
                </a:solidFill>
                <a:cs typeface="Times New Roman" pitchFamily="18" charset="0"/>
              </a:rPr>
              <a:t>		       		</a:t>
            </a:r>
            <a:r>
              <a:rPr lang="en-IN" sz="1600" b="1" dirty="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algn="just"/>
            <a:r>
              <a:rPr lang="en-IN" sz="2000" dirty="0">
                <a:latin typeface="Times New Roman"/>
                <a:cs typeface="Times New Roman"/>
              </a:rPr>
              <a:t>Let us consider the Euclidean distance measure (</a:t>
            </a:r>
            <a:r>
              <a:rPr lang="en-IN" sz="2000" i="1" dirty="0">
                <a:latin typeface="Times New Roman"/>
                <a:cs typeface="Times New Roman"/>
              </a:rPr>
              <a:t>L</a:t>
            </a:r>
            <a:r>
              <a:rPr lang="en-IN" sz="2000" i="1" baseline="-25000" dirty="0">
                <a:latin typeface="Times New Roman"/>
                <a:cs typeface="Times New Roman"/>
              </a:rPr>
              <a:t>2</a:t>
            </a:r>
            <a:r>
              <a:rPr lang="en-IN" sz="2000" dirty="0">
                <a:latin typeface="Times New Roman"/>
                <a:cs typeface="Times New Roman"/>
              </a:rPr>
              <a:t> Norm) as the distance measurement in our illustration. </a:t>
            </a:r>
            <a:endParaRPr lang="en-IN" sz="2000" dirty="0">
              <a:latin typeface="Times New Roman" pitchFamily="18" charset="0"/>
              <a:cs typeface="Times New Roman" pitchFamily="18" charset="0"/>
            </a:endParaRPr>
          </a:p>
          <a:p>
            <a:pPr algn="just">
              <a:buFont typeface="Arial" pitchFamily="34" charset="0"/>
              <a:buChar char="•"/>
            </a:pPr>
            <a:r>
              <a:rPr lang="en-IN" sz="2000" dirty="0">
                <a:latin typeface="Times New Roman"/>
                <a:cs typeface="Times New Roman"/>
              </a:rPr>
              <a:t>Let d</a:t>
            </a:r>
            <a:r>
              <a:rPr lang="en-IN" sz="2000" baseline="-25000" dirty="0">
                <a:latin typeface="Times New Roman"/>
                <a:cs typeface="Times New Roman"/>
              </a:rPr>
              <a:t>1</a:t>
            </a:r>
            <a:r>
              <a:rPr lang="en-IN" sz="2000" dirty="0">
                <a:latin typeface="Times New Roman"/>
                <a:cs typeface="Times New Roman"/>
              </a:rPr>
              <a:t>, d</a:t>
            </a:r>
            <a:r>
              <a:rPr lang="en-IN" sz="2000" baseline="-25000" dirty="0">
                <a:latin typeface="Times New Roman"/>
                <a:cs typeface="Times New Roman"/>
              </a:rPr>
              <a:t>2</a:t>
            </a:r>
            <a:r>
              <a:rPr lang="en-IN" sz="2000" dirty="0">
                <a:latin typeface="Times New Roman"/>
                <a:cs typeface="Times New Roman"/>
              </a:rPr>
              <a:t> and d</a:t>
            </a:r>
            <a:r>
              <a:rPr lang="en-IN" sz="2000" baseline="-25000" dirty="0">
                <a:latin typeface="Times New Roman"/>
                <a:cs typeface="Times New Roman"/>
              </a:rPr>
              <a:t>3</a:t>
            </a:r>
            <a:r>
              <a:rPr lang="en-IN" sz="2000" dirty="0">
                <a:latin typeface="Times New Roman"/>
                <a:cs typeface="Times New Roman"/>
              </a:rPr>
              <a:t> denote the distance from an object to c</a:t>
            </a:r>
            <a:r>
              <a:rPr lang="en-IN" sz="2000" baseline="-25000" dirty="0">
                <a:latin typeface="Times New Roman"/>
                <a:cs typeface="Times New Roman"/>
              </a:rPr>
              <a:t>1</a:t>
            </a:r>
            <a:r>
              <a:rPr lang="en-IN" sz="2000" dirty="0">
                <a:latin typeface="Times New Roman"/>
                <a:cs typeface="Times New Roman"/>
              </a:rPr>
              <a:t>, c</a:t>
            </a:r>
            <a:r>
              <a:rPr lang="en-IN" sz="2000" baseline="-25000" dirty="0">
                <a:latin typeface="Times New Roman"/>
                <a:cs typeface="Times New Roman"/>
              </a:rPr>
              <a:t>2</a:t>
            </a:r>
            <a:r>
              <a:rPr lang="en-IN" sz="2000" dirty="0">
                <a:latin typeface="Times New Roman"/>
                <a:cs typeface="Times New Roman"/>
              </a:rPr>
              <a:t> and c</a:t>
            </a:r>
            <a:r>
              <a:rPr lang="en-IN" sz="2000" baseline="-25000" dirty="0">
                <a:latin typeface="Times New Roman"/>
                <a:cs typeface="Times New Roman"/>
              </a:rPr>
              <a:t>3</a:t>
            </a:r>
            <a:r>
              <a:rPr lang="en-IN" sz="2000" dirty="0">
                <a:latin typeface="Times New Roman"/>
                <a:cs typeface="Times New Roman"/>
              </a:rPr>
              <a:t> respectively. The distance calculations are shown in Table</a:t>
            </a:r>
          </a:p>
          <a:p>
            <a:pPr algn="just">
              <a:buFont typeface="Arial" pitchFamily="34" charset="0"/>
              <a:buChar char="•"/>
            </a:pPr>
            <a:r>
              <a:rPr lang="en-IN" sz="2000" dirty="0">
                <a:latin typeface="Times New Roman"/>
                <a:cs typeface="Times New Roman"/>
              </a:rPr>
              <a:t>Assignment of each object to the respective centroid is shown in the right-most column and the clustering so obtained is shown in Figure</a:t>
            </a: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graphicFrame>
        <p:nvGraphicFramePr>
          <p:cNvPr id="5" name="Table 4"/>
          <p:cNvGraphicFramePr>
            <a:graphicFrameLocks noGrp="1"/>
          </p:cNvGraphicFramePr>
          <p:nvPr/>
        </p:nvGraphicFramePr>
        <p:xfrm>
          <a:off x="4336473" y="2135479"/>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D7E5CF-AB11-4DC4-82B5-73DDB523007E}"/>
              </a:ext>
            </a:extLst>
          </p:cNvPr>
          <p:cNvSpPr/>
          <p:nvPr/>
        </p:nvSpPr>
        <p:spPr>
          <a:xfrm>
            <a:off x="924560" y="1590040"/>
            <a:ext cx="10392272" cy="923330"/>
          </a:xfrm>
          <a:prstGeom prst="rect">
            <a:avLst/>
          </a:prstGeom>
        </p:spPr>
        <p:txBody>
          <a:bodyPr wrap="square">
            <a:spAutoFit/>
          </a:bodyPr>
          <a:lstStyle/>
          <a:p>
            <a:r>
              <a:rPr lang="en-GB" i="1" dirty="0">
                <a:solidFill>
                  <a:srgbClr val="009900"/>
                </a:solidFill>
                <a:latin typeface="Palatino Linotype" panose="02040502050505030304" pitchFamily="18" charset="0"/>
              </a:rPr>
              <a:t>Clustering </a:t>
            </a:r>
            <a:r>
              <a:rPr lang="en-GB" dirty="0">
                <a:solidFill>
                  <a:srgbClr val="000000"/>
                </a:solidFill>
                <a:latin typeface="Calibri" panose="020F0502020204030204" pitchFamily="34" charset="0"/>
              </a:rPr>
              <a:t>refers to a very broad set of techniques for finding </a:t>
            </a:r>
            <a:r>
              <a:rPr lang="en-GB" i="1" dirty="0">
                <a:solidFill>
                  <a:srgbClr val="009900"/>
                </a:solidFill>
                <a:latin typeface="Palatino Linotype" panose="02040502050505030304" pitchFamily="18" charset="0"/>
              </a:rPr>
              <a:t>subgroups</a:t>
            </a:r>
            <a:r>
              <a:rPr lang="en-GB" dirty="0">
                <a:solidFill>
                  <a:srgbClr val="000000"/>
                </a:solidFill>
                <a:latin typeface="Calibri" panose="020F0502020204030204" pitchFamily="34" charset="0"/>
              </a:rPr>
              <a:t> in a data set.</a:t>
            </a:r>
          </a:p>
          <a:p>
            <a:br>
              <a:rPr lang="en-GB" dirty="0"/>
            </a:br>
            <a:endParaRPr lang="en-GB" dirty="0"/>
          </a:p>
        </p:txBody>
      </p:sp>
      <p:sp>
        <p:nvSpPr>
          <p:cNvPr id="2" name="Title 1">
            <a:extLst>
              <a:ext uri="{FF2B5EF4-FFF2-40B4-BE49-F238E27FC236}">
                <a16:creationId xmlns:a16="http://schemas.microsoft.com/office/drawing/2014/main" id="{4A22BEB6-2EF2-4B45-A8E8-346224B9A1F5}"/>
              </a:ext>
            </a:extLst>
          </p:cNvPr>
          <p:cNvSpPr>
            <a:spLocks noGrp="1"/>
          </p:cNvSpPr>
          <p:nvPr>
            <p:ph type="title"/>
          </p:nvPr>
        </p:nvSpPr>
        <p:spPr/>
        <p:txBody>
          <a:bodyPr/>
          <a:lstStyle/>
          <a:p>
            <a:r>
              <a:rPr lang="en-IN" dirty="0">
                <a:solidFill>
                  <a:srgbClr val="FF0000"/>
                </a:solidFill>
              </a:rPr>
              <a:t>Unsupervised Learning- Clustering</a:t>
            </a:r>
            <a:endParaRPr lang="en-GB" dirty="0">
              <a:solidFill>
                <a:srgbClr val="FF0000"/>
              </a:solidFill>
            </a:endParaRPr>
          </a:p>
        </p:txBody>
      </p:sp>
      <p:pic>
        <p:nvPicPr>
          <p:cNvPr id="7" name="Picture 6">
            <a:extLst>
              <a:ext uri="{FF2B5EF4-FFF2-40B4-BE49-F238E27FC236}">
                <a16:creationId xmlns:a16="http://schemas.microsoft.com/office/drawing/2014/main" id="{42EC3529-220D-484E-B34E-380B01C48317}"/>
              </a:ext>
            </a:extLst>
          </p:cNvPr>
          <p:cNvPicPr>
            <a:picLocks noChangeAspect="1"/>
          </p:cNvPicPr>
          <p:nvPr/>
        </p:nvPicPr>
        <p:blipFill>
          <a:blip r:embed="rId2"/>
          <a:stretch>
            <a:fillRect/>
          </a:stretch>
        </p:blipFill>
        <p:spPr>
          <a:xfrm>
            <a:off x="4988032" y="2595839"/>
            <a:ext cx="7124700" cy="3705225"/>
          </a:xfrm>
          <a:prstGeom prst="rect">
            <a:avLst/>
          </a:prstGeom>
        </p:spPr>
      </p:pic>
      <p:pic>
        <p:nvPicPr>
          <p:cNvPr id="8" name="Picture 7">
            <a:extLst>
              <a:ext uri="{FF2B5EF4-FFF2-40B4-BE49-F238E27FC236}">
                <a16:creationId xmlns:a16="http://schemas.microsoft.com/office/drawing/2014/main" id="{0FEC4080-C31F-446E-8665-15A9689CAFF0}"/>
              </a:ext>
            </a:extLst>
          </p:cNvPr>
          <p:cNvPicPr>
            <a:picLocks noChangeAspect="1"/>
          </p:cNvPicPr>
          <p:nvPr/>
        </p:nvPicPr>
        <p:blipFill>
          <a:blip r:embed="rId3"/>
          <a:stretch>
            <a:fillRect/>
          </a:stretch>
        </p:blipFill>
        <p:spPr>
          <a:xfrm>
            <a:off x="318472" y="2834640"/>
            <a:ext cx="5022498" cy="3227624"/>
          </a:xfrm>
          <a:prstGeom prst="rect">
            <a:avLst/>
          </a:prstGeom>
        </p:spPr>
      </p:pic>
    </p:spTree>
    <p:extLst>
      <p:ext uri="{BB962C8B-B14F-4D97-AF65-F5344CB8AC3E}">
        <p14:creationId xmlns:p14="http://schemas.microsoft.com/office/powerpoint/2010/main" val="518573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52041840"/>
              </p:ext>
            </p:extLst>
          </p:nvPr>
        </p:nvGraphicFramePr>
        <p:xfrm>
          <a:off x="348217" y="1137256"/>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9224540" y="5217451"/>
            <a:ext cx="2246201"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IN" sz="1600" b="1" dirty="0">
                <a:solidFill>
                  <a:srgbClr val="0B5ED7"/>
                </a:solidFill>
                <a:cs typeface="Times New Roman" pitchFamily="18" charset="0"/>
              </a:rPr>
              <a:t>Initial clusters</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153" y="763606"/>
            <a:ext cx="4596004" cy="4260752"/>
          </a:xfrm>
          <a:prstGeom prst="rect">
            <a:avLst/>
          </a:prstGeom>
        </p:spPr>
      </p:pic>
      <p:graphicFrame>
        <p:nvGraphicFramePr>
          <p:cNvPr id="10" name="Table 9">
            <a:extLst>
              <a:ext uri="{FF2B5EF4-FFF2-40B4-BE49-F238E27FC236}">
                <a16:creationId xmlns:a16="http://schemas.microsoft.com/office/drawing/2014/main" id="{2994F97D-DB23-47DD-9267-4B01D0147F2F}"/>
              </a:ext>
            </a:extLst>
          </p:cNvPr>
          <p:cNvGraphicFramePr>
            <a:graphicFrameLocks noGrp="1"/>
          </p:cNvGraphicFramePr>
          <p:nvPr>
            <p:extLst>
              <p:ext uri="{D42A27DB-BD31-4B8C-83A1-F6EECF244321}">
                <p14:modId xmlns:p14="http://schemas.microsoft.com/office/powerpoint/2010/main" val="3333167046"/>
              </p:ext>
            </p:extLst>
          </p:nvPr>
        </p:nvGraphicFramePr>
        <p:xfrm>
          <a:off x="4375136" y="3090799"/>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0">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520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5" name="Slide Number Placeholder 4"/>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871069803"/>
              </p:ext>
            </p:extLst>
          </p:nvPr>
        </p:nvGraphicFramePr>
        <p:xfrm>
          <a:off x="1394182" y="2878334"/>
          <a:ext cx="3033014" cy="1733037"/>
        </p:xfrm>
        <a:graphic>
          <a:graphicData uri="http://schemas.openxmlformats.org/drawingml/2006/table">
            <a:tbl>
              <a:tblPr firstRow="1" bandRow="1">
                <a:tableStyleId>{125E5076-3810-47DD-B79F-674D7AD40C01}</a:tableStyleId>
              </a:tblPr>
              <a:tblGrid>
                <a:gridCol w="1064712">
                  <a:extLst>
                    <a:ext uri="{9D8B030D-6E8A-4147-A177-3AD203B41FA5}">
                      <a16:colId xmlns:a16="http://schemas.microsoft.com/office/drawing/2014/main" val="20000"/>
                    </a:ext>
                  </a:extLst>
                </a:gridCol>
                <a:gridCol w="511644">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2">
                  <a:extLst>
                    <a:ext uri="{9D8B030D-6E8A-4147-A177-3AD203B41FA5}">
                      <a16:colId xmlns:a16="http://schemas.microsoft.com/office/drawing/2014/main" val="20003"/>
                    </a:ext>
                  </a:extLst>
                </a:gridCol>
                <a:gridCol w="297709">
                  <a:extLst>
                    <a:ext uri="{9D8B030D-6E8A-4147-A177-3AD203B41FA5}">
                      <a16:colId xmlns:a16="http://schemas.microsoft.com/office/drawing/2014/main"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1816064" y="2274280"/>
            <a:ext cx="2898358" cy="369332"/>
          </a:xfrm>
          <a:prstGeom prst="rect">
            <a:avLst/>
          </a:prstGeom>
        </p:spPr>
        <p:txBody>
          <a:bodyPr wrap="none">
            <a:spAutoFit/>
          </a:bodyPr>
          <a:lstStyle/>
          <a:p>
            <a:r>
              <a:rPr lang="en-IN" b="1" dirty="0">
                <a:solidFill>
                  <a:srgbClr val="0B5ED7"/>
                </a:solidFill>
                <a:cs typeface="Times New Roman" pitchFamily="18" charset="0"/>
              </a:rPr>
              <a:t>Calculation of new centroids</a:t>
            </a:r>
            <a:endParaRPr lang="en-IN" dirty="0"/>
          </a:p>
        </p:txBody>
      </p:sp>
      <p:sp>
        <p:nvSpPr>
          <p:cNvPr id="14" name="Rectangle 13"/>
          <p:cNvSpPr/>
          <p:nvPr/>
        </p:nvSpPr>
        <p:spPr>
          <a:xfrm>
            <a:off x="1816065" y="936518"/>
            <a:ext cx="8573071" cy="1015663"/>
          </a:xfrm>
          <a:prstGeom prst="rect">
            <a:avLst/>
          </a:prstGeom>
        </p:spPr>
        <p:txBody>
          <a:bodyPr wrap="square" lIns="91440" tIns="45720" rIns="91440" bIns="45720" anchor="t">
            <a:spAutoFit/>
          </a:bodyPr>
          <a:lstStyle/>
          <a:p>
            <a:pPr algn="just"/>
            <a:r>
              <a:rPr lang="en-IN" sz="2000" dirty="0">
                <a:latin typeface="Times New Roman"/>
                <a:cs typeface="Times New Roman"/>
              </a:rPr>
              <a:t>The calculation of the new centroids of the three-clusters using the mean of attribute values of A</a:t>
            </a:r>
            <a:r>
              <a:rPr lang="en-IN" sz="2000" baseline="-25000" dirty="0">
                <a:latin typeface="Times New Roman"/>
                <a:cs typeface="Times New Roman"/>
              </a:rPr>
              <a:t>1</a:t>
            </a:r>
            <a:r>
              <a:rPr lang="en-IN" sz="2000" dirty="0">
                <a:latin typeface="Times New Roman"/>
                <a:cs typeface="Times New Roman"/>
              </a:rPr>
              <a:t> and A</a:t>
            </a:r>
            <a:r>
              <a:rPr lang="en-IN" sz="2000" baseline="-25000" dirty="0">
                <a:latin typeface="Times New Roman"/>
                <a:cs typeface="Times New Roman"/>
              </a:rPr>
              <a:t>2</a:t>
            </a:r>
            <a:r>
              <a:rPr lang="en-IN" sz="2000" dirty="0">
                <a:latin typeface="Times New Roman"/>
                <a:cs typeface="Times New Roman"/>
              </a:rPr>
              <a:t> is shown in the table below. The cluster with new centroids is shown in Fig.</a:t>
            </a:r>
          </a:p>
        </p:txBody>
      </p:sp>
      <p:sp>
        <p:nvSpPr>
          <p:cNvPr id="15" name="Content Placeholder 2"/>
          <p:cNvSpPr txBox="1">
            <a:spLocks/>
          </p:cNvSpPr>
          <p:nvPr/>
        </p:nvSpPr>
        <p:spPr>
          <a:xfrm>
            <a:off x="5328462" y="610763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IN" sz="1600" b="1" dirty="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406" y="2274281"/>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996" y="2458946"/>
            <a:ext cx="1507605" cy="698038"/>
          </a:xfrm>
          <a:prstGeom prst="rect">
            <a:avLst/>
          </a:prstGeom>
        </p:spPr>
      </p:pic>
    </p:spTree>
    <p:extLst>
      <p:ext uri="{BB962C8B-B14F-4D97-AF65-F5344CB8AC3E}">
        <p14:creationId xmlns:p14="http://schemas.microsoft.com/office/powerpoint/2010/main" val="152219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5" name="Slide Number Placeholder 4"/>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14" name="Rectangle 13"/>
          <p:cNvSpPr/>
          <p:nvPr/>
        </p:nvSpPr>
        <p:spPr>
          <a:xfrm>
            <a:off x="1816065" y="851457"/>
            <a:ext cx="8573071" cy="523220"/>
          </a:xfrm>
          <a:prstGeom prst="rect">
            <a:avLst/>
          </a:prstGeom>
        </p:spPr>
        <p:txBody>
          <a:bodyPr wrap="square">
            <a:spAutoFit/>
          </a:bodyPr>
          <a:lstStyle/>
          <a:p>
            <a:pPr algn="just"/>
            <a:endParaRPr lang="en-IN" sz="800" dirty="0">
              <a:latin typeface="Times New Roman" pitchFamily="18" charset="0"/>
              <a:cs typeface="Times New Roman" pitchFamily="18" charset="0"/>
            </a:endParaRPr>
          </a:p>
          <a:p>
            <a:pPr algn="just"/>
            <a:r>
              <a:rPr lang="en-IN" sz="2000" dirty="0">
                <a:solidFill>
                  <a:srgbClr val="0B5ED7"/>
                </a:solidFill>
                <a:latin typeface="Times New Roman" pitchFamily="18" charset="0"/>
                <a:cs typeface="Times New Roman" pitchFamily="18" charset="0"/>
              </a:rPr>
              <a:t>Note that point p moves from cluster C</a:t>
            </a:r>
            <a:r>
              <a:rPr lang="en-IN" sz="2000" baseline="-25000" dirty="0">
                <a:solidFill>
                  <a:srgbClr val="0B5ED7"/>
                </a:solidFill>
                <a:latin typeface="Times New Roman" pitchFamily="18" charset="0"/>
                <a:cs typeface="Times New Roman" pitchFamily="18" charset="0"/>
              </a:rPr>
              <a:t>2</a:t>
            </a:r>
            <a:r>
              <a:rPr lang="en-IN" sz="2000" dirty="0">
                <a:solidFill>
                  <a:srgbClr val="0B5ED7"/>
                </a:solidFill>
                <a:latin typeface="Times New Roman" pitchFamily="18" charset="0"/>
                <a:cs typeface="Times New Roman" pitchFamily="18" charset="0"/>
              </a:rPr>
              <a:t> to cluster C</a:t>
            </a:r>
            <a:r>
              <a:rPr lang="en-IN" sz="2000" baseline="-25000" dirty="0">
                <a:solidFill>
                  <a:srgbClr val="0B5ED7"/>
                </a:solidFill>
                <a:latin typeface="Times New Roman" pitchFamily="18" charset="0"/>
                <a:cs typeface="Times New Roman" pitchFamily="18" charset="0"/>
              </a:rPr>
              <a:t>1</a:t>
            </a:r>
            <a:r>
              <a:rPr lang="en-IN" sz="2000" dirty="0">
                <a:solidFill>
                  <a:srgbClr val="0B5ED7"/>
                </a:solidFill>
                <a:latin typeface="Times New Roman" pitchFamily="18" charset="0"/>
                <a:cs typeface="Times New Roman" pitchFamily="18" charset="0"/>
              </a:rPr>
              <a:t>. </a:t>
            </a:r>
          </a:p>
        </p:txBody>
      </p:sp>
      <p:sp>
        <p:nvSpPr>
          <p:cNvPr id="15" name="Content Placeholder 2"/>
          <p:cNvSpPr txBox="1">
            <a:spLocks/>
          </p:cNvSpPr>
          <p:nvPr/>
        </p:nvSpPr>
        <p:spPr>
          <a:xfrm>
            <a:off x="2840443" y="5928945"/>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IN" sz="1600" b="1" dirty="0">
                <a:solidFill>
                  <a:srgbClr val="0B5ED7"/>
                </a:solidFill>
                <a:cs typeface="Times New Roman" pitchFamily="18" charset="0"/>
              </a:rPr>
              <a:t>Cluster after first iteration</a:t>
            </a: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164" y="2112501"/>
            <a:ext cx="5004403" cy="3962073"/>
          </a:xfrm>
          <a:prstGeom prst="rect">
            <a:avLst/>
          </a:prstGeom>
        </p:spPr>
      </p:pic>
    </p:spTree>
    <p:extLst>
      <p:ext uri="{BB962C8B-B14F-4D97-AF65-F5344CB8AC3E}">
        <p14:creationId xmlns:p14="http://schemas.microsoft.com/office/powerpoint/2010/main" val="212946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1499" y="600525"/>
                <a:ext cx="11209376" cy="5381391"/>
              </a:xfrm>
            </p:spPr>
            <p:txBody>
              <a:bodyPr>
                <a:noAutofit/>
              </a:bodyPr>
              <a:lstStyle/>
              <a:p>
                <a:pPr marL="457200" indent="-457200" algn="just">
                  <a:buClr>
                    <a:srgbClr val="0B5ED7"/>
                  </a:buClr>
                  <a:buAutoNum type="arabicPeriod"/>
                </a:pPr>
                <a:r>
                  <a:rPr lang="en-IN" sz="2000" b="1" dirty="0">
                    <a:solidFill>
                      <a:srgbClr val="0B5ED7"/>
                    </a:solidFill>
                    <a:latin typeface="Times New Roman" pitchFamily="18" charset="0"/>
                    <a:cs typeface="Times New Roman" pitchFamily="18" charset="0"/>
                  </a:rPr>
                  <a:t>Value of k:</a:t>
                </a:r>
              </a:p>
              <a:p>
                <a:pPr lvl="1" algn="just">
                  <a:lnSpc>
                    <a:spcPct val="150000"/>
                  </a:lnSpc>
                  <a:buClr>
                    <a:srgbClr val="0B5ED7"/>
                  </a:buClr>
                </a:pPr>
                <a:r>
                  <a:rPr lang="en-IN" sz="2000" dirty="0">
                    <a:latin typeface="Times New Roman" pitchFamily="18" charset="0"/>
                    <a:cs typeface="Times New Roman" pitchFamily="18" charset="0"/>
                  </a:rPr>
                  <a:t>The k-means algorithm produces only one set of clusters, for which, user must specify the desired number,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of clusters.</a:t>
                </a:r>
              </a:p>
              <a:p>
                <a:pPr marL="457200" indent="-457200" algn="just">
                  <a:buClr>
                    <a:srgbClr val="0B5ED7"/>
                  </a:buClr>
                  <a:buFont typeface="+mj-lt"/>
                  <a:buAutoNum type="arabicPeriod"/>
                </a:pPr>
                <a:r>
                  <a:rPr lang="en-IN" sz="2000" b="1" dirty="0">
                    <a:solidFill>
                      <a:srgbClr val="0B5ED7"/>
                    </a:solidFill>
                    <a:latin typeface="Times New Roman" pitchFamily="18" charset="0"/>
                    <a:cs typeface="Times New Roman" pitchFamily="18" charset="0"/>
                  </a:rPr>
                  <a:t>Choosing initial centroids:</a:t>
                </a:r>
              </a:p>
              <a:p>
                <a:pPr marL="822960" lvl="1" indent="-457200" algn="just">
                  <a:buClr>
                    <a:srgbClr val="0B5ED7"/>
                  </a:buClr>
                </a:pPr>
                <a:r>
                  <a:rPr lang="en-IN" sz="2000" dirty="0">
                    <a:latin typeface="Times New Roman" pitchFamily="18" charset="0"/>
                    <a:cs typeface="Times New Roman" pitchFamily="18" charset="0"/>
                  </a:rPr>
                  <a:t>initial choice influences the cluster quality- local optima</a:t>
                </a:r>
              </a:p>
              <a:p>
                <a:pPr marL="822960" lvl="1" indent="-457200" algn="just">
                  <a:buClr>
                    <a:srgbClr val="0B5ED7"/>
                  </a:buClr>
                </a:pPr>
                <a:endParaRPr lang="en-IN" sz="800" dirty="0">
                  <a:latin typeface="Times New Roman" pitchFamily="18" charset="0"/>
                  <a:cs typeface="Times New Roman" pitchFamily="18" charset="0"/>
                </a:endParaRPr>
              </a:p>
              <a:p>
                <a:pPr marL="822960" lvl="1" indent="-457200" algn="just">
                  <a:buClr>
                    <a:srgbClr val="0B5ED7"/>
                  </a:buClr>
                </a:pPr>
                <a:r>
                  <a:rPr lang="en-IN" sz="2000" dirty="0">
                    <a:latin typeface="Times New Roman" pitchFamily="18" charset="0"/>
                    <a:cs typeface="Times New Roman" pitchFamily="18" charset="0"/>
                  </a:rPr>
                  <a:t>choose initial centroids in multiple runs, each with a different set of randomly chosen initial centroids, and then select the best cluster</a:t>
                </a:r>
                <a:endParaRPr lang="en-IN" sz="2000" b="1" dirty="0">
                  <a:solidFill>
                    <a:srgbClr val="0B5ED7"/>
                  </a:solidFill>
                  <a:latin typeface="Times New Roman" pitchFamily="18" charset="0"/>
                  <a:cs typeface="Times New Roman" pitchFamily="18" charset="0"/>
                </a:endParaRPr>
              </a:p>
              <a:p>
                <a:pPr marL="457200" indent="-457200" algn="just">
                  <a:buClr>
                    <a:srgbClr val="0B5ED7"/>
                  </a:buClr>
                  <a:buFont typeface="Arial" panose="020B0604020202020204" pitchFamily="34" charset="0"/>
                  <a:buAutoNum type="arabicPeriod"/>
                </a:pPr>
                <a:r>
                  <a:rPr lang="en-IN" sz="2000" b="1" dirty="0">
                    <a:solidFill>
                      <a:srgbClr val="0B5ED7"/>
                    </a:solidFill>
                    <a:latin typeface="Times New Roman" pitchFamily="18" charset="0"/>
                    <a:cs typeface="Times New Roman" pitchFamily="18" charset="0"/>
                  </a:rPr>
                  <a:t>Distance Measurement:</a:t>
                </a:r>
              </a:p>
              <a:p>
                <a:pPr lvl="1" algn="just">
                  <a:buClr>
                    <a:srgbClr val="0B5ED7"/>
                  </a:buClr>
                </a:pPr>
                <a:r>
                  <a:rPr lang="en-IN" sz="1600" b="1" dirty="0">
                    <a:latin typeface="Times New Roman" pitchFamily="18" charset="0"/>
                    <a:cs typeface="Times New Roman" pitchFamily="18" charset="0"/>
                  </a:rPr>
                  <a:t>SSE</a:t>
                </a:r>
              </a:p>
              <a:p>
                <a:pPr marL="457200" indent="-457200" algn="just">
                  <a:buClr>
                    <a:srgbClr val="0B5ED7"/>
                  </a:buClr>
                  <a:buFont typeface="Arial" panose="020B0604020202020204" pitchFamily="34" charset="0"/>
                  <a:buAutoNum type="arabicPeriod"/>
                </a:pPr>
                <a:r>
                  <a:rPr lang="en-IN" sz="2000" b="1" dirty="0">
                    <a:solidFill>
                      <a:srgbClr val="0B5ED7"/>
                    </a:solidFill>
                    <a:latin typeface="Times New Roman" pitchFamily="18" charset="0"/>
                    <a:cs typeface="Times New Roman" pitchFamily="18" charset="0"/>
                  </a:rPr>
                  <a:t>Type of objects under clustering:</a:t>
                </a:r>
              </a:p>
              <a:p>
                <a:pPr lvl="1" algn="just">
                  <a:buClr>
                    <a:srgbClr val="0B5ED7"/>
                  </a:buClr>
                </a:pPr>
                <a:r>
                  <a:rPr lang="en-US" sz="2000" dirty="0">
                    <a:latin typeface="Times New Roman" pitchFamily="18" charset="0"/>
                    <a:cs typeface="Times New Roman" pitchFamily="18" charset="0"/>
                  </a:rPr>
                  <a:t>The k-Means algorithm can be </a:t>
                </a:r>
                <a:r>
                  <a:rPr lang="en-US" sz="2000" dirty="0">
                    <a:solidFill>
                      <a:srgbClr val="0B5ED7"/>
                    </a:solidFill>
                    <a:latin typeface="Times New Roman" pitchFamily="18" charset="0"/>
                    <a:cs typeface="Times New Roman" pitchFamily="18" charset="0"/>
                  </a:rPr>
                  <a:t>applied only when the mean of the cluster is defined</a:t>
                </a:r>
                <a:r>
                  <a:rPr lang="en-US" sz="2000" dirty="0">
                    <a:latin typeface="Times New Roman" pitchFamily="18" charset="0"/>
                    <a:cs typeface="Times New Roman" pitchFamily="18" charset="0"/>
                  </a:rPr>
                  <a:t> (hence it named</a:t>
                </a:r>
                <a:r>
                  <a:rPr lang="en-US" sz="2000" dirty="0">
                    <a:solidFill>
                      <a:srgbClr val="0B5ED7"/>
                    </a:solidFill>
                    <a:latin typeface="Times New Roman" pitchFamily="18" charset="0"/>
                    <a:cs typeface="Times New Roman" pitchFamily="18" charset="0"/>
                  </a:rPr>
                  <a:t> k-Means</a:t>
                </a:r>
                <a:r>
                  <a:rPr lang="en-US" sz="2000" dirty="0">
                    <a:latin typeface="Times New Roman" pitchFamily="18" charset="0"/>
                    <a:cs typeface="Times New Roman" pitchFamily="18" charset="0"/>
                  </a:rPr>
                  <a:t>). </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𝑖</m:t>
                          </m:r>
                        </m:sub>
                      </m:sSub>
                      <m:r>
                        <a:rPr lang="en-IN" sz="2000" i="1">
                          <a:solidFill>
                            <a:srgbClr val="0B5ED7"/>
                          </a:solidFill>
                          <a:latin typeface="Cambria Math" panose="02040503050406030204" pitchFamily="18" charset="0"/>
                          <a:cs typeface="Times New Roman" pitchFamily="18" charset="0"/>
                        </a:rPr>
                        <m:t>=</m:t>
                      </m:r>
                      <m:f>
                        <m:fPr>
                          <m:ctrlPr>
                            <a:rPr lang="en-IN" sz="2000" i="1">
                              <a:solidFill>
                                <a:srgbClr val="0B5ED7"/>
                              </a:solidFill>
                              <a:latin typeface="Cambria Math" panose="02040503050406030204" pitchFamily="18" charset="0"/>
                              <a:cs typeface="Times New Roman" pitchFamily="18" charset="0"/>
                            </a:rPr>
                          </m:ctrlPr>
                        </m:fPr>
                        <m:num>
                          <m:r>
                            <a:rPr lang="en-IN" sz="2000" i="1">
                              <a:solidFill>
                                <a:srgbClr val="0B5ED7"/>
                              </a:solidFill>
                              <a:latin typeface="Cambria Math" panose="02040503050406030204" pitchFamily="18" charset="0"/>
                              <a:cs typeface="Times New Roman" pitchFamily="18" charset="0"/>
                            </a:rPr>
                            <m:t>1</m:t>
                          </m:r>
                        </m:num>
                        <m:den>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𝑛</m:t>
                              </m:r>
                            </m:e>
                            <m:sub>
                              <m:r>
                                <a:rPr lang="en-IN" sz="2000" i="1">
                                  <a:solidFill>
                                    <a:srgbClr val="0B5ED7"/>
                                  </a:solidFill>
                                  <a:latin typeface="Cambria Math" panose="02040503050406030204" pitchFamily="18" charset="0"/>
                                  <a:cs typeface="Times New Roman" pitchFamily="18" charset="0"/>
                                </a:rPr>
                                <m:t>𝑖</m:t>
                              </m:r>
                            </m:sub>
                          </m:sSub>
                        </m:den>
                      </m:f>
                      <m:nary>
                        <m:naryPr>
                          <m:chr m:val="∑"/>
                          <m:supHide m:val="on"/>
                          <m:ctrlPr>
                            <a:rPr lang="en-IN" sz="2000" i="1">
                              <a:solidFill>
                                <a:srgbClr val="0B5ED7"/>
                              </a:solidFill>
                              <a:latin typeface="Cambria Math" panose="02040503050406030204" pitchFamily="18" charset="0"/>
                              <a:cs typeface="Times New Roman" pitchFamily="18" charset="0"/>
                            </a:rPr>
                          </m:ctrlPr>
                        </m:naryPr>
                        <m:sub>
                          <m:r>
                            <m:rPr>
                              <m:brk m:alnAt="7"/>
                            </m:rP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1" i="1">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sub>
                        <m:sup/>
                        <m:e>
                          <m:r>
                            <a:rPr lang="en-IN" sz="2000" i="1">
                              <a:solidFill>
                                <a:srgbClr val="0B5ED7"/>
                              </a:solidFill>
                              <a:latin typeface="Cambria Math" panose="02040503050406030204" pitchFamily="18" charset="0"/>
                              <a:cs typeface="Times New Roman" pitchFamily="18" charset="0"/>
                            </a:rPr>
                            <m:t>𝑥</m:t>
                          </m:r>
                        </m:e>
                      </m:nary>
                    </m:oMath>
                  </m:oMathPara>
                </a14:m>
                <a:endParaRPr lang="en-US" sz="20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mean calculation assumed that each object is defined with numerical attribute</a:t>
                </a:r>
              </a:p>
              <a:p>
                <a:pPr marL="0" indent="0" algn="just">
                  <a:buClr>
                    <a:srgbClr val="0B5ED7"/>
                  </a:buClr>
                  <a:buNone/>
                </a:pPr>
                <a:endParaRPr lang="en-US" sz="2000" dirty="0">
                  <a:latin typeface="Times New Roman" pitchFamily="18" charset="0"/>
                  <a:cs typeface="Times New Roman" pitchFamily="18" charset="0"/>
                </a:endParaRPr>
              </a:p>
              <a:p>
                <a:pPr marL="914400" lvl="1" indent="-457200" algn="just">
                  <a:buClr>
                    <a:srgbClr val="0B5ED7"/>
                  </a:buClr>
                  <a:buFont typeface="Arial" panose="020B0604020202020204" pitchFamily="34" charset="0"/>
                  <a:buAutoNum type="arabicPeriod"/>
                </a:pPr>
                <a:endParaRPr lang="en-IN" sz="1600" b="1" dirty="0">
                  <a:solidFill>
                    <a:srgbClr val="0B5ED7"/>
                  </a:solidFill>
                  <a:latin typeface="Times New Roman" pitchFamily="18" charset="0"/>
                  <a:cs typeface="Times New Roman" pitchFamily="18" charset="0"/>
                </a:endParaRPr>
              </a:p>
              <a:p>
                <a:pPr lvl="1" algn="just">
                  <a:buClr>
                    <a:srgbClr val="0B5ED7"/>
                  </a:buClr>
                </a:pPr>
                <a:endParaRPr lang="en-IN" sz="1600" b="1" dirty="0">
                  <a:solidFill>
                    <a:srgbClr val="0B5ED7"/>
                  </a:solidFill>
                  <a:latin typeface="Times New Roman" pitchFamily="18" charset="0"/>
                  <a:cs typeface="Times New Roman" pitchFamily="18" charset="0"/>
                </a:endParaRPr>
              </a:p>
              <a:p>
                <a:pPr marL="457200" indent="-457200" algn="just">
                  <a:buClr>
                    <a:srgbClr val="0B5ED7"/>
                  </a:buClr>
                  <a:buFont typeface="Arial" panose="020B0604020202020204" pitchFamily="34" charset="0"/>
                  <a:buAutoNum type="arabicPeriod"/>
                </a:pPr>
                <a:endParaRPr lang="en-IN" sz="2000" b="1" dirty="0">
                  <a:solidFill>
                    <a:srgbClr val="0B5ED7"/>
                  </a:solidFill>
                  <a:latin typeface="Times New Roman" pitchFamily="18" charset="0"/>
                  <a:cs typeface="Times New Roman" pitchFamily="18" charset="0"/>
                </a:endParaRPr>
              </a:p>
              <a:p>
                <a:pPr marL="457200" indent="-457200" algn="just">
                  <a:buClr>
                    <a:srgbClr val="0B5ED7"/>
                  </a:buClr>
                  <a:buFont typeface="Arial" panose="020B0604020202020204" pitchFamily="34" charset="0"/>
                  <a:buAutoNum type="arabicPeriod"/>
                </a:pPr>
                <a:endParaRPr lang="en-IN" sz="2000" b="1" dirty="0">
                  <a:solidFill>
                    <a:srgbClr val="0B5ED7"/>
                  </a:solidFill>
                  <a:latin typeface="Times New Roman" pitchFamily="18" charset="0"/>
                  <a:cs typeface="Times New Roman" pitchFamily="18" charset="0"/>
                </a:endParaRPr>
              </a:p>
              <a:p>
                <a:pPr marL="457200" indent="-457200" algn="just">
                  <a:buClr>
                    <a:srgbClr val="0B5ED7"/>
                  </a:buClr>
                  <a:buAutoNum type="arabicPeriod"/>
                </a:pPr>
                <a:endParaRPr lang="en-IN" sz="2000" b="1" dirty="0">
                  <a:solidFill>
                    <a:srgbClr val="0B5ED7"/>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1499" y="600525"/>
                <a:ext cx="11209376" cy="5381391"/>
              </a:xfrm>
              <a:blipFill>
                <a:blip r:embed="rId2"/>
                <a:stretch>
                  <a:fillRect l="-598" t="-1247" r="-544" b="-7483"/>
                </a:stretch>
              </a:blipFill>
            </p:spPr>
            <p:txBody>
              <a:bodyPr/>
              <a:lstStyle/>
              <a:p>
                <a:r>
                  <a:rPr lang="en-IN">
                    <a:noFill/>
                  </a:rPr>
                  <a:t> </a:t>
                </a:r>
              </a:p>
            </p:txBody>
          </p:sp>
        </mc:Fallback>
      </mc:AlternateContent>
      <p:sp>
        <p:nvSpPr>
          <p:cNvPr id="2" name="Title 1"/>
          <p:cNvSpPr>
            <a:spLocks noGrp="1"/>
          </p:cNvSpPr>
          <p:nvPr>
            <p:ph type="title"/>
          </p:nvPr>
        </p:nvSpPr>
        <p:spPr>
          <a:xfrm>
            <a:off x="571499" y="136525"/>
            <a:ext cx="11209376" cy="464000"/>
          </a:xfrm>
        </p:spPr>
        <p:txBody>
          <a:bodyPr>
            <a:normAutofit fontScale="90000"/>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1184258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Time complexity:</a:t>
                </a:r>
              </a:p>
              <a:p>
                <a:pPr marL="0" indent="0" algn="just">
                  <a:buClr>
                    <a:srgbClr val="0B5ED7"/>
                  </a:buClr>
                  <a:buNone/>
                </a:pPr>
                <a:r>
                  <a:rPr lang="en-IN" sz="2000" dirty="0">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i="1">
                          <a:solidFill>
                            <a:srgbClr val="0B5ED7"/>
                          </a:solidFill>
                          <a:latin typeface="Cambria Math" panose="02040503050406030204" pitchFamily="18" charset="0"/>
                          <a:cs typeface="Times New Roman" pitchFamily="18" charset="0"/>
                        </a:rPr>
                        <m:t>𝑇</m:t>
                      </m:r>
                      <m:d>
                        <m:dPr>
                          <m:ctrlPr>
                            <a:rPr lang="en-IN" sz="1600" i="1">
                              <a:solidFill>
                                <a:srgbClr val="0B5ED7"/>
                              </a:solidFill>
                              <a:latin typeface="Cambria Math" panose="02040503050406030204" pitchFamily="18" charset="0"/>
                              <a:cs typeface="Times New Roman" pitchFamily="18" charset="0"/>
                            </a:rPr>
                          </m:ctrlPr>
                        </m:dPr>
                        <m:e>
                          <m:r>
                            <a:rPr lang="en-IN" sz="1600" i="1">
                              <a:solidFill>
                                <a:srgbClr val="0B5ED7"/>
                              </a:solidFill>
                              <a:latin typeface="Cambria Math" panose="02040503050406030204" pitchFamily="18" charset="0"/>
                              <a:cs typeface="Times New Roman" pitchFamily="18" charset="0"/>
                            </a:rPr>
                            <m:t>𝑛</m:t>
                          </m:r>
                        </m:e>
                      </m:d>
                      <m:r>
                        <a:rPr lang="en-IN" sz="1600" i="1">
                          <a:solidFill>
                            <a:srgbClr val="0B5ED7"/>
                          </a:solidFill>
                          <a:latin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cs typeface="Times New Roman" pitchFamily="18" charset="0"/>
                        </a:rPr>
                        <m:t>𝑂</m:t>
                      </m:r>
                      <m:d>
                        <m:dPr>
                          <m:ctrlPr>
                            <a:rPr lang="en-IN" sz="1600" i="1">
                              <a:solidFill>
                                <a:srgbClr val="0B5ED7"/>
                              </a:solidFill>
                              <a:latin typeface="Cambria Math" panose="02040503050406030204" pitchFamily="18" charset="0"/>
                              <a:cs typeface="Times New Roman" pitchFamily="18" charset="0"/>
                            </a:rPr>
                          </m:ctrlPr>
                        </m:dPr>
                        <m:e>
                          <m:r>
                            <a:rPr lang="en-IN" sz="1600" i="1">
                              <a:solidFill>
                                <a:srgbClr val="0B5ED7"/>
                              </a:solidFill>
                              <a:latin typeface="Cambria Math" panose="02040503050406030204" pitchFamily="18" charset="0"/>
                              <a:cs typeface="Times New Roman" pitchFamily="18" charset="0"/>
                            </a:rPr>
                            <m:t>𝑛</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dirty="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where</a:t>
                </a:r>
                <a:r>
                  <a:rPr lang="en-US" sz="1600" dirty="0">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US" sz="2000" dirty="0">
                    <a:latin typeface="Times New Roman" pitchFamily="18" charset="0"/>
                    <a:cs typeface="Times New Roman" pitchFamily="18" charset="0"/>
                  </a:rPr>
                  <a:t> = number of objects</a:t>
                </a:r>
              </a:p>
              <a:p>
                <a:pPr marL="0" indent="0" algn="just">
                  <a:buClr>
                    <a:srgbClr val="0B5ED7"/>
                  </a:buClr>
                  <a:buNone/>
                </a:pPr>
                <a:r>
                  <a:rPr lang="en-IN" sz="2000" dirty="0">
                    <a:cs typeface="Times New Roman" pitchFamily="18" charset="0"/>
                  </a:rPr>
                  <a:t>	</a:t>
                </a:r>
                <a14:m>
                  <m:oMath xmlns:m="http://schemas.openxmlformats.org/officeDocument/2006/math">
                    <m:r>
                      <a:rPr lang="en-IN" sz="2000" i="1">
                        <a:latin typeface="Cambria Math" panose="02040503050406030204" pitchFamily="18" charset="0"/>
                        <a:cs typeface="Times New Roman" pitchFamily="18" charset="0"/>
                      </a:rPr>
                      <m:t>𝑚</m:t>
                    </m:r>
                    <m:r>
                      <a:rPr lang="en-IN" sz="2000" i="1">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 number of attributes in the object definition</a:t>
                </a:r>
              </a:p>
              <a:p>
                <a:pPr marL="0" indent="0" algn="just">
                  <a:buClr>
                    <a:srgbClr val="0B5ED7"/>
                  </a:buClr>
                  <a:buNone/>
                </a:pPr>
                <a:r>
                  <a:rPr lang="en-IN" sz="2000" dirty="0">
                    <a:cs typeface="Times New Roman" pitchFamily="18" charset="0"/>
                  </a:rPr>
                  <a:t>	</a:t>
                </a:r>
                <a14:m>
                  <m:oMath xmlns:m="http://schemas.openxmlformats.org/officeDocument/2006/math">
                    <m:r>
                      <a:rPr lang="en-IN" sz="2000" i="1">
                        <a:latin typeface="Cambria Math" panose="02040503050406030204" pitchFamily="18" charset="0"/>
                        <a:cs typeface="Times New Roman" pitchFamily="18" charset="0"/>
                      </a:rPr>
                      <m:t>𝑘</m:t>
                    </m:r>
                  </m:oMath>
                </a14:m>
                <a:r>
                  <a:rPr lang="en-US" sz="2000" dirty="0">
                    <a:latin typeface="Times New Roman" pitchFamily="18" charset="0"/>
                    <a:cs typeface="Times New Roman" pitchFamily="18" charset="0"/>
                  </a:rPr>
                  <a:t> = number of clusters</a:t>
                </a:r>
              </a:p>
              <a:p>
                <a:pPr marL="0" indent="0" algn="just">
                  <a:buClr>
                    <a:srgbClr val="0B5ED7"/>
                  </a:buClr>
                  <a:buNone/>
                </a:pPr>
                <a:r>
                  <a:rPr lang="en-IN" sz="2000" dirty="0">
                    <a:cs typeface="Times New Roman" pitchFamily="18" charset="0"/>
                  </a:rPr>
                  <a:t>	</a:t>
                </a:r>
                <a14:m>
                  <m:oMath xmlns:m="http://schemas.openxmlformats.org/officeDocument/2006/math">
                    <m:r>
                      <a:rPr lang="en-IN" sz="2000" i="1">
                        <a:latin typeface="Cambria Math" panose="02040503050406030204" pitchFamily="18" charset="0"/>
                        <a:cs typeface="Times New Roman" pitchFamily="18" charset="0"/>
                      </a:rPr>
                      <m:t>𝑙</m:t>
                    </m:r>
                    <m:r>
                      <a:rPr lang="en-IN" sz="2000" i="1">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 number of iterations.</a:t>
                </a:r>
              </a:p>
              <a:p>
                <a:pPr marL="0" indent="0" algn="just">
                  <a:buClr>
                    <a:srgbClr val="0B5ED7"/>
                  </a:buClr>
                  <a:buNone/>
                </a:pPr>
                <a:endParaRPr lang="en-US" sz="16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𝑘</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𝑛</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and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𝑙</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𝑛</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(the iteration can be moderately controlled to check the value of </a:t>
                </a:r>
                <a14:m>
                  <m:oMath xmlns:m="http://schemas.openxmlformats.org/officeDocument/2006/math">
                    <m:r>
                      <a:rPr lang="en-IN" sz="2000" i="1">
                        <a:latin typeface="Cambria Math" panose="02040503050406030204" pitchFamily="18" charset="0"/>
                        <a:cs typeface="Times New Roman" pitchFamily="18" charset="0"/>
                      </a:rPr>
                      <m:t>𝑙</m:t>
                    </m:r>
                  </m:oMath>
                </a14:m>
                <a:r>
                  <a:rPr lang="en-US" sz="2000" dirty="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8" t="-1366"/>
                </a:stretch>
              </a:blipFill>
            </p:spPr>
            <p:txBody>
              <a:bodyPr/>
              <a:lstStyle/>
              <a:p>
                <a:r>
                  <a:rPr lang="en-IN">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3365883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Space complexity: </a:t>
                </a:r>
                <a:r>
                  <a:rPr lang="en-IN" sz="2000" dirty="0">
                    <a:latin typeface="Times New Roman" pitchFamily="18" charset="0"/>
                    <a:cs typeface="Times New Roman" pitchFamily="18" charset="0"/>
                  </a:rPr>
                  <a:t>The storage complexity can be expressed as follows.</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It requires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𝑚</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space to store the objects and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𝑘</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space to store the proximity measure from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IN" sz="2000" dirty="0">
                    <a:latin typeface="Times New Roman" pitchFamily="18" charset="0"/>
                    <a:cs typeface="Times New Roman" pitchFamily="18" charset="0"/>
                  </a:rPr>
                  <a:t> objects to the centroids of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𝑘</m:t>
                    </m:r>
                  </m:oMath>
                </a14:m>
                <a:r>
                  <a:rPr lang="en-IN" sz="2000" dirty="0">
                    <a:latin typeface="Times New Roman" pitchFamily="18" charset="0"/>
                    <a:cs typeface="Times New Roman" pitchFamily="18" charset="0"/>
                  </a:rPr>
                  <a:t> clusters. </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Thus the total storage complexity is</a:t>
                </a:r>
              </a:p>
              <a:p>
                <a:pPr marL="0" indent="0" algn="just">
                  <a:buClr>
                    <a:srgbClr val="0B5ED7"/>
                  </a:buClr>
                  <a:buNone/>
                </a:pPr>
                <a:endParaRPr lang="en-IN" sz="2000" dirty="0">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i="1">
                          <a:solidFill>
                            <a:srgbClr val="0B5ED7"/>
                          </a:solidFill>
                          <a:latin typeface="Cambria Math" panose="02040503050406030204" pitchFamily="18" charset="0"/>
                          <a:cs typeface="Times New Roman" pitchFamily="18" charset="0"/>
                        </a:rPr>
                        <m:t>𝑆</m:t>
                      </m:r>
                      <m:d>
                        <m:dPr>
                          <m:ctrlPr>
                            <a:rPr lang="en-IN" sz="1600" i="1">
                              <a:solidFill>
                                <a:srgbClr val="0B5ED7"/>
                              </a:solidFill>
                              <a:latin typeface="Cambria Math" panose="02040503050406030204" pitchFamily="18" charset="0"/>
                              <a:cs typeface="Times New Roman" pitchFamily="18" charset="0"/>
                            </a:rPr>
                          </m:ctrlPr>
                        </m:dPr>
                        <m:e>
                          <m:r>
                            <a:rPr lang="en-IN" sz="1600" i="1">
                              <a:solidFill>
                                <a:srgbClr val="0B5ED7"/>
                              </a:solidFill>
                              <a:latin typeface="Cambria Math" panose="02040503050406030204" pitchFamily="18" charset="0"/>
                              <a:cs typeface="Times New Roman" pitchFamily="18" charset="0"/>
                            </a:rPr>
                            <m:t>𝑛</m:t>
                          </m:r>
                        </m:e>
                      </m:d>
                      <m:r>
                        <a:rPr lang="en-IN" sz="1600" i="1">
                          <a:solidFill>
                            <a:srgbClr val="0B5ED7"/>
                          </a:solidFill>
                          <a:latin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cs typeface="Times New Roman" pitchFamily="18" charset="0"/>
                        </a:rPr>
                        <m:t>𝑂</m:t>
                      </m:r>
                      <m:d>
                        <m:dPr>
                          <m:ctrlPr>
                            <a:rPr lang="en-IN" sz="1600" i="1">
                              <a:solidFill>
                                <a:srgbClr val="0B5ED7"/>
                              </a:solidFill>
                              <a:latin typeface="Cambria Math" panose="02040503050406030204" pitchFamily="18" charset="0"/>
                              <a:cs typeface="Times New Roman" pitchFamily="18" charset="0"/>
                            </a:rPr>
                          </m:ctrlPr>
                        </m:dPr>
                        <m:e>
                          <m:r>
                            <a:rPr lang="en-IN" sz="1600" i="1">
                              <a:solidFill>
                                <a:srgbClr val="0B5ED7"/>
                              </a:solidFill>
                              <a:latin typeface="Cambria Math" panose="02040503050406030204" pitchFamily="18" charset="0"/>
                              <a:cs typeface="Times New Roman" pitchFamily="18" charset="0"/>
                            </a:rPr>
                            <m:t>𝑛</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i="1">
                              <a:solidFill>
                                <a:srgbClr val="0B5ED7"/>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dirty="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a:latin typeface="Times New Roman" pitchFamily="18" charset="0"/>
                  <a:cs typeface="Times New Roman" pitchFamily="18" charset="0"/>
                </a:endParaRPr>
              </a:p>
              <a:p>
                <a:pPr marL="0" indent="0" algn="just">
                  <a:buClr>
                    <a:srgbClr val="0B5ED7"/>
                  </a:buClr>
                  <a:buNone/>
                </a:pPr>
                <a:r>
                  <a:rPr lang="en-IN" sz="2000" dirty="0">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latin typeface="Cambria Math" panose="02040503050406030204" pitchFamily="18" charset="0"/>
                        <a:cs typeface="Times New Roman" pitchFamily="18" charset="0"/>
                      </a:rPr>
                      <m:t>𝑛</m:t>
                    </m:r>
                  </m:oMath>
                </a14:m>
                <a:r>
                  <a:rPr lang="en-IN" sz="2000" dirty="0">
                    <a:latin typeface="Times New Roman" panose="02020603050405020304" pitchFamily="18" charset="0"/>
                    <a:cs typeface="Times New Roman" panose="02020603050405020304" pitchFamily="18" charset="0"/>
                  </a:rPr>
                  <a:t> if</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𝑘</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𝑛</m:t>
                    </m:r>
                  </m:oMath>
                </a14:m>
                <a:r>
                  <a:rPr lang="en-US" sz="2000" dirty="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8" t="-1366" r="-544"/>
                </a:stretch>
              </a:blipFill>
            </p:spPr>
            <p:txBody>
              <a:bodyPr/>
              <a:lstStyle/>
              <a:p>
                <a:r>
                  <a:rPr lang="en-IN">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167840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Autofit/>
          </a:bodyPr>
          <a:lstStyle/>
          <a:p>
            <a:pPr marL="0" indent="0" algn="just">
              <a:buClr>
                <a:srgbClr val="0B5ED7"/>
              </a:buClr>
              <a:buNone/>
            </a:pPr>
            <a:r>
              <a:rPr lang="en-IN" sz="2000" dirty="0">
                <a:solidFill>
                  <a:srgbClr val="A50021"/>
                </a:solidFill>
                <a:latin typeface="Times New Roman" pitchFamily="18" charset="0"/>
                <a:cs typeface="Times New Roman" pitchFamily="18" charset="0"/>
              </a:rPr>
              <a:t>Limitations :</a:t>
            </a:r>
          </a:p>
          <a:p>
            <a:pPr marL="0" indent="0" algn="just">
              <a:buClr>
                <a:srgbClr val="0B5ED7"/>
              </a:buClr>
              <a:buNone/>
            </a:pPr>
            <a:endParaRPr lang="en-IN" sz="800" dirty="0">
              <a:latin typeface="Times New Roman" pitchFamily="18" charset="0"/>
              <a:cs typeface="Times New Roman" pitchFamily="18" charset="0"/>
            </a:endParaRPr>
          </a:p>
          <a:p>
            <a:pPr algn="just">
              <a:buClr>
                <a:srgbClr val="0B5ED7"/>
              </a:buClr>
            </a:pPr>
            <a:r>
              <a:rPr lang="en-IN" sz="2000" dirty="0">
                <a:latin typeface="Times New Roman"/>
                <a:cs typeface="Times New Roman"/>
              </a:rPr>
              <a:t>k-means has </a:t>
            </a:r>
            <a:r>
              <a:rPr lang="en-IN" sz="2000" dirty="0">
                <a:solidFill>
                  <a:srgbClr val="0B5ED7"/>
                </a:solidFill>
                <a:latin typeface="Times New Roman"/>
                <a:cs typeface="Times New Roman"/>
              </a:rPr>
              <a:t>trouble clustering data that contains outliers</a:t>
            </a:r>
            <a:r>
              <a:rPr lang="en-IN" sz="2000" dirty="0">
                <a:latin typeface="Times New Roman"/>
                <a:cs typeface="Times New Roman"/>
              </a:rPr>
              <a:t>. </a:t>
            </a: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a:cs typeface="Times New Roman"/>
              </a:rPr>
              <a:t>k-Means algorithm </a:t>
            </a:r>
            <a:r>
              <a:rPr lang="en-IN" sz="2000" dirty="0">
                <a:solidFill>
                  <a:srgbClr val="0B5ED7"/>
                </a:solidFill>
                <a:latin typeface="Times New Roman"/>
                <a:cs typeface="Times New Roman"/>
              </a:rPr>
              <a:t>cannot handle</a:t>
            </a:r>
            <a:r>
              <a:rPr lang="en-IN" sz="2000" dirty="0">
                <a:latin typeface="Times New Roman"/>
                <a:cs typeface="Times New Roman"/>
              </a:rPr>
              <a:t>, clusters of different sizes and densities</a:t>
            </a:r>
          </a:p>
          <a:p>
            <a:pPr algn="just">
              <a:buClr>
                <a:srgbClr val="0B5ED7"/>
              </a:buClr>
            </a:pPr>
            <a:r>
              <a:rPr lang="en-IN" sz="2000" dirty="0">
                <a:latin typeface="Times New Roman"/>
                <a:cs typeface="Times New Roman"/>
              </a:rPr>
              <a:t>k-Means algorithm </a:t>
            </a:r>
            <a:r>
              <a:rPr lang="en-IN" sz="2000" dirty="0">
                <a:solidFill>
                  <a:srgbClr val="0B5ED7"/>
                </a:solidFill>
                <a:latin typeface="Times New Roman"/>
                <a:cs typeface="Times New Roman"/>
              </a:rPr>
              <a:t>cannot handle  non-globular clusters</a:t>
            </a:r>
            <a:endParaRPr lang="en-IN" sz="2000" dirty="0">
              <a:latin typeface="Times New Roman"/>
              <a:cs typeface="Times New Roman"/>
            </a:endParaRP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a:cs typeface="Times New Roman"/>
              </a:rPr>
              <a:t>Scalability issue (and not so practical for large databases).</a:t>
            </a:r>
            <a:endParaRPr lang="en-US" sz="2000" dirty="0">
              <a:latin typeface="Times New Roman"/>
              <a:cs typeface="Times New Roman"/>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pic>
        <p:nvPicPr>
          <p:cNvPr id="7" name="Picture 6">
            <a:extLst>
              <a:ext uri="{FF2B5EF4-FFF2-40B4-BE49-F238E27FC236}">
                <a16:creationId xmlns:a16="http://schemas.microsoft.com/office/drawing/2014/main" id="{D69E59F7-A1BF-4BF8-83CE-12EDB2249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91645"/>
            <a:ext cx="4405847" cy="2309199"/>
          </a:xfrm>
          <a:prstGeom prst="rect">
            <a:avLst/>
          </a:prstGeom>
        </p:spPr>
      </p:pic>
      <p:pic>
        <p:nvPicPr>
          <p:cNvPr id="8" name="Picture 7">
            <a:extLst>
              <a:ext uri="{FF2B5EF4-FFF2-40B4-BE49-F238E27FC236}">
                <a16:creationId xmlns:a16="http://schemas.microsoft.com/office/drawing/2014/main" id="{F81336F3-71A7-4B00-ADA6-BEE9174DC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475" y="3891645"/>
            <a:ext cx="3971427" cy="2449869"/>
          </a:xfrm>
          <a:prstGeom prst="rect">
            <a:avLst/>
          </a:prstGeom>
        </p:spPr>
      </p:pic>
      <p:pic>
        <p:nvPicPr>
          <p:cNvPr id="9" name="Picture 8">
            <a:extLst>
              <a:ext uri="{FF2B5EF4-FFF2-40B4-BE49-F238E27FC236}">
                <a16:creationId xmlns:a16="http://schemas.microsoft.com/office/drawing/2014/main" id="{C3944F37-830A-4506-A512-7EDDE826F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372" y="4010796"/>
            <a:ext cx="3726503" cy="2070895"/>
          </a:xfrm>
          <a:prstGeom prst="rect">
            <a:avLst/>
          </a:prstGeom>
        </p:spPr>
      </p:pic>
    </p:spTree>
    <p:extLst>
      <p:ext uri="{BB962C8B-B14F-4D97-AF65-F5344CB8AC3E}">
        <p14:creationId xmlns:p14="http://schemas.microsoft.com/office/powerpoint/2010/main" val="143399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5C774-1B0B-4EC8-82FC-1AED36E2CE72}"/>
              </a:ext>
            </a:extLst>
          </p:cNvPr>
          <p:cNvSpPr>
            <a:spLocks noGrp="1"/>
          </p:cNvSpPr>
          <p:nvPr>
            <p:ph idx="1"/>
          </p:nvPr>
        </p:nvSpPr>
        <p:spPr/>
        <p:txBody>
          <a:bodyPr>
            <a:normAutofit/>
          </a:bodyPr>
          <a:lstStyle/>
          <a:p>
            <a:r>
              <a:rPr lang="en-GB" i="1" dirty="0"/>
              <a:t>K</a:t>
            </a:r>
            <a:r>
              <a:rPr lang="en-GB" dirty="0"/>
              <a:t>-means clustering is an unsupervised learning algorithm</a:t>
            </a:r>
          </a:p>
          <a:p>
            <a:r>
              <a:rPr lang="en-GB" dirty="0"/>
              <a:t>The goal of this algorithm is to find clusters in the data given number of clusters</a:t>
            </a:r>
          </a:p>
          <a:p>
            <a:r>
              <a:rPr lang="en-GB" dirty="0"/>
              <a:t>Iteratively assign each data point to one of </a:t>
            </a:r>
            <a:r>
              <a:rPr lang="en-GB" i="1" dirty="0"/>
              <a:t>K</a:t>
            </a:r>
            <a:r>
              <a:rPr lang="en-GB" dirty="0"/>
              <a:t> groups using a similarity measure </a:t>
            </a:r>
          </a:p>
          <a:p>
            <a:r>
              <a:rPr lang="en-GB" dirty="0"/>
              <a:t> The results of the </a:t>
            </a:r>
            <a:r>
              <a:rPr lang="en-GB" i="1" dirty="0"/>
              <a:t>K</a:t>
            </a:r>
            <a:r>
              <a:rPr lang="en-GB" dirty="0"/>
              <a:t>-means clustering algorithm are:</a:t>
            </a:r>
          </a:p>
          <a:p>
            <a:pPr lvl="1"/>
            <a:r>
              <a:rPr lang="en-GB" dirty="0"/>
              <a:t>The centroids of the </a:t>
            </a:r>
            <a:r>
              <a:rPr lang="en-GB" i="1" dirty="0"/>
              <a:t>K</a:t>
            </a:r>
            <a:r>
              <a:rPr lang="en-GB" dirty="0"/>
              <a:t> clusters, which can be used to label new data</a:t>
            </a:r>
          </a:p>
          <a:p>
            <a:pPr lvl="1"/>
            <a:r>
              <a:rPr lang="en-GB" dirty="0"/>
              <a:t>Labels for the training data </a:t>
            </a:r>
          </a:p>
          <a:p>
            <a:pPr marL="182563" lvl="1" indent="193675"/>
            <a:r>
              <a:rPr lang="en-GB" dirty="0"/>
              <a:t>Fast, robust and easier to understand.</a:t>
            </a:r>
          </a:p>
          <a:p>
            <a:pPr lvl="0"/>
            <a:r>
              <a:rPr lang="en-GB" dirty="0"/>
              <a:t>Relatively efficient</a:t>
            </a:r>
          </a:p>
          <a:p>
            <a:endParaRPr lang="en-GB" dirty="0"/>
          </a:p>
        </p:txBody>
      </p:sp>
      <p:sp>
        <p:nvSpPr>
          <p:cNvPr id="2" name="Title 1">
            <a:extLst>
              <a:ext uri="{FF2B5EF4-FFF2-40B4-BE49-F238E27FC236}">
                <a16:creationId xmlns:a16="http://schemas.microsoft.com/office/drawing/2014/main" id="{5AA77A8A-BE0A-4F79-8042-3469C3192315}"/>
              </a:ext>
            </a:extLst>
          </p:cNvPr>
          <p:cNvSpPr>
            <a:spLocks noGrp="1"/>
          </p:cNvSpPr>
          <p:nvPr>
            <p:ph type="title"/>
          </p:nvPr>
        </p:nvSpPr>
        <p:spPr/>
        <p:txBody>
          <a:bodyPr/>
          <a:lstStyle/>
          <a:p>
            <a:r>
              <a:rPr lang="en-US" dirty="0">
                <a:solidFill>
                  <a:srgbClr val="A50021"/>
                </a:solidFill>
                <a:latin typeface="Times New Roman" pitchFamily="18" charset="0"/>
                <a:cs typeface="Times New Roman" pitchFamily="18" charset="0"/>
              </a:rPr>
              <a:t>Summary</a:t>
            </a:r>
            <a:endParaRPr lang="en-GB" dirty="0"/>
          </a:p>
        </p:txBody>
      </p:sp>
      <p:sp>
        <p:nvSpPr>
          <p:cNvPr id="12" name="Rectangle 11">
            <a:extLst>
              <a:ext uri="{FF2B5EF4-FFF2-40B4-BE49-F238E27FC236}">
                <a16:creationId xmlns:a16="http://schemas.microsoft.com/office/drawing/2014/main" id="{5061113E-999B-4867-8ECC-197183FEBB4D}"/>
              </a:ext>
            </a:extLst>
          </p:cNvPr>
          <p:cNvSpPr/>
          <p:nvPr/>
        </p:nvSpPr>
        <p:spPr>
          <a:xfrm>
            <a:off x="864581" y="6509338"/>
            <a:ext cx="7219990" cy="369332"/>
          </a:xfrm>
          <a:prstGeom prst="rect">
            <a:avLst/>
          </a:prstGeom>
        </p:spPr>
        <p:txBody>
          <a:bodyPr wrap="none">
            <a:spAutoFit/>
          </a:bodyPr>
          <a:lstStyle/>
          <a:p>
            <a:r>
              <a:rPr lang="en-GB" dirty="0"/>
              <a:t>Slides reference: https://cse.iitkgp.ac.in/~dsamanta/courses/da/index.html</a:t>
            </a:r>
          </a:p>
        </p:txBody>
      </p:sp>
    </p:spTree>
    <p:extLst>
      <p:ext uri="{BB962C8B-B14F-4D97-AF65-F5344CB8AC3E}">
        <p14:creationId xmlns:p14="http://schemas.microsoft.com/office/powerpoint/2010/main" val="385418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1499" y="1253003"/>
                <a:ext cx="11209376" cy="4908082"/>
              </a:xfrm>
            </p:spPr>
            <p:txBody>
              <a:bodyPr>
                <a:noAutofit/>
              </a:bodyPr>
              <a:lstStyle/>
              <a:p>
                <a:pPr marL="0" indent="0" algn="just">
                  <a:buClr>
                    <a:srgbClr val="0B5ED7"/>
                  </a:buClr>
                  <a:buNone/>
                </a:pPr>
                <a:endParaRPr lang="en-IN" sz="800" dirty="0">
                  <a:latin typeface="Times New Roman" pitchFamily="18" charset="0"/>
                  <a:cs typeface="Times New Roman" pitchFamily="18" charset="0"/>
                </a:endParaRPr>
              </a:p>
              <a:p>
                <a:pPr algn="just">
                  <a:buClr>
                    <a:srgbClr val="0B5ED7"/>
                  </a:buClr>
                </a:pPr>
                <a:r>
                  <a:rPr lang="en-IN" sz="2000" dirty="0">
                    <a:latin typeface="Times New Roman" pitchFamily="18" charset="0"/>
                    <a:cs typeface="Times New Roman" pitchFamily="18" charset="0"/>
                  </a:rPr>
                  <a:t>k-Means algorithm is sensitive to outliers . k-Medoids algorithm aims to diminish the effect of outliers.</a:t>
                </a:r>
                <a:endParaRPr lang="en-US" sz="2000" dirty="0">
                  <a:latin typeface="Times New Roman" pitchFamily="18" charset="0"/>
                  <a:cs typeface="Times New Roman" pitchFamily="18" charset="0"/>
                </a:endParaRPr>
              </a:p>
              <a:p>
                <a:pPr algn="just">
                  <a:buClr>
                    <a:srgbClr val="0B5ED7"/>
                  </a:buClr>
                </a:pPr>
                <a:r>
                  <a:rPr lang="en-US" sz="2000" dirty="0">
                    <a:solidFill>
                      <a:srgbClr val="0B5ED7"/>
                    </a:solidFill>
                    <a:latin typeface="Times New Roman" pitchFamily="18" charset="0"/>
                    <a:cs typeface="Times New Roman" pitchFamily="18" charset="0"/>
                  </a:rPr>
                  <a:t>select an object as a cluster center </a:t>
                </a:r>
              </a:p>
              <a:p>
                <a:pPr algn="just">
                  <a:buClr>
                    <a:srgbClr val="0B5ED7"/>
                  </a:buClr>
                </a:pPr>
                <a:r>
                  <a:rPr lang="en-US" sz="2000" dirty="0">
                    <a:latin typeface="Times New Roman" pitchFamily="18" charset="0"/>
                    <a:cs typeface="Times New Roman" pitchFamily="18" charset="0"/>
                  </a:rPr>
                  <a:t>cluster representative is called </a:t>
                </a:r>
                <a:r>
                  <a:rPr lang="en-US" sz="2000" dirty="0">
                    <a:solidFill>
                      <a:srgbClr val="0B5ED7"/>
                    </a:solidFill>
                    <a:latin typeface="Times New Roman" pitchFamily="18" charset="0"/>
                    <a:cs typeface="Times New Roman" pitchFamily="18" charset="0"/>
                  </a:rPr>
                  <a:t>cluster medoid</a:t>
                </a:r>
              </a:p>
              <a:p>
                <a:pPr algn="just">
                  <a:buClr>
                    <a:srgbClr val="0B5ED7"/>
                  </a:buClr>
                </a:pPr>
                <a:r>
                  <a:rPr lang="en-US" sz="2000" dirty="0">
                    <a:latin typeface="Times New Roman" pitchFamily="18" charset="0"/>
                    <a:cs typeface="Times New Roman" pitchFamily="18" charset="0"/>
                  </a:rPr>
                  <a:t>Initially, it selects a random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as the set of medoids.</a:t>
                </a:r>
              </a:p>
              <a:p>
                <a:pPr algn="just">
                  <a:buClr>
                    <a:srgbClr val="0B5ED7"/>
                  </a:buClr>
                </a:pPr>
                <a:r>
                  <a:rPr lang="en-US" sz="2000" dirty="0">
                    <a:latin typeface="Times New Roman" pitchFamily="18" charset="0"/>
                    <a:cs typeface="Times New Roman" pitchFamily="18" charset="0"/>
                  </a:rPr>
                  <a:t>In each step, all objects from the set of objects, which are not currently medoids are examined one by one to see if they should be medoids.</a:t>
                </a:r>
              </a:p>
              <a:p>
                <a:pPr algn="just">
                  <a:buClr>
                    <a:srgbClr val="0B5ED7"/>
                  </a:buClr>
                </a:pPr>
                <a:r>
                  <a:rPr lang="en-IN" sz="2000" dirty="0">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panose="02040503050406030204" pitchFamily="18" charset="0"/>
                          <a:cs typeface="Times New Roman" pitchFamily="18" charset="0"/>
                        </a:rPr>
                        <m:t>𝑆𝐴𝐸</m:t>
                      </m:r>
                      <m:r>
                        <a:rPr lang="en-IN" sz="2000" i="1">
                          <a:solidFill>
                            <a:srgbClr val="0B5ED7"/>
                          </a:solidFill>
                          <a:latin typeface="Cambria Math" panose="02040503050406030204" pitchFamily="18" charset="0"/>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cs typeface="Times New Roman" pitchFamily="18" charset="0"/>
                            </a:rPr>
                            <m:t>=1</m:t>
                          </m:r>
                        </m:sub>
                        <m:sup>
                          <m:r>
                            <a:rPr lang="en-IN" sz="2000" i="1">
                              <a:solidFill>
                                <a:srgbClr val="0B5ED7"/>
                              </a:solidFill>
                              <a:latin typeface="Cambria Math" panose="02040503050406030204" pitchFamily="18" charset="0"/>
                              <a:cs typeface="Times New Roman" pitchFamily="18" charset="0"/>
                            </a:rPr>
                            <m:t>𝑘</m:t>
                          </m:r>
                        </m:sup>
                        <m:e>
                          <m:nary>
                            <m:naryPr>
                              <m:chr m:val="∑"/>
                              <m:supHide m:val="on"/>
                              <m:ctrlPr>
                                <a:rPr lang="en-IN" sz="2000" i="1">
                                  <a:solidFill>
                                    <a:srgbClr val="0B5ED7"/>
                                  </a:solidFill>
                                  <a:latin typeface="Cambria Math" panose="02040503050406030204" pitchFamily="18" charset="0"/>
                                  <a:cs typeface="Times New Roman" pitchFamily="18" charset="0"/>
                                </a:rPr>
                              </m:ctrlPr>
                            </m:naryPr>
                            <m:sub>
                              <m:r>
                                <m:rPr>
                                  <m:brk m:alnAt="7"/>
                                </m:rP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i="1">
                                      <a:solidFill>
                                        <a:srgbClr val="0B5ED7"/>
                                      </a:solidFill>
                                      <a:latin typeface="Cambria Math" panose="02040503050406030204" pitchFamily="18" charset="0"/>
                                      <a:cs typeface="Times New Roman" pitchFamily="18" charset="0"/>
                                    </a:rPr>
                                  </m:ctrlPr>
                                </m:dPr>
                                <m:e>
                                  <m: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e>
                              </m:d>
                            </m:e>
                          </m:nary>
                        </m:e>
                      </m:nary>
                    </m:oMath>
                  </m:oMathPara>
                </a14:m>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Where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oMath>
                </a14:m>
                <a:r>
                  <a:rPr lang="en-US" sz="2000" dirty="0">
                    <a:latin typeface="Times New Roman" pitchFamily="18" charset="0"/>
                    <a:cs typeface="Times New Roman" pitchFamily="18" charset="0"/>
                  </a:rPr>
                  <a:t> denotes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M</a:t>
                </a:r>
                <a:r>
                  <a:rPr lang="en-US" sz="2000" dirty="0">
                    <a:latin typeface="Times New Roman" pitchFamily="18" charset="0"/>
                    <a:cs typeface="Times New Roman" pitchFamily="18" charset="0"/>
                  </a:rPr>
                  <a:t> is the set of all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at any instant </a:t>
                </a:r>
              </a:p>
              <a:p>
                <a:pPr marL="0" indent="0" algn="just">
                  <a:buNone/>
                </a:pPr>
                <a:r>
                  <a:rPr lang="en-US" sz="2000" i="1" dirty="0">
                    <a:solidFill>
                      <a:srgbClr val="0B5ED7"/>
                    </a:solidFill>
                    <a:latin typeface="Times New Roman" pitchFamily="18" charset="0"/>
                    <a:cs typeface="Times New Roman" pitchFamily="18" charset="0"/>
                  </a:rPr>
                  <a:t>	x</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an object belongs to set of non-</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object, that is, </a:t>
                </a:r>
                <a:r>
                  <a:rPr lang="en-US" sz="2000" i="1" dirty="0">
                    <a:solidFill>
                      <a:srgbClr val="0B5ED7"/>
                    </a:solidFill>
                    <a:latin typeface="Times New Roman" pitchFamily="18" charset="0"/>
                    <a:cs typeface="Times New Roman" pitchFamily="18" charset="0"/>
                  </a:rPr>
                  <a:t>x</a:t>
                </a:r>
                <a:r>
                  <a:rPr lang="en-US" sz="2000" dirty="0">
                    <a:latin typeface="Times New Roman" pitchFamily="18" charset="0"/>
                    <a:cs typeface="Times New Roman" pitchFamily="18" charset="0"/>
                  </a:rPr>
                  <a:t> belongs to some cluster and is not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i.e. </a:t>
                </a:r>
                <a14:m>
                  <m:oMath xmlns:m="http://schemas.openxmlformats.org/officeDocument/2006/math">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oMath>
                </a14:m>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1499" y="1253003"/>
                <a:ext cx="11209376" cy="4908082"/>
              </a:xfrm>
              <a:blipFill>
                <a:blip r:embed="rId2"/>
                <a:stretch>
                  <a:fillRect l="-598" r="-544" b="-7702"/>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
        <p:nvSpPr>
          <p:cNvPr id="4" name="TextBox 3">
            <a:extLst>
              <a:ext uri="{FF2B5EF4-FFF2-40B4-BE49-F238E27FC236}">
                <a16:creationId xmlns:a16="http://schemas.microsoft.com/office/drawing/2014/main" id="{640A3BEB-3097-0438-8151-7F9CCFE09D2B}"/>
              </a:ext>
            </a:extLst>
          </p:cNvPr>
          <p:cNvSpPr txBox="1"/>
          <p:nvPr/>
        </p:nvSpPr>
        <p:spPr>
          <a:xfrm>
            <a:off x="5997615" y="605741"/>
            <a:ext cx="6196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Medoid</a:t>
            </a:r>
            <a:r>
              <a:rPr lang="en-US"/>
              <a:t>: The most centrally located point in a cluster, minimizing the sum of distances to all other points in the cluster.</a:t>
            </a:r>
          </a:p>
        </p:txBody>
      </p:sp>
    </p:spTree>
    <p:extLst>
      <p:ext uri="{BB962C8B-B14F-4D97-AF65-F5344CB8AC3E}">
        <p14:creationId xmlns:p14="http://schemas.microsoft.com/office/powerpoint/2010/main" val="374136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AA71-30E8-4C34-ADD3-101B9F039E08}"/>
              </a:ext>
            </a:extLst>
          </p:cNvPr>
          <p:cNvSpPr>
            <a:spLocks noGrp="1"/>
          </p:cNvSpPr>
          <p:nvPr>
            <p:ph type="title"/>
          </p:nvPr>
        </p:nvSpPr>
        <p:spPr/>
        <p:txBody>
          <a:bodyPr>
            <a:normAutofit fontScale="90000"/>
          </a:bodyPr>
          <a:lstStyle/>
          <a:p>
            <a:r>
              <a:rPr lang="en-IN" dirty="0"/>
              <a:t>Numerical Example</a:t>
            </a:r>
            <a:endParaRPr lang="en-GB" dirty="0"/>
          </a:p>
        </p:txBody>
      </p:sp>
      <p:pic>
        <p:nvPicPr>
          <p:cNvPr id="4" name="Picture 3">
            <a:extLst>
              <a:ext uri="{FF2B5EF4-FFF2-40B4-BE49-F238E27FC236}">
                <a16:creationId xmlns:a16="http://schemas.microsoft.com/office/drawing/2014/main" id="{DD33FD2C-CA5C-4405-A4DA-C67280570899}"/>
              </a:ext>
            </a:extLst>
          </p:cNvPr>
          <p:cNvPicPr>
            <a:picLocks noChangeAspect="1"/>
          </p:cNvPicPr>
          <p:nvPr/>
        </p:nvPicPr>
        <p:blipFill>
          <a:blip r:embed="rId2"/>
          <a:stretch>
            <a:fillRect/>
          </a:stretch>
        </p:blipFill>
        <p:spPr>
          <a:xfrm>
            <a:off x="418096" y="1275791"/>
            <a:ext cx="4946967" cy="3582234"/>
          </a:xfrm>
          <a:prstGeom prst="rect">
            <a:avLst/>
          </a:prstGeom>
        </p:spPr>
      </p:pic>
      <p:sp>
        <p:nvSpPr>
          <p:cNvPr id="5" name="Rectangle 4">
            <a:extLst>
              <a:ext uri="{FF2B5EF4-FFF2-40B4-BE49-F238E27FC236}">
                <a16:creationId xmlns:a16="http://schemas.microsoft.com/office/drawing/2014/main" id="{F24E1919-9085-4809-944C-2C2053CCC652}"/>
              </a:ext>
            </a:extLst>
          </p:cNvPr>
          <p:cNvSpPr/>
          <p:nvPr/>
        </p:nvSpPr>
        <p:spPr>
          <a:xfrm>
            <a:off x="5974080" y="1321834"/>
            <a:ext cx="6096000" cy="646331"/>
          </a:xfrm>
          <a:prstGeom prst="rect">
            <a:avLst/>
          </a:prstGeom>
        </p:spPr>
        <p:txBody>
          <a:bodyPr>
            <a:spAutoFit/>
          </a:bodyPr>
          <a:lstStyle/>
          <a:p>
            <a:r>
              <a:rPr lang="en-GB" b="1" dirty="0">
                <a:latin typeface="urw-din"/>
              </a:rPr>
              <a:t>randomly select one non-medoid point and recalculate the cost. </a:t>
            </a:r>
            <a:r>
              <a:rPr lang="en-GB" dirty="0">
                <a:latin typeface="urw-din"/>
              </a:rPr>
              <a:t>(8, 4)</a:t>
            </a:r>
            <a:endParaRPr lang="en-GB" dirty="0"/>
          </a:p>
        </p:txBody>
      </p:sp>
      <p:pic>
        <p:nvPicPr>
          <p:cNvPr id="6" name="Picture 5">
            <a:extLst>
              <a:ext uri="{FF2B5EF4-FFF2-40B4-BE49-F238E27FC236}">
                <a16:creationId xmlns:a16="http://schemas.microsoft.com/office/drawing/2014/main" id="{869412A8-828E-45A4-B391-E3E842AF91D8}"/>
              </a:ext>
            </a:extLst>
          </p:cNvPr>
          <p:cNvPicPr>
            <a:picLocks noChangeAspect="1"/>
          </p:cNvPicPr>
          <p:nvPr/>
        </p:nvPicPr>
        <p:blipFill>
          <a:blip r:embed="rId3"/>
          <a:stretch>
            <a:fillRect/>
          </a:stretch>
        </p:blipFill>
        <p:spPr>
          <a:xfrm>
            <a:off x="6325084" y="2182239"/>
            <a:ext cx="5195403" cy="2314355"/>
          </a:xfrm>
          <a:prstGeom prst="rect">
            <a:avLst/>
          </a:prstGeom>
        </p:spPr>
      </p:pic>
      <p:sp>
        <p:nvSpPr>
          <p:cNvPr id="7" name="Rectangle 1">
            <a:extLst>
              <a:ext uri="{FF2B5EF4-FFF2-40B4-BE49-F238E27FC236}">
                <a16:creationId xmlns:a16="http://schemas.microsoft.com/office/drawing/2014/main" id="{B797E0A6-6FFE-4637-9929-85C3A457CD8F}"/>
              </a:ext>
            </a:extLst>
          </p:cNvPr>
          <p:cNvSpPr>
            <a:spLocks noChangeArrowheads="1"/>
          </p:cNvSpPr>
          <p:nvPr/>
        </p:nvSpPr>
        <p:spPr bwMode="auto">
          <a:xfrm>
            <a:off x="6573522" y="5089144"/>
            <a:ext cx="54965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New cost = (3 + 4 + 4) + (2 + 2 + 1 + 3 + 3) = 22</a:t>
            </a:r>
            <a:br>
              <a:rPr kumimoji="0" lang="en-US" altLang="en-US" sz="1600" b="0" i="0" u="none" strike="noStrike" cap="none" normalizeH="0" baseline="0" dirty="0">
                <a:ln>
                  <a:noFill/>
                </a:ln>
                <a:solidFill>
                  <a:schemeClr val="tx1"/>
                </a:solidFill>
                <a:effectLst/>
                <a:latin typeface="var(--font-din)"/>
              </a:rPr>
            </a:br>
            <a:r>
              <a:rPr kumimoji="0" lang="en-US" altLang="en-US" sz="1600" b="0" i="0" u="none" strike="noStrike" cap="none" normalizeH="0" baseline="0" dirty="0">
                <a:ln>
                  <a:noFill/>
                </a:ln>
                <a:solidFill>
                  <a:schemeClr val="tx1"/>
                </a:solidFill>
                <a:effectLst/>
                <a:latin typeface="var(--font-din)"/>
              </a:rPr>
              <a:t>Swap Cost = New Cost – Previous Cost = 22 – 20 and </a:t>
            </a:r>
            <a:r>
              <a:rPr kumimoji="0" lang="en-US" altLang="en-US" sz="1600" b="1" i="0" u="none" strike="noStrike" cap="none" normalizeH="0" baseline="0" dirty="0">
                <a:ln>
                  <a:noFill/>
                </a:ln>
                <a:solidFill>
                  <a:schemeClr val="tx1"/>
                </a:solidFill>
                <a:effectLst/>
                <a:latin typeface="var(--font-din)"/>
              </a:rPr>
              <a:t>2 &gt;0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ar(--font-din)"/>
              </a:rPr>
              <a:t>As the swap cost is not less than zero, we undo the swap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CE34730-3012-401C-ADB2-F519F9B3167B}"/>
              </a:ext>
            </a:extLst>
          </p:cNvPr>
          <p:cNvSpPr/>
          <p:nvPr/>
        </p:nvSpPr>
        <p:spPr>
          <a:xfrm>
            <a:off x="269199" y="5089144"/>
            <a:ext cx="5906988" cy="1200329"/>
          </a:xfrm>
          <a:prstGeom prst="rect">
            <a:avLst/>
          </a:prstGeom>
        </p:spPr>
        <p:txBody>
          <a:bodyPr wrap="square">
            <a:spAutoFit/>
          </a:bodyPr>
          <a:lstStyle/>
          <a:p>
            <a:r>
              <a:rPr lang="en-US" altLang="en-US" dirty="0">
                <a:latin typeface="urw-din"/>
              </a:rPr>
              <a:t>The points </a:t>
            </a:r>
            <a:r>
              <a:rPr lang="en-US" altLang="en-US" sz="1100" dirty="0">
                <a:latin typeface="Consolas" panose="020B0609020204030204" pitchFamily="49" charset="0"/>
              </a:rPr>
              <a:t>1, 2, 5</a:t>
            </a:r>
            <a:r>
              <a:rPr lang="en-US" altLang="en-US" dirty="0">
                <a:latin typeface="urw-din"/>
              </a:rPr>
              <a:t> go to cluster </a:t>
            </a:r>
            <a:r>
              <a:rPr lang="en-US" altLang="en-US" sz="1100" dirty="0">
                <a:latin typeface="Consolas" panose="020B0609020204030204" pitchFamily="49" charset="0"/>
              </a:rPr>
              <a:t>C1</a:t>
            </a:r>
            <a:r>
              <a:rPr lang="en-US" altLang="en-US" dirty="0">
                <a:latin typeface="urw-din"/>
              </a:rPr>
              <a:t> and </a:t>
            </a:r>
            <a:r>
              <a:rPr lang="en-US" altLang="en-US" sz="1100" dirty="0">
                <a:latin typeface="Consolas" panose="020B0609020204030204" pitchFamily="49" charset="0"/>
              </a:rPr>
              <a:t>0, 3, 6, 7, 8</a:t>
            </a:r>
            <a:r>
              <a:rPr lang="en-US" altLang="en-US" dirty="0">
                <a:latin typeface="urw-din"/>
              </a:rPr>
              <a:t> go to cluster </a:t>
            </a:r>
            <a:r>
              <a:rPr lang="en-US" altLang="en-US" sz="1100" dirty="0">
                <a:latin typeface="Consolas" panose="020B0609020204030204" pitchFamily="49" charset="0"/>
              </a:rPr>
              <a:t>C2</a:t>
            </a:r>
            <a:r>
              <a:rPr lang="en-US" altLang="en-US" sz="1050" dirty="0"/>
              <a:t> </a:t>
            </a:r>
            <a:endParaRPr lang="en-US" altLang="en-US" sz="2800" dirty="0">
              <a:latin typeface="Arial" panose="020B0604020202020204" pitchFamily="34" charset="0"/>
            </a:endParaRPr>
          </a:p>
          <a:p>
            <a:endParaRPr lang="en-GB" dirty="0">
              <a:latin typeface="Consolas" panose="020B0609020204030204" pitchFamily="49" charset="0"/>
            </a:endParaRPr>
          </a:p>
          <a:p>
            <a:r>
              <a:rPr lang="en-GB" dirty="0">
                <a:latin typeface="Consolas" panose="020B0609020204030204" pitchFamily="49" charset="0"/>
              </a:rPr>
              <a:t>Cost = (3 + 4 + 4) + (3 + 1 + 1 + 2 + 2) = 20</a:t>
            </a:r>
            <a:endParaRPr lang="en-GB" dirty="0"/>
          </a:p>
        </p:txBody>
      </p:sp>
      <p:sp>
        <p:nvSpPr>
          <p:cNvPr id="10" name="Rectangle 3">
            <a:extLst>
              <a:ext uri="{FF2B5EF4-FFF2-40B4-BE49-F238E27FC236}">
                <a16:creationId xmlns:a16="http://schemas.microsoft.com/office/drawing/2014/main" id="{30006A38-ECD7-498E-A643-4336049FC0DA}"/>
              </a:ext>
            </a:extLst>
          </p:cNvPr>
          <p:cNvSpPr>
            <a:spLocks noChangeArrowheads="1"/>
          </p:cNvSpPr>
          <p:nvPr/>
        </p:nvSpPr>
        <p:spPr bwMode="auto">
          <a:xfrm>
            <a:off x="1209040" y="13818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955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5698" name="Rectangle 1026"/>
          <p:cNvSpPr>
            <a:spLocks noGrp="1" noChangeArrowheads="1"/>
          </p:cNvSpPr>
          <p:nvPr>
            <p:ph type="title"/>
          </p:nvPr>
        </p:nvSpPr>
        <p:spPr/>
        <p:txBody>
          <a:bodyPr>
            <a:normAutofit fontScale="90000"/>
          </a:bodyPr>
          <a:lstStyle/>
          <a:p>
            <a:r>
              <a:rPr lang="en-US" dirty="0">
                <a:solidFill>
                  <a:srgbClr val="FF0000"/>
                </a:solidFill>
              </a:rPr>
              <a:t>Applications of Clustering: Search Result</a:t>
            </a:r>
          </a:p>
        </p:txBody>
      </p:sp>
      <p:pic>
        <p:nvPicPr>
          <p:cNvPr id="8" name="Picture 7">
            <a:extLst>
              <a:ext uri="{FF2B5EF4-FFF2-40B4-BE49-F238E27FC236}">
                <a16:creationId xmlns:a16="http://schemas.microsoft.com/office/drawing/2014/main" id="{9108EA69-C5E0-4FDD-85AA-255A651FFA6A}"/>
              </a:ext>
            </a:extLst>
          </p:cNvPr>
          <p:cNvPicPr>
            <a:picLocks noChangeAspect="1"/>
          </p:cNvPicPr>
          <p:nvPr/>
        </p:nvPicPr>
        <p:blipFill>
          <a:blip r:embed="rId2"/>
          <a:stretch>
            <a:fillRect/>
          </a:stretch>
        </p:blipFill>
        <p:spPr>
          <a:xfrm>
            <a:off x="838200" y="1162050"/>
            <a:ext cx="10515600" cy="45339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Clr>
                    <a:srgbClr val="0B5ED7"/>
                  </a:buClr>
                  <a:buNone/>
                </a:pPr>
                <a:r>
                  <a:rPr lang="en-US" sz="2000" b="1" dirty="0">
                    <a:solidFill>
                      <a:srgbClr val="0B5ED7"/>
                    </a:solidFill>
                    <a:latin typeface="Times New Roman" pitchFamily="18" charset="0"/>
                    <a:cs typeface="Times New Roman" pitchFamily="18" charset="0"/>
                  </a:rPr>
                  <a:t>Algorithm PAM</a:t>
                </a:r>
              </a:p>
              <a:p>
                <a:pPr marL="0" indent="0" algn="just">
                  <a:buClr>
                    <a:srgbClr val="0B5ED7"/>
                  </a:buClr>
                  <a:buNone/>
                </a:pPr>
                <a:r>
                  <a:rPr lang="en-US" sz="2000" dirty="0">
                    <a:solidFill>
                      <a:srgbClr val="A50021"/>
                    </a:solidFill>
                    <a:latin typeface="Times New Roman" pitchFamily="18" charset="0"/>
                    <a:cs typeface="Times New Roman" pitchFamily="18" charset="0"/>
                  </a:rPr>
                  <a:t>Input</a:t>
                </a:r>
                <a:r>
                  <a:rPr lang="en-US" sz="2000" dirty="0">
                    <a:latin typeface="Times New Roman" pitchFamily="18" charset="0"/>
                    <a:cs typeface="Times New Roman" pitchFamily="18" charset="0"/>
                  </a:rPr>
                  <a:t>: Database of objects D.</a:t>
                </a:r>
              </a:p>
              <a:p>
                <a:pPr marL="0" indent="0" algn="just">
                  <a:buClr>
                    <a:srgbClr val="0B5ED7"/>
                  </a:buClr>
                  <a:buNone/>
                </a:pPr>
                <a:r>
                  <a:rPr lang="en-US" sz="2000" dirty="0">
                    <a:latin typeface="Times New Roman" pitchFamily="18" charset="0"/>
                    <a:cs typeface="Times New Roman" pitchFamily="18" charset="0"/>
                  </a:rPr>
                  <a:t>	k, the number of desired clusters.</a:t>
                </a:r>
              </a:p>
              <a:p>
                <a:pPr marL="0" indent="0" algn="just">
                  <a:buClr>
                    <a:srgbClr val="0B5ED7"/>
                  </a:buClr>
                  <a:buNone/>
                </a:pPr>
                <a:r>
                  <a:rPr lang="en-US" sz="2000" dirty="0">
                    <a:solidFill>
                      <a:srgbClr val="A50021"/>
                    </a:solidFill>
                    <a:latin typeface="Times New Roman" pitchFamily="18" charset="0"/>
                    <a:cs typeface="Times New Roman" pitchFamily="18" charset="0"/>
                  </a:rPr>
                  <a:t>Output</a:t>
                </a:r>
                <a:r>
                  <a:rPr lang="en-US" sz="2000" dirty="0">
                    <a:latin typeface="Times New Roman" pitchFamily="18" charset="0"/>
                    <a:cs typeface="Times New Roman" pitchFamily="18" charset="0"/>
                  </a:rPr>
                  <a:t>: Set of k clusters</a:t>
                </a:r>
              </a:p>
              <a:p>
                <a:pPr marL="0" indent="0" algn="just">
                  <a:buClr>
                    <a:srgbClr val="0B5ED7"/>
                  </a:buClr>
                  <a:buNone/>
                </a:pPr>
                <a:r>
                  <a:rPr lang="en-US" sz="2000" dirty="0">
                    <a:solidFill>
                      <a:srgbClr val="A50021"/>
                    </a:solidFill>
                    <a:latin typeface="Times New Roman" pitchFamily="18" charset="0"/>
                    <a:cs typeface="Times New Roman" pitchFamily="18" charset="0"/>
                  </a:rPr>
                  <a:t>Steps</a:t>
                </a:r>
                <a:r>
                  <a:rPr lang="en-US" sz="2000" dirty="0">
                    <a:latin typeface="Times New Roman" pitchFamily="18" charset="0"/>
                    <a:cs typeface="Times New Roman" pitchFamily="18" charset="0"/>
                  </a:rPr>
                  <a:t>:</a:t>
                </a:r>
              </a:p>
              <a:p>
                <a:pPr marL="457200" indent="-457200" algn="just">
                  <a:buClr>
                    <a:srgbClr val="0B5ED7"/>
                  </a:buClr>
                  <a:buAutoNum type="arabicPeriod"/>
                </a:pPr>
                <a:r>
                  <a:rPr lang="en-US" sz="2000" dirty="0">
                    <a:latin typeface="Times New Roman" pitchFamily="18" charset="0"/>
                    <a:cs typeface="Times New Roman" pitchFamily="18" charset="0"/>
                  </a:rPr>
                  <a:t>Arbitrarily select k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from D.</a:t>
                </a:r>
              </a:p>
              <a:p>
                <a:pPr marL="457200" indent="-457200" algn="just">
                  <a:buClr>
                    <a:srgbClr val="0B5ED7"/>
                  </a:buClr>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object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 not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a:t>
                </a:r>
              </a:p>
              <a:p>
                <a:pPr marL="457200" indent="-457200" algn="just">
                  <a:buClr>
                    <a:srgbClr val="0B5ED7"/>
                  </a:buClr>
                  <a:buAutoNum type="arabicPeriod"/>
                </a:pPr>
                <a:r>
                  <a:rPr lang="en-US" sz="2000" b="1" dirty="0">
                    <a:latin typeface="Times New Roman" pitchFamily="18" charset="0"/>
                    <a:cs typeface="Times New Roman" pitchFamily="18" charset="0"/>
                  </a:rPr>
                  <a:t>        For </a:t>
                </a:r>
                <a:r>
                  <a:rPr lang="en-US" sz="2000" dirty="0">
                    <a:latin typeface="Times New Roman" pitchFamily="18" charset="0"/>
                    <a:cs typeface="Times New Roman" pitchFamily="18" charset="0"/>
                  </a:rPr>
                  <a:t>each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r>
                  <a:rPr lang="en-US" sz="1800" b="1" dirty="0">
                    <a:latin typeface="Times New Roman" pitchFamily="18" charset="0"/>
                    <a:cs typeface="Times New Roman" pitchFamily="18" charset="0"/>
                  </a:rPr>
                  <a:t> do</a:t>
                </a:r>
              </a:p>
              <a:p>
                <a:pPr marL="457200" indent="-457200" algn="just">
                  <a:buClr>
                    <a:srgbClr val="0B5ED7"/>
                  </a:buClr>
                  <a:buAutoNum type="arabicPeriod"/>
                </a:pPr>
                <a:r>
                  <a:rPr lang="en-US" sz="1800" dirty="0">
                    <a:latin typeface="Times New Roman" pitchFamily="18" charset="0"/>
                    <a:cs typeface="Times New Roman" pitchFamily="18" charset="0"/>
                  </a:rPr>
                  <a:t>Let </a:t>
                </a:r>
                <a14:m>
                  <m:oMath xmlns:m="http://schemas.openxmlformats.org/officeDocument/2006/math">
                    <m:r>
                      <a:rPr lang="en-IN" sz="1800" i="1">
                        <a:latin typeface="Cambria Math" panose="02040503050406030204" pitchFamily="18" charset="0"/>
                        <a:cs typeface="Times New Roman" pitchFamily="18" charset="0"/>
                      </a:rPr>
                      <m:t>𝑀</m:t>
                    </m:r>
                    <m:r>
                      <a:rPr lang="en-IN" sz="1800" i="1">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𝑖</m:t>
                        </m:r>
                        <m:r>
                          <a:rPr lang="en-IN" sz="1800" i="1">
                            <a:solidFill>
                              <a:srgbClr val="0B5ED7"/>
                            </a:solidFill>
                            <a:latin typeface="Cambria Math" panose="02040503050406030204" pitchFamily="18" charset="0"/>
                            <a:cs typeface="Times New Roman" pitchFamily="18" charset="0"/>
                          </a:rPr>
                          <m:t>−1 </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𝑖</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𝑖</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r>
                      <a:rPr lang="en-IN" sz="1800" b="1" i="1">
                        <a:latin typeface="Cambria Math" panose="02040503050406030204" pitchFamily="18" charset="0"/>
                        <a:cs typeface="Times New Roman" pitchFamily="18" charset="0"/>
                      </a:rPr>
                      <m:t>}</m:t>
                    </m:r>
                  </m:oMath>
                </a14:m>
                <a:r>
                  <a:rPr lang="en-US" sz="1800" dirty="0">
                    <a:latin typeface="Times New Roman" pitchFamily="18" charset="0"/>
                    <a:cs typeface="Times New Roman" pitchFamily="18" charset="0"/>
                  </a:rPr>
                  <a:t>      //Set of current </a:t>
                </a:r>
                <a:r>
                  <a:rPr lang="en-US" sz="1800" dirty="0" err="1">
                    <a:latin typeface="Times New Roman" pitchFamily="18" charset="0"/>
                    <a:cs typeface="Times New Roman" pitchFamily="18" charset="0"/>
                  </a:rPr>
                  <a:t>medoids</a:t>
                </a:r>
                <a:endParaRPr lang="en-US" sz="1800" dirty="0">
                  <a:latin typeface="Times New Roman" pitchFamily="18" charset="0"/>
                  <a:cs typeface="Times New Roman" pitchFamily="18" charset="0"/>
                </a:endParaRPr>
              </a:p>
              <a:p>
                <a:pPr marL="0" indent="0" algn="just">
                  <a:buClr>
                    <a:srgbClr val="0B5ED7"/>
                  </a:buClr>
                  <a:buNone/>
                </a:pPr>
                <a:r>
                  <a:rPr lang="en-US" sz="1800" dirty="0">
                    <a:latin typeface="Times New Roman" pitchFamily="18" charset="0"/>
                    <a:cs typeface="Times New Roman" pitchFamily="18" charset="0"/>
                  </a:rPr>
                  <a:t>             </a:t>
                </a:r>
                <a:r>
                  <a:rPr lang="en-IN" sz="1800" dirty="0">
                    <a:cs typeface="Times New Roman" pitchFamily="18" charset="0"/>
                  </a:rPr>
                  <a:t> </a:t>
                </a:r>
                <a14:m>
                  <m:oMath xmlns:m="http://schemas.openxmlformats.org/officeDocument/2006/math">
                    <m:sSup>
                      <m:sSupPr>
                        <m:ctrlPr>
                          <a:rPr lang="en-IN" sz="1800" i="1">
                            <a:latin typeface="Cambria Math" panose="02040503050406030204" pitchFamily="18" charset="0"/>
                            <a:cs typeface="Times New Roman" pitchFamily="18" charset="0"/>
                          </a:rPr>
                        </m:ctrlPr>
                      </m:sSupPr>
                      <m:e>
                        <m:r>
                          <a:rPr lang="en-IN" sz="1800" i="1">
                            <a:latin typeface="Cambria Math" panose="02040503050406030204" pitchFamily="18" charset="0"/>
                            <a:cs typeface="Times New Roman" pitchFamily="18" charset="0"/>
                          </a:rPr>
                          <m:t>𝑀</m:t>
                        </m:r>
                      </m:e>
                      <m:sup>
                        <m:r>
                          <a:rPr lang="en-IN" sz="1800" i="1">
                            <a:latin typeface="Cambria Math" panose="02040503050406030204" pitchFamily="18" charset="0"/>
                            <a:cs typeface="Times New Roman" pitchFamily="18" charset="0"/>
                          </a:rPr>
                          <m:t>′</m:t>
                        </m:r>
                      </m:sup>
                    </m:sSup>
                    <m:r>
                      <a:rPr lang="en-IN" sz="1800" i="1">
                        <a:latin typeface="Cambria Math" panose="02040503050406030204" pitchFamily="18" charset="0"/>
                        <a:cs typeface="Times New Roman" pitchFamily="18" charset="0"/>
                      </a:rPr>
                      <m:t>=</m:t>
                    </m:r>
                    <m:d>
                      <m:dPr>
                        <m:begChr m:val="{"/>
                        <m:endChr m:val="}"/>
                        <m:ctrlPr>
                          <a:rPr lang="en-IN" sz="1800" i="1">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e>
                    </m:d>
                  </m:oMath>
                </a14:m>
                <a:r>
                  <a:rPr lang="en-US" sz="1800" dirty="0">
                    <a:latin typeface="Times New Roman" pitchFamily="18" charset="0"/>
                    <a:cs typeface="Times New Roman" pitchFamily="18" charset="0"/>
                  </a:rPr>
                  <a:t>    //set of </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but swap with non-</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endParaRPr lang="en-US" sz="1800" dirty="0">
                  <a:latin typeface="Times New Roman" pitchFamily="18" charset="0"/>
                  <a:cs typeface="Times New Roman" pitchFamily="18" charset="0"/>
                </a:endParaRPr>
              </a:p>
              <a:p>
                <a:pPr marL="342900" indent="-342900" algn="just">
                  <a:buClr>
                    <a:srgbClr val="0B5ED7"/>
                  </a:buClr>
                  <a:buAutoNum type="arabicPeriod" startAt="5"/>
                </a:pPr>
                <a:r>
                  <a:rPr lang="en-US" sz="1800" dirty="0">
                    <a:latin typeface="Times New Roman" pitchFamily="18" charset="0"/>
                    <a:cs typeface="Times New Roman" pitchFamily="18" charset="0"/>
                  </a:rPr>
                  <a:t>Calculate </a:t>
                </a:r>
                <a14:m>
                  <m:oMath xmlns:m="http://schemas.openxmlformats.org/officeDocument/2006/math">
                    <m:r>
                      <a:rPr lang="en-IN" sz="1800" i="1">
                        <a:solidFill>
                          <a:srgbClr val="0B5ED7"/>
                        </a:solidFill>
                        <a:latin typeface="Cambria Math" panose="02040503050406030204" pitchFamily="18" charset="0"/>
                        <a:cs typeface="Times New Roman" pitchFamily="18" charset="0"/>
                      </a:rPr>
                      <m:t>𝑐𝑜𝑠𝑡</m:t>
                    </m:r>
                    <m:d>
                      <m:dPr>
                        <m:ctrlPr>
                          <a:rPr lang="en-IN" sz="1800" i="1">
                            <a:solidFill>
                              <a:srgbClr val="0B5ED7"/>
                            </a:solidFill>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𝑖</m:t>
                            </m:r>
                          </m:sub>
                        </m:sSub>
                        <m:r>
                          <a:rPr lang="en-IN" sz="180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e>
                    </m:d>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d>
                          <m:dPr>
                            <m:begChr m:val=""/>
                            <m:endChr m:val="|"/>
                            <m:ctrlPr>
                              <a:rPr lang="en-IN" sz="1800" i="1">
                                <a:solidFill>
                                  <a:srgbClr val="0B5ED7"/>
                                </a:solidFill>
                                <a:latin typeface="Cambria Math" panose="02040503050406030204" pitchFamily="18" charset="0"/>
                                <a:cs typeface="Times New Roman" pitchFamily="18" charset="0"/>
                              </a:rPr>
                            </m:ctrlPr>
                          </m:dPr>
                          <m:e>
                            <m:r>
                              <a:rPr lang="en-IN" sz="1800" i="1">
                                <a:solidFill>
                                  <a:srgbClr val="0B5ED7"/>
                                </a:solidFill>
                                <a:latin typeface="Cambria Math" panose="02040503050406030204" pitchFamily="18" charset="0"/>
                                <a:cs typeface="Times New Roman" pitchFamily="18" charset="0"/>
                              </a:rPr>
                              <m:t>𝑆𝐴𝐸</m:t>
                            </m:r>
                          </m:e>
                        </m:d>
                      </m:e>
                      <m:sub>
                        <m:r>
                          <a:rPr lang="en-IN" sz="1800" i="1">
                            <a:solidFill>
                              <a:srgbClr val="0B5ED7"/>
                            </a:solidFill>
                            <a:latin typeface="Cambria Math" panose="02040503050406030204" pitchFamily="18" charset="0"/>
                            <a:cs typeface="Times New Roman" pitchFamily="18" charset="0"/>
                          </a:rPr>
                          <m:t>𝑀</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𝑆𝐴𝐸</m:t>
                        </m:r>
                      </m:e>
                      <m:sub>
                        <m:r>
                          <a:rPr lang="en-IN" sz="1800" i="1">
                            <a:solidFill>
                              <a:srgbClr val="0B5ED7"/>
                            </a:solidFill>
                            <a:latin typeface="Cambria Math" panose="02040503050406030204" pitchFamily="18" charset="0"/>
                            <a:cs typeface="Times New Roman" pitchFamily="18" charset="0"/>
                          </a:rPr>
                          <m:t>𝑀</m:t>
                        </m:r>
                        <m:r>
                          <a:rPr lang="en-IN" sz="1800" i="1">
                            <a:solidFill>
                              <a:srgbClr val="0B5ED7"/>
                            </a:solidFill>
                            <a:latin typeface="Cambria Math" panose="02040503050406030204" pitchFamily="18" charset="0"/>
                            <a:cs typeface="Times New Roman" pitchFamily="18" charset="0"/>
                          </a:rPr>
                          <m:t>′</m:t>
                        </m:r>
                      </m:sub>
                    </m:sSub>
                  </m:oMath>
                </a14:m>
                <a:endParaRPr lang="en-US" sz="1800" dirty="0">
                  <a:latin typeface="Times New Roman" pitchFamily="18" charset="0"/>
                  <a:cs typeface="Times New Roman" pitchFamily="18" charset="0"/>
                </a:endParaRPr>
              </a:p>
              <a:p>
                <a:pPr marL="342900" indent="-342900" algn="just">
                  <a:buClr>
                    <a:srgbClr val="0B5ED7"/>
                  </a:buClr>
                  <a:buAutoNum type="arabicPeriod" startAt="5"/>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End</a:t>
                </a:r>
                <a:r>
                  <a:rPr lang="en-US" sz="1800" dirty="0">
                    <a:latin typeface="Times New Roman" pitchFamily="18" charset="0"/>
                    <a:cs typeface="Times New Roman" pitchFamily="18" charset="0"/>
                  </a:rPr>
                  <a:t> of 2 for loop</a:t>
                </a:r>
              </a:p>
              <a:p>
                <a:pPr marL="457200" indent="-457200" algn="just">
                  <a:buClr>
                    <a:srgbClr val="0B5ED7"/>
                  </a:buClr>
                  <a:buAutoNum type="arabicPeriod"/>
                </a:pPr>
                <a:endParaRPr lang="en-US" sz="1800" b="1" dirty="0">
                  <a:latin typeface="Times New Roman" pitchFamily="18" charset="0"/>
                  <a:cs typeface="Times New Roman" pitchFamily="18" charset="0"/>
                </a:endParaRPr>
              </a:p>
              <a:p>
                <a:pPr marL="457200" indent="-457200" algn="just">
                  <a:buClr>
                    <a:srgbClr val="0B5ED7"/>
                  </a:buClr>
                  <a:buAutoNum type="arabicPeriod"/>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8" t="-1366" b="-2857"/>
                </a:stretch>
              </a:blipFill>
            </p:spPr>
            <p:txBody>
              <a:bodyPr/>
              <a:lstStyle/>
              <a:p>
                <a:r>
                  <a:rPr lang="en-IN">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1927401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Find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𝑗</m:t>
                        </m:r>
                      </m:sub>
                    </m:sSub>
                    <m:r>
                      <a:rPr lang="en-IN" sz="2000" i="1">
                        <a:solidFill>
                          <a:srgbClr val="0B5ED7"/>
                        </a:solidFill>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for which the </a:t>
                </a:r>
                <a14:m>
                  <m:oMath xmlns:m="http://schemas.openxmlformats.org/officeDocument/2006/math">
                    <m:r>
                      <m:rPr>
                        <m:sty m:val="p"/>
                      </m:rPr>
                      <a:rPr lang="en-IN" sz="2000">
                        <a:solidFill>
                          <a:srgbClr val="0B5ED7"/>
                        </a:solidFill>
                        <a:latin typeface="Cambria Math" panose="02040503050406030204" pitchFamily="18" charset="0"/>
                        <a:cs typeface="Times New Roman" pitchFamily="18" charset="0"/>
                      </a:rPr>
                      <m:t>cost</m:t>
                    </m:r>
                    <m:r>
                      <a:rPr lang="en-IN" sz="200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𝑗</m:t>
                        </m:r>
                      </m:sub>
                    </m:sSub>
                    <m:r>
                      <a:rPr lang="en-IN" sz="2000" i="1">
                        <a:solidFill>
                          <a:srgbClr val="0B5ED7"/>
                        </a:solidFill>
                        <a:latin typeface="Cambria Math" panose="02040503050406030204" pitchFamily="18" charset="0"/>
                        <a:cs typeface="Times New Roman" pitchFamily="18" charset="0"/>
                      </a:rPr>
                      <m:t>)</m:t>
                    </m:r>
                  </m:oMath>
                </a14:m>
                <a:r>
                  <a:rPr lang="en-US" sz="2000" dirty="0">
                    <a:latin typeface="Times New Roman" pitchFamily="18" charset="0"/>
                    <a:cs typeface="Times New Roman" pitchFamily="18" charset="0"/>
                  </a:rPr>
                  <a:t> is the smallest.</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Replace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 with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𝑗</m:t>
                        </m:r>
                      </m:sub>
                    </m:sSub>
                  </m:oMath>
                </a14:m>
                <a:r>
                  <a:rPr lang="en-US" sz="2000" dirty="0">
                    <a:latin typeface="Times New Roman" pitchFamily="18" charset="0"/>
                    <a:cs typeface="Times New Roman" pitchFamily="18" charset="0"/>
                  </a:rPr>
                  <a:t> and accordingly update the set </a:t>
                </a:r>
                <a:r>
                  <a:rPr lang="en-US" sz="2000" i="1" dirty="0">
                    <a:solidFill>
                      <a:srgbClr val="0B5ED7"/>
                    </a:solidFill>
                    <a:latin typeface="Times New Roman" pitchFamily="18" charset="0"/>
                    <a:cs typeface="Times New Roman" pitchFamily="18" charset="0"/>
                  </a:rPr>
                  <a:t>M</a:t>
                </a:r>
                <a:r>
                  <a:rPr lang="en-US" sz="2000" i="1" dirty="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i="1"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Repeat step 2 - step 8 until cost(</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≤0</m:t>
                    </m:r>
                  </m:oMath>
                </a14:m>
                <a:r>
                  <a:rPr lang="en-US" sz="2000" dirty="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Return the cluster with </a:t>
                </a:r>
                <a:r>
                  <a:rPr lang="en-US" sz="2000" i="1" dirty="0">
                    <a:solidFill>
                      <a:srgbClr val="0B5ED7"/>
                    </a:solidFill>
                    <a:latin typeface="Times New Roman" pitchFamily="18" charset="0"/>
                    <a:cs typeface="Times New Roman" pitchFamily="18" charset="0"/>
                  </a:rPr>
                  <a:t>M</a:t>
                </a:r>
                <a:r>
                  <a:rPr lang="en-US" sz="2000" dirty="0">
                    <a:latin typeface="Times New Roman" pitchFamily="18" charset="0"/>
                    <a:cs typeface="Times New Roman" pitchFamily="18" charset="0"/>
                  </a:rPr>
                  <a:t> as the set of cluster centers.</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Stop</a:t>
                </a:r>
              </a:p>
              <a:p>
                <a:pPr marL="457200" indent="-457200" algn="just">
                  <a:buClr>
                    <a:srgbClr val="0B5ED7"/>
                  </a:buClr>
                  <a:buAutoNum type="arabicPeriod" startAt="7"/>
                </a:pPr>
                <a:endParaRPr lang="en-US" sz="1800" b="1" dirty="0">
                  <a:latin typeface="Times New Roman" pitchFamily="18" charset="0"/>
                  <a:cs typeface="Times New Roman" pitchFamily="18" charset="0"/>
                </a:endParaRPr>
              </a:p>
              <a:p>
                <a:pPr marL="457200" indent="-457200" algn="just">
                  <a:buClr>
                    <a:srgbClr val="0B5ED7"/>
                  </a:buClr>
                  <a:buAutoNum type="arabicPeriod" startAt="7"/>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9" t="-1242"/>
                </a:stretch>
              </a:blipFill>
            </p:spPr>
            <p:txBody>
              <a:bodyPr/>
              <a:lstStyle/>
              <a:p>
                <a:r>
                  <a:rPr lang="en-IN">
                    <a:noFill/>
                  </a:rPr>
                  <a:t> </a:t>
                </a:r>
              </a:p>
            </p:txBody>
          </p:sp>
        </mc:Fallback>
      </mc:AlternateContent>
      <p:sp>
        <p:nvSpPr>
          <p:cNvPr id="2" name="Title 1"/>
          <p:cNvSpPr>
            <a:spLocks noGrp="1"/>
          </p:cNvSpPr>
          <p:nvPr>
            <p:ph type="title"/>
          </p:nvPr>
        </p:nvSpPr>
        <p:spPr/>
        <p:txBody>
          <a:bodyPr>
            <a:normAutofit fontScale="90000"/>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p:spTree>
    <p:extLst>
      <p:ext uri="{BB962C8B-B14F-4D97-AF65-F5344CB8AC3E}">
        <p14:creationId xmlns:p14="http://schemas.microsoft.com/office/powerpoint/2010/main" val="4203506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7" name="Rectangle 3"/>
          <p:cNvSpPr>
            <a:spLocks noGrp="1" noChangeArrowheads="1"/>
          </p:cNvSpPr>
          <p:nvPr>
            <p:ph idx="1"/>
          </p:nvPr>
        </p:nvSpPr>
        <p:spPr/>
        <p:txBody>
          <a:bodyPr/>
          <a:lstStyle/>
          <a:p>
            <a:r>
              <a:rPr lang="en-US" dirty="0"/>
              <a:t>Produces a set of nested clusters organized as a hierarchical tree</a:t>
            </a:r>
          </a:p>
          <a:p>
            <a:r>
              <a:rPr lang="en-US" dirty="0"/>
              <a:t>Do not have to assume any particular number of clusters</a:t>
            </a:r>
          </a:p>
          <a:p>
            <a:r>
              <a:rPr lang="en-US" dirty="0"/>
              <a:t>Can be visualized as a dendrogram</a:t>
            </a:r>
          </a:p>
          <a:p>
            <a:pPr lvl="1"/>
            <a:r>
              <a:rPr lang="en-US" dirty="0"/>
              <a:t>A tree like diagram that records the sequences of merges or splits</a:t>
            </a:r>
          </a:p>
        </p:txBody>
      </p:sp>
      <p:sp>
        <p:nvSpPr>
          <p:cNvPr id="1618946" name="Rectangle 2"/>
          <p:cNvSpPr>
            <a:spLocks noGrp="1" noChangeArrowheads="1"/>
          </p:cNvSpPr>
          <p:nvPr>
            <p:ph type="title"/>
          </p:nvPr>
        </p:nvSpPr>
        <p:spPr/>
        <p:txBody>
          <a:bodyPr/>
          <a:lstStyle/>
          <a:p>
            <a:r>
              <a:rPr lang="en-US" dirty="0">
                <a:solidFill>
                  <a:srgbClr val="FF0000"/>
                </a:solidFill>
              </a:rPr>
              <a:t>Hierarchical Clustering </a:t>
            </a:r>
          </a:p>
        </p:txBody>
      </p:sp>
      <p:sp>
        <p:nvSpPr>
          <p:cNvPr id="2" name="Slide Number Placeholder 1">
            <a:extLst>
              <a:ext uri="{FF2B5EF4-FFF2-40B4-BE49-F238E27FC236}">
                <a16:creationId xmlns:a16="http://schemas.microsoft.com/office/drawing/2014/main" id="{45333F0D-B294-4D2B-8708-CF5A754977A2}"/>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32</a:t>
            </a:fld>
            <a:endParaRPr lang="en-GB"/>
          </a:p>
        </p:txBody>
      </p:sp>
      <p:pic>
        <p:nvPicPr>
          <p:cNvPr id="1618948" name="Picture 4"/>
          <p:cNvPicPr>
            <a:picLocks noChangeAspect="1" noChangeArrowheads="1"/>
          </p:cNvPicPr>
          <p:nvPr/>
        </p:nvPicPr>
        <p:blipFill>
          <a:blip r:embed="rId2"/>
          <a:srcRect/>
          <a:stretch>
            <a:fillRect/>
          </a:stretch>
        </p:blipFill>
        <p:spPr bwMode="auto">
          <a:xfrm>
            <a:off x="2895601" y="3859214"/>
            <a:ext cx="3459163" cy="2160587"/>
          </a:xfrm>
          <a:prstGeom prst="rect">
            <a:avLst/>
          </a:prstGeom>
          <a:noFill/>
          <a:ln w="12700">
            <a:noFill/>
            <a:miter lim="800000"/>
            <a:headEnd/>
            <a:tailEnd/>
          </a:ln>
          <a:effectLst/>
        </p:spPr>
      </p:pic>
      <p:graphicFrame>
        <p:nvGraphicFramePr>
          <p:cNvPr id="1683456" name="Object 1024"/>
          <p:cNvGraphicFramePr>
            <a:graphicFrameLocks noChangeAspect="1"/>
          </p:cNvGraphicFramePr>
          <p:nvPr/>
        </p:nvGraphicFramePr>
        <p:xfrm>
          <a:off x="6781800" y="3629026"/>
          <a:ext cx="2319338" cy="2360613"/>
        </p:xfrm>
        <a:graphic>
          <a:graphicData uri="http://schemas.openxmlformats.org/presentationml/2006/ole">
            <mc:AlternateContent xmlns:mc="http://schemas.openxmlformats.org/markup-compatibility/2006">
              <mc:Choice xmlns:v="urn:schemas-microsoft-com:vml" Requires="v">
                <p:oleObj name="VISIO" r:id="rId3" imgW="3168720" imgH="3227760" progId="Visio.Drawing.6">
                  <p:embed/>
                </p:oleObj>
              </mc:Choice>
              <mc:Fallback>
                <p:oleObj name="VISIO" r:id="rId3" imgW="3168720" imgH="3227760" progId="Visio.Drawing.6">
                  <p:embed/>
                  <p:pic>
                    <p:nvPicPr>
                      <p:cNvPr id="168345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629026"/>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5" name="Rectangle 3"/>
          <p:cNvSpPr>
            <a:spLocks noGrp="1" noChangeArrowheads="1"/>
          </p:cNvSpPr>
          <p:nvPr>
            <p:ph idx="1"/>
          </p:nvPr>
        </p:nvSpPr>
        <p:spPr>
          <a:xfrm>
            <a:off x="571499" y="1137256"/>
            <a:ext cx="6517364" cy="4908082"/>
          </a:xfrm>
        </p:spPr>
        <p:txBody>
          <a:bodyPr>
            <a:normAutofit/>
          </a:bodyPr>
          <a:lstStyle/>
          <a:p>
            <a:r>
              <a:rPr lang="en-US" sz="2400" dirty="0"/>
              <a:t>Two main types of hierarchical clustering</a:t>
            </a:r>
          </a:p>
          <a:p>
            <a:pPr lvl="1"/>
            <a:r>
              <a:rPr lang="en-US" sz="2000" dirty="0"/>
              <a:t>Agglomerative:  </a:t>
            </a:r>
          </a:p>
          <a:p>
            <a:pPr lvl="2"/>
            <a:r>
              <a:rPr lang="en-US" sz="1800" dirty="0"/>
              <a:t> Start with the points as individual clusters</a:t>
            </a:r>
          </a:p>
          <a:p>
            <a:pPr lvl="2"/>
            <a:r>
              <a:rPr lang="en-US" sz="1800" dirty="0"/>
              <a:t> At each step, merge the closest pair of clusters until only one cluster (or k clusters) left</a:t>
            </a:r>
          </a:p>
          <a:p>
            <a:pPr lvl="4"/>
            <a:endParaRPr lang="en-US" dirty="0"/>
          </a:p>
          <a:p>
            <a:pPr lvl="1"/>
            <a:r>
              <a:rPr lang="en-US" sz="2000" dirty="0"/>
              <a:t>Divisive:  </a:t>
            </a:r>
          </a:p>
          <a:p>
            <a:pPr lvl="2"/>
            <a:r>
              <a:rPr lang="en-US" sz="1800" dirty="0"/>
              <a:t> Start with one, all-inclusive cluster </a:t>
            </a:r>
          </a:p>
          <a:p>
            <a:pPr lvl="2"/>
            <a:r>
              <a:rPr lang="en-US" sz="1800" dirty="0"/>
              <a:t> At each step, split a cluster until each cluster contains a point (or there are k clusters)</a:t>
            </a:r>
          </a:p>
          <a:p>
            <a:pPr lvl="4"/>
            <a:endParaRPr lang="en-US" dirty="0"/>
          </a:p>
          <a:p>
            <a:r>
              <a:rPr lang="en-US" sz="2400" dirty="0"/>
              <a:t>Traditional hierarchical algorithms use a similarity or distance matrix(proximity matrix)</a:t>
            </a:r>
          </a:p>
          <a:p>
            <a:pPr lvl="1"/>
            <a:r>
              <a:rPr lang="en-US" sz="2000" dirty="0"/>
              <a:t>Merge or split one cluster at a time</a:t>
            </a:r>
          </a:p>
          <a:p>
            <a:pPr lvl="4"/>
            <a:endParaRPr lang="en-US" sz="800" dirty="0"/>
          </a:p>
        </p:txBody>
      </p:sp>
      <p:sp>
        <p:nvSpPr>
          <p:cNvPr id="1620994" name="Rectangle 2"/>
          <p:cNvSpPr>
            <a:spLocks noGrp="1" noChangeArrowheads="1"/>
          </p:cNvSpPr>
          <p:nvPr>
            <p:ph type="title"/>
          </p:nvPr>
        </p:nvSpPr>
        <p:spPr/>
        <p:txBody>
          <a:bodyPr/>
          <a:lstStyle/>
          <a:p>
            <a:r>
              <a:rPr lang="en-US" dirty="0">
                <a:solidFill>
                  <a:srgbClr val="FF0000"/>
                </a:solidFill>
              </a:rPr>
              <a:t>Hierarchical Clustering</a:t>
            </a:r>
          </a:p>
        </p:txBody>
      </p:sp>
      <p:sp>
        <p:nvSpPr>
          <p:cNvPr id="4" name="Slide Number Placeholder 3">
            <a:extLst>
              <a:ext uri="{FF2B5EF4-FFF2-40B4-BE49-F238E27FC236}">
                <a16:creationId xmlns:a16="http://schemas.microsoft.com/office/drawing/2014/main" id="{E6AAFF02-6B1D-4121-A96C-2B2365034EA4}"/>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33</a:t>
            </a:fld>
            <a:endParaRPr lang="en-GB"/>
          </a:p>
        </p:txBody>
      </p:sp>
      <p:pic>
        <p:nvPicPr>
          <p:cNvPr id="2" name="Picture 1">
            <a:extLst>
              <a:ext uri="{FF2B5EF4-FFF2-40B4-BE49-F238E27FC236}">
                <a16:creationId xmlns:a16="http://schemas.microsoft.com/office/drawing/2014/main" id="{0BF05D91-716E-4F27-8260-BE98FD970909}"/>
              </a:ext>
            </a:extLst>
          </p:cNvPr>
          <p:cNvPicPr>
            <a:picLocks noChangeAspect="1"/>
          </p:cNvPicPr>
          <p:nvPr/>
        </p:nvPicPr>
        <p:blipFill>
          <a:blip r:embed="rId2"/>
          <a:stretch>
            <a:fillRect/>
          </a:stretch>
        </p:blipFill>
        <p:spPr>
          <a:xfrm>
            <a:off x="7758622" y="136525"/>
            <a:ext cx="3089542" cy="2886616"/>
          </a:xfrm>
          <a:prstGeom prst="rect">
            <a:avLst/>
          </a:prstGeom>
        </p:spPr>
      </p:pic>
      <p:pic>
        <p:nvPicPr>
          <p:cNvPr id="3" name="Picture 2">
            <a:extLst>
              <a:ext uri="{FF2B5EF4-FFF2-40B4-BE49-F238E27FC236}">
                <a16:creationId xmlns:a16="http://schemas.microsoft.com/office/drawing/2014/main" id="{B808CB54-8D04-49F2-817D-CB6A0EBCD28F}"/>
              </a:ext>
            </a:extLst>
          </p:cNvPr>
          <p:cNvPicPr>
            <a:picLocks noChangeAspect="1"/>
          </p:cNvPicPr>
          <p:nvPr/>
        </p:nvPicPr>
        <p:blipFill>
          <a:blip r:embed="rId3"/>
          <a:stretch>
            <a:fillRect/>
          </a:stretch>
        </p:blipFill>
        <p:spPr>
          <a:xfrm>
            <a:off x="7964035" y="3316549"/>
            <a:ext cx="3137626" cy="28866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4480" name="Object 1024"/>
          <p:cNvGraphicFramePr>
            <a:graphicFrameLocks noGrp="1" noChangeAspect="1"/>
          </p:cNvGraphicFramePr>
          <p:nvPr>
            <p:ph idx="1"/>
            <p:extLst>
              <p:ext uri="{D42A27DB-BD31-4B8C-83A1-F6EECF244321}">
                <p14:modId xmlns:p14="http://schemas.microsoft.com/office/powerpoint/2010/main" val="472290380"/>
              </p:ext>
            </p:extLst>
          </p:nvPr>
        </p:nvGraphicFramePr>
        <p:xfrm>
          <a:off x="6968279" y="4960937"/>
          <a:ext cx="4056063" cy="714375"/>
        </p:xfrm>
        <a:graphic>
          <a:graphicData uri="http://schemas.openxmlformats.org/presentationml/2006/ole">
            <mc:AlternateContent xmlns:mc="http://schemas.openxmlformats.org/markup-compatibility/2006">
              <mc:Choice xmlns:v="urn:schemas-microsoft-com:vml" Requires="v">
                <p:oleObj name="Visio" r:id="rId2" imgW="7949438" imgH="1399827" progId="Visio.Drawing.6">
                  <p:embed/>
                </p:oleObj>
              </mc:Choice>
              <mc:Fallback>
                <p:oleObj name="Visio" r:id="rId2" imgW="7949438" imgH="1399827" progId="Visio.Drawing.6">
                  <p:embed/>
                  <p:pic>
                    <p:nvPicPr>
                      <p:cNvPr id="168448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279" y="4960937"/>
                        <a:ext cx="4056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3042" name="Rectangle 2"/>
          <p:cNvSpPr>
            <a:spLocks noGrp="1" noChangeArrowheads="1"/>
          </p:cNvSpPr>
          <p:nvPr>
            <p:ph type="title"/>
          </p:nvPr>
        </p:nvSpPr>
        <p:spPr/>
        <p:txBody>
          <a:bodyPr/>
          <a:lstStyle/>
          <a:p>
            <a:r>
              <a:rPr lang="en-US" dirty="0">
                <a:solidFill>
                  <a:srgbClr val="FF0000"/>
                </a:solidFill>
              </a:rPr>
              <a:t>Agglomerative Clustering – Initial setup</a:t>
            </a:r>
            <a:endParaRPr lang="en-US" dirty="0"/>
          </a:p>
        </p:txBody>
      </p:sp>
      <p:sp>
        <p:nvSpPr>
          <p:cNvPr id="1623043" name="Rectangle 3"/>
          <p:cNvSpPr>
            <a:spLocks noGrp="1" noChangeArrowheads="1"/>
          </p:cNvSpPr>
          <p:nvPr>
            <p:ph type="body" idx="4294967295"/>
          </p:nvPr>
        </p:nvSpPr>
        <p:spPr>
          <a:xfrm>
            <a:off x="0" y="1503363"/>
            <a:ext cx="6282479" cy="4352925"/>
          </a:xfrm>
        </p:spPr>
        <p:txBody>
          <a:bodyPr/>
          <a:lstStyle/>
          <a:p>
            <a:r>
              <a:rPr lang="en-US" dirty="0"/>
              <a:t>Start with clusters of individual points and a proximity matrix</a:t>
            </a:r>
          </a:p>
          <a:p>
            <a:pPr lvl="1"/>
            <a:endParaRPr lang="en-US" dirty="0"/>
          </a:p>
        </p:txBody>
      </p:sp>
      <p:sp>
        <p:nvSpPr>
          <p:cNvPr id="2" name="Slide Number Placeholder 1">
            <a:extLst>
              <a:ext uri="{FF2B5EF4-FFF2-40B4-BE49-F238E27FC236}">
                <a16:creationId xmlns:a16="http://schemas.microsoft.com/office/drawing/2014/main" id="{4EC6B081-470A-4926-85CF-EE0E60A0FB0C}"/>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34</a:t>
            </a:fld>
            <a:endParaRPr lang="en-GB"/>
          </a:p>
        </p:txBody>
      </p:sp>
      <p:sp>
        <p:nvSpPr>
          <p:cNvPr id="1623044" name="Oval 4"/>
          <p:cNvSpPr>
            <a:spLocks noChangeArrowheads="1"/>
          </p:cNvSpPr>
          <p:nvPr/>
        </p:nvSpPr>
        <p:spPr bwMode="auto">
          <a:xfrm>
            <a:off x="2209800" y="44037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45" name="Oval 5"/>
          <p:cNvSpPr>
            <a:spLocks noChangeArrowheads="1"/>
          </p:cNvSpPr>
          <p:nvPr/>
        </p:nvSpPr>
        <p:spPr bwMode="auto">
          <a:xfrm>
            <a:off x="4267200" y="54705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46" name="Oval 6"/>
          <p:cNvSpPr>
            <a:spLocks noChangeArrowheads="1"/>
          </p:cNvSpPr>
          <p:nvPr/>
        </p:nvSpPr>
        <p:spPr bwMode="auto">
          <a:xfrm>
            <a:off x="3124200" y="35655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47" name="Oval 7"/>
          <p:cNvSpPr>
            <a:spLocks noChangeArrowheads="1"/>
          </p:cNvSpPr>
          <p:nvPr/>
        </p:nvSpPr>
        <p:spPr bwMode="auto">
          <a:xfrm>
            <a:off x="2971800" y="53181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48" name="Oval 8"/>
          <p:cNvSpPr>
            <a:spLocks noChangeArrowheads="1"/>
          </p:cNvSpPr>
          <p:nvPr/>
        </p:nvSpPr>
        <p:spPr bwMode="auto">
          <a:xfrm>
            <a:off x="4648200" y="35655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49" name="Oval 9"/>
          <p:cNvSpPr>
            <a:spLocks noChangeArrowheads="1"/>
          </p:cNvSpPr>
          <p:nvPr/>
        </p:nvSpPr>
        <p:spPr bwMode="auto">
          <a:xfrm>
            <a:off x="3124200" y="29559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50" name="Oval 10"/>
          <p:cNvSpPr>
            <a:spLocks noChangeArrowheads="1"/>
          </p:cNvSpPr>
          <p:nvPr/>
        </p:nvSpPr>
        <p:spPr bwMode="auto">
          <a:xfrm>
            <a:off x="1981200" y="47085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51" name="Oval 11"/>
          <p:cNvSpPr>
            <a:spLocks noChangeArrowheads="1"/>
          </p:cNvSpPr>
          <p:nvPr/>
        </p:nvSpPr>
        <p:spPr bwMode="auto">
          <a:xfrm>
            <a:off x="3352800" y="53181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52" name="Oval 12"/>
          <p:cNvSpPr>
            <a:spLocks noChangeArrowheads="1"/>
          </p:cNvSpPr>
          <p:nvPr/>
        </p:nvSpPr>
        <p:spPr bwMode="auto">
          <a:xfrm>
            <a:off x="4648200" y="50895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53" name="Oval 13"/>
          <p:cNvSpPr>
            <a:spLocks noChangeArrowheads="1"/>
          </p:cNvSpPr>
          <p:nvPr/>
        </p:nvSpPr>
        <p:spPr bwMode="auto">
          <a:xfrm>
            <a:off x="3657600" y="30321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54" name="Oval 14"/>
          <p:cNvSpPr>
            <a:spLocks noChangeArrowheads="1"/>
          </p:cNvSpPr>
          <p:nvPr/>
        </p:nvSpPr>
        <p:spPr bwMode="auto">
          <a:xfrm>
            <a:off x="4724400" y="40989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623055" name="Oval 15"/>
          <p:cNvSpPr>
            <a:spLocks noChangeArrowheads="1"/>
          </p:cNvSpPr>
          <p:nvPr/>
        </p:nvSpPr>
        <p:spPr bwMode="auto">
          <a:xfrm>
            <a:off x="5257800" y="3184525"/>
            <a:ext cx="228600" cy="228600"/>
          </a:xfrm>
          <a:prstGeom prst="ellipse">
            <a:avLst/>
          </a:prstGeom>
          <a:solidFill>
            <a:schemeClr val="bg1"/>
          </a:solidFill>
          <a:ln w="12700">
            <a:solidFill>
              <a:schemeClr val="tx1"/>
            </a:solidFill>
            <a:round/>
            <a:headEnd/>
            <a:tailEnd/>
          </a:ln>
          <a:effectLst/>
        </p:spPr>
        <p:txBody>
          <a:bodyPr wrap="none" anchor="ctr"/>
          <a:lstStyle/>
          <a:p>
            <a:endParaRPr lang="en-US"/>
          </a:p>
        </p:txBody>
      </p:sp>
      <p:grpSp>
        <p:nvGrpSpPr>
          <p:cNvPr id="1623056" name="Group 16"/>
          <p:cNvGrpSpPr>
            <a:grpSpLocks/>
          </p:cNvGrpSpPr>
          <p:nvPr/>
        </p:nvGrpSpPr>
        <p:grpSpPr bwMode="auto">
          <a:xfrm>
            <a:off x="7162800" y="1675606"/>
            <a:ext cx="3200400" cy="2789237"/>
            <a:chOff x="3456" y="1622"/>
            <a:chExt cx="2160" cy="2058"/>
          </a:xfrm>
        </p:grpSpPr>
        <p:sp>
          <p:nvSpPr>
            <p:cNvPr id="1623057" name="Line 17"/>
            <p:cNvSpPr>
              <a:spLocks noChangeShapeType="1"/>
            </p:cNvSpPr>
            <p:nvPr/>
          </p:nvSpPr>
          <p:spPr bwMode="auto">
            <a:xfrm>
              <a:off x="3696" y="1622"/>
              <a:ext cx="0" cy="1680"/>
            </a:xfrm>
            <a:prstGeom prst="line">
              <a:avLst/>
            </a:prstGeom>
            <a:noFill/>
            <a:ln w="12700">
              <a:solidFill>
                <a:schemeClr val="tx1"/>
              </a:solidFill>
              <a:round/>
              <a:headEnd/>
              <a:tailEnd/>
            </a:ln>
            <a:effectLst/>
          </p:spPr>
          <p:txBody>
            <a:bodyPr/>
            <a:lstStyle/>
            <a:p>
              <a:endParaRPr lang="en-US"/>
            </a:p>
          </p:txBody>
        </p:sp>
        <p:sp>
          <p:nvSpPr>
            <p:cNvPr id="1623058" name="Line 18"/>
            <p:cNvSpPr>
              <a:spLocks noChangeShapeType="1"/>
            </p:cNvSpPr>
            <p:nvPr/>
          </p:nvSpPr>
          <p:spPr bwMode="auto">
            <a:xfrm>
              <a:off x="3504" y="1814"/>
              <a:ext cx="1872" cy="0"/>
            </a:xfrm>
            <a:prstGeom prst="line">
              <a:avLst/>
            </a:prstGeom>
            <a:noFill/>
            <a:ln w="12700">
              <a:solidFill>
                <a:schemeClr val="tx1"/>
              </a:solidFill>
              <a:round/>
              <a:headEnd/>
              <a:tailEnd/>
            </a:ln>
            <a:effectLst/>
          </p:spPr>
          <p:txBody>
            <a:bodyPr/>
            <a:lstStyle/>
            <a:p>
              <a:endParaRPr lang="en-US"/>
            </a:p>
          </p:txBody>
        </p:sp>
        <p:sp>
          <p:nvSpPr>
            <p:cNvPr id="1623059" name="Line 19"/>
            <p:cNvSpPr>
              <a:spLocks noChangeShapeType="1"/>
            </p:cNvSpPr>
            <p:nvPr/>
          </p:nvSpPr>
          <p:spPr bwMode="auto">
            <a:xfrm>
              <a:off x="4012" y="1622"/>
              <a:ext cx="0" cy="1680"/>
            </a:xfrm>
            <a:prstGeom prst="line">
              <a:avLst/>
            </a:prstGeom>
            <a:noFill/>
            <a:ln w="12700">
              <a:solidFill>
                <a:schemeClr val="tx1"/>
              </a:solidFill>
              <a:round/>
              <a:headEnd/>
              <a:tailEnd/>
            </a:ln>
            <a:effectLst/>
          </p:spPr>
          <p:txBody>
            <a:bodyPr/>
            <a:lstStyle/>
            <a:p>
              <a:endParaRPr lang="en-US"/>
            </a:p>
          </p:txBody>
        </p:sp>
        <p:sp>
          <p:nvSpPr>
            <p:cNvPr id="1623060" name="Line 20"/>
            <p:cNvSpPr>
              <a:spLocks noChangeShapeType="1"/>
            </p:cNvSpPr>
            <p:nvPr/>
          </p:nvSpPr>
          <p:spPr bwMode="auto">
            <a:xfrm>
              <a:off x="4329" y="1622"/>
              <a:ext cx="0" cy="1680"/>
            </a:xfrm>
            <a:prstGeom prst="line">
              <a:avLst/>
            </a:prstGeom>
            <a:noFill/>
            <a:ln w="12700">
              <a:solidFill>
                <a:schemeClr val="tx1"/>
              </a:solidFill>
              <a:round/>
              <a:headEnd/>
              <a:tailEnd/>
            </a:ln>
            <a:effectLst/>
          </p:spPr>
          <p:txBody>
            <a:bodyPr/>
            <a:lstStyle/>
            <a:p>
              <a:endParaRPr lang="en-US"/>
            </a:p>
          </p:txBody>
        </p:sp>
        <p:sp>
          <p:nvSpPr>
            <p:cNvPr id="1623061" name="Line 21"/>
            <p:cNvSpPr>
              <a:spLocks noChangeShapeType="1"/>
            </p:cNvSpPr>
            <p:nvPr/>
          </p:nvSpPr>
          <p:spPr bwMode="auto">
            <a:xfrm>
              <a:off x="4646" y="1622"/>
              <a:ext cx="0" cy="1680"/>
            </a:xfrm>
            <a:prstGeom prst="line">
              <a:avLst/>
            </a:prstGeom>
            <a:noFill/>
            <a:ln w="12700">
              <a:solidFill>
                <a:schemeClr val="tx1"/>
              </a:solidFill>
              <a:round/>
              <a:headEnd/>
              <a:tailEnd/>
            </a:ln>
            <a:effectLst/>
          </p:spPr>
          <p:txBody>
            <a:bodyPr/>
            <a:lstStyle/>
            <a:p>
              <a:endParaRPr lang="en-US"/>
            </a:p>
          </p:txBody>
        </p:sp>
        <p:sp>
          <p:nvSpPr>
            <p:cNvPr id="1623062" name="Line 22"/>
            <p:cNvSpPr>
              <a:spLocks noChangeShapeType="1"/>
            </p:cNvSpPr>
            <p:nvPr/>
          </p:nvSpPr>
          <p:spPr bwMode="auto">
            <a:xfrm>
              <a:off x="4963" y="1622"/>
              <a:ext cx="0" cy="1680"/>
            </a:xfrm>
            <a:prstGeom prst="line">
              <a:avLst/>
            </a:prstGeom>
            <a:noFill/>
            <a:ln w="12700">
              <a:solidFill>
                <a:schemeClr val="tx1"/>
              </a:solidFill>
              <a:round/>
              <a:headEnd/>
              <a:tailEnd/>
            </a:ln>
            <a:effectLst/>
          </p:spPr>
          <p:txBody>
            <a:bodyPr/>
            <a:lstStyle/>
            <a:p>
              <a:endParaRPr lang="en-US"/>
            </a:p>
          </p:txBody>
        </p:sp>
        <p:sp>
          <p:nvSpPr>
            <p:cNvPr id="1623063" name="Line 23"/>
            <p:cNvSpPr>
              <a:spLocks noChangeShapeType="1"/>
            </p:cNvSpPr>
            <p:nvPr/>
          </p:nvSpPr>
          <p:spPr bwMode="auto">
            <a:xfrm>
              <a:off x="5280" y="1622"/>
              <a:ext cx="0" cy="1680"/>
            </a:xfrm>
            <a:prstGeom prst="line">
              <a:avLst/>
            </a:prstGeom>
            <a:noFill/>
            <a:ln w="12700">
              <a:solidFill>
                <a:schemeClr val="tx1"/>
              </a:solidFill>
              <a:round/>
              <a:headEnd/>
              <a:tailEnd/>
            </a:ln>
            <a:effectLst/>
          </p:spPr>
          <p:txBody>
            <a:bodyPr/>
            <a:lstStyle/>
            <a:p>
              <a:endParaRPr lang="en-US"/>
            </a:p>
          </p:txBody>
        </p:sp>
        <p:sp>
          <p:nvSpPr>
            <p:cNvPr id="1623064" name="Line 24"/>
            <p:cNvSpPr>
              <a:spLocks noChangeShapeType="1"/>
            </p:cNvSpPr>
            <p:nvPr/>
          </p:nvSpPr>
          <p:spPr bwMode="auto">
            <a:xfrm>
              <a:off x="3504" y="2073"/>
              <a:ext cx="1872" cy="0"/>
            </a:xfrm>
            <a:prstGeom prst="line">
              <a:avLst/>
            </a:prstGeom>
            <a:noFill/>
            <a:ln w="12700">
              <a:solidFill>
                <a:schemeClr val="tx1"/>
              </a:solidFill>
              <a:round/>
              <a:headEnd/>
              <a:tailEnd/>
            </a:ln>
            <a:effectLst/>
          </p:spPr>
          <p:txBody>
            <a:bodyPr/>
            <a:lstStyle/>
            <a:p>
              <a:endParaRPr lang="en-US"/>
            </a:p>
          </p:txBody>
        </p:sp>
        <p:sp>
          <p:nvSpPr>
            <p:cNvPr id="1623065" name="Line 25"/>
            <p:cNvSpPr>
              <a:spLocks noChangeShapeType="1"/>
            </p:cNvSpPr>
            <p:nvPr/>
          </p:nvSpPr>
          <p:spPr bwMode="auto">
            <a:xfrm>
              <a:off x="3504" y="2332"/>
              <a:ext cx="1872" cy="0"/>
            </a:xfrm>
            <a:prstGeom prst="line">
              <a:avLst/>
            </a:prstGeom>
            <a:noFill/>
            <a:ln w="12700">
              <a:solidFill>
                <a:schemeClr val="tx1"/>
              </a:solidFill>
              <a:round/>
              <a:headEnd/>
              <a:tailEnd/>
            </a:ln>
            <a:effectLst/>
          </p:spPr>
          <p:txBody>
            <a:bodyPr/>
            <a:lstStyle/>
            <a:p>
              <a:endParaRPr lang="en-US"/>
            </a:p>
          </p:txBody>
        </p:sp>
        <p:sp>
          <p:nvSpPr>
            <p:cNvPr id="1623066" name="Line 26"/>
            <p:cNvSpPr>
              <a:spLocks noChangeShapeType="1"/>
            </p:cNvSpPr>
            <p:nvPr/>
          </p:nvSpPr>
          <p:spPr bwMode="auto">
            <a:xfrm>
              <a:off x="3504" y="2591"/>
              <a:ext cx="1872" cy="0"/>
            </a:xfrm>
            <a:prstGeom prst="line">
              <a:avLst/>
            </a:prstGeom>
            <a:noFill/>
            <a:ln w="12700">
              <a:solidFill>
                <a:schemeClr val="tx1"/>
              </a:solidFill>
              <a:round/>
              <a:headEnd/>
              <a:tailEnd/>
            </a:ln>
            <a:effectLst/>
          </p:spPr>
          <p:txBody>
            <a:bodyPr/>
            <a:lstStyle/>
            <a:p>
              <a:endParaRPr lang="en-US"/>
            </a:p>
          </p:txBody>
        </p:sp>
        <p:sp>
          <p:nvSpPr>
            <p:cNvPr id="1623067" name="Line 27"/>
            <p:cNvSpPr>
              <a:spLocks noChangeShapeType="1"/>
            </p:cNvSpPr>
            <p:nvPr/>
          </p:nvSpPr>
          <p:spPr bwMode="auto">
            <a:xfrm>
              <a:off x="3504" y="2850"/>
              <a:ext cx="1872" cy="0"/>
            </a:xfrm>
            <a:prstGeom prst="line">
              <a:avLst/>
            </a:prstGeom>
            <a:noFill/>
            <a:ln w="12700">
              <a:solidFill>
                <a:schemeClr val="tx1"/>
              </a:solidFill>
              <a:round/>
              <a:headEnd/>
              <a:tailEnd/>
            </a:ln>
            <a:effectLst/>
          </p:spPr>
          <p:txBody>
            <a:bodyPr/>
            <a:lstStyle/>
            <a:p>
              <a:endParaRPr lang="en-US"/>
            </a:p>
          </p:txBody>
        </p:sp>
        <p:sp>
          <p:nvSpPr>
            <p:cNvPr id="1623068" name="Line 28"/>
            <p:cNvSpPr>
              <a:spLocks noChangeShapeType="1"/>
            </p:cNvSpPr>
            <p:nvPr/>
          </p:nvSpPr>
          <p:spPr bwMode="auto">
            <a:xfrm>
              <a:off x="3504" y="3110"/>
              <a:ext cx="1872" cy="0"/>
            </a:xfrm>
            <a:prstGeom prst="line">
              <a:avLst/>
            </a:prstGeom>
            <a:noFill/>
            <a:ln w="12700">
              <a:solidFill>
                <a:schemeClr val="tx1"/>
              </a:solidFill>
              <a:round/>
              <a:headEnd/>
              <a:tailEnd/>
            </a:ln>
            <a:effectLst/>
          </p:spPr>
          <p:txBody>
            <a:bodyPr/>
            <a:lstStyle/>
            <a:p>
              <a:endParaRPr lang="en-US"/>
            </a:p>
          </p:txBody>
        </p:sp>
        <p:sp>
          <p:nvSpPr>
            <p:cNvPr id="1623069" name="Text Box 29"/>
            <p:cNvSpPr txBox="1">
              <a:spLocks noChangeArrowheads="1"/>
            </p:cNvSpPr>
            <p:nvPr/>
          </p:nvSpPr>
          <p:spPr bwMode="auto">
            <a:xfrm>
              <a:off x="3456" y="1862"/>
              <a:ext cx="336" cy="27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3070" name="Text Box 30"/>
            <p:cNvSpPr txBox="1">
              <a:spLocks noChangeArrowheads="1"/>
            </p:cNvSpPr>
            <p:nvPr/>
          </p:nvSpPr>
          <p:spPr bwMode="auto">
            <a:xfrm>
              <a:off x="3456" y="2390"/>
              <a:ext cx="336" cy="27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3071" name="Text Box 31"/>
            <p:cNvSpPr txBox="1">
              <a:spLocks noChangeArrowheads="1"/>
            </p:cNvSpPr>
            <p:nvPr/>
          </p:nvSpPr>
          <p:spPr bwMode="auto">
            <a:xfrm>
              <a:off x="3456" y="2917"/>
              <a:ext cx="336" cy="27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3072" name="Text Box 32"/>
            <p:cNvSpPr txBox="1">
              <a:spLocks noChangeArrowheads="1"/>
            </p:cNvSpPr>
            <p:nvPr/>
          </p:nvSpPr>
          <p:spPr bwMode="auto">
            <a:xfrm>
              <a:off x="3456" y="2679"/>
              <a:ext cx="336" cy="27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3073" name="Text Box 33"/>
            <p:cNvSpPr txBox="1">
              <a:spLocks noChangeArrowheads="1"/>
            </p:cNvSpPr>
            <p:nvPr/>
          </p:nvSpPr>
          <p:spPr bwMode="auto">
            <a:xfrm>
              <a:off x="3456" y="2150"/>
              <a:ext cx="336" cy="27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3074" name="Text Box 34"/>
            <p:cNvSpPr txBox="1">
              <a:spLocks noChangeArrowheads="1"/>
            </p:cNvSpPr>
            <p:nvPr/>
          </p:nvSpPr>
          <p:spPr bwMode="auto">
            <a:xfrm>
              <a:off x="3744" y="1622"/>
              <a:ext cx="337" cy="27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3075" name="Text Box 35"/>
            <p:cNvSpPr txBox="1">
              <a:spLocks noChangeArrowheads="1"/>
            </p:cNvSpPr>
            <p:nvPr/>
          </p:nvSpPr>
          <p:spPr bwMode="auto">
            <a:xfrm>
              <a:off x="4032" y="1622"/>
              <a:ext cx="336" cy="27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3076" name="Text Box 36"/>
            <p:cNvSpPr txBox="1">
              <a:spLocks noChangeArrowheads="1"/>
            </p:cNvSpPr>
            <p:nvPr/>
          </p:nvSpPr>
          <p:spPr bwMode="auto">
            <a:xfrm>
              <a:off x="4368" y="1622"/>
              <a:ext cx="336" cy="27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3077" name="Text Box 37"/>
            <p:cNvSpPr txBox="1">
              <a:spLocks noChangeArrowheads="1"/>
            </p:cNvSpPr>
            <p:nvPr/>
          </p:nvSpPr>
          <p:spPr bwMode="auto">
            <a:xfrm>
              <a:off x="4704" y="1622"/>
              <a:ext cx="336" cy="27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3078" name="Text Box 38"/>
            <p:cNvSpPr txBox="1">
              <a:spLocks noChangeArrowheads="1"/>
            </p:cNvSpPr>
            <p:nvPr/>
          </p:nvSpPr>
          <p:spPr bwMode="auto">
            <a:xfrm>
              <a:off x="4944" y="1622"/>
              <a:ext cx="336" cy="27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3079" name="Text Box 39"/>
            <p:cNvSpPr txBox="1">
              <a:spLocks noChangeArrowheads="1"/>
            </p:cNvSpPr>
            <p:nvPr/>
          </p:nvSpPr>
          <p:spPr bwMode="auto">
            <a:xfrm>
              <a:off x="5280" y="1622"/>
              <a:ext cx="336" cy="248"/>
            </a:xfrm>
            <a:prstGeom prst="rect">
              <a:avLst/>
            </a:prstGeom>
            <a:noFill/>
            <a:ln w="12700">
              <a:noFill/>
              <a:miter lim="800000"/>
              <a:headEnd/>
              <a:tailEnd/>
            </a:ln>
            <a:effectLst/>
          </p:spPr>
          <p:txBody>
            <a:bodyPr>
              <a:spAutoFit/>
            </a:bodyPr>
            <a:lstStyle/>
            <a:p>
              <a:pPr>
                <a:spcBef>
                  <a:spcPct val="50000"/>
                </a:spcBef>
              </a:pPr>
              <a:r>
                <a:rPr lang="en-US" sz="1600"/>
                <a:t>. . .</a:t>
              </a:r>
            </a:p>
          </p:txBody>
        </p:sp>
        <p:sp>
          <p:nvSpPr>
            <p:cNvPr id="1623080" name="Text Box 40"/>
            <p:cNvSpPr txBox="1">
              <a:spLocks noChangeArrowheads="1"/>
            </p:cNvSpPr>
            <p:nvPr/>
          </p:nvSpPr>
          <p:spPr bwMode="auto">
            <a:xfrm>
              <a:off x="3504" y="3072"/>
              <a:ext cx="192" cy="608"/>
            </a:xfrm>
            <a:prstGeom prst="rect">
              <a:avLst/>
            </a:prstGeom>
            <a:noFill/>
            <a:ln w="12700">
              <a:noFill/>
              <a:miter lim="800000"/>
              <a:headEnd/>
              <a:tailEnd/>
            </a:ln>
            <a:effectLst/>
          </p:spPr>
          <p:txBody>
            <a:bodyPr>
              <a:spAutoFit/>
            </a:bodyPr>
            <a:lstStyle/>
            <a:p>
              <a:pPr>
                <a:spcBef>
                  <a:spcPct val="50000"/>
                </a:spcBef>
              </a:pPr>
              <a:r>
                <a:rPr lang="en-US" sz="1200"/>
                <a:t>.</a:t>
              </a:r>
            </a:p>
            <a:p>
              <a:pPr>
                <a:spcBef>
                  <a:spcPct val="50000"/>
                </a:spcBef>
              </a:pPr>
              <a:r>
                <a:rPr lang="en-US" sz="1200"/>
                <a:t>.</a:t>
              </a:r>
            </a:p>
            <a:p>
              <a:pPr>
                <a:spcBef>
                  <a:spcPct val="50000"/>
                </a:spcBef>
              </a:pPr>
              <a:r>
                <a:rPr lang="en-US" sz="1200"/>
                <a:t>.</a:t>
              </a:r>
            </a:p>
          </p:txBody>
        </p:sp>
      </p:grpSp>
      <p:sp>
        <p:nvSpPr>
          <p:cNvPr id="1623081" name="Text Box 41"/>
          <p:cNvSpPr txBox="1">
            <a:spLocks noChangeArrowheads="1"/>
          </p:cNvSpPr>
          <p:nvPr/>
        </p:nvSpPr>
        <p:spPr bwMode="auto">
          <a:xfrm>
            <a:off x="7315200" y="4343401"/>
            <a:ext cx="2514600" cy="396875"/>
          </a:xfrm>
          <a:prstGeom prst="rect">
            <a:avLst/>
          </a:prstGeom>
          <a:noFill/>
          <a:ln w="12700">
            <a:noFill/>
            <a:miter lim="800000"/>
            <a:headEnd/>
            <a:tailEnd/>
          </a:ln>
          <a:effectLst/>
        </p:spPr>
        <p:txBody>
          <a:bodyPr>
            <a:spAutoFit/>
          </a:bodyPr>
          <a:lstStyle/>
          <a:p>
            <a:pPr>
              <a:spcBef>
                <a:spcPct val="50000"/>
              </a:spcBef>
            </a:pPr>
            <a:r>
              <a:rPr lang="en-US" sz="2000"/>
              <a:t>Proximity Matrix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5504" name="Object 1024"/>
          <p:cNvGraphicFramePr>
            <a:graphicFrameLocks noGrp="1" noChangeAspect="1"/>
          </p:cNvGraphicFramePr>
          <p:nvPr>
            <p:ph idx="1"/>
            <p:extLst>
              <p:ext uri="{D42A27DB-BD31-4B8C-83A1-F6EECF244321}">
                <p14:modId xmlns:p14="http://schemas.microsoft.com/office/powerpoint/2010/main" val="3379451065"/>
              </p:ext>
            </p:extLst>
          </p:nvPr>
        </p:nvGraphicFramePr>
        <p:xfrm>
          <a:off x="6172200" y="4713288"/>
          <a:ext cx="4081463" cy="1611312"/>
        </p:xfrm>
        <a:graphic>
          <a:graphicData uri="http://schemas.openxmlformats.org/presentationml/2006/ole">
            <mc:AlternateContent xmlns:mc="http://schemas.openxmlformats.org/markup-compatibility/2006">
              <mc:Choice xmlns:v="urn:schemas-microsoft-com:vml" Requires="v">
                <p:oleObj name="Visio" r:id="rId2" imgW="7591349" imgH="2996548" progId="Visio.Drawing.6">
                  <p:embed/>
                </p:oleObj>
              </mc:Choice>
              <mc:Fallback>
                <p:oleObj name="Visio" r:id="rId2" imgW="7591349" imgH="2996548" progId="Visio.Drawing.6">
                  <p:embed/>
                  <p:pic>
                    <p:nvPicPr>
                      <p:cNvPr id="1685504"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713288"/>
                        <a:ext cx="4081463"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4066" name="Rectangle 2"/>
          <p:cNvSpPr>
            <a:spLocks noGrp="1" noChangeArrowheads="1"/>
          </p:cNvSpPr>
          <p:nvPr>
            <p:ph type="title"/>
          </p:nvPr>
        </p:nvSpPr>
        <p:spPr/>
        <p:txBody>
          <a:bodyPr/>
          <a:lstStyle/>
          <a:p>
            <a:r>
              <a:rPr lang="en-US" dirty="0">
                <a:solidFill>
                  <a:srgbClr val="FF0000"/>
                </a:solidFill>
              </a:rPr>
              <a:t>Intermediate Situation</a:t>
            </a:r>
          </a:p>
        </p:txBody>
      </p:sp>
      <p:sp>
        <p:nvSpPr>
          <p:cNvPr id="1624067" name="Rectangle 3"/>
          <p:cNvSpPr>
            <a:spLocks noGrp="1" noChangeArrowheads="1"/>
          </p:cNvSpPr>
          <p:nvPr>
            <p:ph type="body" idx="4294967295"/>
          </p:nvPr>
        </p:nvSpPr>
        <p:spPr>
          <a:xfrm>
            <a:off x="0" y="1420813"/>
            <a:ext cx="10515600" cy="4351337"/>
          </a:xfrm>
        </p:spPr>
        <p:txBody>
          <a:bodyPr/>
          <a:lstStyle/>
          <a:p>
            <a:pPr marL="342900" indent="-342900"/>
            <a:r>
              <a:rPr lang="en-US" sz="2200" dirty="0"/>
              <a:t>After some merging steps, we have some clusters </a:t>
            </a:r>
          </a:p>
          <a:p>
            <a:pPr marL="742950" lvl="1" indent="-285750"/>
            <a:endParaRPr lang="en-US" sz="2000" dirty="0"/>
          </a:p>
        </p:txBody>
      </p:sp>
      <p:sp>
        <p:nvSpPr>
          <p:cNvPr id="2" name="Slide Number Placeholder 1">
            <a:extLst>
              <a:ext uri="{FF2B5EF4-FFF2-40B4-BE49-F238E27FC236}">
                <a16:creationId xmlns:a16="http://schemas.microsoft.com/office/drawing/2014/main" id="{C2CBE4D6-E748-4B50-B5D8-79149AD68608}"/>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35</a:t>
            </a:fld>
            <a:endParaRPr lang="en-GB"/>
          </a:p>
        </p:txBody>
      </p:sp>
      <p:sp>
        <p:nvSpPr>
          <p:cNvPr id="1624068" name="Freeform 4"/>
          <p:cNvSpPr>
            <a:spLocks/>
          </p:cNvSpPr>
          <p:nvPr/>
        </p:nvSpPr>
        <p:spPr bwMode="auto">
          <a:xfrm>
            <a:off x="2133600" y="3886201"/>
            <a:ext cx="546100" cy="7731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4069" name="Freeform 5"/>
          <p:cNvSpPr>
            <a:spLocks/>
          </p:cNvSpPr>
          <p:nvPr/>
        </p:nvSpPr>
        <p:spPr bwMode="auto">
          <a:xfrm rot="16200000">
            <a:off x="3124200" y="2667000"/>
            <a:ext cx="762000" cy="914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4070" name="Freeform 6"/>
          <p:cNvSpPr>
            <a:spLocks/>
          </p:cNvSpPr>
          <p:nvPr/>
        </p:nvSpPr>
        <p:spPr bwMode="auto">
          <a:xfrm rot="10800000">
            <a:off x="4876800" y="3048000"/>
            <a:ext cx="685800" cy="7620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4071" name="Freeform 7"/>
          <p:cNvSpPr>
            <a:spLocks/>
          </p:cNvSpPr>
          <p:nvPr/>
        </p:nvSpPr>
        <p:spPr bwMode="auto">
          <a:xfrm>
            <a:off x="2819400" y="4953001"/>
            <a:ext cx="774700" cy="7731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4072" name="Freeform 8"/>
          <p:cNvSpPr>
            <a:spLocks/>
          </p:cNvSpPr>
          <p:nvPr/>
        </p:nvSpPr>
        <p:spPr bwMode="auto">
          <a:xfrm rot="10800000">
            <a:off x="4114800" y="4876800"/>
            <a:ext cx="685800" cy="7620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4073" name="Text Box 9"/>
          <p:cNvSpPr txBox="1">
            <a:spLocks noChangeArrowheads="1"/>
          </p:cNvSpPr>
          <p:nvPr/>
        </p:nvSpPr>
        <p:spPr bwMode="auto">
          <a:xfrm>
            <a:off x="2209800" y="4191000"/>
            <a:ext cx="457200" cy="369332"/>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4074" name="Text Box 10"/>
          <p:cNvSpPr txBox="1">
            <a:spLocks noChangeArrowheads="1"/>
          </p:cNvSpPr>
          <p:nvPr/>
        </p:nvSpPr>
        <p:spPr bwMode="auto">
          <a:xfrm>
            <a:off x="4953000" y="3352800"/>
            <a:ext cx="457200" cy="369332"/>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4075" name="Text Box 11"/>
          <p:cNvSpPr txBox="1">
            <a:spLocks noChangeArrowheads="1"/>
          </p:cNvSpPr>
          <p:nvPr/>
        </p:nvSpPr>
        <p:spPr bwMode="auto">
          <a:xfrm>
            <a:off x="3048000" y="5181600"/>
            <a:ext cx="457200" cy="369332"/>
          </a:xfrm>
          <a:prstGeom prst="rect">
            <a:avLst/>
          </a:prstGeom>
          <a:noFill/>
          <a:ln w="12700">
            <a:noFill/>
            <a:miter lim="800000"/>
            <a:headEnd/>
            <a:tailEnd/>
          </a:ln>
          <a:effectLst/>
        </p:spPr>
        <p:txBody>
          <a:bodyPr>
            <a:spAutoFit/>
          </a:bodyPr>
          <a:lstStyle/>
          <a:p>
            <a:pPr>
              <a:spcBef>
                <a:spcPct val="50000"/>
              </a:spcBef>
            </a:pPr>
            <a:r>
              <a:rPr lang="en-US"/>
              <a:t>C2</a:t>
            </a:r>
          </a:p>
        </p:txBody>
      </p:sp>
      <p:sp>
        <p:nvSpPr>
          <p:cNvPr id="1624076" name="Text Box 12"/>
          <p:cNvSpPr txBox="1">
            <a:spLocks noChangeArrowheads="1"/>
          </p:cNvSpPr>
          <p:nvPr/>
        </p:nvSpPr>
        <p:spPr bwMode="auto">
          <a:xfrm>
            <a:off x="4267200" y="5105400"/>
            <a:ext cx="457200" cy="369332"/>
          </a:xfrm>
          <a:prstGeom prst="rect">
            <a:avLst/>
          </a:prstGeom>
          <a:noFill/>
          <a:ln w="12700">
            <a:noFill/>
            <a:miter lim="800000"/>
            <a:headEnd/>
            <a:tailEnd/>
          </a:ln>
          <a:effectLst/>
        </p:spPr>
        <p:txBody>
          <a:bodyPr>
            <a:spAutoFit/>
          </a:bodyPr>
          <a:lstStyle/>
          <a:p>
            <a:pPr>
              <a:spcBef>
                <a:spcPct val="50000"/>
              </a:spcBef>
            </a:pPr>
            <a:r>
              <a:rPr lang="en-US"/>
              <a:t>C5</a:t>
            </a:r>
          </a:p>
        </p:txBody>
      </p:sp>
      <p:sp>
        <p:nvSpPr>
          <p:cNvPr id="1624077" name="Text Box 13"/>
          <p:cNvSpPr txBox="1">
            <a:spLocks noChangeArrowheads="1"/>
          </p:cNvSpPr>
          <p:nvPr/>
        </p:nvSpPr>
        <p:spPr bwMode="auto">
          <a:xfrm>
            <a:off x="3276600" y="2971800"/>
            <a:ext cx="457200" cy="369332"/>
          </a:xfrm>
          <a:prstGeom prst="rect">
            <a:avLst/>
          </a:prstGeom>
          <a:noFill/>
          <a:ln w="12700">
            <a:noFill/>
            <a:miter lim="800000"/>
            <a:headEnd/>
            <a:tailEnd/>
          </a:ln>
          <a:effectLst/>
        </p:spPr>
        <p:txBody>
          <a:bodyPr>
            <a:spAutoFit/>
          </a:bodyPr>
          <a:lstStyle/>
          <a:p>
            <a:pPr>
              <a:spcBef>
                <a:spcPct val="50000"/>
              </a:spcBef>
            </a:pPr>
            <a:r>
              <a:rPr lang="en-US"/>
              <a:t>C3</a:t>
            </a:r>
          </a:p>
        </p:txBody>
      </p:sp>
      <p:grpSp>
        <p:nvGrpSpPr>
          <p:cNvPr id="1624078" name="Group 14"/>
          <p:cNvGrpSpPr>
            <a:grpSpLocks/>
          </p:cNvGrpSpPr>
          <p:nvPr/>
        </p:nvGrpSpPr>
        <p:grpSpPr bwMode="auto">
          <a:xfrm>
            <a:off x="7010400" y="1660526"/>
            <a:ext cx="2895600" cy="2277759"/>
            <a:chOff x="3456" y="1440"/>
            <a:chExt cx="1872" cy="1547"/>
          </a:xfrm>
        </p:grpSpPr>
        <p:sp>
          <p:nvSpPr>
            <p:cNvPr id="1624079" name="Text Box 15"/>
            <p:cNvSpPr txBox="1">
              <a:spLocks noChangeArrowheads="1"/>
            </p:cNvSpPr>
            <p:nvPr/>
          </p:nvSpPr>
          <p:spPr bwMode="auto">
            <a:xfrm>
              <a:off x="4032" y="1440"/>
              <a:ext cx="336" cy="251"/>
            </a:xfrm>
            <a:prstGeom prst="rect">
              <a:avLst/>
            </a:prstGeom>
            <a:noFill/>
            <a:ln w="12700">
              <a:noFill/>
              <a:miter lim="800000"/>
              <a:headEnd/>
              <a:tailEnd/>
            </a:ln>
            <a:effectLst/>
          </p:spPr>
          <p:txBody>
            <a:bodyPr>
              <a:spAutoFit/>
            </a:bodyPr>
            <a:lstStyle/>
            <a:p>
              <a:pPr>
                <a:spcBef>
                  <a:spcPct val="50000"/>
                </a:spcBef>
              </a:pPr>
              <a:r>
                <a:rPr lang="en-US"/>
                <a:t>C2</a:t>
              </a:r>
            </a:p>
          </p:txBody>
        </p:sp>
        <p:sp>
          <p:nvSpPr>
            <p:cNvPr id="1624080" name="Text Box 16"/>
            <p:cNvSpPr txBox="1">
              <a:spLocks noChangeArrowheads="1"/>
            </p:cNvSpPr>
            <p:nvPr/>
          </p:nvSpPr>
          <p:spPr bwMode="auto">
            <a:xfrm>
              <a:off x="3744" y="1440"/>
              <a:ext cx="336" cy="251"/>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4081" name="Line 17"/>
            <p:cNvSpPr>
              <a:spLocks noChangeShapeType="1"/>
            </p:cNvSpPr>
            <p:nvPr/>
          </p:nvSpPr>
          <p:spPr bwMode="auto">
            <a:xfrm>
              <a:off x="3696" y="1440"/>
              <a:ext cx="0" cy="1488"/>
            </a:xfrm>
            <a:prstGeom prst="line">
              <a:avLst/>
            </a:prstGeom>
            <a:noFill/>
            <a:ln w="12700">
              <a:solidFill>
                <a:schemeClr val="tx1"/>
              </a:solidFill>
              <a:round/>
              <a:headEnd/>
              <a:tailEnd/>
            </a:ln>
            <a:effectLst/>
          </p:spPr>
          <p:txBody>
            <a:bodyPr/>
            <a:lstStyle/>
            <a:p>
              <a:endParaRPr lang="en-US"/>
            </a:p>
          </p:txBody>
        </p:sp>
        <p:sp>
          <p:nvSpPr>
            <p:cNvPr id="1624082" name="Line 18"/>
            <p:cNvSpPr>
              <a:spLocks noChangeShapeType="1"/>
            </p:cNvSpPr>
            <p:nvPr/>
          </p:nvSpPr>
          <p:spPr bwMode="auto">
            <a:xfrm>
              <a:off x="3504" y="1632"/>
              <a:ext cx="1776" cy="0"/>
            </a:xfrm>
            <a:prstGeom prst="line">
              <a:avLst/>
            </a:prstGeom>
            <a:noFill/>
            <a:ln w="12700">
              <a:solidFill>
                <a:schemeClr val="tx1"/>
              </a:solidFill>
              <a:round/>
              <a:headEnd/>
              <a:tailEnd/>
            </a:ln>
            <a:effectLst/>
          </p:spPr>
          <p:txBody>
            <a:bodyPr/>
            <a:lstStyle/>
            <a:p>
              <a:endParaRPr lang="en-US"/>
            </a:p>
          </p:txBody>
        </p:sp>
        <p:sp>
          <p:nvSpPr>
            <p:cNvPr id="1624083" name="Line 19"/>
            <p:cNvSpPr>
              <a:spLocks noChangeShapeType="1"/>
            </p:cNvSpPr>
            <p:nvPr/>
          </p:nvSpPr>
          <p:spPr bwMode="auto">
            <a:xfrm>
              <a:off x="5280" y="1440"/>
              <a:ext cx="0" cy="1488"/>
            </a:xfrm>
            <a:prstGeom prst="line">
              <a:avLst/>
            </a:prstGeom>
            <a:noFill/>
            <a:ln w="12700">
              <a:solidFill>
                <a:schemeClr val="tx1"/>
              </a:solidFill>
              <a:round/>
              <a:headEnd/>
              <a:tailEnd/>
            </a:ln>
            <a:effectLst/>
          </p:spPr>
          <p:txBody>
            <a:bodyPr/>
            <a:lstStyle/>
            <a:p>
              <a:endParaRPr lang="en-US"/>
            </a:p>
          </p:txBody>
        </p:sp>
        <p:sp>
          <p:nvSpPr>
            <p:cNvPr id="1624084" name="Line 20"/>
            <p:cNvSpPr>
              <a:spLocks noChangeShapeType="1"/>
            </p:cNvSpPr>
            <p:nvPr/>
          </p:nvSpPr>
          <p:spPr bwMode="auto">
            <a:xfrm>
              <a:off x="3504" y="2928"/>
              <a:ext cx="1776" cy="0"/>
            </a:xfrm>
            <a:prstGeom prst="line">
              <a:avLst/>
            </a:prstGeom>
            <a:noFill/>
            <a:ln w="12700">
              <a:solidFill>
                <a:schemeClr val="tx1"/>
              </a:solidFill>
              <a:round/>
              <a:headEnd/>
              <a:tailEnd/>
            </a:ln>
            <a:effectLst/>
          </p:spPr>
          <p:txBody>
            <a:bodyPr/>
            <a:lstStyle/>
            <a:p>
              <a:endParaRPr lang="en-US"/>
            </a:p>
          </p:txBody>
        </p:sp>
        <p:sp>
          <p:nvSpPr>
            <p:cNvPr id="1624085" name="Text Box 21"/>
            <p:cNvSpPr txBox="1">
              <a:spLocks noChangeArrowheads="1"/>
            </p:cNvSpPr>
            <p:nvPr/>
          </p:nvSpPr>
          <p:spPr bwMode="auto">
            <a:xfrm>
              <a:off x="3456" y="1680"/>
              <a:ext cx="336" cy="251"/>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4086" name="Text Box 22"/>
            <p:cNvSpPr txBox="1">
              <a:spLocks noChangeArrowheads="1"/>
            </p:cNvSpPr>
            <p:nvPr/>
          </p:nvSpPr>
          <p:spPr bwMode="auto">
            <a:xfrm>
              <a:off x="3456" y="2207"/>
              <a:ext cx="336" cy="251"/>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4087" name="Text Box 23"/>
            <p:cNvSpPr txBox="1">
              <a:spLocks noChangeArrowheads="1"/>
            </p:cNvSpPr>
            <p:nvPr/>
          </p:nvSpPr>
          <p:spPr bwMode="auto">
            <a:xfrm>
              <a:off x="3456" y="2736"/>
              <a:ext cx="336" cy="251"/>
            </a:xfrm>
            <a:prstGeom prst="rect">
              <a:avLst/>
            </a:prstGeom>
            <a:noFill/>
            <a:ln w="12700">
              <a:noFill/>
              <a:miter lim="800000"/>
              <a:headEnd/>
              <a:tailEnd/>
            </a:ln>
            <a:effectLst/>
          </p:spPr>
          <p:txBody>
            <a:bodyPr>
              <a:spAutoFit/>
            </a:bodyPr>
            <a:lstStyle/>
            <a:p>
              <a:pPr>
                <a:spcBef>
                  <a:spcPct val="50000"/>
                </a:spcBef>
              </a:pPr>
              <a:r>
                <a:rPr lang="en-US"/>
                <a:t>C5</a:t>
              </a:r>
            </a:p>
          </p:txBody>
        </p:sp>
        <p:sp>
          <p:nvSpPr>
            <p:cNvPr id="1624088" name="Text Box 24"/>
            <p:cNvSpPr txBox="1">
              <a:spLocks noChangeArrowheads="1"/>
            </p:cNvSpPr>
            <p:nvPr/>
          </p:nvSpPr>
          <p:spPr bwMode="auto">
            <a:xfrm>
              <a:off x="3456" y="2496"/>
              <a:ext cx="336" cy="251"/>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4089" name="Text Box 25"/>
            <p:cNvSpPr txBox="1">
              <a:spLocks noChangeArrowheads="1"/>
            </p:cNvSpPr>
            <p:nvPr/>
          </p:nvSpPr>
          <p:spPr bwMode="auto">
            <a:xfrm>
              <a:off x="3456" y="1968"/>
              <a:ext cx="336" cy="251"/>
            </a:xfrm>
            <a:prstGeom prst="rect">
              <a:avLst/>
            </a:prstGeom>
            <a:noFill/>
            <a:ln w="12700">
              <a:noFill/>
              <a:miter lim="800000"/>
              <a:headEnd/>
              <a:tailEnd/>
            </a:ln>
            <a:effectLst/>
          </p:spPr>
          <p:txBody>
            <a:bodyPr>
              <a:spAutoFit/>
            </a:bodyPr>
            <a:lstStyle/>
            <a:p>
              <a:pPr>
                <a:spcBef>
                  <a:spcPct val="50000"/>
                </a:spcBef>
              </a:pPr>
              <a:r>
                <a:rPr lang="en-US"/>
                <a:t>C2</a:t>
              </a:r>
            </a:p>
          </p:txBody>
        </p:sp>
        <p:sp>
          <p:nvSpPr>
            <p:cNvPr id="1624090" name="Text Box 26"/>
            <p:cNvSpPr txBox="1">
              <a:spLocks noChangeArrowheads="1"/>
            </p:cNvSpPr>
            <p:nvPr/>
          </p:nvSpPr>
          <p:spPr bwMode="auto">
            <a:xfrm>
              <a:off x="4368" y="1440"/>
              <a:ext cx="336" cy="251"/>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4091" name="Text Box 27"/>
            <p:cNvSpPr txBox="1">
              <a:spLocks noChangeArrowheads="1"/>
            </p:cNvSpPr>
            <p:nvPr/>
          </p:nvSpPr>
          <p:spPr bwMode="auto">
            <a:xfrm>
              <a:off x="4704" y="1440"/>
              <a:ext cx="336" cy="251"/>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4092" name="Text Box 28"/>
            <p:cNvSpPr txBox="1">
              <a:spLocks noChangeArrowheads="1"/>
            </p:cNvSpPr>
            <p:nvPr/>
          </p:nvSpPr>
          <p:spPr bwMode="auto">
            <a:xfrm>
              <a:off x="4992" y="1440"/>
              <a:ext cx="336" cy="251"/>
            </a:xfrm>
            <a:prstGeom prst="rect">
              <a:avLst/>
            </a:prstGeom>
            <a:noFill/>
            <a:ln w="12700">
              <a:noFill/>
              <a:miter lim="800000"/>
              <a:headEnd/>
              <a:tailEnd/>
            </a:ln>
            <a:effectLst/>
          </p:spPr>
          <p:txBody>
            <a:bodyPr>
              <a:spAutoFit/>
            </a:bodyPr>
            <a:lstStyle/>
            <a:p>
              <a:pPr>
                <a:spcBef>
                  <a:spcPct val="50000"/>
                </a:spcBef>
              </a:pPr>
              <a:r>
                <a:rPr lang="en-US"/>
                <a:t>C5</a:t>
              </a:r>
            </a:p>
          </p:txBody>
        </p:sp>
        <p:sp>
          <p:nvSpPr>
            <p:cNvPr id="1624093" name="Line 29"/>
            <p:cNvSpPr>
              <a:spLocks noChangeShapeType="1"/>
            </p:cNvSpPr>
            <p:nvPr/>
          </p:nvSpPr>
          <p:spPr bwMode="auto">
            <a:xfrm>
              <a:off x="3504" y="1872"/>
              <a:ext cx="1776" cy="0"/>
            </a:xfrm>
            <a:prstGeom prst="line">
              <a:avLst/>
            </a:prstGeom>
            <a:noFill/>
            <a:ln w="12700">
              <a:solidFill>
                <a:schemeClr val="tx1"/>
              </a:solidFill>
              <a:round/>
              <a:headEnd/>
              <a:tailEnd/>
            </a:ln>
            <a:effectLst/>
          </p:spPr>
          <p:txBody>
            <a:bodyPr/>
            <a:lstStyle/>
            <a:p>
              <a:endParaRPr lang="en-US"/>
            </a:p>
          </p:txBody>
        </p:sp>
        <p:sp>
          <p:nvSpPr>
            <p:cNvPr id="1624094" name="Line 30"/>
            <p:cNvSpPr>
              <a:spLocks noChangeShapeType="1"/>
            </p:cNvSpPr>
            <p:nvPr/>
          </p:nvSpPr>
          <p:spPr bwMode="auto">
            <a:xfrm>
              <a:off x="3504" y="2400"/>
              <a:ext cx="1776" cy="0"/>
            </a:xfrm>
            <a:prstGeom prst="line">
              <a:avLst/>
            </a:prstGeom>
            <a:noFill/>
            <a:ln w="12700">
              <a:solidFill>
                <a:schemeClr val="tx1"/>
              </a:solidFill>
              <a:round/>
              <a:headEnd/>
              <a:tailEnd/>
            </a:ln>
            <a:effectLst/>
          </p:spPr>
          <p:txBody>
            <a:bodyPr/>
            <a:lstStyle/>
            <a:p>
              <a:endParaRPr lang="en-US"/>
            </a:p>
          </p:txBody>
        </p:sp>
        <p:sp>
          <p:nvSpPr>
            <p:cNvPr id="1624095" name="Line 31"/>
            <p:cNvSpPr>
              <a:spLocks noChangeShapeType="1"/>
            </p:cNvSpPr>
            <p:nvPr/>
          </p:nvSpPr>
          <p:spPr bwMode="auto">
            <a:xfrm>
              <a:off x="3504" y="2160"/>
              <a:ext cx="1776" cy="0"/>
            </a:xfrm>
            <a:prstGeom prst="line">
              <a:avLst/>
            </a:prstGeom>
            <a:noFill/>
            <a:ln w="12700">
              <a:solidFill>
                <a:schemeClr val="tx1"/>
              </a:solidFill>
              <a:round/>
              <a:headEnd/>
              <a:tailEnd/>
            </a:ln>
            <a:effectLst/>
          </p:spPr>
          <p:txBody>
            <a:bodyPr/>
            <a:lstStyle/>
            <a:p>
              <a:endParaRPr lang="en-US"/>
            </a:p>
          </p:txBody>
        </p:sp>
        <p:sp>
          <p:nvSpPr>
            <p:cNvPr id="1624096" name="Line 32"/>
            <p:cNvSpPr>
              <a:spLocks noChangeShapeType="1"/>
            </p:cNvSpPr>
            <p:nvPr/>
          </p:nvSpPr>
          <p:spPr bwMode="auto">
            <a:xfrm>
              <a:off x="3504" y="2640"/>
              <a:ext cx="1776" cy="0"/>
            </a:xfrm>
            <a:prstGeom prst="line">
              <a:avLst/>
            </a:prstGeom>
            <a:noFill/>
            <a:ln w="12700">
              <a:solidFill>
                <a:schemeClr val="tx1"/>
              </a:solidFill>
              <a:round/>
              <a:headEnd/>
              <a:tailEnd/>
            </a:ln>
            <a:effectLst/>
          </p:spPr>
          <p:txBody>
            <a:bodyPr/>
            <a:lstStyle/>
            <a:p>
              <a:endParaRPr lang="en-US"/>
            </a:p>
          </p:txBody>
        </p:sp>
        <p:sp>
          <p:nvSpPr>
            <p:cNvPr id="1624097" name="Line 33"/>
            <p:cNvSpPr>
              <a:spLocks noChangeShapeType="1"/>
            </p:cNvSpPr>
            <p:nvPr/>
          </p:nvSpPr>
          <p:spPr bwMode="auto">
            <a:xfrm>
              <a:off x="4032" y="1440"/>
              <a:ext cx="0" cy="1488"/>
            </a:xfrm>
            <a:prstGeom prst="line">
              <a:avLst/>
            </a:prstGeom>
            <a:noFill/>
            <a:ln w="12700">
              <a:solidFill>
                <a:schemeClr val="tx1"/>
              </a:solidFill>
              <a:round/>
              <a:headEnd/>
              <a:tailEnd/>
            </a:ln>
            <a:effectLst/>
          </p:spPr>
          <p:txBody>
            <a:bodyPr/>
            <a:lstStyle/>
            <a:p>
              <a:endParaRPr lang="en-US"/>
            </a:p>
          </p:txBody>
        </p:sp>
        <p:sp>
          <p:nvSpPr>
            <p:cNvPr id="1624098" name="Line 34"/>
            <p:cNvSpPr>
              <a:spLocks noChangeShapeType="1"/>
            </p:cNvSpPr>
            <p:nvPr/>
          </p:nvSpPr>
          <p:spPr bwMode="auto">
            <a:xfrm>
              <a:off x="4320" y="1440"/>
              <a:ext cx="0" cy="1488"/>
            </a:xfrm>
            <a:prstGeom prst="line">
              <a:avLst/>
            </a:prstGeom>
            <a:noFill/>
            <a:ln w="12700">
              <a:solidFill>
                <a:schemeClr val="tx1"/>
              </a:solidFill>
              <a:round/>
              <a:headEnd/>
              <a:tailEnd/>
            </a:ln>
            <a:effectLst/>
          </p:spPr>
          <p:txBody>
            <a:bodyPr/>
            <a:lstStyle/>
            <a:p>
              <a:endParaRPr lang="en-US"/>
            </a:p>
          </p:txBody>
        </p:sp>
        <p:sp>
          <p:nvSpPr>
            <p:cNvPr id="1624099" name="Line 35"/>
            <p:cNvSpPr>
              <a:spLocks noChangeShapeType="1"/>
            </p:cNvSpPr>
            <p:nvPr/>
          </p:nvSpPr>
          <p:spPr bwMode="auto">
            <a:xfrm>
              <a:off x="4656" y="1440"/>
              <a:ext cx="0" cy="1488"/>
            </a:xfrm>
            <a:prstGeom prst="line">
              <a:avLst/>
            </a:prstGeom>
            <a:noFill/>
            <a:ln w="12700">
              <a:solidFill>
                <a:schemeClr val="tx1"/>
              </a:solidFill>
              <a:round/>
              <a:headEnd/>
              <a:tailEnd/>
            </a:ln>
            <a:effectLst/>
          </p:spPr>
          <p:txBody>
            <a:bodyPr/>
            <a:lstStyle/>
            <a:p>
              <a:endParaRPr lang="en-US"/>
            </a:p>
          </p:txBody>
        </p:sp>
        <p:sp>
          <p:nvSpPr>
            <p:cNvPr id="1624100" name="Line 36"/>
            <p:cNvSpPr>
              <a:spLocks noChangeShapeType="1"/>
            </p:cNvSpPr>
            <p:nvPr/>
          </p:nvSpPr>
          <p:spPr bwMode="auto">
            <a:xfrm>
              <a:off x="4992" y="1440"/>
              <a:ext cx="0" cy="1488"/>
            </a:xfrm>
            <a:prstGeom prst="line">
              <a:avLst/>
            </a:prstGeom>
            <a:noFill/>
            <a:ln w="12700">
              <a:solidFill>
                <a:schemeClr val="tx1"/>
              </a:solidFill>
              <a:round/>
              <a:headEnd/>
              <a:tailEnd/>
            </a:ln>
            <a:effectLst/>
          </p:spPr>
          <p:txBody>
            <a:bodyPr/>
            <a:lstStyle/>
            <a:p>
              <a:endParaRPr lang="en-US"/>
            </a:p>
          </p:txBody>
        </p:sp>
      </p:grpSp>
      <p:sp>
        <p:nvSpPr>
          <p:cNvPr id="1624101" name="Text Box 37"/>
          <p:cNvSpPr txBox="1">
            <a:spLocks noChangeArrowheads="1"/>
          </p:cNvSpPr>
          <p:nvPr/>
        </p:nvSpPr>
        <p:spPr bwMode="auto">
          <a:xfrm>
            <a:off x="7315200" y="3870326"/>
            <a:ext cx="2514600" cy="396875"/>
          </a:xfrm>
          <a:prstGeom prst="rect">
            <a:avLst/>
          </a:prstGeom>
          <a:noFill/>
          <a:ln w="12700">
            <a:noFill/>
            <a:miter lim="800000"/>
            <a:headEnd/>
            <a:tailEnd/>
          </a:ln>
          <a:effectLst/>
        </p:spPr>
        <p:txBody>
          <a:bodyPr>
            <a:spAutoFit/>
          </a:bodyPr>
          <a:lstStyle/>
          <a:p>
            <a:pPr>
              <a:spcBef>
                <a:spcPct val="50000"/>
              </a:spcBef>
            </a:pPr>
            <a:r>
              <a:rPr lang="en-US" sz="2000"/>
              <a:t>Proximity Matrix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6528" name="Object 1024"/>
          <p:cNvGraphicFramePr>
            <a:graphicFrameLocks noGrp="1" noChangeAspect="1"/>
          </p:cNvGraphicFramePr>
          <p:nvPr>
            <p:ph idx="1"/>
            <p:extLst>
              <p:ext uri="{D42A27DB-BD31-4B8C-83A1-F6EECF244321}">
                <p14:modId xmlns:p14="http://schemas.microsoft.com/office/powerpoint/2010/main" val="511077843"/>
              </p:ext>
            </p:extLst>
          </p:nvPr>
        </p:nvGraphicFramePr>
        <p:xfrm>
          <a:off x="6172200" y="4495800"/>
          <a:ext cx="4083050" cy="1846263"/>
        </p:xfrm>
        <a:graphic>
          <a:graphicData uri="http://schemas.openxmlformats.org/presentationml/2006/ole">
            <mc:AlternateContent xmlns:mc="http://schemas.openxmlformats.org/markup-compatibility/2006">
              <mc:Choice xmlns:v="urn:schemas-microsoft-com:vml" Requires="v">
                <p:oleObj name="Visio" r:id="rId2" imgW="7591349" imgH="3431733" progId="Visio.Drawing.6">
                  <p:embed/>
                </p:oleObj>
              </mc:Choice>
              <mc:Fallback>
                <p:oleObj name="Visio" r:id="rId2" imgW="7591349" imgH="3431733" progId="Visio.Drawing.6">
                  <p:embed/>
                  <p:pic>
                    <p:nvPicPr>
                      <p:cNvPr id="1686528"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495800"/>
                        <a:ext cx="408305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5090" name="Rectangle 2"/>
          <p:cNvSpPr>
            <a:spLocks noGrp="1" noChangeArrowheads="1"/>
          </p:cNvSpPr>
          <p:nvPr>
            <p:ph type="title"/>
          </p:nvPr>
        </p:nvSpPr>
        <p:spPr/>
        <p:txBody>
          <a:bodyPr/>
          <a:lstStyle/>
          <a:p>
            <a:r>
              <a:rPr lang="en-US" dirty="0">
                <a:solidFill>
                  <a:srgbClr val="FF0000"/>
                </a:solidFill>
              </a:rPr>
              <a:t>Intermediate Situation</a:t>
            </a:r>
          </a:p>
        </p:txBody>
      </p:sp>
      <p:sp>
        <p:nvSpPr>
          <p:cNvPr id="1625091" name="Rectangle 3"/>
          <p:cNvSpPr>
            <a:spLocks noGrp="1" noChangeArrowheads="1"/>
          </p:cNvSpPr>
          <p:nvPr>
            <p:ph type="body" idx="4294967295"/>
          </p:nvPr>
        </p:nvSpPr>
        <p:spPr>
          <a:xfrm>
            <a:off x="0" y="1282700"/>
            <a:ext cx="10515600" cy="4351338"/>
          </a:xfrm>
        </p:spPr>
        <p:txBody>
          <a:bodyPr/>
          <a:lstStyle/>
          <a:p>
            <a:pPr marL="342900" indent="-342900"/>
            <a:r>
              <a:rPr lang="en-US" sz="2200" dirty="0"/>
              <a:t>We want to merge the two closest clusters (C2 and C5)  and update the proximity matrix. </a:t>
            </a:r>
          </a:p>
          <a:p>
            <a:pPr marL="742950" lvl="1" indent="-285750"/>
            <a:endParaRPr lang="en-US" sz="2000" dirty="0"/>
          </a:p>
        </p:txBody>
      </p:sp>
      <p:sp>
        <p:nvSpPr>
          <p:cNvPr id="2" name="Slide Number Placeholder 1">
            <a:extLst>
              <a:ext uri="{FF2B5EF4-FFF2-40B4-BE49-F238E27FC236}">
                <a16:creationId xmlns:a16="http://schemas.microsoft.com/office/drawing/2014/main" id="{55E1B6DB-3257-4071-A024-C03D93CC48FA}"/>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36</a:t>
            </a:fld>
            <a:endParaRPr lang="en-GB"/>
          </a:p>
        </p:txBody>
      </p:sp>
      <p:sp>
        <p:nvSpPr>
          <p:cNvPr id="1625092" name="Freeform 4"/>
          <p:cNvSpPr>
            <a:spLocks/>
          </p:cNvSpPr>
          <p:nvPr/>
        </p:nvSpPr>
        <p:spPr bwMode="auto">
          <a:xfrm>
            <a:off x="2133600" y="3886201"/>
            <a:ext cx="546100" cy="7731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5093" name="Freeform 5"/>
          <p:cNvSpPr>
            <a:spLocks/>
          </p:cNvSpPr>
          <p:nvPr/>
        </p:nvSpPr>
        <p:spPr bwMode="auto">
          <a:xfrm rot="16200000">
            <a:off x="3124200" y="2667000"/>
            <a:ext cx="762000" cy="914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5094" name="Freeform 6"/>
          <p:cNvSpPr>
            <a:spLocks/>
          </p:cNvSpPr>
          <p:nvPr/>
        </p:nvSpPr>
        <p:spPr bwMode="auto">
          <a:xfrm rot="10800000">
            <a:off x="4876800" y="3048000"/>
            <a:ext cx="685800" cy="7620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5095" name="Freeform 7"/>
          <p:cNvSpPr>
            <a:spLocks/>
          </p:cNvSpPr>
          <p:nvPr/>
        </p:nvSpPr>
        <p:spPr bwMode="auto">
          <a:xfrm>
            <a:off x="2819400" y="4953001"/>
            <a:ext cx="774700" cy="7731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5096" name="Freeform 8"/>
          <p:cNvSpPr>
            <a:spLocks/>
          </p:cNvSpPr>
          <p:nvPr/>
        </p:nvSpPr>
        <p:spPr bwMode="auto">
          <a:xfrm rot="10800000">
            <a:off x="4114800" y="4876800"/>
            <a:ext cx="685800" cy="7620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5097" name="Text Box 9"/>
          <p:cNvSpPr txBox="1">
            <a:spLocks noChangeArrowheads="1"/>
          </p:cNvSpPr>
          <p:nvPr/>
        </p:nvSpPr>
        <p:spPr bwMode="auto">
          <a:xfrm>
            <a:off x="2209800" y="4191000"/>
            <a:ext cx="457200" cy="369332"/>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5098" name="Text Box 10"/>
          <p:cNvSpPr txBox="1">
            <a:spLocks noChangeArrowheads="1"/>
          </p:cNvSpPr>
          <p:nvPr/>
        </p:nvSpPr>
        <p:spPr bwMode="auto">
          <a:xfrm>
            <a:off x="4953000" y="3352800"/>
            <a:ext cx="457200" cy="369332"/>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5099" name="Text Box 11"/>
          <p:cNvSpPr txBox="1">
            <a:spLocks noChangeArrowheads="1"/>
          </p:cNvSpPr>
          <p:nvPr/>
        </p:nvSpPr>
        <p:spPr bwMode="auto">
          <a:xfrm>
            <a:off x="3048000" y="5181600"/>
            <a:ext cx="457200" cy="369332"/>
          </a:xfrm>
          <a:prstGeom prst="rect">
            <a:avLst/>
          </a:prstGeom>
          <a:noFill/>
          <a:ln w="12700">
            <a:noFill/>
            <a:miter lim="800000"/>
            <a:headEnd/>
            <a:tailEnd/>
          </a:ln>
          <a:effectLst/>
        </p:spPr>
        <p:txBody>
          <a:bodyPr>
            <a:spAutoFit/>
          </a:bodyPr>
          <a:lstStyle/>
          <a:p>
            <a:pPr>
              <a:spcBef>
                <a:spcPct val="50000"/>
              </a:spcBef>
            </a:pPr>
            <a:r>
              <a:rPr lang="en-US"/>
              <a:t>C2</a:t>
            </a:r>
          </a:p>
        </p:txBody>
      </p:sp>
      <p:sp>
        <p:nvSpPr>
          <p:cNvPr id="1625100" name="Text Box 12"/>
          <p:cNvSpPr txBox="1">
            <a:spLocks noChangeArrowheads="1"/>
          </p:cNvSpPr>
          <p:nvPr/>
        </p:nvSpPr>
        <p:spPr bwMode="auto">
          <a:xfrm>
            <a:off x="4267200" y="5105400"/>
            <a:ext cx="457200" cy="369332"/>
          </a:xfrm>
          <a:prstGeom prst="rect">
            <a:avLst/>
          </a:prstGeom>
          <a:noFill/>
          <a:ln w="12700">
            <a:noFill/>
            <a:miter lim="800000"/>
            <a:headEnd/>
            <a:tailEnd/>
          </a:ln>
          <a:effectLst/>
        </p:spPr>
        <p:txBody>
          <a:bodyPr>
            <a:spAutoFit/>
          </a:bodyPr>
          <a:lstStyle/>
          <a:p>
            <a:pPr>
              <a:spcBef>
                <a:spcPct val="50000"/>
              </a:spcBef>
            </a:pPr>
            <a:r>
              <a:rPr lang="en-US"/>
              <a:t>C5</a:t>
            </a:r>
          </a:p>
        </p:txBody>
      </p:sp>
      <p:sp>
        <p:nvSpPr>
          <p:cNvPr id="1625101" name="Text Box 13"/>
          <p:cNvSpPr txBox="1">
            <a:spLocks noChangeArrowheads="1"/>
          </p:cNvSpPr>
          <p:nvPr/>
        </p:nvSpPr>
        <p:spPr bwMode="auto">
          <a:xfrm>
            <a:off x="3276600" y="2971800"/>
            <a:ext cx="457200" cy="369332"/>
          </a:xfrm>
          <a:prstGeom prst="rect">
            <a:avLst/>
          </a:prstGeom>
          <a:noFill/>
          <a:ln w="12700">
            <a:noFill/>
            <a:miter lim="800000"/>
            <a:headEnd/>
            <a:tailEnd/>
          </a:ln>
          <a:effectLst/>
        </p:spPr>
        <p:txBody>
          <a:bodyPr>
            <a:spAutoFit/>
          </a:bodyPr>
          <a:lstStyle/>
          <a:p>
            <a:pPr>
              <a:spcBef>
                <a:spcPct val="50000"/>
              </a:spcBef>
            </a:pPr>
            <a:r>
              <a:rPr lang="en-US"/>
              <a:t>C3</a:t>
            </a:r>
          </a:p>
        </p:txBody>
      </p:sp>
      <p:grpSp>
        <p:nvGrpSpPr>
          <p:cNvPr id="1625102" name="Group 14"/>
          <p:cNvGrpSpPr>
            <a:grpSpLocks/>
          </p:cNvGrpSpPr>
          <p:nvPr/>
        </p:nvGrpSpPr>
        <p:grpSpPr bwMode="auto">
          <a:xfrm>
            <a:off x="7010400" y="1676401"/>
            <a:ext cx="2971800" cy="2259611"/>
            <a:chOff x="3456" y="1094"/>
            <a:chExt cx="1920" cy="1548"/>
          </a:xfrm>
        </p:grpSpPr>
        <p:sp>
          <p:nvSpPr>
            <p:cNvPr id="1625103" name="Text Box 15"/>
            <p:cNvSpPr txBox="1">
              <a:spLocks noChangeArrowheads="1"/>
            </p:cNvSpPr>
            <p:nvPr/>
          </p:nvSpPr>
          <p:spPr bwMode="auto">
            <a:xfrm>
              <a:off x="4032" y="1094"/>
              <a:ext cx="336" cy="253"/>
            </a:xfrm>
            <a:prstGeom prst="rect">
              <a:avLst/>
            </a:prstGeom>
            <a:noFill/>
            <a:ln w="12700">
              <a:noFill/>
              <a:miter lim="800000"/>
              <a:headEnd/>
              <a:tailEnd/>
            </a:ln>
            <a:effectLst/>
          </p:spPr>
          <p:txBody>
            <a:bodyPr>
              <a:spAutoFit/>
            </a:bodyPr>
            <a:lstStyle/>
            <a:p>
              <a:pPr>
                <a:spcBef>
                  <a:spcPct val="50000"/>
                </a:spcBef>
              </a:pPr>
              <a:r>
                <a:rPr lang="en-US"/>
                <a:t>C2</a:t>
              </a:r>
            </a:p>
          </p:txBody>
        </p:sp>
        <p:sp>
          <p:nvSpPr>
            <p:cNvPr id="1625104" name="Text Box 16"/>
            <p:cNvSpPr txBox="1">
              <a:spLocks noChangeArrowheads="1"/>
            </p:cNvSpPr>
            <p:nvPr/>
          </p:nvSpPr>
          <p:spPr bwMode="auto">
            <a:xfrm>
              <a:off x="3744" y="1094"/>
              <a:ext cx="336" cy="253"/>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5105" name="Line 17"/>
            <p:cNvSpPr>
              <a:spLocks noChangeShapeType="1"/>
            </p:cNvSpPr>
            <p:nvPr/>
          </p:nvSpPr>
          <p:spPr bwMode="auto">
            <a:xfrm>
              <a:off x="3696" y="1094"/>
              <a:ext cx="0" cy="1488"/>
            </a:xfrm>
            <a:prstGeom prst="line">
              <a:avLst/>
            </a:prstGeom>
            <a:noFill/>
            <a:ln w="12700">
              <a:solidFill>
                <a:schemeClr val="tx1"/>
              </a:solidFill>
              <a:round/>
              <a:headEnd/>
              <a:tailEnd/>
            </a:ln>
            <a:effectLst/>
          </p:spPr>
          <p:txBody>
            <a:bodyPr/>
            <a:lstStyle/>
            <a:p>
              <a:endParaRPr lang="en-US"/>
            </a:p>
          </p:txBody>
        </p:sp>
        <p:sp>
          <p:nvSpPr>
            <p:cNvPr id="1625106" name="Line 18"/>
            <p:cNvSpPr>
              <a:spLocks noChangeShapeType="1"/>
            </p:cNvSpPr>
            <p:nvPr/>
          </p:nvSpPr>
          <p:spPr bwMode="auto">
            <a:xfrm>
              <a:off x="3504" y="1286"/>
              <a:ext cx="1872" cy="0"/>
            </a:xfrm>
            <a:prstGeom prst="line">
              <a:avLst/>
            </a:prstGeom>
            <a:noFill/>
            <a:ln w="12700">
              <a:solidFill>
                <a:schemeClr val="tx1"/>
              </a:solidFill>
              <a:round/>
              <a:headEnd/>
              <a:tailEnd/>
            </a:ln>
            <a:effectLst/>
          </p:spPr>
          <p:txBody>
            <a:bodyPr/>
            <a:lstStyle/>
            <a:p>
              <a:endParaRPr lang="en-US"/>
            </a:p>
          </p:txBody>
        </p:sp>
        <p:sp>
          <p:nvSpPr>
            <p:cNvPr id="1625107" name="Line 19"/>
            <p:cNvSpPr>
              <a:spLocks noChangeShapeType="1"/>
            </p:cNvSpPr>
            <p:nvPr/>
          </p:nvSpPr>
          <p:spPr bwMode="auto">
            <a:xfrm>
              <a:off x="5280" y="1094"/>
              <a:ext cx="0" cy="1488"/>
            </a:xfrm>
            <a:prstGeom prst="line">
              <a:avLst/>
            </a:prstGeom>
            <a:noFill/>
            <a:ln w="12700">
              <a:solidFill>
                <a:schemeClr val="tx1"/>
              </a:solidFill>
              <a:round/>
              <a:headEnd/>
              <a:tailEnd/>
            </a:ln>
            <a:effectLst/>
          </p:spPr>
          <p:txBody>
            <a:bodyPr/>
            <a:lstStyle/>
            <a:p>
              <a:endParaRPr lang="en-US"/>
            </a:p>
          </p:txBody>
        </p:sp>
        <p:sp>
          <p:nvSpPr>
            <p:cNvPr id="1625108" name="Line 20"/>
            <p:cNvSpPr>
              <a:spLocks noChangeShapeType="1"/>
            </p:cNvSpPr>
            <p:nvPr/>
          </p:nvSpPr>
          <p:spPr bwMode="auto">
            <a:xfrm>
              <a:off x="3504" y="2582"/>
              <a:ext cx="1776" cy="0"/>
            </a:xfrm>
            <a:prstGeom prst="line">
              <a:avLst/>
            </a:prstGeom>
            <a:noFill/>
            <a:ln w="12700">
              <a:solidFill>
                <a:schemeClr val="tx1"/>
              </a:solidFill>
              <a:round/>
              <a:headEnd/>
              <a:tailEnd/>
            </a:ln>
            <a:effectLst/>
          </p:spPr>
          <p:txBody>
            <a:bodyPr/>
            <a:lstStyle/>
            <a:p>
              <a:endParaRPr lang="en-US"/>
            </a:p>
          </p:txBody>
        </p:sp>
        <p:sp>
          <p:nvSpPr>
            <p:cNvPr id="1625109" name="Text Box 21"/>
            <p:cNvSpPr txBox="1">
              <a:spLocks noChangeArrowheads="1"/>
            </p:cNvSpPr>
            <p:nvPr/>
          </p:nvSpPr>
          <p:spPr bwMode="auto">
            <a:xfrm>
              <a:off x="3456" y="1334"/>
              <a:ext cx="336" cy="253"/>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5110" name="Text Box 22"/>
            <p:cNvSpPr txBox="1">
              <a:spLocks noChangeArrowheads="1"/>
            </p:cNvSpPr>
            <p:nvPr/>
          </p:nvSpPr>
          <p:spPr bwMode="auto">
            <a:xfrm>
              <a:off x="3456" y="1862"/>
              <a:ext cx="336" cy="253"/>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5111" name="Text Box 23"/>
            <p:cNvSpPr txBox="1">
              <a:spLocks noChangeArrowheads="1"/>
            </p:cNvSpPr>
            <p:nvPr/>
          </p:nvSpPr>
          <p:spPr bwMode="auto">
            <a:xfrm>
              <a:off x="3456" y="2389"/>
              <a:ext cx="336" cy="253"/>
            </a:xfrm>
            <a:prstGeom prst="rect">
              <a:avLst/>
            </a:prstGeom>
            <a:noFill/>
            <a:ln w="12700">
              <a:noFill/>
              <a:miter lim="800000"/>
              <a:headEnd/>
              <a:tailEnd/>
            </a:ln>
            <a:effectLst/>
          </p:spPr>
          <p:txBody>
            <a:bodyPr>
              <a:spAutoFit/>
            </a:bodyPr>
            <a:lstStyle/>
            <a:p>
              <a:pPr>
                <a:spcBef>
                  <a:spcPct val="50000"/>
                </a:spcBef>
              </a:pPr>
              <a:r>
                <a:rPr lang="en-US"/>
                <a:t>C5</a:t>
              </a:r>
            </a:p>
          </p:txBody>
        </p:sp>
        <p:sp>
          <p:nvSpPr>
            <p:cNvPr id="1625112" name="Text Box 24"/>
            <p:cNvSpPr txBox="1">
              <a:spLocks noChangeArrowheads="1"/>
            </p:cNvSpPr>
            <p:nvPr/>
          </p:nvSpPr>
          <p:spPr bwMode="auto">
            <a:xfrm>
              <a:off x="3456" y="2150"/>
              <a:ext cx="336" cy="253"/>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5113" name="Text Box 25"/>
            <p:cNvSpPr txBox="1">
              <a:spLocks noChangeArrowheads="1"/>
            </p:cNvSpPr>
            <p:nvPr/>
          </p:nvSpPr>
          <p:spPr bwMode="auto">
            <a:xfrm>
              <a:off x="3456" y="1622"/>
              <a:ext cx="336" cy="253"/>
            </a:xfrm>
            <a:prstGeom prst="rect">
              <a:avLst/>
            </a:prstGeom>
            <a:noFill/>
            <a:ln w="12700">
              <a:noFill/>
              <a:miter lim="800000"/>
              <a:headEnd/>
              <a:tailEnd/>
            </a:ln>
            <a:effectLst/>
          </p:spPr>
          <p:txBody>
            <a:bodyPr>
              <a:spAutoFit/>
            </a:bodyPr>
            <a:lstStyle/>
            <a:p>
              <a:pPr>
                <a:spcBef>
                  <a:spcPct val="50000"/>
                </a:spcBef>
              </a:pPr>
              <a:r>
                <a:rPr lang="en-US"/>
                <a:t>C2</a:t>
              </a:r>
            </a:p>
          </p:txBody>
        </p:sp>
        <p:sp>
          <p:nvSpPr>
            <p:cNvPr id="1625114" name="Text Box 26"/>
            <p:cNvSpPr txBox="1">
              <a:spLocks noChangeArrowheads="1"/>
            </p:cNvSpPr>
            <p:nvPr/>
          </p:nvSpPr>
          <p:spPr bwMode="auto">
            <a:xfrm>
              <a:off x="4368" y="1094"/>
              <a:ext cx="336" cy="253"/>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5115" name="Text Box 27"/>
            <p:cNvSpPr txBox="1">
              <a:spLocks noChangeArrowheads="1"/>
            </p:cNvSpPr>
            <p:nvPr/>
          </p:nvSpPr>
          <p:spPr bwMode="auto">
            <a:xfrm>
              <a:off x="4704" y="1094"/>
              <a:ext cx="336" cy="253"/>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5116" name="Text Box 28"/>
            <p:cNvSpPr txBox="1">
              <a:spLocks noChangeArrowheads="1"/>
            </p:cNvSpPr>
            <p:nvPr/>
          </p:nvSpPr>
          <p:spPr bwMode="auto">
            <a:xfrm>
              <a:off x="4992" y="1094"/>
              <a:ext cx="336" cy="253"/>
            </a:xfrm>
            <a:prstGeom prst="rect">
              <a:avLst/>
            </a:prstGeom>
            <a:noFill/>
            <a:ln w="12700">
              <a:noFill/>
              <a:miter lim="800000"/>
              <a:headEnd/>
              <a:tailEnd/>
            </a:ln>
            <a:effectLst/>
          </p:spPr>
          <p:txBody>
            <a:bodyPr>
              <a:spAutoFit/>
            </a:bodyPr>
            <a:lstStyle/>
            <a:p>
              <a:pPr>
                <a:spcBef>
                  <a:spcPct val="50000"/>
                </a:spcBef>
              </a:pPr>
              <a:r>
                <a:rPr lang="en-US"/>
                <a:t>C5</a:t>
              </a:r>
            </a:p>
          </p:txBody>
        </p:sp>
        <p:sp>
          <p:nvSpPr>
            <p:cNvPr id="1625117" name="Line 29"/>
            <p:cNvSpPr>
              <a:spLocks noChangeShapeType="1"/>
            </p:cNvSpPr>
            <p:nvPr/>
          </p:nvSpPr>
          <p:spPr bwMode="auto">
            <a:xfrm>
              <a:off x="3504" y="1526"/>
              <a:ext cx="1776" cy="0"/>
            </a:xfrm>
            <a:prstGeom prst="line">
              <a:avLst/>
            </a:prstGeom>
            <a:noFill/>
            <a:ln w="12700">
              <a:solidFill>
                <a:schemeClr val="tx1"/>
              </a:solidFill>
              <a:round/>
              <a:headEnd/>
              <a:tailEnd/>
            </a:ln>
            <a:effectLst/>
          </p:spPr>
          <p:txBody>
            <a:bodyPr/>
            <a:lstStyle/>
            <a:p>
              <a:endParaRPr lang="en-US"/>
            </a:p>
          </p:txBody>
        </p:sp>
        <p:sp>
          <p:nvSpPr>
            <p:cNvPr id="1625118" name="Line 30"/>
            <p:cNvSpPr>
              <a:spLocks noChangeShapeType="1"/>
            </p:cNvSpPr>
            <p:nvPr/>
          </p:nvSpPr>
          <p:spPr bwMode="auto">
            <a:xfrm>
              <a:off x="3504" y="2054"/>
              <a:ext cx="1776" cy="0"/>
            </a:xfrm>
            <a:prstGeom prst="line">
              <a:avLst/>
            </a:prstGeom>
            <a:noFill/>
            <a:ln w="12700">
              <a:solidFill>
                <a:schemeClr val="tx1"/>
              </a:solidFill>
              <a:round/>
              <a:headEnd/>
              <a:tailEnd/>
            </a:ln>
            <a:effectLst/>
          </p:spPr>
          <p:txBody>
            <a:bodyPr/>
            <a:lstStyle/>
            <a:p>
              <a:endParaRPr lang="en-US"/>
            </a:p>
          </p:txBody>
        </p:sp>
        <p:sp>
          <p:nvSpPr>
            <p:cNvPr id="1625119" name="Line 31"/>
            <p:cNvSpPr>
              <a:spLocks noChangeShapeType="1"/>
            </p:cNvSpPr>
            <p:nvPr/>
          </p:nvSpPr>
          <p:spPr bwMode="auto">
            <a:xfrm>
              <a:off x="3504" y="1814"/>
              <a:ext cx="1776" cy="0"/>
            </a:xfrm>
            <a:prstGeom prst="line">
              <a:avLst/>
            </a:prstGeom>
            <a:noFill/>
            <a:ln w="12700">
              <a:solidFill>
                <a:schemeClr val="tx1"/>
              </a:solidFill>
              <a:round/>
              <a:headEnd/>
              <a:tailEnd/>
            </a:ln>
            <a:effectLst/>
          </p:spPr>
          <p:txBody>
            <a:bodyPr/>
            <a:lstStyle/>
            <a:p>
              <a:endParaRPr lang="en-US"/>
            </a:p>
          </p:txBody>
        </p:sp>
        <p:sp>
          <p:nvSpPr>
            <p:cNvPr id="1625120" name="Line 32"/>
            <p:cNvSpPr>
              <a:spLocks noChangeShapeType="1"/>
            </p:cNvSpPr>
            <p:nvPr/>
          </p:nvSpPr>
          <p:spPr bwMode="auto">
            <a:xfrm>
              <a:off x="3504" y="2294"/>
              <a:ext cx="1776" cy="0"/>
            </a:xfrm>
            <a:prstGeom prst="line">
              <a:avLst/>
            </a:prstGeom>
            <a:noFill/>
            <a:ln w="12700">
              <a:solidFill>
                <a:schemeClr val="tx1"/>
              </a:solidFill>
              <a:round/>
              <a:headEnd/>
              <a:tailEnd/>
            </a:ln>
            <a:effectLst/>
          </p:spPr>
          <p:txBody>
            <a:bodyPr/>
            <a:lstStyle/>
            <a:p>
              <a:endParaRPr lang="en-US"/>
            </a:p>
          </p:txBody>
        </p:sp>
        <p:sp>
          <p:nvSpPr>
            <p:cNvPr id="1625121" name="Line 33"/>
            <p:cNvSpPr>
              <a:spLocks noChangeShapeType="1"/>
            </p:cNvSpPr>
            <p:nvPr/>
          </p:nvSpPr>
          <p:spPr bwMode="auto">
            <a:xfrm>
              <a:off x="4032" y="1094"/>
              <a:ext cx="0" cy="1488"/>
            </a:xfrm>
            <a:prstGeom prst="line">
              <a:avLst/>
            </a:prstGeom>
            <a:noFill/>
            <a:ln w="12700">
              <a:solidFill>
                <a:schemeClr val="tx1"/>
              </a:solidFill>
              <a:round/>
              <a:headEnd/>
              <a:tailEnd/>
            </a:ln>
            <a:effectLst/>
          </p:spPr>
          <p:txBody>
            <a:bodyPr/>
            <a:lstStyle/>
            <a:p>
              <a:endParaRPr lang="en-US"/>
            </a:p>
          </p:txBody>
        </p:sp>
        <p:sp>
          <p:nvSpPr>
            <p:cNvPr id="1625122" name="Line 34"/>
            <p:cNvSpPr>
              <a:spLocks noChangeShapeType="1"/>
            </p:cNvSpPr>
            <p:nvPr/>
          </p:nvSpPr>
          <p:spPr bwMode="auto">
            <a:xfrm>
              <a:off x="4320" y="1094"/>
              <a:ext cx="0" cy="1488"/>
            </a:xfrm>
            <a:prstGeom prst="line">
              <a:avLst/>
            </a:prstGeom>
            <a:noFill/>
            <a:ln w="12700">
              <a:solidFill>
                <a:schemeClr val="tx1"/>
              </a:solidFill>
              <a:round/>
              <a:headEnd/>
              <a:tailEnd/>
            </a:ln>
            <a:effectLst/>
          </p:spPr>
          <p:txBody>
            <a:bodyPr/>
            <a:lstStyle/>
            <a:p>
              <a:endParaRPr lang="en-US"/>
            </a:p>
          </p:txBody>
        </p:sp>
        <p:sp>
          <p:nvSpPr>
            <p:cNvPr id="1625123" name="Line 35"/>
            <p:cNvSpPr>
              <a:spLocks noChangeShapeType="1"/>
            </p:cNvSpPr>
            <p:nvPr/>
          </p:nvSpPr>
          <p:spPr bwMode="auto">
            <a:xfrm>
              <a:off x="4656" y="1094"/>
              <a:ext cx="0" cy="1488"/>
            </a:xfrm>
            <a:prstGeom prst="line">
              <a:avLst/>
            </a:prstGeom>
            <a:noFill/>
            <a:ln w="12700">
              <a:solidFill>
                <a:schemeClr val="tx1"/>
              </a:solidFill>
              <a:round/>
              <a:headEnd/>
              <a:tailEnd/>
            </a:ln>
            <a:effectLst/>
          </p:spPr>
          <p:txBody>
            <a:bodyPr/>
            <a:lstStyle/>
            <a:p>
              <a:endParaRPr lang="en-US"/>
            </a:p>
          </p:txBody>
        </p:sp>
        <p:sp>
          <p:nvSpPr>
            <p:cNvPr id="1625124" name="Line 36"/>
            <p:cNvSpPr>
              <a:spLocks noChangeShapeType="1"/>
            </p:cNvSpPr>
            <p:nvPr/>
          </p:nvSpPr>
          <p:spPr bwMode="auto">
            <a:xfrm>
              <a:off x="4992" y="1094"/>
              <a:ext cx="0" cy="1488"/>
            </a:xfrm>
            <a:prstGeom prst="line">
              <a:avLst/>
            </a:prstGeom>
            <a:noFill/>
            <a:ln w="12700">
              <a:solidFill>
                <a:schemeClr val="tx1"/>
              </a:solidFill>
              <a:round/>
              <a:headEnd/>
              <a:tailEnd/>
            </a:ln>
            <a:effectLst/>
          </p:spPr>
          <p:txBody>
            <a:bodyPr/>
            <a:lstStyle/>
            <a:p>
              <a:endParaRPr lang="en-US"/>
            </a:p>
          </p:txBody>
        </p:sp>
        <p:sp>
          <p:nvSpPr>
            <p:cNvPr id="1625125" name="Rectangle 37" descr="Wide downward diagonal"/>
            <p:cNvSpPr>
              <a:spLocks noChangeArrowheads="1"/>
            </p:cNvSpPr>
            <p:nvPr/>
          </p:nvSpPr>
          <p:spPr bwMode="auto">
            <a:xfrm>
              <a:off x="3696" y="1526"/>
              <a:ext cx="1584" cy="288"/>
            </a:xfrm>
            <a:prstGeom prst="rect">
              <a:avLst/>
            </a:prstGeom>
            <a:pattFill prst="wdDnDiag">
              <a:fgClr>
                <a:schemeClr val="bg2"/>
              </a:fgClr>
              <a:bgClr>
                <a:srgbClr val="FFFFFF"/>
              </a:bgClr>
            </a:pattFill>
            <a:ln w="12700">
              <a:solidFill>
                <a:schemeClr val="tx1"/>
              </a:solidFill>
              <a:miter lim="800000"/>
              <a:headEnd/>
              <a:tailEnd/>
            </a:ln>
            <a:effectLst/>
          </p:spPr>
          <p:txBody>
            <a:bodyPr wrap="none" anchor="ctr"/>
            <a:lstStyle/>
            <a:p>
              <a:endParaRPr lang="en-US"/>
            </a:p>
          </p:txBody>
        </p:sp>
        <p:sp>
          <p:nvSpPr>
            <p:cNvPr id="1625126" name="Rectangle 38" descr="Wide downward diagonal"/>
            <p:cNvSpPr>
              <a:spLocks noChangeArrowheads="1"/>
            </p:cNvSpPr>
            <p:nvPr/>
          </p:nvSpPr>
          <p:spPr bwMode="auto">
            <a:xfrm>
              <a:off x="3696" y="2294"/>
              <a:ext cx="1584" cy="288"/>
            </a:xfrm>
            <a:prstGeom prst="rect">
              <a:avLst/>
            </a:prstGeom>
            <a:pattFill prst="wdDnDiag">
              <a:fgClr>
                <a:schemeClr val="bg2"/>
              </a:fgClr>
              <a:bgClr>
                <a:srgbClr val="FFFFFF"/>
              </a:bgClr>
            </a:pattFill>
            <a:ln w="12700">
              <a:solidFill>
                <a:schemeClr val="tx1"/>
              </a:solidFill>
              <a:miter lim="800000"/>
              <a:headEnd/>
              <a:tailEnd/>
            </a:ln>
            <a:effectLst/>
          </p:spPr>
          <p:txBody>
            <a:bodyPr wrap="none" anchor="ctr"/>
            <a:lstStyle/>
            <a:p>
              <a:endParaRPr lang="en-US"/>
            </a:p>
          </p:txBody>
        </p:sp>
        <p:sp>
          <p:nvSpPr>
            <p:cNvPr id="1625127" name="Rectangle 39" descr="Wide downward diagonal"/>
            <p:cNvSpPr>
              <a:spLocks noChangeArrowheads="1"/>
            </p:cNvSpPr>
            <p:nvPr/>
          </p:nvSpPr>
          <p:spPr bwMode="auto">
            <a:xfrm rot="5400000">
              <a:off x="3521" y="1783"/>
              <a:ext cx="1298" cy="299"/>
            </a:xfrm>
            <a:prstGeom prst="rect">
              <a:avLst/>
            </a:prstGeom>
            <a:pattFill prst="wdDnDiag">
              <a:fgClr>
                <a:schemeClr val="bg2"/>
              </a:fgClr>
              <a:bgClr>
                <a:srgbClr val="FFFFFF"/>
              </a:bgClr>
            </a:pattFill>
            <a:ln w="12700">
              <a:solidFill>
                <a:schemeClr val="tx1"/>
              </a:solidFill>
              <a:miter lim="800000"/>
              <a:headEnd/>
              <a:tailEnd/>
            </a:ln>
            <a:effectLst/>
          </p:spPr>
          <p:txBody>
            <a:bodyPr wrap="none" anchor="ctr"/>
            <a:lstStyle/>
            <a:p>
              <a:endParaRPr lang="en-US"/>
            </a:p>
          </p:txBody>
        </p:sp>
        <p:sp>
          <p:nvSpPr>
            <p:cNvPr id="1625128" name="Rectangle 40" descr="Wide downward diagonal"/>
            <p:cNvSpPr>
              <a:spLocks noChangeArrowheads="1"/>
            </p:cNvSpPr>
            <p:nvPr/>
          </p:nvSpPr>
          <p:spPr bwMode="auto">
            <a:xfrm rot="5400000">
              <a:off x="4477" y="1778"/>
              <a:ext cx="1297" cy="311"/>
            </a:xfrm>
            <a:prstGeom prst="rect">
              <a:avLst/>
            </a:prstGeom>
            <a:pattFill prst="wdDnDiag">
              <a:fgClr>
                <a:schemeClr val="bg2"/>
              </a:fgClr>
              <a:bgClr>
                <a:srgbClr val="FFFFFF"/>
              </a:bgClr>
            </a:pattFill>
            <a:ln w="12700">
              <a:solidFill>
                <a:schemeClr val="tx1"/>
              </a:solidFill>
              <a:miter lim="800000"/>
              <a:headEnd/>
              <a:tailEnd/>
            </a:ln>
            <a:effectLst/>
          </p:spPr>
          <p:txBody>
            <a:bodyPr wrap="none" anchor="ctr"/>
            <a:lstStyle/>
            <a:p>
              <a:endParaRPr lang="en-US"/>
            </a:p>
          </p:txBody>
        </p:sp>
      </p:grpSp>
      <p:sp>
        <p:nvSpPr>
          <p:cNvPr id="1625129" name="Oval 41"/>
          <p:cNvSpPr>
            <a:spLocks noChangeArrowheads="1"/>
          </p:cNvSpPr>
          <p:nvPr/>
        </p:nvSpPr>
        <p:spPr bwMode="auto">
          <a:xfrm>
            <a:off x="2514600" y="4648200"/>
            <a:ext cx="2514600" cy="1295400"/>
          </a:xfrm>
          <a:prstGeom prst="ellipse">
            <a:avLst/>
          </a:prstGeom>
          <a:noFill/>
          <a:ln w="25400" cap="rnd">
            <a:solidFill>
              <a:schemeClr val="tx1"/>
            </a:solidFill>
            <a:prstDash val="sysDot"/>
            <a:round/>
            <a:headEnd/>
            <a:tailEnd/>
          </a:ln>
          <a:effectLst/>
        </p:spPr>
        <p:txBody>
          <a:bodyPr wrap="none" anchor="ctr"/>
          <a:lstStyle/>
          <a:p>
            <a:endParaRPr lang="en-US"/>
          </a:p>
        </p:txBody>
      </p:sp>
      <p:sp>
        <p:nvSpPr>
          <p:cNvPr id="1625130" name="Text Box 42"/>
          <p:cNvSpPr txBox="1">
            <a:spLocks noChangeArrowheads="1"/>
          </p:cNvSpPr>
          <p:nvPr/>
        </p:nvSpPr>
        <p:spPr bwMode="auto">
          <a:xfrm>
            <a:off x="7315200" y="3870326"/>
            <a:ext cx="2514600" cy="396875"/>
          </a:xfrm>
          <a:prstGeom prst="rect">
            <a:avLst/>
          </a:prstGeom>
          <a:noFill/>
          <a:ln w="12700">
            <a:noFill/>
            <a:miter lim="800000"/>
            <a:headEnd/>
            <a:tailEnd/>
          </a:ln>
          <a:effectLst/>
        </p:spPr>
        <p:txBody>
          <a:bodyPr>
            <a:spAutoFit/>
          </a:bodyPr>
          <a:lstStyle/>
          <a:p>
            <a:pPr>
              <a:spcBef>
                <a:spcPct val="50000"/>
              </a:spcBef>
            </a:pPr>
            <a:r>
              <a:rPr lang="en-US" sz="2000"/>
              <a:t>Proximity Matrix</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7552" name="Object 1024"/>
          <p:cNvGraphicFramePr>
            <a:graphicFrameLocks noGrp="1" noChangeAspect="1"/>
          </p:cNvGraphicFramePr>
          <p:nvPr>
            <p:ph idx="1"/>
            <p:extLst>
              <p:ext uri="{D42A27DB-BD31-4B8C-83A1-F6EECF244321}">
                <p14:modId xmlns:p14="http://schemas.microsoft.com/office/powerpoint/2010/main" val="857643689"/>
              </p:ext>
            </p:extLst>
          </p:nvPr>
        </p:nvGraphicFramePr>
        <p:xfrm>
          <a:off x="6172200" y="4435475"/>
          <a:ext cx="4083050" cy="1965325"/>
        </p:xfrm>
        <a:graphic>
          <a:graphicData uri="http://schemas.openxmlformats.org/presentationml/2006/ole">
            <mc:AlternateContent xmlns:mc="http://schemas.openxmlformats.org/markup-compatibility/2006">
              <mc:Choice xmlns:v="urn:schemas-microsoft-com:vml" Requires="v">
                <p:oleObj name="Visio" r:id="rId2" imgW="7591349" imgH="3654718" progId="Visio.Drawing.6">
                  <p:embed/>
                </p:oleObj>
              </mc:Choice>
              <mc:Fallback>
                <p:oleObj name="Visio" r:id="rId2" imgW="7591349" imgH="3654718" progId="Visio.Drawing.6">
                  <p:embed/>
                  <p:pic>
                    <p:nvPicPr>
                      <p:cNvPr id="1687552"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435475"/>
                        <a:ext cx="40830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6114" name="Rectangle 2"/>
          <p:cNvSpPr>
            <a:spLocks noGrp="1" noChangeArrowheads="1"/>
          </p:cNvSpPr>
          <p:nvPr>
            <p:ph type="title"/>
          </p:nvPr>
        </p:nvSpPr>
        <p:spPr/>
        <p:txBody>
          <a:bodyPr/>
          <a:lstStyle/>
          <a:p>
            <a:r>
              <a:rPr lang="en-US" dirty="0">
                <a:solidFill>
                  <a:srgbClr val="FF0000"/>
                </a:solidFill>
              </a:rPr>
              <a:t>After Merging</a:t>
            </a:r>
          </a:p>
        </p:txBody>
      </p:sp>
      <p:sp>
        <p:nvSpPr>
          <p:cNvPr id="1626115" name="Rectangle 3"/>
          <p:cNvSpPr>
            <a:spLocks noGrp="1" noChangeArrowheads="1"/>
          </p:cNvSpPr>
          <p:nvPr>
            <p:ph type="body" idx="4294967295"/>
          </p:nvPr>
        </p:nvSpPr>
        <p:spPr>
          <a:xfrm>
            <a:off x="0" y="1825625"/>
            <a:ext cx="10515600" cy="4351338"/>
          </a:xfrm>
        </p:spPr>
        <p:txBody>
          <a:bodyPr/>
          <a:lstStyle/>
          <a:p>
            <a:pPr marL="342900" indent="-342900"/>
            <a:r>
              <a:rPr lang="en-US" sz="2200"/>
              <a:t>The question is “How do we update the proximity matrix?” </a:t>
            </a:r>
          </a:p>
          <a:p>
            <a:pPr marL="742950" lvl="1" indent="-285750"/>
            <a:endParaRPr lang="en-US" sz="2000"/>
          </a:p>
        </p:txBody>
      </p:sp>
      <p:sp>
        <p:nvSpPr>
          <p:cNvPr id="2" name="Slide Number Placeholder 1">
            <a:extLst>
              <a:ext uri="{FF2B5EF4-FFF2-40B4-BE49-F238E27FC236}">
                <a16:creationId xmlns:a16="http://schemas.microsoft.com/office/drawing/2014/main" id="{CEA32F9C-D18C-4BAC-AFD3-5A0251CEA31C}"/>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37</a:t>
            </a:fld>
            <a:endParaRPr lang="en-GB"/>
          </a:p>
        </p:txBody>
      </p:sp>
      <p:sp>
        <p:nvSpPr>
          <p:cNvPr id="1626116" name="Freeform 4"/>
          <p:cNvSpPr>
            <a:spLocks/>
          </p:cNvSpPr>
          <p:nvPr/>
        </p:nvSpPr>
        <p:spPr bwMode="auto">
          <a:xfrm>
            <a:off x="2133600" y="3886201"/>
            <a:ext cx="546100" cy="7731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6117" name="Freeform 5"/>
          <p:cNvSpPr>
            <a:spLocks/>
          </p:cNvSpPr>
          <p:nvPr/>
        </p:nvSpPr>
        <p:spPr bwMode="auto">
          <a:xfrm rot="16200000">
            <a:off x="3124200" y="2667000"/>
            <a:ext cx="762000" cy="914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6118" name="Freeform 6"/>
          <p:cNvSpPr>
            <a:spLocks/>
          </p:cNvSpPr>
          <p:nvPr/>
        </p:nvSpPr>
        <p:spPr bwMode="auto">
          <a:xfrm rot="10800000">
            <a:off x="4876800" y="3048000"/>
            <a:ext cx="685800" cy="7620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6119" name="Freeform 7"/>
          <p:cNvSpPr>
            <a:spLocks/>
          </p:cNvSpPr>
          <p:nvPr/>
        </p:nvSpPr>
        <p:spPr bwMode="auto">
          <a:xfrm>
            <a:off x="2819400" y="4953001"/>
            <a:ext cx="2362200" cy="7731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p:spPr>
        <p:txBody>
          <a:bodyPr/>
          <a:lstStyle/>
          <a:p>
            <a:endParaRPr lang="en-US"/>
          </a:p>
        </p:txBody>
      </p:sp>
      <p:sp>
        <p:nvSpPr>
          <p:cNvPr id="1626120" name="Text Box 8"/>
          <p:cNvSpPr txBox="1">
            <a:spLocks noChangeArrowheads="1"/>
          </p:cNvSpPr>
          <p:nvPr/>
        </p:nvSpPr>
        <p:spPr bwMode="auto">
          <a:xfrm>
            <a:off x="2209800" y="4191000"/>
            <a:ext cx="457200" cy="369332"/>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6121" name="Text Box 9"/>
          <p:cNvSpPr txBox="1">
            <a:spLocks noChangeArrowheads="1"/>
          </p:cNvSpPr>
          <p:nvPr/>
        </p:nvSpPr>
        <p:spPr bwMode="auto">
          <a:xfrm>
            <a:off x="4953000" y="3352800"/>
            <a:ext cx="457200" cy="369332"/>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6122" name="Text Box 10"/>
          <p:cNvSpPr txBox="1">
            <a:spLocks noChangeArrowheads="1"/>
          </p:cNvSpPr>
          <p:nvPr/>
        </p:nvSpPr>
        <p:spPr bwMode="auto">
          <a:xfrm>
            <a:off x="3429000" y="5181600"/>
            <a:ext cx="990600" cy="369332"/>
          </a:xfrm>
          <a:prstGeom prst="rect">
            <a:avLst/>
          </a:prstGeom>
          <a:noFill/>
          <a:ln w="12700">
            <a:noFill/>
            <a:miter lim="800000"/>
            <a:headEnd/>
            <a:tailEnd/>
          </a:ln>
          <a:effectLst/>
        </p:spPr>
        <p:txBody>
          <a:bodyPr>
            <a:spAutoFit/>
          </a:bodyPr>
          <a:lstStyle/>
          <a:p>
            <a:pPr>
              <a:spcBef>
                <a:spcPct val="50000"/>
              </a:spcBef>
            </a:pPr>
            <a:r>
              <a:rPr lang="en-US"/>
              <a:t>C2 U C5</a:t>
            </a:r>
          </a:p>
        </p:txBody>
      </p:sp>
      <p:sp>
        <p:nvSpPr>
          <p:cNvPr id="1626123" name="Text Box 11"/>
          <p:cNvSpPr txBox="1">
            <a:spLocks noChangeArrowheads="1"/>
          </p:cNvSpPr>
          <p:nvPr/>
        </p:nvSpPr>
        <p:spPr bwMode="auto">
          <a:xfrm>
            <a:off x="3276600" y="2971800"/>
            <a:ext cx="457200" cy="369332"/>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6124" name="Text Box 12"/>
          <p:cNvSpPr txBox="1">
            <a:spLocks noChangeArrowheads="1"/>
          </p:cNvSpPr>
          <p:nvPr/>
        </p:nvSpPr>
        <p:spPr bwMode="auto">
          <a:xfrm>
            <a:off x="7696200" y="2743201"/>
            <a:ext cx="2133600" cy="646331"/>
          </a:xfrm>
          <a:prstGeom prst="rect">
            <a:avLst/>
          </a:prstGeom>
          <a:noFill/>
          <a:ln w="12700">
            <a:noFill/>
            <a:miter lim="800000"/>
            <a:headEnd/>
            <a:tailEnd/>
          </a:ln>
          <a:effectLst/>
        </p:spPr>
        <p:txBody>
          <a:bodyPr>
            <a:spAutoFit/>
          </a:bodyPr>
          <a:lstStyle/>
          <a:p>
            <a:pPr>
              <a:spcBef>
                <a:spcPct val="50000"/>
              </a:spcBef>
            </a:pPr>
            <a:r>
              <a:rPr lang="en-US"/>
              <a:t>?        ?        ?        ?    	   </a:t>
            </a:r>
          </a:p>
        </p:txBody>
      </p:sp>
      <p:sp>
        <p:nvSpPr>
          <p:cNvPr id="1626125" name="Text Box 13"/>
          <p:cNvSpPr txBox="1">
            <a:spLocks noChangeArrowheads="1"/>
          </p:cNvSpPr>
          <p:nvPr/>
        </p:nvSpPr>
        <p:spPr bwMode="auto">
          <a:xfrm>
            <a:off x="8175625" y="2362200"/>
            <a:ext cx="533400" cy="369332"/>
          </a:xfrm>
          <a:prstGeom prst="rect">
            <a:avLst/>
          </a:prstGeom>
          <a:noFill/>
          <a:ln w="12700">
            <a:noFill/>
            <a:miter lim="800000"/>
            <a:headEnd/>
            <a:tailEnd/>
          </a:ln>
          <a:effectLst/>
        </p:spPr>
        <p:txBody>
          <a:bodyPr>
            <a:spAutoFit/>
          </a:bodyPr>
          <a:lstStyle/>
          <a:p>
            <a:pPr>
              <a:spcBef>
                <a:spcPct val="50000"/>
              </a:spcBef>
            </a:pPr>
            <a:r>
              <a:rPr lang="en-US"/>
              <a:t>?</a:t>
            </a:r>
          </a:p>
        </p:txBody>
      </p:sp>
      <p:sp>
        <p:nvSpPr>
          <p:cNvPr id="1626126" name="Text Box 14"/>
          <p:cNvSpPr txBox="1">
            <a:spLocks noChangeArrowheads="1"/>
          </p:cNvSpPr>
          <p:nvPr/>
        </p:nvSpPr>
        <p:spPr bwMode="auto">
          <a:xfrm>
            <a:off x="8175625" y="3200400"/>
            <a:ext cx="533400" cy="369332"/>
          </a:xfrm>
          <a:prstGeom prst="rect">
            <a:avLst/>
          </a:prstGeom>
          <a:noFill/>
          <a:ln w="12700">
            <a:noFill/>
            <a:miter lim="800000"/>
            <a:headEnd/>
            <a:tailEnd/>
          </a:ln>
          <a:effectLst/>
        </p:spPr>
        <p:txBody>
          <a:bodyPr>
            <a:spAutoFit/>
          </a:bodyPr>
          <a:lstStyle/>
          <a:p>
            <a:pPr>
              <a:spcBef>
                <a:spcPct val="50000"/>
              </a:spcBef>
            </a:pPr>
            <a:r>
              <a:rPr lang="en-US"/>
              <a:t>?</a:t>
            </a:r>
          </a:p>
        </p:txBody>
      </p:sp>
      <p:sp>
        <p:nvSpPr>
          <p:cNvPr id="1626127" name="Text Box 15"/>
          <p:cNvSpPr txBox="1">
            <a:spLocks noChangeArrowheads="1"/>
          </p:cNvSpPr>
          <p:nvPr/>
        </p:nvSpPr>
        <p:spPr bwMode="auto">
          <a:xfrm>
            <a:off x="8175625" y="3581400"/>
            <a:ext cx="533400" cy="369332"/>
          </a:xfrm>
          <a:prstGeom prst="rect">
            <a:avLst/>
          </a:prstGeom>
          <a:noFill/>
          <a:ln w="12700">
            <a:noFill/>
            <a:miter lim="800000"/>
            <a:headEnd/>
            <a:tailEnd/>
          </a:ln>
          <a:effectLst/>
        </p:spPr>
        <p:txBody>
          <a:bodyPr>
            <a:spAutoFit/>
          </a:bodyPr>
          <a:lstStyle/>
          <a:p>
            <a:pPr>
              <a:spcBef>
                <a:spcPct val="50000"/>
              </a:spcBef>
            </a:pPr>
            <a:r>
              <a:rPr lang="en-US"/>
              <a:t>?</a:t>
            </a:r>
          </a:p>
        </p:txBody>
      </p:sp>
      <p:sp>
        <p:nvSpPr>
          <p:cNvPr id="1626128" name="Text Box 16"/>
          <p:cNvSpPr txBox="1">
            <a:spLocks noChangeArrowheads="1"/>
          </p:cNvSpPr>
          <p:nvPr/>
        </p:nvSpPr>
        <p:spPr bwMode="auto">
          <a:xfrm>
            <a:off x="8153400" y="1555750"/>
            <a:ext cx="533400" cy="923330"/>
          </a:xfrm>
          <a:prstGeom prst="rect">
            <a:avLst/>
          </a:prstGeom>
          <a:noFill/>
          <a:ln w="12700">
            <a:noFill/>
            <a:miter lim="800000"/>
            <a:headEnd/>
            <a:tailEnd/>
          </a:ln>
          <a:effectLst/>
        </p:spPr>
        <p:txBody>
          <a:bodyPr>
            <a:spAutoFit/>
          </a:bodyPr>
          <a:lstStyle/>
          <a:p>
            <a:pPr>
              <a:spcBef>
                <a:spcPct val="50000"/>
              </a:spcBef>
            </a:pPr>
            <a:r>
              <a:rPr lang="en-US"/>
              <a:t>C2 U C5</a:t>
            </a:r>
          </a:p>
        </p:txBody>
      </p:sp>
      <p:sp>
        <p:nvSpPr>
          <p:cNvPr id="1626129" name="Text Box 17"/>
          <p:cNvSpPr txBox="1">
            <a:spLocks noChangeArrowheads="1"/>
          </p:cNvSpPr>
          <p:nvPr/>
        </p:nvSpPr>
        <p:spPr bwMode="auto">
          <a:xfrm>
            <a:off x="7620000" y="1981200"/>
            <a:ext cx="533400" cy="369332"/>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6130" name="Line 18"/>
          <p:cNvSpPr>
            <a:spLocks noChangeShapeType="1"/>
          </p:cNvSpPr>
          <p:nvPr/>
        </p:nvSpPr>
        <p:spPr bwMode="auto">
          <a:xfrm>
            <a:off x="7543800" y="1981200"/>
            <a:ext cx="0" cy="1905000"/>
          </a:xfrm>
          <a:prstGeom prst="line">
            <a:avLst/>
          </a:prstGeom>
          <a:noFill/>
          <a:ln w="12700">
            <a:solidFill>
              <a:schemeClr val="tx1"/>
            </a:solidFill>
            <a:round/>
            <a:headEnd/>
            <a:tailEnd/>
          </a:ln>
          <a:effectLst/>
        </p:spPr>
        <p:txBody>
          <a:bodyPr/>
          <a:lstStyle/>
          <a:p>
            <a:endParaRPr lang="en-US"/>
          </a:p>
        </p:txBody>
      </p:sp>
      <p:sp>
        <p:nvSpPr>
          <p:cNvPr id="1626131" name="Line 19"/>
          <p:cNvSpPr>
            <a:spLocks noChangeShapeType="1"/>
          </p:cNvSpPr>
          <p:nvPr/>
        </p:nvSpPr>
        <p:spPr bwMode="auto">
          <a:xfrm>
            <a:off x="7274805" y="2384834"/>
            <a:ext cx="2362200" cy="0"/>
          </a:xfrm>
          <a:prstGeom prst="line">
            <a:avLst/>
          </a:prstGeom>
          <a:noFill/>
          <a:ln w="12700">
            <a:solidFill>
              <a:schemeClr val="tx1"/>
            </a:solidFill>
            <a:round/>
            <a:headEnd/>
            <a:tailEnd/>
          </a:ln>
          <a:effectLst/>
        </p:spPr>
        <p:txBody>
          <a:bodyPr/>
          <a:lstStyle/>
          <a:p>
            <a:endParaRPr lang="en-US"/>
          </a:p>
        </p:txBody>
      </p:sp>
      <p:sp>
        <p:nvSpPr>
          <p:cNvPr id="1626132" name="Text Box 20"/>
          <p:cNvSpPr txBox="1">
            <a:spLocks noChangeArrowheads="1"/>
          </p:cNvSpPr>
          <p:nvPr/>
        </p:nvSpPr>
        <p:spPr bwMode="auto">
          <a:xfrm>
            <a:off x="7162800" y="2362200"/>
            <a:ext cx="533400" cy="369332"/>
          </a:xfrm>
          <a:prstGeom prst="rect">
            <a:avLst/>
          </a:prstGeom>
          <a:noFill/>
          <a:ln w="12700">
            <a:noFill/>
            <a:miter lim="800000"/>
            <a:headEnd/>
            <a:tailEnd/>
          </a:ln>
          <a:effectLst/>
        </p:spPr>
        <p:txBody>
          <a:bodyPr>
            <a:spAutoFit/>
          </a:bodyPr>
          <a:lstStyle/>
          <a:p>
            <a:pPr>
              <a:spcBef>
                <a:spcPct val="50000"/>
              </a:spcBef>
            </a:pPr>
            <a:r>
              <a:rPr lang="en-US"/>
              <a:t>C1</a:t>
            </a:r>
          </a:p>
        </p:txBody>
      </p:sp>
      <p:sp>
        <p:nvSpPr>
          <p:cNvPr id="1626133" name="Text Box 21"/>
          <p:cNvSpPr txBox="1">
            <a:spLocks noChangeArrowheads="1"/>
          </p:cNvSpPr>
          <p:nvPr/>
        </p:nvSpPr>
        <p:spPr bwMode="auto">
          <a:xfrm>
            <a:off x="7162800" y="3200400"/>
            <a:ext cx="533400" cy="369332"/>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6134" name="Text Box 22"/>
          <p:cNvSpPr txBox="1">
            <a:spLocks noChangeArrowheads="1"/>
          </p:cNvSpPr>
          <p:nvPr/>
        </p:nvSpPr>
        <p:spPr bwMode="auto">
          <a:xfrm>
            <a:off x="7162800" y="3657600"/>
            <a:ext cx="533400" cy="369332"/>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6135" name="Text Box 23"/>
          <p:cNvSpPr txBox="1">
            <a:spLocks noChangeArrowheads="1"/>
          </p:cNvSpPr>
          <p:nvPr/>
        </p:nvSpPr>
        <p:spPr bwMode="auto">
          <a:xfrm>
            <a:off x="6705600" y="2819400"/>
            <a:ext cx="990600" cy="369332"/>
          </a:xfrm>
          <a:prstGeom prst="rect">
            <a:avLst/>
          </a:prstGeom>
          <a:noFill/>
          <a:ln w="12700">
            <a:noFill/>
            <a:miter lim="800000"/>
            <a:headEnd/>
            <a:tailEnd/>
          </a:ln>
          <a:effectLst/>
        </p:spPr>
        <p:txBody>
          <a:bodyPr>
            <a:spAutoFit/>
          </a:bodyPr>
          <a:lstStyle/>
          <a:p>
            <a:pPr>
              <a:spcBef>
                <a:spcPct val="50000"/>
              </a:spcBef>
            </a:pPr>
            <a:r>
              <a:rPr lang="en-US"/>
              <a:t>C2 U C5</a:t>
            </a:r>
          </a:p>
        </p:txBody>
      </p:sp>
      <p:sp>
        <p:nvSpPr>
          <p:cNvPr id="1626136" name="Text Box 24"/>
          <p:cNvSpPr txBox="1">
            <a:spLocks noChangeArrowheads="1"/>
          </p:cNvSpPr>
          <p:nvPr/>
        </p:nvSpPr>
        <p:spPr bwMode="auto">
          <a:xfrm>
            <a:off x="8610600" y="1981200"/>
            <a:ext cx="533400" cy="369332"/>
          </a:xfrm>
          <a:prstGeom prst="rect">
            <a:avLst/>
          </a:prstGeom>
          <a:noFill/>
          <a:ln w="12700">
            <a:noFill/>
            <a:miter lim="800000"/>
            <a:headEnd/>
            <a:tailEnd/>
          </a:ln>
          <a:effectLst/>
        </p:spPr>
        <p:txBody>
          <a:bodyPr>
            <a:spAutoFit/>
          </a:bodyPr>
          <a:lstStyle/>
          <a:p>
            <a:pPr>
              <a:spcBef>
                <a:spcPct val="50000"/>
              </a:spcBef>
            </a:pPr>
            <a:r>
              <a:rPr lang="en-US"/>
              <a:t>C3</a:t>
            </a:r>
          </a:p>
        </p:txBody>
      </p:sp>
      <p:sp>
        <p:nvSpPr>
          <p:cNvPr id="1626137" name="Text Box 25"/>
          <p:cNvSpPr txBox="1">
            <a:spLocks noChangeArrowheads="1"/>
          </p:cNvSpPr>
          <p:nvPr/>
        </p:nvSpPr>
        <p:spPr bwMode="auto">
          <a:xfrm>
            <a:off x="9144000" y="1981200"/>
            <a:ext cx="533400" cy="369332"/>
          </a:xfrm>
          <a:prstGeom prst="rect">
            <a:avLst/>
          </a:prstGeom>
          <a:noFill/>
          <a:ln w="12700">
            <a:noFill/>
            <a:miter lim="800000"/>
            <a:headEnd/>
            <a:tailEnd/>
          </a:ln>
          <a:effectLst/>
        </p:spPr>
        <p:txBody>
          <a:bodyPr>
            <a:spAutoFit/>
          </a:bodyPr>
          <a:lstStyle/>
          <a:p>
            <a:pPr>
              <a:spcBef>
                <a:spcPct val="50000"/>
              </a:spcBef>
            </a:pPr>
            <a:r>
              <a:rPr lang="en-US"/>
              <a:t>C4</a:t>
            </a:r>
          </a:p>
        </p:txBody>
      </p:sp>
      <p:sp>
        <p:nvSpPr>
          <p:cNvPr id="1626138" name="Line 26"/>
          <p:cNvSpPr>
            <a:spLocks noChangeShapeType="1"/>
          </p:cNvSpPr>
          <p:nvPr/>
        </p:nvSpPr>
        <p:spPr bwMode="auto">
          <a:xfrm>
            <a:off x="7274805" y="2743199"/>
            <a:ext cx="2362200" cy="0"/>
          </a:xfrm>
          <a:prstGeom prst="line">
            <a:avLst/>
          </a:prstGeom>
          <a:noFill/>
          <a:ln w="12700">
            <a:solidFill>
              <a:schemeClr val="tx1"/>
            </a:solidFill>
            <a:round/>
            <a:headEnd/>
            <a:tailEnd/>
          </a:ln>
          <a:effectLst/>
        </p:spPr>
        <p:txBody>
          <a:bodyPr/>
          <a:lstStyle/>
          <a:p>
            <a:endParaRPr lang="en-US"/>
          </a:p>
        </p:txBody>
      </p:sp>
      <p:sp>
        <p:nvSpPr>
          <p:cNvPr id="1626139" name="Line 27"/>
          <p:cNvSpPr>
            <a:spLocks noChangeShapeType="1"/>
          </p:cNvSpPr>
          <p:nvPr/>
        </p:nvSpPr>
        <p:spPr bwMode="auto">
          <a:xfrm>
            <a:off x="7239000" y="3505200"/>
            <a:ext cx="2362200" cy="0"/>
          </a:xfrm>
          <a:prstGeom prst="line">
            <a:avLst/>
          </a:prstGeom>
          <a:noFill/>
          <a:ln w="12700">
            <a:solidFill>
              <a:schemeClr val="tx1"/>
            </a:solidFill>
            <a:round/>
            <a:headEnd/>
            <a:tailEnd/>
          </a:ln>
          <a:effectLst/>
        </p:spPr>
        <p:txBody>
          <a:bodyPr/>
          <a:lstStyle/>
          <a:p>
            <a:endParaRPr lang="en-US"/>
          </a:p>
        </p:txBody>
      </p:sp>
      <p:sp>
        <p:nvSpPr>
          <p:cNvPr id="1626140" name="Line 28"/>
          <p:cNvSpPr>
            <a:spLocks noChangeShapeType="1"/>
          </p:cNvSpPr>
          <p:nvPr/>
        </p:nvSpPr>
        <p:spPr bwMode="auto">
          <a:xfrm>
            <a:off x="7239000" y="3124200"/>
            <a:ext cx="2362200" cy="0"/>
          </a:xfrm>
          <a:prstGeom prst="line">
            <a:avLst/>
          </a:prstGeom>
          <a:noFill/>
          <a:ln w="12700">
            <a:solidFill>
              <a:schemeClr val="tx1"/>
            </a:solidFill>
            <a:round/>
            <a:headEnd/>
            <a:tailEnd/>
          </a:ln>
          <a:effectLst/>
        </p:spPr>
        <p:txBody>
          <a:bodyPr/>
          <a:lstStyle/>
          <a:p>
            <a:endParaRPr lang="en-US"/>
          </a:p>
        </p:txBody>
      </p:sp>
      <p:sp>
        <p:nvSpPr>
          <p:cNvPr id="1626141" name="Line 29"/>
          <p:cNvSpPr>
            <a:spLocks noChangeShapeType="1"/>
          </p:cNvSpPr>
          <p:nvPr/>
        </p:nvSpPr>
        <p:spPr bwMode="auto">
          <a:xfrm>
            <a:off x="7239000" y="3886200"/>
            <a:ext cx="2362200" cy="0"/>
          </a:xfrm>
          <a:prstGeom prst="line">
            <a:avLst/>
          </a:prstGeom>
          <a:noFill/>
          <a:ln w="12700">
            <a:solidFill>
              <a:schemeClr val="tx1"/>
            </a:solidFill>
            <a:round/>
            <a:headEnd/>
            <a:tailEnd/>
          </a:ln>
          <a:effectLst/>
        </p:spPr>
        <p:txBody>
          <a:bodyPr/>
          <a:lstStyle/>
          <a:p>
            <a:endParaRPr lang="en-US"/>
          </a:p>
        </p:txBody>
      </p:sp>
      <p:sp>
        <p:nvSpPr>
          <p:cNvPr id="1626142" name="Line 30"/>
          <p:cNvSpPr>
            <a:spLocks noChangeShapeType="1"/>
          </p:cNvSpPr>
          <p:nvPr/>
        </p:nvSpPr>
        <p:spPr bwMode="auto">
          <a:xfrm>
            <a:off x="8077200" y="1981200"/>
            <a:ext cx="0" cy="1905000"/>
          </a:xfrm>
          <a:prstGeom prst="line">
            <a:avLst/>
          </a:prstGeom>
          <a:noFill/>
          <a:ln w="12700">
            <a:solidFill>
              <a:schemeClr val="tx1"/>
            </a:solidFill>
            <a:round/>
            <a:headEnd/>
            <a:tailEnd/>
          </a:ln>
          <a:effectLst/>
        </p:spPr>
        <p:txBody>
          <a:bodyPr/>
          <a:lstStyle/>
          <a:p>
            <a:endParaRPr lang="en-US"/>
          </a:p>
        </p:txBody>
      </p:sp>
      <p:sp>
        <p:nvSpPr>
          <p:cNvPr id="1626143" name="Line 31"/>
          <p:cNvSpPr>
            <a:spLocks noChangeShapeType="1"/>
          </p:cNvSpPr>
          <p:nvPr/>
        </p:nvSpPr>
        <p:spPr bwMode="auto">
          <a:xfrm>
            <a:off x="8534400" y="1981200"/>
            <a:ext cx="0" cy="1905000"/>
          </a:xfrm>
          <a:prstGeom prst="line">
            <a:avLst/>
          </a:prstGeom>
          <a:noFill/>
          <a:ln w="12700">
            <a:solidFill>
              <a:schemeClr val="tx1"/>
            </a:solidFill>
            <a:round/>
            <a:headEnd/>
            <a:tailEnd/>
          </a:ln>
          <a:effectLst/>
        </p:spPr>
        <p:txBody>
          <a:bodyPr/>
          <a:lstStyle/>
          <a:p>
            <a:endParaRPr lang="en-US"/>
          </a:p>
        </p:txBody>
      </p:sp>
      <p:sp>
        <p:nvSpPr>
          <p:cNvPr id="1626144" name="Line 32"/>
          <p:cNvSpPr>
            <a:spLocks noChangeShapeType="1"/>
          </p:cNvSpPr>
          <p:nvPr/>
        </p:nvSpPr>
        <p:spPr bwMode="auto">
          <a:xfrm>
            <a:off x="9067800" y="1981200"/>
            <a:ext cx="0" cy="1905000"/>
          </a:xfrm>
          <a:prstGeom prst="line">
            <a:avLst/>
          </a:prstGeom>
          <a:noFill/>
          <a:ln w="12700">
            <a:solidFill>
              <a:schemeClr val="tx1"/>
            </a:solidFill>
            <a:round/>
            <a:headEnd/>
            <a:tailEnd/>
          </a:ln>
          <a:effectLst/>
        </p:spPr>
        <p:txBody>
          <a:bodyPr/>
          <a:lstStyle/>
          <a:p>
            <a:endParaRPr lang="en-US"/>
          </a:p>
        </p:txBody>
      </p:sp>
      <p:sp>
        <p:nvSpPr>
          <p:cNvPr id="1626145" name="Line 33"/>
          <p:cNvSpPr>
            <a:spLocks noChangeShapeType="1"/>
          </p:cNvSpPr>
          <p:nvPr/>
        </p:nvSpPr>
        <p:spPr bwMode="auto">
          <a:xfrm>
            <a:off x="9601200" y="1981200"/>
            <a:ext cx="0" cy="1905000"/>
          </a:xfrm>
          <a:prstGeom prst="line">
            <a:avLst/>
          </a:prstGeom>
          <a:noFill/>
          <a:ln w="12700">
            <a:solidFill>
              <a:schemeClr val="tx1"/>
            </a:solidFill>
            <a:round/>
            <a:headEnd/>
            <a:tailEnd/>
          </a:ln>
          <a:effectLst/>
        </p:spPr>
        <p:txBody>
          <a:bodyPr/>
          <a:lstStyle/>
          <a:p>
            <a:endParaRPr lang="en-US"/>
          </a:p>
        </p:txBody>
      </p:sp>
      <p:sp>
        <p:nvSpPr>
          <p:cNvPr id="1626146" name="Text Box 34"/>
          <p:cNvSpPr txBox="1">
            <a:spLocks noChangeArrowheads="1"/>
          </p:cNvSpPr>
          <p:nvPr/>
        </p:nvSpPr>
        <p:spPr bwMode="auto">
          <a:xfrm>
            <a:off x="7315200" y="3962401"/>
            <a:ext cx="2514600" cy="396875"/>
          </a:xfrm>
          <a:prstGeom prst="rect">
            <a:avLst/>
          </a:prstGeom>
          <a:noFill/>
          <a:ln w="12700">
            <a:noFill/>
            <a:miter lim="800000"/>
            <a:headEnd/>
            <a:tailEnd/>
          </a:ln>
          <a:effectLst/>
        </p:spPr>
        <p:txBody>
          <a:bodyPr>
            <a:spAutoFit/>
          </a:bodyPr>
          <a:lstStyle/>
          <a:p>
            <a:pPr>
              <a:spcBef>
                <a:spcPct val="50000"/>
              </a:spcBef>
            </a:pPr>
            <a:r>
              <a:rPr lang="en-US" sz="2000"/>
              <a:t>Proximity Matrix</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9" name="Rectangle 3"/>
          <p:cNvSpPr>
            <a:spLocks noGrp="1" noChangeArrowheads="1"/>
          </p:cNvSpPr>
          <p:nvPr>
            <p:ph idx="1"/>
          </p:nvPr>
        </p:nvSpPr>
        <p:spPr/>
        <p:txBody>
          <a:bodyPr/>
          <a:lstStyle/>
          <a:p>
            <a:pPr marL="990600" lvl="1" indent="-533400">
              <a:spcBef>
                <a:spcPct val="20000"/>
              </a:spcBef>
              <a:buNone/>
            </a:pPr>
            <a:r>
              <a:rPr lang="en-US" sz="1000"/>
              <a:t> </a:t>
            </a:r>
          </a:p>
        </p:txBody>
      </p:sp>
      <p:sp>
        <p:nvSpPr>
          <p:cNvPr id="1627138" name="Rectangle 2"/>
          <p:cNvSpPr>
            <a:spLocks noGrp="1" noChangeArrowheads="1"/>
          </p:cNvSpPr>
          <p:nvPr>
            <p:ph type="title"/>
          </p:nvPr>
        </p:nvSpPr>
        <p:spPr/>
        <p:txBody>
          <a:bodyPr>
            <a:noAutofit/>
          </a:bodyPr>
          <a:lstStyle/>
          <a:p>
            <a:r>
              <a:rPr lang="en-US" dirty="0">
                <a:solidFill>
                  <a:srgbClr val="FF0000"/>
                </a:solidFill>
              </a:rPr>
              <a:t>How to Define Inter-Cluster Similarity</a:t>
            </a:r>
          </a:p>
        </p:txBody>
      </p:sp>
      <p:sp>
        <p:nvSpPr>
          <p:cNvPr id="2" name="Slide Number Placeholder 1">
            <a:extLst>
              <a:ext uri="{FF2B5EF4-FFF2-40B4-BE49-F238E27FC236}">
                <a16:creationId xmlns:a16="http://schemas.microsoft.com/office/drawing/2014/main" id="{EC71470B-409A-4F7C-AC09-39D059F176B6}"/>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38</a:t>
            </a:fld>
            <a:endParaRPr lang="en-GB"/>
          </a:p>
        </p:txBody>
      </p:sp>
      <p:grpSp>
        <p:nvGrpSpPr>
          <p:cNvPr id="1627140" name="Group 4"/>
          <p:cNvGrpSpPr>
            <a:grpSpLocks/>
          </p:cNvGrpSpPr>
          <p:nvPr/>
        </p:nvGrpSpPr>
        <p:grpSpPr bwMode="auto">
          <a:xfrm>
            <a:off x="7010400" y="1066801"/>
            <a:ext cx="3429000" cy="3508375"/>
            <a:chOff x="3456" y="1440"/>
            <a:chExt cx="2160" cy="2210"/>
          </a:xfrm>
        </p:grpSpPr>
        <p:sp>
          <p:nvSpPr>
            <p:cNvPr id="1627141" name="Line 5"/>
            <p:cNvSpPr>
              <a:spLocks noChangeShapeType="1"/>
            </p:cNvSpPr>
            <p:nvPr/>
          </p:nvSpPr>
          <p:spPr bwMode="auto">
            <a:xfrm>
              <a:off x="3696" y="1440"/>
              <a:ext cx="0" cy="1680"/>
            </a:xfrm>
            <a:prstGeom prst="line">
              <a:avLst/>
            </a:prstGeom>
            <a:noFill/>
            <a:ln w="12700">
              <a:solidFill>
                <a:schemeClr val="tx1"/>
              </a:solidFill>
              <a:round/>
              <a:headEnd/>
              <a:tailEnd/>
            </a:ln>
            <a:effectLst/>
          </p:spPr>
          <p:txBody>
            <a:bodyPr/>
            <a:lstStyle/>
            <a:p>
              <a:endParaRPr lang="en-US"/>
            </a:p>
          </p:txBody>
        </p:sp>
        <p:sp>
          <p:nvSpPr>
            <p:cNvPr id="1627142" name="Line 6"/>
            <p:cNvSpPr>
              <a:spLocks noChangeShapeType="1"/>
            </p:cNvSpPr>
            <p:nvPr/>
          </p:nvSpPr>
          <p:spPr bwMode="auto">
            <a:xfrm>
              <a:off x="3504" y="1632"/>
              <a:ext cx="1872" cy="0"/>
            </a:xfrm>
            <a:prstGeom prst="line">
              <a:avLst/>
            </a:prstGeom>
            <a:noFill/>
            <a:ln w="12700">
              <a:solidFill>
                <a:schemeClr val="tx1"/>
              </a:solidFill>
              <a:round/>
              <a:headEnd/>
              <a:tailEnd/>
            </a:ln>
            <a:effectLst/>
          </p:spPr>
          <p:txBody>
            <a:bodyPr/>
            <a:lstStyle/>
            <a:p>
              <a:endParaRPr lang="en-US"/>
            </a:p>
          </p:txBody>
        </p:sp>
        <p:sp>
          <p:nvSpPr>
            <p:cNvPr id="1627143" name="Line 7"/>
            <p:cNvSpPr>
              <a:spLocks noChangeShapeType="1"/>
            </p:cNvSpPr>
            <p:nvPr/>
          </p:nvSpPr>
          <p:spPr bwMode="auto">
            <a:xfrm>
              <a:off x="4012" y="1440"/>
              <a:ext cx="0" cy="1680"/>
            </a:xfrm>
            <a:prstGeom prst="line">
              <a:avLst/>
            </a:prstGeom>
            <a:noFill/>
            <a:ln w="12700">
              <a:solidFill>
                <a:schemeClr val="tx1"/>
              </a:solidFill>
              <a:round/>
              <a:headEnd/>
              <a:tailEnd/>
            </a:ln>
            <a:effectLst/>
          </p:spPr>
          <p:txBody>
            <a:bodyPr/>
            <a:lstStyle/>
            <a:p>
              <a:endParaRPr lang="en-US"/>
            </a:p>
          </p:txBody>
        </p:sp>
        <p:sp>
          <p:nvSpPr>
            <p:cNvPr id="1627144" name="Line 8"/>
            <p:cNvSpPr>
              <a:spLocks noChangeShapeType="1"/>
            </p:cNvSpPr>
            <p:nvPr/>
          </p:nvSpPr>
          <p:spPr bwMode="auto">
            <a:xfrm>
              <a:off x="4329" y="1440"/>
              <a:ext cx="0" cy="1680"/>
            </a:xfrm>
            <a:prstGeom prst="line">
              <a:avLst/>
            </a:prstGeom>
            <a:noFill/>
            <a:ln w="12700">
              <a:solidFill>
                <a:schemeClr val="tx1"/>
              </a:solidFill>
              <a:round/>
              <a:headEnd/>
              <a:tailEnd/>
            </a:ln>
            <a:effectLst/>
          </p:spPr>
          <p:txBody>
            <a:bodyPr/>
            <a:lstStyle/>
            <a:p>
              <a:endParaRPr lang="en-US"/>
            </a:p>
          </p:txBody>
        </p:sp>
        <p:sp>
          <p:nvSpPr>
            <p:cNvPr id="1627145" name="Line 9"/>
            <p:cNvSpPr>
              <a:spLocks noChangeShapeType="1"/>
            </p:cNvSpPr>
            <p:nvPr/>
          </p:nvSpPr>
          <p:spPr bwMode="auto">
            <a:xfrm>
              <a:off x="4646" y="1440"/>
              <a:ext cx="0" cy="1680"/>
            </a:xfrm>
            <a:prstGeom prst="line">
              <a:avLst/>
            </a:prstGeom>
            <a:noFill/>
            <a:ln w="12700">
              <a:solidFill>
                <a:schemeClr val="tx1"/>
              </a:solidFill>
              <a:round/>
              <a:headEnd/>
              <a:tailEnd/>
            </a:ln>
            <a:effectLst/>
          </p:spPr>
          <p:txBody>
            <a:bodyPr/>
            <a:lstStyle/>
            <a:p>
              <a:endParaRPr lang="en-US"/>
            </a:p>
          </p:txBody>
        </p:sp>
        <p:sp>
          <p:nvSpPr>
            <p:cNvPr id="1627146" name="Line 10"/>
            <p:cNvSpPr>
              <a:spLocks noChangeShapeType="1"/>
            </p:cNvSpPr>
            <p:nvPr/>
          </p:nvSpPr>
          <p:spPr bwMode="auto">
            <a:xfrm>
              <a:off x="4963" y="1440"/>
              <a:ext cx="0" cy="1680"/>
            </a:xfrm>
            <a:prstGeom prst="line">
              <a:avLst/>
            </a:prstGeom>
            <a:noFill/>
            <a:ln w="12700">
              <a:solidFill>
                <a:schemeClr val="tx1"/>
              </a:solidFill>
              <a:round/>
              <a:headEnd/>
              <a:tailEnd/>
            </a:ln>
            <a:effectLst/>
          </p:spPr>
          <p:txBody>
            <a:bodyPr/>
            <a:lstStyle/>
            <a:p>
              <a:endParaRPr lang="en-US"/>
            </a:p>
          </p:txBody>
        </p:sp>
        <p:sp>
          <p:nvSpPr>
            <p:cNvPr id="1627147" name="Line 11"/>
            <p:cNvSpPr>
              <a:spLocks noChangeShapeType="1"/>
            </p:cNvSpPr>
            <p:nvPr/>
          </p:nvSpPr>
          <p:spPr bwMode="auto">
            <a:xfrm>
              <a:off x="5280" y="1440"/>
              <a:ext cx="0" cy="1680"/>
            </a:xfrm>
            <a:prstGeom prst="line">
              <a:avLst/>
            </a:prstGeom>
            <a:noFill/>
            <a:ln w="12700">
              <a:solidFill>
                <a:schemeClr val="tx1"/>
              </a:solidFill>
              <a:round/>
              <a:headEnd/>
              <a:tailEnd/>
            </a:ln>
            <a:effectLst/>
          </p:spPr>
          <p:txBody>
            <a:bodyPr/>
            <a:lstStyle/>
            <a:p>
              <a:endParaRPr lang="en-US"/>
            </a:p>
          </p:txBody>
        </p:sp>
        <p:sp>
          <p:nvSpPr>
            <p:cNvPr id="1627148" name="Line 12"/>
            <p:cNvSpPr>
              <a:spLocks noChangeShapeType="1"/>
            </p:cNvSpPr>
            <p:nvPr/>
          </p:nvSpPr>
          <p:spPr bwMode="auto">
            <a:xfrm>
              <a:off x="3504" y="1891"/>
              <a:ext cx="1872" cy="0"/>
            </a:xfrm>
            <a:prstGeom prst="line">
              <a:avLst/>
            </a:prstGeom>
            <a:noFill/>
            <a:ln w="12700">
              <a:solidFill>
                <a:schemeClr val="tx1"/>
              </a:solidFill>
              <a:round/>
              <a:headEnd/>
              <a:tailEnd/>
            </a:ln>
            <a:effectLst/>
          </p:spPr>
          <p:txBody>
            <a:bodyPr/>
            <a:lstStyle/>
            <a:p>
              <a:endParaRPr lang="en-US"/>
            </a:p>
          </p:txBody>
        </p:sp>
        <p:sp>
          <p:nvSpPr>
            <p:cNvPr id="1627149" name="Line 13"/>
            <p:cNvSpPr>
              <a:spLocks noChangeShapeType="1"/>
            </p:cNvSpPr>
            <p:nvPr/>
          </p:nvSpPr>
          <p:spPr bwMode="auto">
            <a:xfrm>
              <a:off x="3504" y="2150"/>
              <a:ext cx="1872" cy="0"/>
            </a:xfrm>
            <a:prstGeom prst="line">
              <a:avLst/>
            </a:prstGeom>
            <a:noFill/>
            <a:ln w="12700">
              <a:solidFill>
                <a:schemeClr val="tx1"/>
              </a:solidFill>
              <a:round/>
              <a:headEnd/>
              <a:tailEnd/>
            </a:ln>
            <a:effectLst/>
          </p:spPr>
          <p:txBody>
            <a:bodyPr/>
            <a:lstStyle/>
            <a:p>
              <a:endParaRPr lang="en-US"/>
            </a:p>
          </p:txBody>
        </p:sp>
        <p:sp>
          <p:nvSpPr>
            <p:cNvPr id="1627150" name="Line 14"/>
            <p:cNvSpPr>
              <a:spLocks noChangeShapeType="1"/>
            </p:cNvSpPr>
            <p:nvPr/>
          </p:nvSpPr>
          <p:spPr bwMode="auto">
            <a:xfrm>
              <a:off x="3504" y="2409"/>
              <a:ext cx="1872" cy="0"/>
            </a:xfrm>
            <a:prstGeom prst="line">
              <a:avLst/>
            </a:prstGeom>
            <a:noFill/>
            <a:ln w="12700">
              <a:solidFill>
                <a:schemeClr val="tx1"/>
              </a:solidFill>
              <a:round/>
              <a:headEnd/>
              <a:tailEnd/>
            </a:ln>
            <a:effectLst/>
          </p:spPr>
          <p:txBody>
            <a:bodyPr/>
            <a:lstStyle/>
            <a:p>
              <a:endParaRPr lang="en-US"/>
            </a:p>
          </p:txBody>
        </p:sp>
        <p:sp>
          <p:nvSpPr>
            <p:cNvPr id="1627151" name="Line 15"/>
            <p:cNvSpPr>
              <a:spLocks noChangeShapeType="1"/>
            </p:cNvSpPr>
            <p:nvPr/>
          </p:nvSpPr>
          <p:spPr bwMode="auto">
            <a:xfrm>
              <a:off x="3504" y="2668"/>
              <a:ext cx="1872" cy="0"/>
            </a:xfrm>
            <a:prstGeom prst="line">
              <a:avLst/>
            </a:prstGeom>
            <a:noFill/>
            <a:ln w="12700">
              <a:solidFill>
                <a:schemeClr val="tx1"/>
              </a:solidFill>
              <a:round/>
              <a:headEnd/>
              <a:tailEnd/>
            </a:ln>
            <a:effectLst/>
          </p:spPr>
          <p:txBody>
            <a:bodyPr/>
            <a:lstStyle/>
            <a:p>
              <a:endParaRPr lang="en-US"/>
            </a:p>
          </p:txBody>
        </p:sp>
        <p:sp>
          <p:nvSpPr>
            <p:cNvPr id="1627152" name="Line 16"/>
            <p:cNvSpPr>
              <a:spLocks noChangeShapeType="1"/>
            </p:cNvSpPr>
            <p:nvPr/>
          </p:nvSpPr>
          <p:spPr bwMode="auto">
            <a:xfrm>
              <a:off x="3504" y="2928"/>
              <a:ext cx="1872" cy="0"/>
            </a:xfrm>
            <a:prstGeom prst="line">
              <a:avLst/>
            </a:prstGeom>
            <a:noFill/>
            <a:ln w="12700">
              <a:solidFill>
                <a:schemeClr val="tx1"/>
              </a:solidFill>
              <a:round/>
              <a:headEnd/>
              <a:tailEnd/>
            </a:ln>
            <a:effectLst/>
          </p:spPr>
          <p:txBody>
            <a:bodyPr/>
            <a:lstStyle/>
            <a:p>
              <a:endParaRPr lang="en-US"/>
            </a:p>
          </p:txBody>
        </p:sp>
        <p:sp>
          <p:nvSpPr>
            <p:cNvPr id="1627153" name="Text Box 17"/>
            <p:cNvSpPr txBox="1">
              <a:spLocks noChangeArrowheads="1"/>
            </p:cNvSpPr>
            <p:nvPr/>
          </p:nvSpPr>
          <p:spPr bwMode="auto">
            <a:xfrm>
              <a:off x="3456" y="168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7154" name="Text Box 18"/>
            <p:cNvSpPr txBox="1">
              <a:spLocks noChangeArrowheads="1"/>
            </p:cNvSpPr>
            <p:nvPr/>
          </p:nvSpPr>
          <p:spPr bwMode="auto">
            <a:xfrm>
              <a:off x="3456" y="2208"/>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7155" name="Text Box 19"/>
            <p:cNvSpPr txBox="1">
              <a:spLocks noChangeArrowheads="1"/>
            </p:cNvSpPr>
            <p:nvPr/>
          </p:nvSpPr>
          <p:spPr bwMode="auto">
            <a:xfrm>
              <a:off x="3456" y="2736"/>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7156" name="Text Box 20"/>
            <p:cNvSpPr txBox="1">
              <a:spLocks noChangeArrowheads="1"/>
            </p:cNvSpPr>
            <p:nvPr/>
          </p:nvSpPr>
          <p:spPr bwMode="auto">
            <a:xfrm>
              <a:off x="3456" y="2496"/>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7157" name="Text Box 21"/>
            <p:cNvSpPr txBox="1">
              <a:spLocks noChangeArrowheads="1"/>
            </p:cNvSpPr>
            <p:nvPr/>
          </p:nvSpPr>
          <p:spPr bwMode="auto">
            <a:xfrm>
              <a:off x="3456" y="1968"/>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7158" name="Text Box 22"/>
            <p:cNvSpPr txBox="1">
              <a:spLocks noChangeArrowheads="1"/>
            </p:cNvSpPr>
            <p:nvPr/>
          </p:nvSpPr>
          <p:spPr bwMode="auto">
            <a:xfrm>
              <a:off x="3744" y="144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7159" name="Text Box 23"/>
            <p:cNvSpPr txBox="1">
              <a:spLocks noChangeArrowheads="1"/>
            </p:cNvSpPr>
            <p:nvPr/>
          </p:nvSpPr>
          <p:spPr bwMode="auto">
            <a:xfrm>
              <a:off x="4032" y="1440"/>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7160" name="Text Box 24"/>
            <p:cNvSpPr txBox="1">
              <a:spLocks noChangeArrowheads="1"/>
            </p:cNvSpPr>
            <p:nvPr/>
          </p:nvSpPr>
          <p:spPr bwMode="auto">
            <a:xfrm>
              <a:off x="4368" y="1440"/>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7161" name="Text Box 25"/>
            <p:cNvSpPr txBox="1">
              <a:spLocks noChangeArrowheads="1"/>
            </p:cNvSpPr>
            <p:nvPr/>
          </p:nvSpPr>
          <p:spPr bwMode="auto">
            <a:xfrm>
              <a:off x="4704" y="1440"/>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7162" name="Text Box 26"/>
            <p:cNvSpPr txBox="1">
              <a:spLocks noChangeArrowheads="1"/>
            </p:cNvSpPr>
            <p:nvPr/>
          </p:nvSpPr>
          <p:spPr bwMode="auto">
            <a:xfrm>
              <a:off x="4944" y="1440"/>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7163" name="Text Box 27"/>
            <p:cNvSpPr txBox="1">
              <a:spLocks noChangeArrowheads="1"/>
            </p:cNvSpPr>
            <p:nvPr/>
          </p:nvSpPr>
          <p:spPr bwMode="auto">
            <a:xfrm>
              <a:off x="5280" y="1440"/>
              <a:ext cx="336" cy="212"/>
            </a:xfrm>
            <a:prstGeom prst="rect">
              <a:avLst/>
            </a:prstGeom>
            <a:noFill/>
            <a:ln w="12700">
              <a:noFill/>
              <a:miter lim="800000"/>
              <a:headEnd/>
              <a:tailEnd/>
            </a:ln>
            <a:effectLst/>
          </p:spPr>
          <p:txBody>
            <a:bodyPr>
              <a:spAutoFit/>
            </a:bodyPr>
            <a:lstStyle/>
            <a:p>
              <a:pPr>
                <a:spcBef>
                  <a:spcPct val="50000"/>
                </a:spcBef>
              </a:pPr>
              <a:r>
                <a:rPr lang="en-US" sz="1600"/>
                <a:t>. . .</a:t>
              </a:r>
            </a:p>
          </p:txBody>
        </p:sp>
        <p:sp>
          <p:nvSpPr>
            <p:cNvPr id="1627164" name="Text Box 28"/>
            <p:cNvSpPr txBox="1">
              <a:spLocks noChangeArrowheads="1"/>
            </p:cNvSpPr>
            <p:nvPr/>
          </p:nvSpPr>
          <p:spPr bwMode="auto">
            <a:xfrm>
              <a:off x="3552" y="2976"/>
              <a:ext cx="336" cy="674"/>
            </a:xfrm>
            <a:prstGeom prst="rect">
              <a:avLst/>
            </a:prstGeom>
            <a:noFill/>
            <a:ln w="12700">
              <a:noFill/>
              <a:miter lim="800000"/>
              <a:headEnd/>
              <a:tailEnd/>
            </a:ln>
            <a:effec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27165" name="Line 29"/>
          <p:cNvSpPr>
            <a:spLocks noChangeShapeType="1"/>
          </p:cNvSpPr>
          <p:nvPr/>
        </p:nvSpPr>
        <p:spPr bwMode="auto">
          <a:xfrm>
            <a:off x="3733800" y="2057400"/>
            <a:ext cx="1066800" cy="0"/>
          </a:xfrm>
          <a:prstGeom prst="line">
            <a:avLst/>
          </a:prstGeom>
          <a:noFill/>
          <a:ln w="25400">
            <a:solidFill>
              <a:schemeClr val="tx1"/>
            </a:solidFill>
            <a:round/>
            <a:headEnd type="triangle" w="med" len="med"/>
            <a:tailEnd type="triangle" w="med" len="med"/>
          </a:ln>
          <a:effectLst/>
        </p:spPr>
        <p:txBody>
          <a:bodyPr/>
          <a:lstStyle/>
          <a:p>
            <a:endParaRPr lang="en-US"/>
          </a:p>
        </p:txBody>
      </p:sp>
      <p:sp>
        <p:nvSpPr>
          <p:cNvPr id="1627166" name="Text Box 30"/>
          <p:cNvSpPr txBox="1">
            <a:spLocks noChangeArrowheads="1"/>
          </p:cNvSpPr>
          <p:nvPr/>
        </p:nvSpPr>
        <p:spPr bwMode="auto">
          <a:xfrm>
            <a:off x="3733800" y="1600200"/>
            <a:ext cx="1447800" cy="336550"/>
          </a:xfrm>
          <a:prstGeom prst="rect">
            <a:avLst/>
          </a:prstGeom>
          <a:noFill/>
          <a:ln w="12700">
            <a:noFill/>
            <a:miter lim="800000"/>
            <a:headEnd/>
            <a:tailEnd/>
          </a:ln>
          <a:effectLst/>
        </p:spPr>
        <p:txBody>
          <a:bodyPr>
            <a:spAutoFit/>
          </a:bodyPr>
          <a:lstStyle/>
          <a:p>
            <a:pPr>
              <a:spcBef>
                <a:spcPct val="50000"/>
              </a:spcBef>
            </a:pPr>
            <a:r>
              <a:rPr lang="en-US" sz="1600"/>
              <a:t>Similarity?</a:t>
            </a:r>
          </a:p>
        </p:txBody>
      </p:sp>
      <p:sp>
        <p:nvSpPr>
          <p:cNvPr id="1627167" name="Rectangle 31"/>
          <p:cNvSpPr>
            <a:spLocks noChangeArrowheads="1"/>
          </p:cNvSpPr>
          <p:nvPr/>
        </p:nvSpPr>
        <p:spPr bwMode="auto">
          <a:xfrm>
            <a:off x="1905000" y="3200400"/>
            <a:ext cx="5791200" cy="31242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dirty="0"/>
              <a:t>MIN</a:t>
            </a:r>
            <a:r>
              <a:rPr lang="en-US" sz="2400" dirty="0">
                <a:solidFill>
                  <a:srgbClr val="FF0000"/>
                </a:solidFill>
              </a:rPr>
              <a:t> (Single Link )</a:t>
            </a:r>
            <a:endParaRPr lang="en-US" sz="2400" dirty="0"/>
          </a:p>
          <a:p>
            <a:pPr marL="342900" indent="-342900">
              <a:spcBef>
                <a:spcPts val="200"/>
              </a:spcBef>
              <a:spcAft>
                <a:spcPts val="200"/>
              </a:spcAft>
              <a:buClr>
                <a:srgbClr val="0C7B9C"/>
              </a:buClr>
              <a:buSzPct val="75000"/>
              <a:buFont typeface="Monotype Sorts" pitchFamily="2" charset="2"/>
              <a:buChar char="l"/>
            </a:pPr>
            <a:r>
              <a:rPr lang="en-US" sz="2400" dirty="0"/>
              <a:t>MAX</a:t>
            </a:r>
          </a:p>
          <a:p>
            <a:pPr marL="342900" indent="-342900">
              <a:spcBef>
                <a:spcPts val="200"/>
              </a:spcBef>
              <a:spcAft>
                <a:spcPts val="200"/>
              </a:spcAft>
              <a:buClr>
                <a:srgbClr val="0C7B9C"/>
              </a:buClr>
              <a:buSzPct val="75000"/>
              <a:buFont typeface="Monotype Sorts" pitchFamily="2" charset="2"/>
              <a:buChar char="l"/>
            </a:pPr>
            <a:r>
              <a:rPr lang="en-US" sz="2400" dirty="0"/>
              <a:t>Group Average</a:t>
            </a:r>
          </a:p>
          <a:p>
            <a:pPr marL="342900" indent="-342900">
              <a:spcBef>
                <a:spcPts val="200"/>
              </a:spcBef>
              <a:spcAft>
                <a:spcPts val="200"/>
              </a:spcAft>
              <a:buClr>
                <a:srgbClr val="0C7B9C"/>
              </a:buClr>
              <a:buSzPct val="75000"/>
              <a:buFont typeface="Monotype Sorts" pitchFamily="2" charset="2"/>
              <a:buChar char="l"/>
            </a:pPr>
            <a:r>
              <a:rPr lang="en-US" sz="2400" dirty="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dirty="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dirty="0"/>
              <a:t>Ward’s Method uses squared error</a:t>
            </a:r>
            <a:endParaRPr lang="en-US" sz="2400" dirty="0"/>
          </a:p>
        </p:txBody>
      </p:sp>
      <p:sp>
        <p:nvSpPr>
          <p:cNvPr id="1627168" name="Freeform 32" descr="5%"/>
          <p:cNvSpPr>
            <a:spLocks/>
          </p:cNvSpPr>
          <p:nvPr/>
        </p:nvSpPr>
        <p:spPr bwMode="auto">
          <a:xfrm rot="-5400000">
            <a:off x="1986757" y="1289844"/>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27169" name="Oval 33"/>
          <p:cNvSpPr>
            <a:spLocks noChangeArrowheads="1"/>
          </p:cNvSpPr>
          <p:nvPr/>
        </p:nvSpPr>
        <p:spPr bwMode="auto">
          <a:xfrm rot="-5400000">
            <a:off x="3276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0" name="Oval 34"/>
          <p:cNvSpPr>
            <a:spLocks noChangeArrowheads="1"/>
          </p:cNvSpPr>
          <p:nvPr/>
        </p:nvSpPr>
        <p:spPr bwMode="auto">
          <a:xfrm rot="-5400000">
            <a:off x="3200400" y="1447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1" name="Oval 35"/>
          <p:cNvSpPr>
            <a:spLocks noChangeArrowheads="1"/>
          </p:cNvSpPr>
          <p:nvPr/>
        </p:nvSpPr>
        <p:spPr bwMode="auto">
          <a:xfrm rot="-5400000">
            <a:off x="2362200" y="1905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2" name="Oval 36"/>
          <p:cNvSpPr>
            <a:spLocks noChangeArrowheads="1"/>
          </p:cNvSpPr>
          <p:nvPr/>
        </p:nvSpPr>
        <p:spPr bwMode="auto">
          <a:xfrm rot="-5400000">
            <a:off x="34274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3" name="Freeform 37" descr="5%"/>
          <p:cNvSpPr>
            <a:spLocks/>
          </p:cNvSpPr>
          <p:nvPr/>
        </p:nvSpPr>
        <p:spPr bwMode="auto">
          <a:xfrm rot="5400000" flipV="1">
            <a:off x="4876800" y="11430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27174" name="Oval 38"/>
          <p:cNvSpPr>
            <a:spLocks noChangeArrowheads="1"/>
          </p:cNvSpPr>
          <p:nvPr/>
        </p:nvSpPr>
        <p:spPr bwMode="auto">
          <a:xfrm rot="5400000" flipV="1">
            <a:off x="64008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5" name="Oval 39"/>
          <p:cNvSpPr>
            <a:spLocks noChangeArrowheads="1"/>
          </p:cNvSpPr>
          <p:nvPr/>
        </p:nvSpPr>
        <p:spPr bwMode="auto">
          <a:xfrm rot="5400000" flipV="1">
            <a:off x="5040313" y="15986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6" name="Oval 40"/>
          <p:cNvSpPr>
            <a:spLocks noChangeArrowheads="1"/>
          </p:cNvSpPr>
          <p:nvPr/>
        </p:nvSpPr>
        <p:spPr bwMode="auto">
          <a:xfrm rot="5400000" flipV="1">
            <a:off x="5562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7" name="Oval 41"/>
          <p:cNvSpPr>
            <a:spLocks noChangeArrowheads="1"/>
          </p:cNvSpPr>
          <p:nvPr/>
        </p:nvSpPr>
        <p:spPr bwMode="auto">
          <a:xfrm rot="5400000" flipV="1">
            <a:off x="5562600" y="1219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7178" name="Text Box 42"/>
          <p:cNvSpPr txBox="1">
            <a:spLocks noChangeArrowheads="1"/>
          </p:cNvSpPr>
          <p:nvPr/>
        </p:nvSpPr>
        <p:spPr bwMode="auto">
          <a:xfrm>
            <a:off x="7467600" y="4343401"/>
            <a:ext cx="2514600" cy="396875"/>
          </a:xfrm>
          <a:prstGeom prst="rect">
            <a:avLst/>
          </a:prstGeom>
          <a:noFill/>
          <a:ln w="12700">
            <a:noFill/>
            <a:miter lim="800000"/>
            <a:headEnd/>
            <a:tailEnd/>
          </a:ln>
          <a:effectLst/>
        </p:spPr>
        <p:txBody>
          <a:bodyPr>
            <a:spAutoFit/>
          </a:bodyPr>
          <a:lstStyle/>
          <a:p>
            <a:pPr>
              <a:spcBef>
                <a:spcPct val="50000"/>
              </a:spcBef>
            </a:pPr>
            <a:r>
              <a:rPr lang="en-US" sz="2000"/>
              <a:t>Proximity Matrix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3" name="Rectangle 3"/>
          <p:cNvSpPr>
            <a:spLocks noGrp="1" noChangeArrowheads="1"/>
          </p:cNvSpPr>
          <p:nvPr>
            <p:ph idx="1"/>
          </p:nvPr>
        </p:nvSpPr>
        <p:spPr/>
        <p:txBody>
          <a:bodyPr/>
          <a:lstStyle/>
          <a:p>
            <a:pPr marL="990600" lvl="1" indent="-533400">
              <a:spcBef>
                <a:spcPct val="20000"/>
              </a:spcBef>
              <a:buNone/>
            </a:pPr>
            <a:r>
              <a:rPr lang="en-US" sz="1000"/>
              <a:t> </a:t>
            </a:r>
          </a:p>
        </p:txBody>
      </p:sp>
      <p:sp>
        <p:nvSpPr>
          <p:cNvPr id="1628162" name="Rectangle 2"/>
          <p:cNvSpPr>
            <a:spLocks noGrp="1" noChangeArrowheads="1"/>
          </p:cNvSpPr>
          <p:nvPr>
            <p:ph type="title"/>
          </p:nvPr>
        </p:nvSpPr>
        <p:spPr/>
        <p:txBody>
          <a:bodyPr vert="horz" lIns="91440" tIns="45720" rIns="91440" bIns="45720" rtlCol="0" anchor="ctr">
            <a:noAutofit/>
          </a:bodyPr>
          <a:lstStyle/>
          <a:p>
            <a:r>
              <a:rPr lang="en-US" dirty="0">
                <a:solidFill>
                  <a:srgbClr val="FF0000"/>
                </a:solidFill>
              </a:rPr>
              <a:t>How to Define Inter-Cluster Similarity</a:t>
            </a:r>
          </a:p>
        </p:txBody>
      </p:sp>
      <p:sp>
        <p:nvSpPr>
          <p:cNvPr id="2" name="Slide Number Placeholder 1">
            <a:extLst>
              <a:ext uri="{FF2B5EF4-FFF2-40B4-BE49-F238E27FC236}">
                <a16:creationId xmlns:a16="http://schemas.microsoft.com/office/drawing/2014/main" id="{9407EAC4-B24E-44F6-956F-CB03AD0EEF65}"/>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39</a:t>
            </a:fld>
            <a:endParaRPr lang="en-GB"/>
          </a:p>
        </p:txBody>
      </p:sp>
      <p:grpSp>
        <p:nvGrpSpPr>
          <p:cNvPr id="1628164" name="Group 4"/>
          <p:cNvGrpSpPr>
            <a:grpSpLocks/>
          </p:cNvGrpSpPr>
          <p:nvPr/>
        </p:nvGrpSpPr>
        <p:grpSpPr bwMode="auto">
          <a:xfrm>
            <a:off x="7984162" y="1052555"/>
            <a:ext cx="3429000" cy="3508375"/>
            <a:chOff x="3456" y="1440"/>
            <a:chExt cx="2160" cy="2210"/>
          </a:xfrm>
        </p:grpSpPr>
        <p:sp>
          <p:nvSpPr>
            <p:cNvPr id="1628165" name="Line 5"/>
            <p:cNvSpPr>
              <a:spLocks noChangeShapeType="1"/>
            </p:cNvSpPr>
            <p:nvPr/>
          </p:nvSpPr>
          <p:spPr bwMode="auto">
            <a:xfrm>
              <a:off x="3696" y="1440"/>
              <a:ext cx="0" cy="1680"/>
            </a:xfrm>
            <a:prstGeom prst="line">
              <a:avLst/>
            </a:prstGeom>
            <a:noFill/>
            <a:ln w="12700">
              <a:solidFill>
                <a:schemeClr val="tx1"/>
              </a:solidFill>
              <a:round/>
              <a:headEnd/>
              <a:tailEnd/>
            </a:ln>
            <a:effectLst/>
          </p:spPr>
          <p:txBody>
            <a:bodyPr/>
            <a:lstStyle/>
            <a:p>
              <a:endParaRPr lang="en-US"/>
            </a:p>
          </p:txBody>
        </p:sp>
        <p:sp>
          <p:nvSpPr>
            <p:cNvPr id="1628166" name="Line 6"/>
            <p:cNvSpPr>
              <a:spLocks noChangeShapeType="1"/>
            </p:cNvSpPr>
            <p:nvPr/>
          </p:nvSpPr>
          <p:spPr bwMode="auto">
            <a:xfrm>
              <a:off x="3504" y="1632"/>
              <a:ext cx="1872" cy="0"/>
            </a:xfrm>
            <a:prstGeom prst="line">
              <a:avLst/>
            </a:prstGeom>
            <a:noFill/>
            <a:ln w="12700">
              <a:solidFill>
                <a:schemeClr val="tx1"/>
              </a:solidFill>
              <a:round/>
              <a:headEnd/>
              <a:tailEnd/>
            </a:ln>
            <a:effectLst/>
          </p:spPr>
          <p:txBody>
            <a:bodyPr/>
            <a:lstStyle/>
            <a:p>
              <a:endParaRPr lang="en-US"/>
            </a:p>
          </p:txBody>
        </p:sp>
        <p:sp>
          <p:nvSpPr>
            <p:cNvPr id="1628167" name="Line 7"/>
            <p:cNvSpPr>
              <a:spLocks noChangeShapeType="1"/>
            </p:cNvSpPr>
            <p:nvPr/>
          </p:nvSpPr>
          <p:spPr bwMode="auto">
            <a:xfrm>
              <a:off x="4012" y="1440"/>
              <a:ext cx="0" cy="1680"/>
            </a:xfrm>
            <a:prstGeom prst="line">
              <a:avLst/>
            </a:prstGeom>
            <a:noFill/>
            <a:ln w="12700">
              <a:solidFill>
                <a:schemeClr val="tx1"/>
              </a:solidFill>
              <a:round/>
              <a:headEnd/>
              <a:tailEnd/>
            </a:ln>
            <a:effectLst/>
          </p:spPr>
          <p:txBody>
            <a:bodyPr/>
            <a:lstStyle/>
            <a:p>
              <a:endParaRPr lang="en-US"/>
            </a:p>
          </p:txBody>
        </p:sp>
        <p:sp>
          <p:nvSpPr>
            <p:cNvPr id="1628168" name="Line 8"/>
            <p:cNvSpPr>
              <a:spLocks noChangeShapeType="1"/>
            </p:cNvSpPr>
            <p:nvPr/>
          </p:nvSpPr>
          <p:spPr bwMode="auto">
            <a:xfrm>
              <a:off x="4329" y="1440"/>
              <a:ext cx="0" cy="1680"/>
            </a:xfrm>
            <a:prstGeom prst="line">
              <a:avLst/>
            </a:prstGeom>
            <a:noFill/>
            <a:ln w="12700">
              <a:solidFill>
                <a:schemeClr val="tx1"/>
              </a:solidFill>
              <a:round/>
              <a:headEnd/>
              <a:tailEnd/>
            </a:ln>
            <a:effectLst/>
          </p:spPr>
          <p:txBody>
            <a:bodyPr/>
            <a:lstStyle/>
            <a:p>
              <a:endParaRPr lang="en-US"/>
            </a:p>
          </p:txBody>
        </p:sp>
        <p:sp>
          <p:nvSpPr>
            <p:cNvPr id="1628169" name="Line 9"/>
            <p:cNvSpPr>
              <a:spLocks noChangeShapeType="1"/>
            </p:cNvSpPr>
            <p:nvPr/>
          </p:nvSpPr>
          <p:spPr bwMode="auto">
            <a:xfrm>
              <a:off x="4646" y="1440"/>
              <a:ext cx="0" cy="1680"/>
            </a:xfrm>
            <a:prstGeom prst="line">
              <a:avLst/>
            </a:prstGeom>
            <a:noFill/>
            <a:ln w="12700">
              <a:solidFill>
                <a:schemeClr val="tx1"/>
              </a:solidFill>
              <a:round/>
              <a:headEnd/>
              <a:tailEnd/>
            </a:ln>
            <a:effectLst/>
          </p:spPr>
          <p:txBody>
            <a:bodyPr/>
            <a:lstStyle/>
            <a:p>
              <a:endParaRPr lang="en-US"/>
            </a:p>
          </p:txBody>
        </p:sp>
        <p:sp>
          <p:nvSpPr>
            <p:cNvPr id="1628170" name="Line 10"/>
            <p:cNvSpPr>
              <a:spLocks noChangeShapeType="1"/>
            </p:cNvSpPr>
            <p:nvPr/>
          </p:nvSpPr>
          <p:spPr bwMode="auto">
            <a:xfrm>
              <a:off x="4963" y="1440"/>
              <a:ext cx="0" cy="1680"/>
            </a:xfrm>
            <a:prstGeom prst="line">
              <a:avLst/>
            </a:prstGeom>
            <a:noFill/>
            <a:ln w="12700">
              <a:solidFill>
                <a:schemeClr val="tx1"/>
              </a:solidFill>
              <a:round/>
              <a:headEnd/>
              <a:tailEnd/>
            </a:ln>
            <a:effectLst/>
          </p:spPr>
          <p:txBody>
            <a:bodyPr/>
            <a:lstStyle/>
            <a:p>
              <a:endParaRPr lang="en-US"/>
            </a:p>
          </p:txBody>
        </p:sp>
        <p:sp>
          <p:nvSpPr>
            <p:cNvPr id="1628171" name="Line 11"/>
            <p:cNvSpPr>
              <a:spLocks noChangeShapeType="1"/>
            </p:cNvSpPr>
            <p:nvPr/>
          </p:nvSpPr>
          <p:spPr bwMode="auto">
            <a:xfrm>
              <a:off x="5280" y="1440"/>
              <a:ext cx="0" cy="1680"/>
            </a:xfrm>
            <a:prstGeom prst="line">
              <a:avLst/>
            </a:prstGeom>
            <a:noFill/>
            <a:ln w="12700">
              <a:solidFill>
                <a:schemeClr val="tx1"/>
              </a:solidFill>
              <a:round/>
              <a:headEnd/>
              <a:tailEnd/>
            </a:ln>
            <a:effectLst/>
          </p:spPr>
          <p:txBody>
            <a:bodyPr/>
            <a:lstStyle/>
            <a:p>
              <a:endParaRPr lang="en-US"/>
            </a:p>
          </p:txBody>
        </p:sp>
        <p:sp>
          <p:nvSpPr>
            <p:cNvPr id="1628172" name="Line 12"/>
            <p:cNvSpPr>
              <a:spLocks noChangeShapeType="1"/>
            </p:cNvSpPr>
            <p:nvPr/>
          </p:nvSpPr>
          <p:spPr bwMode="auto">
            <a:xfrm>
              <a:off x="3504" y="1891"/>
              <a:ext cx="1872" cy="0"/>
            </a:xfrm>
            <a:prstGeom prst="line">
              <a:avLst/>
            </a:prstGeom>
            <a:noFill/>
            <a:ln w="12700">
              <a:solidFill>
                <a:schemeClr val="tx1"/>
              </a:solidFill>
              <a:round/>
              <a:headEnd/>
              <a:tailEnd/>
            </a:ln>
            <a:effectLst/>
          </p:spPr>
          <p:txBody>
            <a:bodyPr/>
            <a:lstStyle/>
            <a:p>
              <a:endParaRPr lang="en-US"/>
            </a:p>
          </p:txBody>
        </p:sp>
        <p:sp>
          <p:nvSpPr>
            <p:cNvPr id="1628173" name="Line 13"/>
            <p:cNvSpPr>
              <a:spLocks noChangeShapeType="1"/>
            </p:cNvSpPr>
            <p:nvPr/>
          </p:nvSpPr>
          <p:spPr bwMode="auto">
            <a:xfrm>
              <a:off x="3504" y="2150"/>
              <a:ext cx="1872" cy="0"/>
            </a:xfrm>
            <a:prstGeom prst="line">
              <a:avLst/>
            </a:prstGeom>
            <a:noFill/>
            <a:ln w="12700">
              <a:solidFill>
                <a:schemeClr val="tx1"/>
              </a:solidFill>
              <a:round/>
              <a:headEnd/>
              <a:tailEnd/>
            </a:ln>
            <a:effectLst/>
          </p:spPr>
          <p:txBody>
            <a:bodyPr/>
            <a:lstStyle/>
            <a:p>
              <a:endParaRPr lang="en-US"/>
            </a:p>
          </p:txBody>
        </p:sp>
        <p:sp>
          <p:nvSpPr>
            <p:cNvPr id="1628174" name="Line 14"/>
            <p:cNvSpPr>
              <a:spLocks noChangeShapeType="1"/>
            </p:cNvSpPr>
            <p:nvPr/>
          </p:nvSpPr>
          <p:spPr bwMode="auto">
            <a:xfrm>
              <a:off x="3504" y="2409"/>
              <a:ext cx="1872" cy="0"/>
            </a:xfrm>
            <a:prstGeom prst="line">
              <a:avLst/>
            </a:prstGeom>
            <a:noFill/>
            <a:ln w="12700">
              <a:solidFill>
                <a:schemeClr val="tx1"/>
              </a:solidFill>
              <a:round/>
              <a:headEnd/>
              <a:tailEnd/>
            </a:ln>
            <a:effectLst/>
          </p:spPr>
          <p:txBody>
            <a:bodyPr/>
            <a:lstStyle/>
            <a:p>
              <a:endParaRPr lang="en-US"/>
            </a:p>
          </p:txBody>
        </p:sp>
        <p:sp>
          <p:nvSpPr>
            <p:cNvPr id="1628175" name="Line 15"/>
            <p:cNvSpPr>
              <a:spLocks noChangeShapeType="1"/>
            </p:cNvSpPr>
            <p:nvPr/>
          </p:nvSpPr>
          <p:spPr bwMode="auto">
            <a:xfrm>
              <a:off x="3504" y="2668"/>
              <a:ext cx="1872" cy="0"/>
            </a:xfrm>
            <a:prstGeom prst="line">
              <a:avLst/>
            </a:prstGeom>
            <a:noFill/>
            <a:ln w="12700">
              <a:solidFill>
                <a:schemeClr val="tx1"/>
              </a:solidFill>
              <a:round/>
              <a:headEnd/>
              <a:tailEnd/>
            </a:ln>
            <a:effectLst/>
          </p:spPr>
          <p:txBody>
            <a:bodyPr/>
            <a:lstStyle/>
            <a:p>
              <a:endParaRPr lang="en-US"/>
            </a:p>
          </p:txBody>
        </p:sp>
        <p:sp>
          <p:nvSpPr>
            <p:cNvPr id="1628176" name="Line 16"/>
            <p:cNvSpPr>
              <a:spLocks noChangeShapeType="1"/>
            </p:cNvSpPr>
            <p:nvPr/>
          </p:nvSpPr>
          <p:spPr bwMode="auto">
            <a:xfrm>
              <a:off x="3504" y="2928"/>
              <a:ext cx="1872" cy="0"/>
            </a:xfrm>
            <a:prstGeom prst="line">
              <a:avLst/>
            </a:prstGeom>
            <a:noFill/>
            <a:ln w="12700">
              <a:solidFill>
                <a:schemeClr val="tx1"/>
              </a:solidFill>
              <a:round/>
              <a:headEnd/>
              <a:tailEnd/>
            </a:ln>
            <a:effectLst/>
          </p:spPr>
          <p:txBody>
            <a:bodyPr/>
            <a:lstStyle/>
            <a:p>
              <a:endParaRPr lang="en-US"/>
            </a:p>
          </p:txBody>
        </p:sp>
        <p:sp>
          <p:nvSpPr>
            <p:cNvPr id="1628177" name="Text Box 17"/>
            <p:cNvSpPr txBox="1">
              <a:spLocks noChangeArrowheads="1"/>
            </p:cNvSpPr>
            <p:nvPr/>
          </p:nvSpPr>
          <p:spPr bwMode="auto">
            <a:xfrm>
              <a:off x="3456" y="168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8178" name="Text Box 18"/>
            <p:cNvSpPr txBox="1">
              <a:spLocks noChangeArrowheads="1"/>
            </p:cNvSpPr>
            <p:nvPr/>
          </p:nvSpPr>
          <p:spPr bwMode="auto">
            <a:xfrm>
              <a:off x="3456" y="2208"/>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8179" name="Text Box 19"/>
            <p:cNvSpPr txBox="1">
              <a:spLocks noChangeArrowheads="1"/>
            </p:cNvSpPr>
            <p:nvPr/>
          </p:nvSpPr>
          <p:spPr bwMode="auto">
            <a:xfrm>
              <a:off x="3456" y="2736"/>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8180" name="Text Box 20"/>
            <p:cNvSpPr txBox="1">
              <a:spLocks noChangeArrowheads="1"/>
            </p:cNvSpPr>
            <p:nvPr/>
          </p:nvSpPr>
          <p:spPr bwMode="auto">
            <a:xfrm>
              <a:off x="3456" y="2496"/>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8181" name="Text Box 21"/>
            <p:cNvSpPr txBox="1">
              <a:spLocks noChangeArrowheads="1"/>
            </p:cNvSpPr>
            <p:nvPr/>
          </p:nvSpPr>
          <p:spPr bwMode="auto">
            <a:xfrm>
              <a:off x="3456" y="1968"/>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8182" name="Text Box 22"/>
            <p:cNvSpPr txBox="1">
              <a:spLocks noChangeArrowheads="1"/>
            </p:cNvSpPr>
            <p:nvPr/>
          </p:nvSpPr>
          <p:spPr bwMode="auto">
            <a:xfrm>
              <a:off x="3744" y="144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8183" name="Text Box 23"/>
            <p:cNvSpPr txBox="1">
              <a:spLocks noChangeArrowheads="1"/>
            </p:cNvSpPr>
            <p:nvPr/>
          </p:nvSpPr>
          <p:spPr bwMode="auto">
            <a:xfrm>
              <a:off x="4032" y="1440"/>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8184" name="Text Box 24"/>
            <p:cNvSpPr txBox="1">
              <a:spLocks noChangeArrowheads="1"/>
            </p:cNvSpPr>
            <p:nvPr/>
          </p:nvSpPr>
          <p:spPr bwMode="auto">
            <a:xfrm>
              <a:off x="4368" y="1440"/>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8185" name="Text Box 25"/>
            <p:cNvSpPr txBox="1">
              <a:spLocks noChangeArrowheads="1"/>
            </p:cNvSpPr>
            <p:nvPr/>
          </p:nvSpPr>
          <p:spPr bwMode="auto">
            <a:xfrm>
              <a:off x="4704" y="1440"/>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8186" name="Text Box 26"/>
            <p:cNvSpPr txBox="1">
              <a:spLocks noChangeArrowheads="1"/>
            </p:cNvSpPr>
            <p:nvPr/>
          </p:nvSpPr>
          <p:spPr bwMode="auto">
            <a:xfrm>
              <a:off x="4944" y="1440"/>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8187" name="Text Box 27"/>
            <p:cNvSpPr txBox="1">
              <a:spLocks noChangeArrowheads="1"/>
            </p:cNvSpPr>
            <p:nvPr/>
          </p:nvSpPr>
          <p:spPr bwMode="auto">
            <a:xfrm>
              <a:off x="5280" y="1440"/>
              <a:ext cx="336" cy="212"/>
            </a:xfrm>
            <a:prstGeom prst="rect">
              <a:avLst/>
            </a:prstGeom>
            <a:noFill/>
            <a:ln w="12700">
              <a:noFill/>
              <a:miter lim="800000"/>
              <a:headEnd/>
              <a:tailEnd/>
            </a:ln>
            <a:effectLst/>
          </p:spPr>
          <p:txBody>
            <a:bodyPr>
              <a:spAutoFit/>
            </a:bodyPr>
            <a:lstStyle/>
            <a:p>
              <a:pPr>
                <a:spcBef>
                  <a:spcPct val="50000"/>
                </a:spcBef>
              </a:pPr>
              <a:r>
                <a:rPr lang="en-US" sz="1600"/>
                <a:t>. . .</a:t>
              </a:r>
            </a:p>
          </p:txBody>
        </p:sp>
        <p:sp>
          <p:nvSpPr>
            <p:cNvPr id="1628188" name="Text Box 28"/>
            <p:cNvSpPr txBox="1">
              <a:spLocks noChangeArrowheads="1"/>
            </p:cNvSpPr>
            <p:nvPr/>
          </p:nvSpPr>
          <p:spPr bwMode="auto">
            <a:xfrm>
              <a:off x="3552" y="2976"/>
              <a:ext cx="336" cy="674"/>
            </a:xfrm>
            <a:prstGeom prst="rect">
              <a:avLst/>
            </a:prstGeom>
            <a:noFill/>
            <a:ln w="12700">
              <a:noFill/>
              <a:miter lim="800000"/>
              <a:headEnd/>
              <a:tailEnd/>
            </a:ln>
            <a:effec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28189" name="Freeform 29" descr="5%"/>
          <p:cNvSpPr>
            <a:spLocks/>
          </p:cNvSpPr>
          <p:nvPr/>
        </p:nvSpPr>
        <p:spPr bwMode="auto">
          <a:xfrm rot="-5400000">
            <a:off x="1986757" y="1289844"/>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28190" name="Oval 30"/>
          <p:cNvSpPr>
            <a:spLocks noChangeArrowheads="1"/>
          </p:cNvSpPr>
          <p:nvPr/>
        </p:nvSpPr>
        <p:spPr bwMode="auto">
          <a:xfrm rot="-5400000">
            <a:off x="3276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1" name="Oval 31"/>
          <p:cNvSpPr>
            <a:spLocks noChangeArrowheads="1"/>
          </p:cNvSpPr>
          <p:nvPr/>
        </p:nvSpPr>
        <p:spPr bwMode="auto">
          <a:xfrm rot="-5400000">
            <a:off x="3200400" y="1447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2" name="Oval 32"/>
          <p:cNvSpPr>
            <a:spLocks noChangeArrowheads="1"/>
          </p:cNvSpPr>
          <p:nvPr/>
        </p:nvSpPr>
        <p:spPr bwMode="auto">
          <a:xfrm rot="-5400000">
            <a:off x="2362200" y="1905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3" name="Oval 33"/>
          <p:cNvSpPr>
            <a:spLocks noChangeArrowheads="1"/>
          </p:cNvSpPr>
          <p:nvPr/>
        </p:nvSpPr>
        <p:spPr bwMode="auto">
          <a:xfrm rot="-5400000">
            <a:off x="34274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4" name="Freeform 34" descr="5%"/>
          <p:cNvSpPr>
            <a:spLocks/>
          </p:cNvSpPr>
          <p:nvPr/>
        </p:nvSpPr>
        <p:spPr bwMode="auto">
          <a:xfrm rot="5400000" flipV="1">
            <a:off x="4876800" y="11430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28195" name="Oval 35"/>
          <p:cNvSpPr>
            <a:spLocks noChangeArrowheads="1"/>
          </p:cNvSpPr>
          <p:nvPr/>
        </p:nvSpPr>
        <p:spPr bwMode="auto">
          <a:xfrm rot="5400000" flipV="1">
            <a:off x="64008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6" name="Oval 36"/>
          <p:cNvSpPr>
            <a:spLocks noChangeArrowheads="1"/>
          </p:cNvSpPr>
          <p:nvPr/>
        </p:nvSpPr>
        <p:spPr bwMode="auto">
          <a:xfrm rot="5400000" flipV="1">
            <a:off x="5040313" y="15986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7" name="Oval 37"/>
          <p:cNvSpPr>
            <a:spLocks noChangeArrowheads="1"/>
          </p:cNvSpPr>
          <p:nvPr/>
        </p:nvSpPr>
        <p:spPr bwMode="auto">
          <a:xfrm rot="5400000" flipV="1">
            <a:off x="5562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8" name="Oval 38"/>
          <p:cNvSpPr>
            <a:spLocks noChangeArrowheads="1"/>
          </p:cNvSpPr>
          <p:nvPr/>
        </p:nvSpPr>
        <p:spPr bwMode="auto">
          <a:xfrm rot="5400000" flipV="1">
            <a:off x="5562600" y="1219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8199" name="Line 39"/>
          <p:cNvSpPr>
            <a:spLocks noChangeShapeType="1"/>
          </p:cNvSpPr>
          <p:nvPr/>
        </p:nvSpPr>
        <p:spPr bwMode="auto">
          <a:xfrm flipV="1">
            <a:off x="3505200" y="1600200"/>
            <a:ext cx="1524000" cy="152400"/>
          </a:xfrm>
          <a:prstGeom prst="line">
            <a:avLst/>
          </a:prstGeom>
          <a:noFill/>
          <a:ln w="25400">
            <a:solidFill>
              <a:srgbClr val="FFCC00"/>
            </a:solidFill>
            <a:round/>
            <a:headEnd type="triangle" w="med" len="med"/>
            <a:tailEnd type="triangle" w="med" len="med"/>
          </a:ln>
          <a:effectLst/>
        </p:spPr>
        <p:txBody>
          <a:bodyPr/>
          <a:lstStyle/>
          <a:p>
            <a:endParaRPr lang="en-US"/>
          </a:p>
        </p:txBody>
      </p:sp>
      <p:sp>
        <p:nvSpPr>
          <p:cNvPr id="1628200" name="Text Box 40"/>
          <p:cNvSpPr txBox="1">
            <a:spLocks noChangeArrowheads="1"/>
          </p:cNvSpPr>
          <p:nvPr/>
        </p:nvSpPr>
        <p:spPr bwMode="auto">
          <a:xfrm>
            <a:off x="8468282" y="654140"/>
            <a:ext cx="2514600" cy="396875"/>
          </a:xfrm>
          <a:prstGeom prst="rect">
            <a:avLst/>
          </a:prstGeom>
          <a:noFill/>
          <a:ln w="12700">
            <a:noFill/>
            <a:miter lim="800000"/>
            <a:headEnd/>
            <a:tailEnd/>
          </a:ln>
          <a:effectLst/>
        </p:spPr>
        <p:txBody>
          <a:bodyPr>
            <a:spAutoFit/>
          </a:bodyPr>
          <a:lstStyle/>
          <a:p>
            <a:pPr>
              <a:spcBef>
                <a:spcPct val="50000"/>
              </a:spcBef>
            </a:pPr>
            <a:r>
              <a:rPr lang="en-US" sz="2000" dirty="0"/>
              <a:t>Proximity Matrix</a:t>
            </a:r>
          </a:p>
        </p:txBody>
      </p:sp>
      <p:sp>
        <p:nvSpPr>
          <p:cNvPr id="1628201" name="Rectangle 41"/>
          <p:cNvSpPr>
            <a:spLocks noChangeArrowheads="1"/>
          </p:cNvSpPr>
          <p:nvPr/>
        </p:nvSpPr>
        <p:spPr bwMode="auto">
          <a:xfrm>
            <a:off x="358145" y="3429000"/>
            <a:ext cx="7670468" cy="31242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dirty="0">
                <a:solidFill>
                  <a:srgbClr val="FF0000"/>
                </a:solidFill>
              </a:rPr>
              <a:t>MIN(Single Link ): </a:t>
            </a:r>
            <a:r>
              <a:rPr lang="en-US" dirty="0"/>
              <a:t>Similarity of two clusters is based on the two most similar (closest) points in the different clusters. Determined by one pair of points, i.e., by one link in the proximity graph.</a:t>
            </a:r>
          </a:p>
          <a:p>
            <a:pPr marL="342900" indent="-342900">
              <a:spcBef>
                <a:spcPts val="200"/>
              </a:spcBef>
              <a:spcAft>
                <a:spcPts val="200"/>
              </a:spcAft>
              <a:buClr>
                <a:srgbClr val="0C7B9C"/>
              </a:buClr>
              <a:buSzPct val="75000"/>
              <a:buFont typeface="Monotype Sorts" pitchFamily="2" charset="2"/>
              <a:buChar char="l"/>
            </a:pPr>
            <a:r>
              <a:rPr lang="en-US" sz="2400" dirty="0"/>
              <a:t>MAX</a:t>
            </a:r>
          </a:p>
          <a:p>
            <a:pPr marL="342900" indent="-342900">
              <a:spcBef>
                <a:spcPts val="200"/>
              </a:spcBef>
              <a:spcAft>
                <a:spcPts val="200"/>
              </a:spcAft>
              <a:buClr>
                <a:srgbClr val="0C7B9C"/>
              </a:buClr>
              <a:buSzPct val="75000"/>
              <a:buFont typeface="Monotype Sorts" pitchFamily="2" charset="2"/>
              <a:buChar char="l"/>
            </a:pPr>
            <a:r>
              <a:rPr lang="en-US" sz="2400" dirty="0"/>
              <a:t>Group Average</a:t>
            </a:r>
          </a:p>
          <a:p>
            <a:pPr marL="342900" indent="-342900">
              <a:spcBef>
                <a:spcPts val="200"/>
              </a:spcBef>
              <a:spcAft>
                <a:spcPts val="200"/>
              </a:spcAft>
              <a:buClr>
                <a:srgbClr val="0C7B9C"/>
              </a:buClr>
              <a:buSzPct val="75000"/>
              <a:buFont typeface="Monotype Sorts" pitchFamily="2" charset="2"/>
              <a:buChar char="l"/>
            </a:pPr>
            <a:r>
              <a:rPr lang="en-US" sz="2400" dirty="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dirty="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dirty="0"/>
              <a:t>Ward’s Method uses squared error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1026"/>
          <p:cNvSpPr>
            <a:spLocks noGrp="1" noChangeArrowheads="1"/>
          </p:cNvSpPr>
          <p:nvPr>
            <p:ph type="title"/>
          </p:nvPr>
        </p:nvSpPr>
        <p:spPr/>
        <p:txBody>
          <a:bodyPr>
            <a:normAutofit fontScale="90000"/>
          </a:bodyPr>
          <a:lstStyle/>
          <a:p>
            <a:r>
              <a:rPr lang="en-US" dirty="0">
                <a:solidFill>
                  <a:srgbClr val="FF0000"/>
                </a:solidFill>
              </a:rPr>
              <a:t>Applications of Clustering: Visualization</a:t>
            </a:r>
          </a:p>
        </p:txBody>
      </p:sp>
      <p:sp>
        <p:nvSpPr>
          <p:cNvPr id="4" name="Rectangle 3">
            <a:extLst>
              <a:ext uri="{FF2B5EF4-FFF2-40B4-BE49-F238E27FC236}">
                <a16:creationId xmlns:a16="http://schemas.microsoft.com/office/drawing/2014/main" id="{8A6D2CCC-2BDF-47E8-9489-3FAF3D7D3ACE}"/>
              </a:ext>
            </a:extLst>
          </p:cNvPr>
          <p:cNvSpPr/>
          <p:nvPr/>
        </p:nvSpPr>
        <p:spPr>
          <a:xfrm>
            <a:off x="619760" y="737702"/>
            <a:ext cx="4975465" cy="369332"/>
          </a:xfrm>
          <a:prstGeom prst="rect">
            <a:avLst/>
          </a:prstGeom>
        </p:spPr>
        <p:txBody>
          <a:bodyPr wrap="none">
            <a:spAutoFit/>
          </a:bodyPr>
          <a:lstStyle/>
          <a:p>
            <a:r>
              <a:rPr lang="en-GB" dirty="0">
                <a:solidFill>
                  <a:srgbClr val="757575"/>
                </a:solidFill>
                <a:latin typeface="sohne"/>
              </a:rPr>
              <a:t>Clustering World Countries affected by Coronavirus</a:t>
            </a:r>
            <a:endParaRPr lang="en-GB" b="0" i="0" dirty="0">
              <a:solidFill>
                <a:srgbClr val="757575"/>
              </a:solidFill>
              <a:effectLst/>
              <a:latin typeface="sohne"/>
            </a:endParaRPr>
          </a:p>
        </p:txBody>
      </p:sp>
      <p:pic>
        <p:nvPicPr>
          <p:cNvPr id="5" name="Picture 4">
            <a:extLst>
              <a:ext uri="{FF2B5EF4-FFF2-40B4-BE49-F238E27FC236}">
                <a16:creationId xmlns:a16="http://schemas.microsoft.com/office/drawing/2014/main" id="{DA9BEB56-B4D2-45FE-B103-B111BB804865}"/>
              </a:ext>
            </a:extLst>
          </p:cNvPr>
          <p:cNvPicPr>
            <a:picLocks noChangeAspect="1"/>
          </p:cNvPicPr>
          <p:nvPr/>
        </p:nvPicPr>
        <p:blipFill>
          <a:blip r:embed="rId2"/>
          <a:stretch>
            <a:fillRect/>
          </a:stretch>
        </p:blipFill>
        <p:spPr>
          <a:xfrm>
            <a:off x="1796538" y="1269166"/>
            <a:ext cx="9838444" cy="4206736"/>
          </a:xfrm>
          <a:prstGeom prst="rect">
            <a:avLst/>
          </a:prstGeom>
        </p:spPr>
      </p:pic>
    </p:spTree>
    <p:extLst>
      <p:ext uri="{BB962C8B-B14F-4D97-AF65-F5344CB8AC3E}">
        <p14:creationId xmlns:p14="http://schemas.microsoft.com/office/powerpoint/2010/main" val="302696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noChangeArrowheads="1"/>
          </p:cNvSpPr>
          <p:nvPr>
            <p:ph type="title"/>
          </p:nvPr>
        </p:nvSpPr>
        <p:spPr/>
        <p:txBody>
          <a:bodyPr vert="horz" lIns="91440" tIns="45720" rIns="91440" bIns="45720" rtlCol="0" anchor="ctr">
            <a:normAutofit fontScale="90000"/>
          </a:bodyPr>
          <a:lstStyle/>
          <a:p>
            <a:r>
              <a:rPr lang="en-US" sz="4900" dirty="0">
                <a:solidFill>
                  <a:srgbClr val="FF0000"/>
                </a:solidFill>
              </a:rPr>
              <a:t>Strength of MIN</a:t>
            </a:r>
          </a:p>
        </p:txBody>
      </p:sp>
      <p:sp>
        <p:nvSpPr>
          <p:cNvPr id="2" name="Slide Number Placeholder 1">
            <a:extLst>
              <a:ext uri="{FF2B5EF4-FFF2-40B4-BE49-F238E27FC236}">
                <a16:creationId xmlns:a16="http://schemas.microsoft.com/office/drawing/2014/main" id="{FEFED2C9-F89F-44A9-9844-09A85461D380}"/>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40</a:t>
            </a:fld>
            <a:endParaRPr lang="en-GB"/>
          </a:p>
        </p:txBody>
      </p:sp>
      <p:sp>
        <p:nvSpPr>
          <p:cNvPr id="1634307" name="Text Box 3"/>
          <p:cNvSpPr txBox="1">
            <a:spLocks noChangeArrowheads="1"/>
          </p:cNvSpPr>
          <p:nvPr/>
        </p:nvSpPr>
        <p:spPr bwMode="auto">
          <a:xfrm>
            <a:off x="2590800" y="4267201"/>
            <a:ext cx="2895600" cy="366713"/>
          </a:xfrm>
          <a:prstGeom prst="rect">
            <a:avLst/>
          </a:prstGeom>
          <a:noFill/>
          <a:ln w="12700">
            <a:noFill/>
            <a:miter lim="800000"/>
            <a:headEnd/>
            <a:tailEnd/>
          </a:ln>
          <a:effectLst/>
        </p:spPr>
        <p:txBody>
          <a:bodyPr>
            <a:spAutoFit/>
          </a:bodyPr>
          <a:lstStyle/>
          <a:p>
            <a:pPr>
              <a:spcBef>
                <a:spcPct val="50000"/>
              </a:spcBef>
            </a:pPr>
            <a:r>
              <a:rPr lang="en-US"/>
              <a:t>Original Points</a:t>
            </a:r>
          </a:p>
        </p:txBody>
      </p:sp>
      <p:grpSp>
        <p:nvGrpSpPr>
          <p:cNvPr id="1634308" name="Group 4"/>
          <p:cNvGrpSpPr>
            <a:grpSpLocks/>
          </p:cNvGrpSpPr>
          <p:nvPr/>
        </p:nvGrpSpPr>
        <p:grpSpPr bwMode="auto">
          <a:xfrm>
            <a:off x="6400800" y="1981201"/>
            <a:ext cx="4103688" cy="2652713"/>
            <a:chOff x="3072" y="1248"/>
            <a:chExt cx="2585" cy="1671"/>
          </a:xfrm>
        </p:grpSpPr>
        <p:sp>
          <p:nvSpPr>
            <p:cNvPr id="1634309" name="Text Box 5"/>
            <p:cNvSpPr txBox="1">
              <a:spLocks noChangeArrowheads="1"/>
            </p:cNvSpPr>
            <p:nvPr/>
          </p:nvSpPr>
          <p:spPr bwMode="auto">
            <a:xfrm>
              <a:off x="3408" y="2688"/>
              <a:ext cx="1488" cy="231"/>
            </a:xfrm>
            <a:prstGeom prst="rect">
              <a:avLst/>
            </a:prstGeom>
            <a:noFill/>
            <a:ln w="12700">
              <a:noFill/>
              <a:miter lim="800000"/>
              <a:headEnd/>
              <a:tailEnd/>
            </a:ln>
            <a:effectLst/>
          </p:spPr>
          <p:txBody>
            <a:bodyPr>
              <a:spAutoFit/>
            </a:bodyPr>
            <a:lstStyle/>
            <a:p>
              <a:pPr>
                <a:spcBef>
                  <a:spcPct val="50000"/>
                </a:spcBef>
              </a:pPr>
              <a:r>
                <a:rPr lang="en-US"/>
                <a:t>Two Clusters</a:t>
              </a:r>
            </a:p>
          </p:txBody>
        </p:sp>
        <p:pic>
          <p:nvPicPr>
            <p:cNvPr id="1634310" name="Picture 6"/>
            <p:cNvPicPr>
              <a:picLocks noChangeAspect="1" noChangeArrowheads="1"/>
            </p:cNvPicPr>
            <p:nvPr/>
          </p:nvPicPr>
          <p:blipFill>
            <a:blip r:embed="rId2"/>
            <a:srcRect l="8928" r="7143"/>
            <a:stretch>
              <a:fillRect/>
            </a:stretch>
          </p:blipFill>
          <p:spPr bwMode="auto">
            <a:xfrm>
              <a:off x="3072" y="1248"/>
              <a:ext cx="2585" cy="1320"/>
            </a:xfrm>
            <a:prstGeom prst="rect">
              <a:avLst/>
            </a:prstGeom>
            <a:noFill/>
            <a:ln w="12700">
              <a:noFill/>
              <a:miter lim="800000"/>
              <a:headEnd/>
              <a:tailEnd/>
            </a:ln>
            <a:effectLst/>
          </p:spPr>
        </p:pic>
      </p:grpSp>
      <p:pic>
        <p:nvPicPr>
          <p:cNvPr id="1634311" name="Picture 7"/>
          <p:cNvPicPr>
            <a:picLocks noChangeAspect="1" noChangeArrowheads="1"/>
          </p:cNvPicPr>
          <p:nvPr/>
        </p:nvPicPr>
        <p:blipFill>
          <a:blip r:embed="rId3"/>
          <a:srcRect l="8928" r="5357"/>
          <a:stretch>
            <a:fillRect/>
          </a:stretch>
        </p:blipFill>
        <p:spPr bwMode="auto">
          <a:xfrm>
            <a:off x="1676400" y="1981201"/>
            <a:ext cx="4186238" cy="2092325"/>
          </a:xfrm>
          <a:prstGeom prst="rect">
            <a:avLst/>
          </a:prstGeom>
          <a:noFill/>
          <a:ln w="12700">
            <a:noFill/>
            <a:miter lim="800000"/>
            <a:headEnd/>
            <a:tailEnd/>
          </a:ln>
          <a:effectLst/>
        </p:spPr>
      </p:pic>
      <p:sp>
        <p:nvSpPr>
          <p:cNvPr id="1634312" name="Text Box 8"/>
          <p:cNvSpPr txBox="1">
            <a:spLocks noChangeArrowheads="1"/>
          </p:cNvSpPr>
          <p:nvPr/>
        </p:nvSpPr>
        <p:spPr bwMode="auto">
          <a:xfrm>
            <a:off x="2133600" y="5576888"/>
            <a:ext cx="6324600" cy="366712"/>
          </a:xfrm>
          <a:prstGeom prst="rect">
            <a:avLst/>
          </a:prstGeom>
          <a:noFill/>
          <a:ln w="12700">
            <a:noFill/>
            <a:miter lim="800000"/>
            <a:headEnd/>
            <a:tailEnd/>
          </a:ln>
          <a:effectLst/>
        </p:spPr>
        <p:txBody>
          <a:bodyPr>
            <a:spAutoFit/>
          </a:bodyPr>
          <a:lstStyle/>
          <a:p>
            <a:pPr>
              <a:spcBef>
                <a:spcPct val="50000"/>
              </a:spcBef>
              <a:buFontTx/>
              <a:buChar char="•"/>
            </a:pPr>
            <a:r>
              <a:rPr lang="en-US"/>
              <a:t> Can handle non-elliptical shapes</a:t>
            </a:r>
          </a:p>
        </p:txBody>
      </p:sp>
    </p:spTree>
    <p:extLst>
      <p:ext uri="{BB962C8B-B14F-4D97-AF65-F5344CB8AC3E}">
        <p14:creationId xmlns:p14="http://schemas.microsoft.com/office/powerpoint/2010/main" val="31552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34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4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31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0" name="Rectangle 2"/>
          <p:cNvSpPr>
            <a:spLocks noGrp="1" noChangeArrowheads="1"/>
          </p:cNvSpPr>
          <p:nvPr>
            <p:ph type="title"/>
          </p:nvPr>
        </p:nvSpPr>
        <p:spPr/>
        <p:txBody>
          <a:bodyPr>
            <a:normAutofit fontScale="90000"/>
          </a:bodyPr>
          <a:lstStyle/>
          <a:p>
            <a:r>
              <a:rPr lang="en-US" sz="4900" dirty="0">
                <a:solidFill>
                  <a:srgbClr val="FF0000"/>
                </a:solidFill>
              </a:rPr>
              <a:t>Limitations</a:t>
            </a:r>
            <a:r>
              <a:rPr lang="en-US" dirty="0"/>
              <a:t> of MIN</a:t>
            </a:r>
          </a:p>
        </p:txBody>
      </p:sp>
      <p:sp>
        <p:nvSpPr>
          <p:cNvPr id="2" name="Slide Number Placeholder 1">
            <a:extLst>
              <a:ext uri="{FF2B5EF4-FFF2-40B4-BE49-F238E27FC236}">
                <a16:creationId xmlns:a16="http://schemas.microsoft.com/office/drawing/2014/main" id="{78E5B0D8-60C4-4C30-8E66-EFDFC2AA6EF4}"/>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41</a:t>
            </a:fld>
            <a:endParaRPr lang="en-GB"/>
          </a:p>
        </p:txBody>
      </p:sp>
      <p:sp>
        <p:nvSpPr>
          <p:cNvPr id="1635331" name="Text Box 3"/>
          <p:cNvSpPr txBox="1">
            <a:spLocks noChangeArrowheads="1"/>
          </p:cNvSpPr>
          <p:nvPr/>
        </p:nvSpPr>
        <p:spPr bwMode="auto">
          <a:xfrm>
            <a:off x="2590800" y="4724401"/>
            <a:ext cx="2895600" cy="366713"/>
          </a:xfrm>
          <a:prstGeom prst="rect">
            <a:avLst/>
          </a:prstGeom>
          <a:noFill/>
          <a:ln w="12700">
            <a:noFill/>
            <a:miter lim="800000"/>
            <a:headEnd/>
            <a:tailEnd/>
          </a:ln>
          <a:effectLst/>
        </p:spPr>
        <p:txBody>
          <a:bodyPr>
            <a:spAutoFit/>
          </a:bodyPr>
          <a:lstStyle/>
          <a:p>
            <a:pPr>
              <a:spcBef>
                <a:spcPct val="50000"/>
              </a:spcBef>
            </a:pPr>
            <a:r>
              <a:rPr lang="en-US"/>
              <a:t>Original Points</a:t>
            </a:r>
          </a:p>
        </p:txBody>
      </p:sp>
      <p:pic>
        <p:nvPicPr>
          <p:cNvPr id="1635332" name="Picture 4"/>
          <p:cNvPicPr>
            <a:picLocks noChangeAspect="1" noChangeArrowheads="1"/>
          </p:cNvPicPr>
          <p:nvPr/>
        </p:nvPicPr>
        <p:blipFill>
          <a:blip r:embed="rId2"/>
          <a:srcRect/>
          <a:stretch>
            <a:fillRect/>
          </a:stretch>
        </p:blipFill>
        <p:spPr bwMode="auto">
          <a:xfrm>
            <a:off x="1524000" y="1524000"/>
            <a:ext cx="4268788" cy="3200400"/>
          </a:xfrm>
          <a:prstGeom prst="rect">
            <a:avLst/>
          </a:prstGeom>
          <a:noFill/>
          <a:ln w="12700">
            <a:noFill/>
            <a:miter lim="800000"/>
            <a:headEnd/>
            <a:tailEnd/>
          </a:ln>
          <a:effectLst/>
        </p:spPr>
      </p:pic>
      <p:grpSp>
        <p:nvGrpSpPr>
          <p:cNvPr id="1635333" name="Group 5"/>
          <p:cNvGrpSpPr>
            <a:grpSpLocks/>
          </p:cNvGrpSpPr>
          <p:nvPr/>
        </p:nvGrpSpPr>
        <p:grpSpPr bwMode="auto">
          <a:xfrm>
            <a:off x="5789614" y="1524001"/>
            <a:ext cx="4268787" cy="3567113"/>
            <a:chOff x="2496" y="960"/>
            <a:chExt cx="2689" cy="2247"/>
          </a:xfrm>
        </p:grpSpPr>
        <p:sp>
          <p:nvSpPr>
            <p:cNvPr id="1635334" name="Text Box 6"/>
            <p:cNvSpPr txBox="1">
              <a:spLocks noChangeArrowheads="1"/>
            </p:cNvSpPr>
            <p:nvPr/>
          </p:nvSpPr>
          <p:spPr bwMode="auto">
            <a:xfrm>
              <a:off x="3072" y="2976"/>
              <a:ext cx="1824" cy="231"/>
            </a:xfrm>
            <a:prstGeom prst="rect">
              <a:avLst/>
            </a:prstGeom>
            <a:noFill/>
            <a:ln w="12700">
              <a:noFill/>
              <a:miter lim="800000"/>
              <a:headEnd/>
              <a:tailEnd/>
            </a:ln>
            <a:effectLst/>
          </p:spPr>
          <p:txBody>
            <a:bodyPr>
              <a:spAutoFit/>
            </a:bodyPr>
            <a:lstStyle/>
            <a:p>
              <a:pPr>
                <a:spcBef>
                  <a:spcPct val="50000"/>
                </a:spcBef>
              </a:pPr>
              <a:r>
                <a:rPr lang="en-US"/>
                <a:t>Two Clusters</a:t>
              </a:r>
            </a:p>
          </p:txBody>
        </p:sp>
        <p:pic>
          <p:nvPicPr>
            <p:cNvPr id="1635335" name="Picture 7"/>
            <p:cNvPicPr>
              <a:picLocks noChangeAspect="1" noChangeArrowheads="1"/>
            </p:cNvPicPr>
            <p:nvPr/>
          </p:nvPicPr>
          <p:blipFill>
            <a:blip r:embed="rId3"/>
            <a:srcRect/>
            <a:stretch>
              <a:fillRect/>
            </a:stretch>
          </p:blipFill>
          <p:spPr bwMode="auto">
            <a:xfrm>
              <a:off x="2496" y="960"/>
              <a:ext cx="2689" cy="2016"/>
            </a:xfrm>
            <a:prstGeom prst="rect">
              <a:avLst/>
            </a:prstGeom>
            <a:noFill/>
            <a:ln w="12700">
              <a:noFill/>
              <a:miter lim="800000"/>
              <a:headEnd/>
              <a:tailEnd/>
            </a:ln>
            <a:effectLst/>
          </p:spPr>
        </p:pic>
      </p:grpSp>
      <p:sp>
        <p:nvSpPr>
          <p:cNvPr id="1635336" name="Text Box 8"/>
          <p:cNvSpPr txBox="1">
            <a:spLocks noChangeArrowheads="1"/>
          </p:cNvSpPr>
          <p:nvPr/>
        </p:nvSpPr>
        <p:spPr bwMode="auto">
          <a:xfrm>
            <a:off x="2133600" y="5576888"/>
            <a:ext cx="6324600" cy="366712"/>
          </a:xfrm>
          <a:prstGeom prst="rect">
            <a:avLst/>
          </a:prstGeom>
          <a:noFill/>
          <a:ln w="12700">
            <a:noFill/>
            <a:miter lim="800000"/>
            <a:headEnd/>
            <a:tailEnd/>
          </a:ln>
          <a:effectLst/>
        </p:spPr>
        <p:txBody>
          <a:bodyPr>
            <a:spAutoFit/>
          </a:bodyPr>
          <a:lstStyle/>
          <a:p>
            <a:pPr>
              <a:spcBef>
                <a:spcPct val="50000"/>
              </a:spcBef>
              <a:buFontTx/>
              <a:buChar char="•"/>
            </a:pPr>
            <a:r>
              <a:rPr lang="en-US"/>
              <a:t> Sensitive to noise and outliers</a:t>
            </a:r>
          </a:p>
        </p:txBody>
      </p:sp>
    </p:spTree>
    <p:extLst>
      <p:ext uri="{BB962C8B-B14F-4D97-AF65-F5344CB8AC3E}">
        <p14:creationId xmlns:p14="http://schemas.microsoft.com/office/powerpoint/2010/main" val="108394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35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5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533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187" name="Rectangle 3"/>
          <p:cNvSpPr>
            <a:spLocks noGrp="1" noChangeArrowheads="1"/>
          </p:cNvSpPr>
          <p:nvPr>
            <p:ph idx="1"/>
          </p:nvPr>
        </p:nvSpPr>
        <p:spPr/>
        <p:txBody>
          <a:bodyPr/>
          <a:lstStyle/>
          <a:p>
            <a:pPr marL="990600" lvl="1" indent="-533400">
              <a:spcBef>
                <a:spcPct val="20000"/>
              </a:spcBef>
              <a:buNone/>
            </a:pPr>
            <a:r>
              <a:rPr lang="en-US" sz="1000"/>
              <a:t> </a:t>
            </a:r>
          </a:p>
        </p:txBody>
      </p:sp>
      <p:sp>
        <p:nvSpPr>
          <p:cNvPr id="1629186" name="Rectangle 2"/>
          <p:cNvSpPr>
            <a:spLocks noGrp="1" noChangeArrowheads="1"/>
          </p:cNvSpPr>
          <p:nvPr>
            <p:ph type="title"/>
          </p:nvPr>
        </p:nvSpPr>
        <p:spPr/>
        <p:txBody>
          <a:bodyPr vert="horz" lIns="91440" tIns="45720" rIns="91440" bIns="45720" rtlCol="0" anchor="ctr">
            <a:noAutofit/>
          </a:bodyPr>
          <a:lstStyle/>
          <a:p>
            <a:r>
              <a:rPr lang="en-US" dirty="0">
                <a:solidFill>
                  <a:srgbClr val="FF0000"/>
                </a:solidFill>
              </a:rPr>
              <a:t>How to Define Inter-Cluster Similarity</a:t>
            </a:r>
          </a:p>
        </p:txBody>
      </p:sp>
      <p:sp>
        <p:nvSpPr>
          <p:cNvPr id="2" name="Slide Number Placeholder 1">
            <a:extLst>
              <a:ext uri="{FF2B5EF4-FFF2-40B4-BE49-F238E27FC236}">
                <a16:creationId xmlns:a16="http://schemas.microsoft.com/office/drawing/2014/main" id="{94C636C5-9A33-4D24-941D-0001773E5DFE}"/>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42</a:t>
            </a:fld>
            <a:endParaRPr lang="en-GB"/>
          </a:p>
        </p:txBody>
      </p:sp>
      <p:grpSp>
        <p:nvGrpSpPr>
          <p:cNvPr id="1629188" name="Group 4"/>
          <p:cNvGrpSpPr>
            <a:grpSpLocks/>
          </p:cNvGrpSpPr>
          <p:nvPr/>
        </p:nvGrpSpPr>
        <p:grpSpPr bwMode="auto">
          <a:xfrm>
            <a:off x="7010400" y="1066801"/>
            <a:ext cx="3429000" cy="3508375"/>
            <a:chOff x="3456" y="1440"/>
            <a:chExt cx="2160" cy="2210"/>
          </a:xfrm>
        </p:grpSpPr>
        <p:sp>
          <p:nvSpPr>
            <p:cNvPr id="1629189" name="Line 5"/>
            <p:cNvSpPr>
              <a:spLocks noChangeShapeType="1"/>
            </p:cNvSpPr>
            <p:nvPr/>
          </p:nvSpPr>
          <p:spPr bwMode="auto">
            <a:xfrm>
              <a:off x="3696" y="1440"/>
              <a:ext cx="0" cy="1680"/>
            </a:xfrm>
            <a:prstGeom prst="line">
              <a:avLst/>
            </a:prstGeom>
            <a:noFill/>
            <a:ln w="12700">
              <a:solidFill>
                <a:schemeClr val="tx1"/>
              </a:solidFill>
              <a:round/>
              <a:headEnd/>
              <a:tailEnd/>
            </a:ln>
            <a:effectLst/>
          </p:spPr>
          <p:txBody>
            <a:bodyPr/>
            <a:lstStyle/>
            <a:p>
              <a:endParaRPr lang="en-US"/>
            </a:p>
          </p:txBody>
        </p:sp>
        <p:sp>
          <p:nvSpPr>
            <p:cNvPr id="1629190" name="Line 6"/>
            <p:cNvSpPr>
              <a:spLocks noChangeShapeType="1"/>
            </p:cNvSpPr>
            <p:nvPr/>
          </p:nvSpPr>
          <p:spPr bwMode="auto">
            <a:xfrm>
              <a:off x="3504" y="1632"/>
              <a:ext cx="1872" cy="0"/>
            </a:xfrm>
            <a:prstGeom prst="line">
              <a:avLst/>
            </a:prstGeom>
            <a:noFill/>
            <a:ln w="12700">
              <a:solidFill>
                <a:schemeClr val="tx1"/>
              </a:solidFill>
              <a:round/>
              <a:headEnd/>
              <a:tailEnd/>
            </a:ln>
            <a:effectLst/>
          </p:spPr>
          <p:txBody>
            <a:bodyPr/>
            <a:lstStyle/>
            <a:p>
              <a:endParaRPr lang="en-US"/>
            </a:p>
          </p:txBody>
        </p:sp>
        <p:sp>
          <p:nvSpPr>
            <p:cNvPr id="1629191" name="Line 7"/>
            <p:cNvSpPr>
              <a:spLocks noChangeShapeType="1"/>
            </p:cNvSpPr>
            <p:nvPr/>
          </p:nvSpPr>
          <p:spPr bwMode="auto">
            <a:xfrm>
              <a:off x="4012" y="1440"/>
              <a:ext cx="0" cy="1680"/>
            </a:xfrm>
            <a:prstGeom prst="line">
              <a:avLst/>
            </a:prstGeom>
            <a:noFill/>
            <a:ln w="12700">
              <a:solidFill>
                <a:schemeClr val="tx1"/>
              </a:solidFill>
              <a:round/>
              <a:headEnd/>
              <a:tailEnd/>
            </a:ln>
            <a:effectLst/>
          </p:spPr>
          <p:txBody>
            <a:bodyPr/>
            <a:lstStyle/>
            <a:p>
              <a:endParaRPr lang="en-US"/>
            </a:p>
          </p:txBody>
        </p:sp>
        <p:sp>
          <p:nvSpPr>
            <p:cNvPr id="1629192" name="Line 8"/>
            <p:cNvSpPr>
              <a:spLocks noChangeShapeType="1"/>
            </p:cNvSpPr>
            <p:nvPr/>
          </p:nvSpPr>
          <p:spPr bwMode="auto">
            <a:xfrm>
              <a:off x="4329" y="1440"/>
              <a:ext cx="0" cy="1680"/>
            </a:xfrm>
            <a:prstGeom prst="line">
              <a:avLst/>
            </a:prstGeom>
            <a:noFill/>
            <a:ln w="12700">
              <a:solidFill>
                <a:schemeClr val="tx1"/>
              </a:solidFill>
              <a:round/>
              <a:headEnd/>
              <a:tailEnd/>
            </a:ln>
            <a:effectLst/>
          </p:spPr>
          <p:txBody>
            <a:bodyPr/>
            <a:lstStyle/>
            <a:p>
              <a:endParaRPr lang="en-US"/>
            </a:p>
          </p:txBody>
        </p:sp>
        <p:sp>
          <p:nvSpPr>
            <p:cNvPr id="1629193" name="Line 9"/>
            <p:cNvSpPr>
              <a:spLocks noChangeShapeType="1"/>
            </p:cNvSpPr>
            <p:nvPr/>
          </p:nvSpPr>
          <p:spPr bwMode="auto">
            <a:xfrm>
              <a:off x="4646" y="1440"/>
              <a:ext cx="0" cy="1680"/>
            </a:xfrm>
            <a:prstGeom prst="line">
              <a:avLst/>
            </a:prstGeom>
            <a:noFill/>
            <a:ln w="12700">
              <a:solidFill>
                <a:schemeClr val="tx1"/>
              </a:solidFill>
              <a:round/>
              <a:headEnd/>
              <a:tailEnd/>
            </a:ln>
            <a:effectLst/>
          </p:spPr>
          <p:txBody>
            <a:bodyPr/>
            <a:lstStyle/>
            <a:p>
              <a:endParaRPr lang="en-US"/>
            </a:p>
          </p:txBody>
        </p:sp>
        <p:sp>
          <p:nvSpPr>
            <p:cNvPr id="1629194" name="Line 10"/>
            <p:cNvSpPr>
              <a:spLocks noChangeShapeType="1"/>
            </p:cNvSpPr>
            <p:nvPr/>
          </p:nvSpPr>
          <p:spPr bwMode="auto">
            <a:xfrm>
              <a:off x="4963" y="1440"/>
              <a:ext cx="0" cy="1680"/>
            </a:xfrm>
            <a:prstGeom prst="line">
              <a:avLst/>
            </a:prstGeom>
            <a:noFill/>
            <a:ln w="12700">
              <a:solidFill>
                <a:schemeClr val="tx1"/>
              </a:solidFill>
              <a:round/>
              <a:headEnd/>
              <a:tailEnd/>
            </a:ln>
            <a:effectLst/>
          </p:spPr>
          <p:txBody>
            <a:bodyPr/>
            <a:lstStyle/>
            <a:p>
              <a:endParaRPr lang="en-US"/>
            </a:p>
          </p:txBody>
        </p:sp>
        <p:sp>
          <p:nvSpPr>
            <p:cNvPr id="1629195" name="Line 11"/>
            <p:cNvSpPr>
              <a:spLocks noChangeShapeType="1"/>
            </p:cNvSpPr>
            <p:nvPr/>
          </p:nvSpPr>
          <p:spPr bwMode="auto">
            <a:xfrm>
              <a:off x="5280" y="1440"/>
              <a:ext cx="0" cy="1680"/>
            </a:xfrm>
            <a:prstGeom prst="line">
              <a:avLst/>
            </a:prstGeom>
            <a:noFill/>
            <a:ln w="12700">
              <a:solidFill>
                <a:schemeClr val="tx1"/>
              </a:solidFill>
              <a:round/>
              <a:headEnd/>
              <a:tailEnd/>
            </a:ln>
            <a:effectLst/>
          </p:spPr>
          <p:txBody>
            <a:bodyPr/>
            <a:lstStyle/>
            <a:p>
              <a:endParaRPr lang="en-US"/>
            </a:p>
          </p:txBody>
        </p:sp>
        <p:sp>
          <p:nvSpPr>
            <p:cNvPr id="1629196" name="Line 12"/>
            <p:cNvSpPr>
              <a:spLocks noChangeShapeType="1"/>
            </p:cNvSpPr>
            <p:nvPr/>
          </p:nvSpPr>
          <p:spPr bwMode="auto">
            <a:xfrm>
              <a:off x="3504" y="1891"/>
              <a:ext cx="1872" cy="0"/>
            </a:xfrm>
            <a:prstGeom prst="line">
              <a:avLst/>
            </a:prstGeom>
            <a:noFill/>
            <a:ln w="12700">
              <a:solidFill>
                <a:schemeClr val="tx1"/>
              </a:solidFill>
              <a:round/>
              <a:headEnd/>
              <a:tailEnd/>
            </a:ln>
            <a:effectLst/>
          </p:spPr>
          <p:txBody>
            <a:bodyPr/>
            <a:lstStyle/>
            <a:p>
              <a:endParaRPr lang="en-US"/>
            </a:p>
          </p:txBody>
        </p:sp>
        <p:sp>
          <p:nvSpPr>
            <p:cNvPr id="1629197" name="Line 13"/>
            <p:cNvSpPr>
              <a:spLocks noChangeShapeType="1"/>
            </p:cNvSpPr>
            <p:nvPr/>
          </p:nvSpPr>
          <p:spPr bwMode="auto">
            <a:xfrm>
              <a:off x="3504" y="2150"/>
              <a:ext cx="1872" cy="0"/>
            </a:xfrm>
            <a:prstGeom prst="line">
              <a:avLst/>
            </a:prstGeom>
            <a:noFill/>
            <a:ln w="12700">
              <a:solidFill>
                <a:schemeClr val="tx1"/>
              </a:solidFill>
              <a:round/>
              <a:headEnd/>
              <a:tailEnd/>
            </a:ln>
            <a:effectLst/>
          </p:spPr>
          <p:txBody>
            <a:bodyPr/>
            <a:lstStyle/>
            <a:p>
              <a:endParaRPr lang="en-US"/>
            </a:p>
          </p:txBody>
        </p:sp>
        <p:sp>
          <p:nvSpPr>
            <p:cNvPr id="1629198" name="Line 14"/>
            <p:cNvSpPr>
              <a:spLocks noChangeShapeType="1"/>
            </p:cNvSpPr>
            <p:nvPr/>
          </p:nvSpPr>
          <p:spPr bwMode="auto">
            <a:xfrm>
              <a:off x="3504" y="2409"/>
              <a:ext cx="1872" cy="0"/>
            </a:xfrm>
            <a:prstGeom prst="line">
              <a:avLst/>
            </a:prstGeom>
            <a:noFill/>
            <a:ln w="12700">
              <a:solidFill>
                <a:schemeClr val="tx1"/>
              </a:solidFill>
              <a:round/>
              <a:headEnd/>
              <a:tailEnd/>
            </a:ln>
            <a:effectLst/>
          </p:spPr>
          <p:txBody>
            <a:bodyPr/>
            <a:lstStyle/>
            <a:p>
              <a:endParaRPr lang="en-US"/>
            </a:p>
          </p:txBody>
        </p:sp>
        <p:sp>
          <p:nvSpPr>
            <p:cNvPr id="1629199" name="Line 15"/>
            <p:cNvSpPr>
              <a:spLocks noChangeShapeType="1"/>
            </p:cNvSpPr>
            <p:nvPr/>
          </p:nvSpPr>
          <p:spPr bwMode="auto">
            <a:xfrm>
              <a:off x="3504" y="2668"/>
              <a:ext cx="1872" cy="0"/>
            </a:xfrm>
            <a:prstGeom prst="line">
              <a:avLst/>
            </a:prstGeom>
            <a:noFill/>
            <a:ln w="12700">
              <a:solidFill>
                <a:schemeClr val="tx1"/>
              </a:solidFill>
              <a:round/>
              <a:headEnd/>
              <a:tailEnd/>
            </a:ln>
            <a:effectLst/>
          </p:spPr>
          <p:txBody>
            <a:bodyPr/>
            <a:lstStyle/>
            <a:p>
              <a:endParaRPr lang="en-US"/>
            </a:p>
          </p:txBody>
        </p:sp>
        <p:sp>
          <p:nvSpPr>
            <p:cNvPr id="1629200" name="Line 16"/>
            <p:cNvSpPr>
              <a:spLocks noChangeShapeType="1"/>
            </p:cNvSpPr>
            <p:nvPr/>
          </p:nvSpPr>
          <p:spPr bwMode="auto">
            <a:xfrm>
              <a:off x="3504" y="2928"/>
              <a:ext cx="1872" cy="0"/>
            </a:xfrm>
            <a:prstGeom prst="line">
              <a:avLst/>
            </a:prstGeom>
            <a:noFill/>
            <a:ln w="12700">
              <a:solidFill>
                <a:schemeClr val="tx1"/>
              </a:solidFill>
              <a:round/>
              <a:headEnd/>
              <a:tailEnd/>
            </a:ln>
            <a:effectLst/>
          </p:spPr>
          <p:txBody>
            <a:bodyPr/>
            <a:lstStyle/>
            <a:p>
              <a:endParaRPr lang="en-US"/>
            </a:p>
          </p:txBody>
        </p:sp>
        <p:sp>
          <p:nvSpPr>
            <p:cNvPr id="1629201" name="Text Box 17"/>
            <p:cNvSpPr txBox="1">
              <a:spLocks noChangeArrowheads="1"/>
            </p:cNvSpPr>
            <p:nvPr/>
          </p:nvSpPr>
          <p:spPr bwMode="auto">
            <a:xfrm>
              <a:off x="3456" y="168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9202" name="Text Box 18"/>
            <p:cNvSpPr txBox="1">
              <a:spLocks noChangeArrowheads="1"/>
            </p:cNvSpPr>
            <p:nvPr/>
          </p:nvSpPr>
          <p:spPr bwMode="auto">
            <a:xfrm>
              <a:off x="3456" y="2208"/>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9203" name="Text Box 19"/>
            <p:cNvSpPr txBox="1">
              <a:spLocks noChangeArrowheads="1"/>
            </p:cNvSpPr>
            <p:nvPr/>
          </p:nvSpPr>
          <p:spPr bwMode="auto">
            <a:xfrm>
              <a:off x="3456" y="2736"/>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9204" name="Text Box 20"/>
            <p:cNvSpPr txBox="1">
              <a:spLocks noChangeArrowheads="1"/>
            </p:cNvSpPr>
            <p:nvPr/>
          </p:nvSpPr>
          <p:spPr bwMode="auto">
            <a:xfrm>
              <a:off x="3456" y="2496"/>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9205" name="Text Box 21"/>
            <p:cNvSpPr txBox="1">
              <a:spLocks noChangeArrowheads="1"/>
            </p:cNvSpPr>
            <p:nvPr/>
          </p:nvSpPr>
          <p:spPr bwMode="auto">
            <a:xfrm>
              <a:off x="3456" y="1968"/>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9206" name="Text Box 22"/>
            <p:cNvSpPr txBox="1">
              <a:spLocks noChangeArrowheads="1"/>
            </p:cNvSpPr>
            <p:nvPr/>
          </p:nvSpPr>
          <p:spPr bwMode="auto">
            <a:xfrm>
              <a:off x="3744" y="144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29207" name="Text Box 23"/>
            <p:cNvSpPr txBox="1">
              <a:spLocks noChangeArrowheads="1"/>
            </p:cNvSpPr>
            <p:nvPr/>
          </p:nvSpPr>
          <p:spPr bwMode="auto">
            <a:xfrm>
              <a:off x="4032" y="1440"/>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29208" name="Text Box 24"/>
            <p:cNvSpPr txBox="1">
              <a:spLocks noChangeArrowheads="1"/>
            </p:cNvSpPr>
            <p:nvPr/>
          </p:nvSpPr>
          <p:spPr bwMode="auto">
            <a:xfrm>
              <a:off x="4368" y="1440"/>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29209" name="Text Box 25"/>
            <p:cNvSpPr txBox="1">
              <a:spLocks noChangeArrowheads="1"/>
            </p:cNvSpPr>
            <p:nvPr/>
          </p:nvSpPr>
          <p:spPr bwMode="auto">
            <a:xfrm>
              <a:off x="4704" y="1440"/>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29210" name="Text Box 26"/>
            <p:cNvSpPr txBox="1">
              <a:spLocks noChangeArrowheads="1"/>
            </p:cNvSpPr>
            <p:nvPr/>
          </p:nvSpPr>
          <p:spPr bwMode="auto">
            <a:xfrm>
              <a:off x="4944" y="1440"/>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29211" name="Text Box 27"/>
            <p:cNvSpPr txBox="1">
              <a:spLocks noChangeArrowheads="1"/>
            </p:cNvSpPr>
            <p:nvPr/>
          </p:nvSpPr>
          <p:spPr bwMode="auto">
            <a:xfrm>
              <a:off x="5280" y="1440"/>
              <a:ext cx="336" cy="212"/>
            </a:xfrm>
            <a:prstGeom prst="rect">
              <a:avLst/>
            </a:prstGeom>
            <a:noFill/>
            <a:ln w="12700">
              <a:noFill/>
              <a:miter lim="800000"/>
              <a:headEnd/>
              <a:tailEnd/>
            </a:ln>
            <a:effectLst/>
          </p:spPr>
          <p:txBody>
            <a:bodyPr>
              <a:spAutoFit/>
            </a:bodyPr>
            <a:lstStyle/>
            <a:p>
              <a:pPr>
                <a:spcBef>
                  <a:spcPct val="50000"/>
                </a:spcBef>
              </a:pPr>
              <a:r>
                <a:rPr lang="en-US" sz="1600"/>
                <a:t>. . .</a:t>
              </a:r>
            </a:p>
          </p:txBody>
        </p:sp>
        <p:sp>
          <p:nvSpPr>
            <p:cNvPr id="1629212" name="Text Box 28"/>
            <p:cNvSpPr txBox="1">
              <a:spLocks noChangeArrowheads="1"/>
            </p:cNvSpPr>
            <p:nvPr/>
          </p:nvSpPr>
          <p:spPr bwMode="auto">
            <a:xfrm>
              <a:off x="3552" y="2976"/>
              <a:ext cx="336" cy="674"/>
            </a:xfrm>
            <a:prstGeom prst="rect">
              <a:avLst/>
            </a:prstGeom>
            <a:noFill/>
            <a:ln w="12700">
              <a:noFill/>
              <a:miter lim="800000"/>
              <a:headEnd/>
              <a:tailEnd/>
            </a:ln>
            <a:effec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29213" name="Freeform 29" descr="5%"/>
          <p:cNvSpPr>
            <a:spLocks/>
          </p:cNvSpPr>
          <p:nvPr/>
        </p:nvSpPr>
        <p:spPr bwMode="auto">
          <a:xfrm rot="-5400000">
            <a:off x="1986757" y="1289844"/>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29214" name="Oval 30"/>
          <p:cNvSpPr>
            <a:spLocks noChangeArrowheads="1"/>
          </p:cNvSpPr>
          <p:nvPr/>
        </p:nvSpPr>
        <p:spPr bwMode="auto">
          <a:xfrm rot="-5400000">
            <a:off x="3276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15" name="Oval 31"/>
          <p:cNvSpPr>
            <a:spLocks noChangeArrowheads="1"/>
          </p:cNvSpPr>
          <p:nvPr/>
        </p:nvSpPr>
        <p:spPr bwMode="auto">
          <a:xfrm rot="-5400000">
            <a:off x="3200400" y="1447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16" name="Oval 32"/>
          <p:cNvSpPr>
            <a:spLocks noChangeArrowheads="1"/>
          </p:cNvSpPr>
          <p:nvPr/>
        </p:nvSpPr>
        <p:spPr bwMode="auto">
          <a:xfrm rot="-5400000">
            <a:off x="2362200" y="1905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17" name="Oval 33"/>
          <p:cNvSpPr>
            <a:spLocks noChangeArrowheads="1"/>
          </p:cNvSpPr>
          <p:nvPr/>
        </p:nvSpPr>
        <p:spPr bwMode="auto">
          <a:xfrm rot="-5400000">
            <a:off x="34274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18" name="Freeform 34" descr="5%"/>
          <p:cNvSpPr>
            <a:spLocks/>
          </p:cNvSpPr>
          <p:nvPr/>
        </p:nvSpPr>
        <p:spPr bwMode="auto">
          <a:xfrm rot="5400000" flipV="1">
            <a:off x="4876800" y="11430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29219" name="Oval 35"/>
          <p:cNvSpPr>
            <a:spLocks noChangeArrowheads="1"/>
          </p:cNvSpPr>
          <p:nvPr/>
        </p:nvSpPr>
        <p:spPr bwMode="auto">
          <a:xfrm rot="5400000" flipV="1">
            <a:off x="64008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20" name="Oval 36"/>
          <p:cNvSpPr>
            <a:spLocks noChangeArrowheads="1"/>
          </p:cNvSpPr>
          <p:nvPr/>
        </p:nvSpPr>
        <p:spPr bwMode="auto">
          <a:xfrm rot="5400000" flipV="1">
            <a:off x="5040313" y="15986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21" name="Oval 37"/>
          <p:cNvSpPr>
            <a:spLocks noChangeArrowheads="1"/>
          </p:cNvSpPr>
          <p:nvPr/>
        </p:nvSpPr>
        <p:spPr bwMode="auto">
          <a:xfrm rot="5400000" flipV="1">
            <a:off x="5562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22" name="Oval 38"/>
          <p:cNvSpPr>
            <a:spLocks noChangeArrowheads="1"/>
          </p:cNvSpPr>
          <p:nvPr/>
        </p:nvSpPr>
        <p:spPr bwMode="auto">
          <a:xfrm rot="5400000" flipV="1">
            <a:off x="5562600" y="1219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29223" name="Line 39"/>
          <p:cNvSpPr>
            <a:spLocks noChangeShapeType="1"/>
          </p:cNvSpPr>
          <p:nvPr/>
        </p:nvSpPr>
        <p:spPr bwMode="auto">
          <a:xfrm flipV="1">
            <a:off x="2438400" y="1676400"/>
            <a:ext cx="3962400" cy="228600"/>
          </a:xfrm>
          <a:prstGeom prst="line">
            <a:avLst/>
          </a:prstGeom>
          <a:noFill/>
          <a:ln w="25400">
            <a:solidFill>
              <a:srgbClr val="FFCC00"/>
            </a:solidFill>
            <a:round/>
            <a:headEnd type="triangle" w="med" len="med"/>
            <a:tailEnd type="triangle" w="med" len="med"/>
          </a:ln>
          <a:effectLst/>
        </p:spPr>
        <p:txBody>
          <a:bodyPr/>
          <a:lstStyle/>
          <a:p>
            <a:endParaRPr lang="en-US"/>
          </a:p>
        </p:txBody>
      </p:sp>
      <p:sp>
        <p:nvSpPr>
          <p:cNvPr id="1629224" name="Text Box 40"/>
          <p:cNvSpPr txBox="1">
            <a:spLocks noChangeArrowheads="1"/>
          </p:cNvSpPr>
          <p:nvPr/>
        </p:nvSpPr>
        <p:spPr bwMode="auto">
          <a:xfrm>
            <a:off x="7642225" y="586582"/>
            <a:ext cx="2514600" cy="396875"/>
          </a:xfrm>
          <a:prstGeom prst="rect">
            <a:avLst/>
          </a:prstGeom>
          <a:noFill/>
          <a:ln w="12700">
            <a:noFill/>
            <a:miter lim="800000"/>
            <a:headEnd/>
            <a:tailEnd/>
          </a:ln>
          <a:effectLst/>
        </p:spPr>
        <p:txBody>
          <a:bodyPr>
            <a:spAutoFit/>
          </a:bodyPr>
          <a:lstStyle/>
          <a:p>
            <a:pPr>
              <a:spcBef>
                <a:spcPct val="50000"/>
              </a:spcBef>
            </a:pPr>
            <a:r>
              <a:rPr lang="en-US" sz="2000" dirty="0"/>
              <a:t>Proximity Matrix</a:t>
            </a:r>
          </a:p>
        </p:txBody>
      </p:sp>
      <p:sp>
        <p:nvSpPr>
          <p:cNvPr id="1629225" name="Rectangle 41"/>
          <p:cNvSpPr>
            <a:spLocks noChangeArrowheads="1"/>
          </p:cNvSpPr>
          <p:nvPr/>
        </p:nvSpPr>
        <p:spPr bwMode="auto">
          <a:xfrm>
            <a:off x="571499" y="3530738"/>
            <a:ext cx="10134602" cy="31242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dirty="0"/>
              <a:t>MIN</a:t>
            </a:r>
          </a:p>
          <a:p>
            <a:pPr marL="342900" indent="-342900">
              <a:spcBef>
                <a:spcPts val="200"/>
              </a:spcBef>
              <a:spcAft>
                <a:spcPts val="200"/>
              </a:spcAft>
              <a:buClr>
                <a:srgbClr val="0C7B9C"/>
              </a:buClr>
              <a:buSzPct val="75000"/>
              <a:buFont typeface="Monotype Sorts" pitchFamily="2" charset="2"/>
              <a:buChar char="l"/>
            </a:pPr>
            <a:r>
              <a:rPr lang="en-US" sz="2400" dirty="0">
                <a:solidFill>
                  <a:srgbClr val="FF0000"/>
                </a:solidFill>
              </a:rPr>
              <a:t>MAX(Complete Link): </a:t>
            </a:r>
            <a:r>
              <a:rPr lang="en-US" dirty="0"/>
              <a:t>Similarity of two clusters is based on the two least similar (most distant) points in the different clusters. Determined by all pairs of points in the two clusters</a:t>
            </a:r>
          </a:p>
          <a:p>
            <a:pPr marL="342900" indent="-342900">
              <a:spcBef>
                <a:spcPts val="200"/>
              </a:spcBef>
              <a:spcAft>
                <a:spcPts val="200"/>
              </a:spcAft>
              <a:buClr>
                <a:srgbClr val="0C7B9C"/>
              </a:buClr>
              <a:buSzPct val="75000"/>
              <a:buFont typeface="Monotype Sorts" pitchFamily="2" charset="2"/>
              <a:buChar char="l"/>
            </a:pPr>
            <a:r>
              <a:rPr lang="en-US" sz="2400" dirty="0"/>
              <a:t>Group Average</a:t>
            </a:r>
          </a:p>
          <a:p>
            <a:pPr marL="342900" indent="-342900">
              <a:spcBef>
                <a:spcPts val="200"/>
              </a:spcBef>
              <a:spcAft>
                <a:spcPts val="200"/>
              </a:spcAft>
              <a:buClr>
                <a:srgbClr val="0C7B9C"/>
              </a:buClr>
              <a:buSzPct val="75000"/>
              <a:buFont typeface="Monotype Sorts" pitchFamily="2" charset="2"/>
              <a:buChar char="l"/>
            </a:pPr>
            <a:r>
              <a:rPr lang="en-US" sz="2400" dirty="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dirty="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dirty="0"/>
              <a:t>Ward’s Method uses squared error</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p:txBody>
          <a:bodyPr>
            <a:normAutofit fontScale="90000"/>
          </a:bodyPr>
          <a:lstStyle/>
          <a:p>
            <a:r>
              <a:rPr lang="en-US" dirty="0">
                <a:solidFill>
                  <a:srgbClr val="FF0000"/>
                </a:solidFill>
              </a:rPr>
              <a:t>Strength of MAX</a:t>
            </a:r>
          </a:p>
        </p:txBody>
      </p:sp>
      <p:sp>
        <p:nvSpPr>
          <p:cNvPr id="2" name="Slide Number Placeholder 1">
            <a:extLst>
              <a:ext uri="{FF2B5EF4-FFF2-40B4-BE49-F238E27FC236}">
                <a16:creationId xmlns:a16="http://schemas.microsoft.com/office/drawing/2014/main" id="{6EFA40EE-BDD9-48E7-B314-4F484B8A336B}"/>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43</a:t>
            </a:fld>
            <a:endParaRPr lang="en-GB"/>
          </a:p>
        </p:txBody>
      </p:sp>
      <p:sp>
        <p:nvSpPr>
          <p:cNvPr id="1638403" name="Text Box 3"/>
          <p:cNvSpPr txBox="1">
            <a:spLocks noChangeArrowheads="1"/>
          </p:cNvSpPr>
          <p:nvPr/>
        </p:nvSpPr>
        <p:spPr bwMode="auto">
          <a:xfrm>
            <a:off x="2894013" y="4357688"/>
            <a:ext cx="2895600" cy="366712"/>
          </a:xfrm>
          <a:prstGeom prst="rect">
            <a:avLst/>
          </a:prstGeom>
          <a:noFill/>
          <a:ln w="12700">
            <a:noFill/>
            <a:miter lim="800000"/>
            <a:headEnd/>
            <a:tailEnd/>
          </a:ln>
          <a:effectLst/>
        </p:spPr>
        <p:txBody>
          <a:bodyPr>
            <a:spAutoFit/>
          </a:bodyPr>
          <a:lstStyle/>
          <a:p>
            <a:pPr>
              <a:spcBef>
                <a:spcPct val="50000"/>
              </a:spcBef>
            </a:pPr>
            <a:r>
              <a:rPr lang="en-US"/>
              <a:t>Original Points</a:t>
            </a:r>
          </a:p>
        </p:txBody>
      </p:sp>
      <p:pic>
        <p:nvPicPr>
          <p:cNvPr id="1638404" name="Picture 4"/>
          <p:cNvPicPr>
            <a:picLocks noChangeAspect="1" noChangeArrowheads="1"/>
          </p:cNvPicPr>
          <p:nvPr/>
        </p:nvPicPr>
        <p:blipFill>
          <a:blip r:embed="rId2"/>
          <a:srcRect b="11905"/>
          <a:stretch>
            <a:fillRect/>
          </a:stretch>
        </p:blipFill>
        <p:spPr bwMode="auto">
          <a:xfrm>
            <a:off x="1827213" y="1374706"/>
            <a:ext cx="4268787" cy="2819400"/>
          </a:xfrm>
          <a:prstGeom prst="rect">
            <a:avLst/>
          </a:prstGeom>
          <a:noFill/>
          <a:ln w="12700">
            <a:noFill/>
            <a:miter lim="800000"/>
            <a:headEnd/>
            <a:tailEnd/>
          </a:ln>
          <a:effectLst/>
        </p:spPr>
      </p:pic>
      <p:grpSp>
        <p:nvGrpSpPr>
          <p:cNvPr id="1638405" name="Group 5"/>
          <p:cNvGrpSpPr>
            <a:grpSpLocks/>
          </p:cNvGrpSpPr>
          <p:nvPr/>
        </p:nvGrpSpPr>
        <p:grpSpPr bwMode="auto">
          <a:xfrm>
            <a:off x="5865814" y="1219200"/>
            <a:ext cx="4268787" cy="3505200"/>
            <a:chOff x="2735" y="768"/>
            <a:chExt cx="2689" cy="2208"/>
          </a:xfrm>
        </p:grpSpPr>
        <p:sp>
          <p:nvSpPr>
            <p:cNvPr id="1638406" name="Text Box 6"/>
            <p:cNvSpPr txBox="1">
              <a:spLocks noChangeArrowheads="1"/>
            </p:cNvSpPr>
            <p:nvPr/>
          </p:nvSpPr>
          <p:spPr bwMode="auto">
            <a:xfrm>
              <a:off x="3263" y="2745"/>
              <a:ext cx="1824" cy="231"/>
            </a:xfrm>
            <a:prstGeom prst="rect">
              <a:avLst/>
            </a:prstGeom>
            <a:noFill/>
            <a:ln w="12700">
              <a:noFill/>
              <a:miter lim="800000"/>
              <a:headEnd/>
              <a:tailEnd/>
            </a:ln>
            <a:effectLst/>
          </p:spPr>
          <p:txBody>
            <a:bodyPr>
              <a:spAutoFit/>
            </a:bodyPr>
            <a:lstStyle/>
            <a:p>
              <a:pPr>
                <a:spcBef>
                  <a:spcPct val="50000"/>
                </a:spcBef>
              </a:pPr>
              <a:r>
                <a:rPr lang="en-US"/>
                <a:t>Two Clusters</a:t>
              </a:r>
            </a:p>
          </p:txBody>
        </p:sp>
        <p:pic>
          <p:nvPicPr>
            <p:cNvPr id="1638407" name="Picture 7"/>
            <p:cNvPicPr>
              <a:picLocks noChangeAspect="1" noChangeArrowheads="1"/>
            </p:cNvPicPr>
            <p:nvPr/>
          </p:nvPicPr>
          <p:blipFill>
            <a:blip r:embed="rId3"/>
            <a:srcRect b="11905"/>
            <a:stretch>
              <a:fillRect/>
            </a:stretch>
          </p:blipFill>
          <p:spPr bwMode="auto">
            <a:xfrm>
              <a:off x="2735" y="768"/>
              <a:ext cx="2689" cy="1776"/>
            </a:xfrm>
            <a:prstGeom prst="rect">
              <a:avLst/>
            </a:prstGeom>
            <a:noFill/>
            <a:ln w="12700">
              <a:noFill/>
              <a:miter lim="800000"/>
              <a:headEnd/>
              <a:tailEnd/>
            </a:ln>
            <a:effectLst/>
          </p:spPr>
        </p:pic>
      </p:grpSp>
      <p:sp>
        <p:nvSpPr>
          <p:cNvPr id="1638408" name="Text Box 8"/>
          <p:cNvSpPr txBox="1">
            <a:spLocks noChangeArrowheads="1"/>
          </p:cNvSpPr>
          <p:nvPr/>
        </p:nvSpPr>
        <p:spPr bwMode="auto">
          <a:xfrm>
            <a:off x="2133600" y="5576888"/>
            <a:ext cx="6324600" cy="366712"/>
          </a:xfrm>
          <a:prstGeom prst="rect">
            <a:avLst/>
          </a:prstGeom>
          <a:noFill/>
          <a:ln w="12700">
            <a:noFill/>
            <a:miter lim="800000"/>
            <a:headEnd/>
            <a:tailEnd/>
          </a:ln>
          <a:effectLst/>
        </p:spPr>
        <p:txBody>
          <a:bodyPr>
            <a:spAutoFit/>
          </a:bodyPr>
          <a:lstStyle/>
          <a:p>
            <a:pPr>
              <a:spcBef>
                <a:spcPct val="50000"/>
              </a:spcBef>
              <a:buFontTx/>
              <a:buChar char="•"/>
            </a:pPr>
            <a:r>
              <a:rPr lang="en-US"/>
              <a:t> Less susceptible to noise and outliers</a:t>
            </a:r>
          </a:p>
        </p:txBody>
      </p:sp>
    </p:spTree>
    <p:extLst>
      <p:ext uri="{BB962C8B-B14F-4D97-AF65-F5344CB8AC3E}">
        <p14:creationId xmlns:p14="http://schemas.microsoft.com/office/powerpoint/2010/main" val="162374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38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0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26" name="Rectangle 2"/>
          <p:cNvSpPr>
            <a:spLocks noGrp="1" noChangeArrowheads="1"/>
          </p:cNvSpPr>
          <p:nvPr>
            <p:ph type="title"/>
          </p:nvPr>
        </p:nvSpPr>
        <p:spPr/>
        <p:txBody>
          <a:bodyPr>
            <a:normAutofit fontScale="90000"/>
          </a:bodyPr>
          <a:lstStyle/>
          <a:p>
            <a:r>
              <a:rPr lang="en-US" dirty="0">
                <a:solidFill>
                  <a:srgbClr val="FF0000"/>
                </a:solidFill>
              </a:rPr>
              <a:t>Limitations of MAX</a:t>
            </a:r>
          </a:p>
        </p:txBody>
      </p:sp>
      <p:sp>
        <p:nvSpPr>
          <p:cNvPr id="2" name="Slide Number Placeholder 1">
            <a:extLst>
              <a:ext uri="{FF2B5EF4-FFF2-40B4-BE49-F238E27FC236}">
                <a16:creationId xmlns:a16="http://schemas.microsoft.com/office/drawing/2014/main" id="{B81187CF-5337-4916-B7D0-FB793782F632}"/>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44</a:t>
            </a:fld>
            <a:endParaRPr lang="en-GB"/>
          </a:p>
        </p:txBody>
      </p:sp>
      <p:pic>
        <p:nvPicPr>
          <p:cNvPr id="1639427" name="Picture 3"/>
          <p:cNvPicPr>
            <a:picLocks noChangeAspect="1" noChangeArrowheads="1"/>
          </p:cNvPicPr>
          <p:nvPr/>
        </p:nvPicPr>
        <p:blipFill>
          <a:blip r:embed="rId2"/>
          <a:srcRect/>
          <a:stretch>
            <a:fillRect/>
          </a:stretch>
        </p:blipFill>
        <p:spPr bwMode="auto">
          <a:xfrm>
            <a:off x="1828800" y="1447800"/>
            <a:ext cx="4268788" cy="3200400"/>
          </a:xfrm>
          <a:prstGeom prst="rect">
            <a:avLst/>
          </a:prstGeom>
          <a:noFill/>
          <a:ln w="12700">
            <a:noFill/>
            <a:miter lim="800000"/>
            <a:headEnd/>
            <a:tailEnd/>
          </a:ln>
          <a:effectLst/>
        </p:spPr>
      </p:pic>
      <p:sp>
        <p:nvSpPr>
          <p:cNvPr id="1639428" name="Text Box 4"/>
          <p:cNvSpPr txBox="1">
            <a:spLocks noChangeArrowheads="1"/>
          </p:cNvSpPr>
          <p:nvPr/>
        </p:nvSpPr>
        <p:spPr bwMode="auto">
          <a:xfrm>
            <a:off x="2590800" y="4738688"/>
            <a:ext cx="2895600" cy="366712"/>
          </a:xfrm>
          <a:prstGeom prst="rect">
            <a:avLst/>
          </a:prstGeom>
          <a:noFill/>
          <a:ln w="12700">
            <a:noFill/>
            <a:miter lim="800000"/>
            <a:headEnd/>
            <a:tailEnd/>
          </a:ln>
          <a:effectLst/>
        </p:spPr>
        <p:txBody>
          <a:bodyPr>
            <a:spAutoFit/>
          </a:bodyPr>
          <a:lstStyle/>
          <a:p>
            <a:pPr>
              <a:spcBef>
                <a:spcPct val="50000"/>
              </a:spcBef>
            </a:pPr>
            <a:r>
              <a:rPr lang="en-US"/>
              <a:t>Original Points</a:t>
            </a:r>
          </a:p>
        </p:txBody>
      </p:sp>
      <p:grpSp>
        <p:nvGrpSpPr>
          <p:cNvPr id="1639429" name="Group 5"/>
          <p:cNvGrpSpPr>
            <a:grpSpLocks/>
          </p:cNvGrpSpPr>
          <p:nvPr/>
        </p:nvGrpSpPr>
        <p:grpSpPr bwMode="auto">
          <a:xfrm>
            <a:off x="5942014" y="1371600"/>
            <a:ext cx="4268787" cy="3733800"/>
            <a:chOff x="2783" y="864"/>
            <a:chExt cx="2689" cy="2352"/>
          </a:xfrm>
        </p:grpSpPr>
        <p:pic>
          <p:nvPicPr>
            <p:cNvPr id="1639430" name="Picture 6"/>
            <p:cNvPicPr>
              <a:picLocks noChangeAspect="1" noChangeArrowheads="1"/>
            </p:cNvPicPr>
            <p:nvPr/>
          </p:nvPicPr>
          <p:blipFill>
            <a:blip r:embed="rId3"/>
            <a:srcRect/>
            <a:stretch>
              <a:fillRect/>
            </a:stretch>
          </p:blipFill>
          <p:spPr bwMode="auto">
            <a:xfrm>
              <a:off x="2783" y="864"/>
              <a:ext cx="2689" cy="2016"/>
            </a:xfrm>
            <a:prstGeom prst="rect">
              <a:avLst/>
            </a:prstGeom>
            <a:noFill/>
            <a:ln w="12700">
              <a:noFill/>
              <a:miter lim="800000"/>
              <a:headEnd/>
              <a:tailEnd/>
            </a:ln>
            <a:effectLst/>
          </p:spPr>
        </p:pic>
        <p:sp>
          <p:nvSpPr>
            <p:cNvPr id="1639431" name="Text Box 7"/>
            <p:cNvSpPr txBox="1">
              <a:spLocks noChangeArrowheads="1"/>
            </p:cNvSpPr>
            <p:nvPr/>
          </p:nvSpPr>
          <p:spPr bwMode="auto">
            <a:xfrm>
              <a:off x="3263" y="2985"/>
              <a:ext cx="1824" cy="231"/>
            </a:xfrm>
            <a:prstGeom prst="rect">
              <a:avLst/>
            </a:prstGeom>
            <a:noFill/>
            <a:ln w="12700">
              <a:noFill/>
              <a:miter lim="800000"/>
              <a:headEnd/>
              <a:tailEnd/>
            </a:ln>
            <a:effectLst/>
          </p:spPr>
          <p:txBody>
            <a:bodyPr>
              <a:spAutoFit/>
            </a:bodyPr>
            <a:lstStyle/>
            <a:p>
              <a:pPr>
                <a:spcBef>
                  <a:spcPct val="50000"/>
                </a:spcBef>
              </a:pPr>
              <a:r>
                <a:rPr lang="en-US"/>
                <a:t>Two Clusters</a:t>
              </a:r>
            </a:p>
          </p:txBody>
        </p:sp>
      </p:grpSp>
      <p:sp>
        <p:nvSpPr>
          <p:cNvPr id="1639432" name="Text Box 8"/>
          <p:cNvSpPr txBox="1">
            <a:spLocks noChangeArrowheads="1"/>
          </p:cNvSpPr>
          <p:nvPr/>
        </p:nvSpPr>
        <p:spPr bwMode="auto">
          <a:xfrm>
            <a:off x="2133600" y="5486401"/>
            <a:ext cx="6324600" cy="779463"/>
          </a:xfrm>
          <a:prstGeom prst="rect">
            <a:avLst/>
          </a:prstGeom>
          <a:noFill/>
          <a:ln w="12700">
            <a:noFill/>
            <a:miter lim="800000"/>
            <a:headEnd/>
            <a:tailEnd/>
          </a:ln>
          <a:effectLst/>
        </p:spPr>
        <p:txBody>
          <a:bodyPr>
            <a:spAutoFit/>
          </a:bodyPr>
          <a:lstStyle/>
          <a:p>
            <a:pPr>
              <a:spcBef>
                <a:spcPct val="50000"/>
              </a:spcBef>
              <a:buFontTx/>
              <a:buChar char="•"/>
            </a:pPr>
            <a:r>
              <a:rPr lang="en-US"/>
              <a:t>Tends to break large clusters</a:t>
            </a:r>
          </a:p>
          <a:p>
            <a:pPr>
              <a:spcBef>
                <a:spcPct val="50000"/>
              </a:spcBef>
              <a:buFontTx/>
              <a:buChar char="•"/>
            </a:pPr>
            <a:r>
              <a:rPr lang="en-US"/>
              <a:t>Biased towards globular clusters</a:t>
            </a:r>
          </a:p>
        </p:txBody>
      </p:sp>
    </p:spTree>
    <p:extLst>
      <p:ext uri="{BB962C8B-B14F-4D97-AF65-F5344CB8AC3E}">
        <p14:creationId xmlns:p14="http://schemas.microsoft.com/office/powerpoint/2010/main" val="34376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39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3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1" name="Rectangle 3"/>
          <p:cNvSpPr>
            <a:spLocks noGrp="1" noChangeArrowheads="1"/>
          </p:cNvSpPr>
          <p:nvPr>
            <p:ph idx="1"/>
          </p:nvPr>
        </p:nvSpPr>
        <p:spPr/>
        <p:txBody>
          <a:bodyPr/>
          <a:lstStyle/>
          <a:p>
            <a:pPr marL="990600" lvl="1" indent="-533400">
              <a:spcBef>
                <a:spcPct val="20000"/>
              </a:spcBef>
              <a:buNone/>
            </a:pPr>
            <a:r>
              <a:rPr lang="en-US" sz="1000"/>
              <a:t> </a:t>
            </a:r>
          </a:p>
        </p:txBody>
      </p:sp>
      <p:sp>
        <p:nvSpPr>
          <p:cNvPr id="1630210" name="Rectangle 2"/>
          <p:cNvSpPr>
            <a:spLocks noGrp="1" noChangeArrowheads="1"/>
          </p:cNvSpPr>
          <p:nvPr>
            <p:ph type="title"/>
          </p:nvPr>
        </p:nvSpPr>
        <p:spPr/>
        <p:txBody>
          <a:bodyPr vert="horz" lIns="91440" tIns="45720" rIns="91440" bIns="45720" rtlCol="0" anchor="ctr">
            <a:noAutofit/>
          </a:bodyPr>
          <a:lstStyle/>
          <a:p>
            <a:r>
              <a:rPr lang="en-US" dirty="0">
                <a:solidFill>
                  <a:srgbClr val="FF0000"/>
                </a:solidFill>
              </a:rPr>
              <a:t>How to Define Inter-Cluster Similarity</a:t>
            </a:r>
          </a:p>
        </p:txBody>
      </p:sp>
      <p:sp>
        <p:nvSpPr>
          <p:cNvPr id="2" name="Slide Number Placeholder 1">
            <a:extLst>
              <a:ext uri="{FF2B5EF4-FFF2-40B4-BE49-F238E27FC236}">
                <a16:creationId xmlns:a16="http://schemas.microsoft.com/office/drawing/2014/main" id="{7E1D391D-1C75-45A7-91A8-C38C0161D201}"/>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45</a:t>
            </a:fld>
            <a:endParaRPr lang="en-GB"/>
          </a:p>
        </p:txBody>
      </p:sp>
      <p:grpSp>
        <p:nvGrpSpPr>
          <p:cNvPr id="1630212" name="Group 4"/>
          <p:cNvGrpSpPr>
            <a:grpSpLocks/>
          </p:cNvGrpSpPr>
          <p:nvPr/>
        </p:nvGrpSpPr>
        <p:grpSpPr bwMode="auto">
          <a:xfrm>
            <a:off x="7010400" y="1066801"/>
            <a:ext cx="3429000" cy="3508375"/>
            <a:chOff x="3456" y="1440"/>
            <a:chExt cx="2160" cy="2210"/>
          </a:xfrm>
        </p:grpSpPr>
        <p:sp>
          <p:nvSpPr>
            <p:cNvPr id="1630213" name="Line 5"/>
            <p:cNvSpPr>
              <a:spLocks noChangeShapeType="1"/>
            </p:cNvSpPr>
            <p:nvPr/>
          </p:nvSpPr>
          <p:spPr bwMode="auto">
            <a:xfrm>
              <a:off x="3696" y="1440"/>
              <a:ext cx="0" cy="1680"/>
            </a:xfrm>
            <a:prstGeom prst="line">
              <a:avLst/>
            </a:prstGeom>
            <a:noFill/>
            <a:ln w="12700">
              <a:solidFill>
                <a:schemeClr val="tx1"/>
              </a:solidFill>
              <a:round/>
              <a:headEnd/>
              <a:tailEnd/>
            </a:ln>
            <a:effectLst/>
          </p:spPr>
          <p:txBody>
            <a:bodyPr/>
            <a:lstStyle/>
            <a:p>
              <a:endParaRPr lang="en-US"/>
            </a:p>
          </p:txBody>
        </p:sp>
        <p:sp>
          <p:nvSpPr>
            <p:cNvPr id="1630214" name="Line 6"/>
            <p:cNvSpPr>
              <a:spLocks noChangeShapeType="1"/>
            </p:cNvSpPr>
            <p:nvPr/>
          </p:nvSpPr>
          <p:spPr bwMode="auto">
            <a:xfrm>
              <a:off x="3504" y="1632"/>
              <a:ext cx="1872" cy="0"/>
            </a:xfrm>
            <a:prstGeom prst="line">
              <a:avLst/>
            </a:prstGeom>
            <a:noFill/>
            <a:ln w="12700">
              <a:solidFill>
                <a:schemeClr val="tx1"/>
              </a:solidFill>
              <a:round/>
              <a:headEnd/>
              <a:tailEnd/>
            </a:ln>
            <a:effectLst/>
          </p:spPr>
          <p:txBody>
            <a:bodyPr/>
            <a:lstStyle/>
            <a:p>
              <a:endParaRPr lang="en-US"/>
            </a:p>
          </p:txBody>
        </p:sp>
        <p:sp>
          <p:nvSpPr>
            <p:cNvPr id="1630215" name="Line 7"/>
            <p:cNvSpPr>
              <a:spLocks noChangeShapeType="1"/>
            </p:cNvSpPr>
            <p:nvPr/>
          </p:nvSpPr>
          <p:spPr bwMode="auto">
            <a:xfrm>
              <a:off x="4012" y="1440"/>
              <a:ext cx="0" cy="1680"/>
            </a:xfrm>
            <a:prstGeom prst="line">
              <a:avLst/>
            </a:prstGeom>
            <a:noFill/>
            <a:ln w="12700">
              <a:solidFill>
                <a:schemeClr val="tx1"/>
              </a:solidFill>
              <a:round/>
              <a:headEnd/>
              <a:tailEnd/>
            </a:ln>
            <a:effectLst/>
          </p:spPr>
          <p:txBody>
            <a:bodyPr/>
            <a:lstStyle/>
            <a:p>
              <a:endParaRPr lang="en-US"/>
            </a:p>
          </p:txBody>
        </p:sp>
        <p:sp>
          <p:nvSpPr>
            <p:cNvPr id="1630216" name="Line 8"/>
            <p:cNvSpPr>
              <a:spLocks noChangeShapeType="1"/>
            </p:cNvSpPr>
            <p:nvPr/>
          </p:nvSpPr>
          <p:spPr bwMode="auto">
            <a:xfrm>
              <a:off x="4329" y="1440"/>
              <a:ext cx="0" cy="1680"/>
            </a:xfrm>
            <a:prstGeom prst="line">
              <a:avLst/>
            </a:prstGeom>
            <a:noFill/>
            <a:ln w="12700">
              <a:solidFill>
                <a:schemeClr val="tx1"/>
              </a:solidFill>
              <a:round/>
              <a:headEnd/>
              <a:tailEnd/>
            </a:ln>
            <a:effectLst/>
          </p:spPr>
          <p:txBody>
            <a:bodyPr/>
            <a:lstStyle/>
            <a:p>
              <a:endParaRPr lang="en-US"/>
            </a:p>
          </p:txBody>
        </p:sp>
        <p:sp>
          <p:nvSpPr>
            <p:cNvPr id="1630217" name="Line 9"/>
            <p:cNvSpPr>
              <a:spLocks noChangeShapeType="1"/>
            </p:cNvSpPr>
            <p:nvPr/>
          </p:nvSpPr>
          <p:spPr bwMode="auto">
            <a:xfrm>
              <a:off x="4646" y="1440"/>
              <a:ext cx="0" cy="1680"/>
            </a:xfrm>
            <a:prstGeom prst="line">
              <a:avLst/>
            </a:prstGeom>
            <a:noFill/>
            <a:ln w="12700">
              <a:solidFill>
                <a:schemeClr val="tx1"/>
              </a:solidFill>
              <a:round/>
              <a:headEnd/>
              <a:tailEnd/>
            </a:ln>
            <a:effectLst/>
          </p:spPr>
          <p:txBody>
            <a:bodyPr/>
            <a:lstStyle/>
            <a:p>
              <a:endParaRPr lang="en-US"/>
            </a:p>
          </p:txBody>
        </p:sp>
        <p:sp>
          <p:nvSpPr>
            <p:cNvPr id="1630218" name="Line 10"/>
            <p:cNvSpPr>
              <a:spLocks noChangeShapeType="1"/>
            </p:cNvSpPr>
            <p:nvPr/>
          </p:nvSpPr>
          <p:spPr bwMode="auto">
            <a:xfrm>
              <a:off x="4963" y="1440"/>
              <a:ext cx="0" cy="1680"/>
            </a:xfrm>
            <a:prstGeom prst="line">
              <a:avLst/>
            </a:prstGeom>
            <a:noFill/>
            <a:ln w="12700">
              <a:solidFill>
                <a:schemeClr val="tx1"/>
              </a:solidFill>
              <a:round/>
              <a:headEnd/>
              <a:tailEnd/>
            </a:ln>
            <a:effectLst/>
          </p:spPr>
          <p:txBody>
            <a:bodyPr/>
            <a:lstStyle/>
            <a:p>
              <a:endParaRPr lang="en-US"/>
            </a:p>
          </p:txBody>
        </p:sp>
        <p:sp>
          <p:nvSpPr>
            <p:cNvPr id="1630219" name="Line 11"/>
            <p:cNvSpPr>
              <a:spLocks noChangeShapeType="1"/>
            </p:cNvSpPr>
            <p:nvPr/>
          </p:nvSpPr>
          <p:spPr bwMode="auto">
            <a:xfrm>
              <a:off x="5280" y="1440"/>
              <a:ext cx="0" cy="1680"/>
            </a:xfrm>
            <a:prstGeom prst="line">
              <a:avLst/>
            </a:prstGeom>
            <a:noFill/>
            <a:ln w="12700">
              <a:solidFill>
                <a:schemeClr val="tx1"/>
              </a:solidFill>
              <a:round/>
              <a:headEnd/>
              <a:tailEnd/>
            </a:ln>
            <a:effectLst/>
          </p:spPr>
          <p:txBody>
            <a:bodyPr/>
            <a:lstStyle/>
            <a:p>
              <a:endParaRPr lang="en-US"/>
            </a:p>
          </p:txBody>
        </p:sp>
        <p:sp>
          <p:nvSpPr>
            <p:cNvPr id="1630220" name="Line 12"/>
            <p:cNvSpPr>
              <a:spLocks noChangeShapeType="1"/>
            </p:cNvSpPr>
            <p:nvPr/>
          </p:nvSpPr>
          <p:spPr bwMode="auto">
            <a:xfrm>
              <a:off x="3504" y="1891"/>
              <a:ext cx="1872" cy="0"/>
            </a:xfrm>
            <a:prstGeom prst="line">
              <a:avLst/>
            </a:prstGeom>
            <a:noFill/>
            <a:ln w="12700">
              <a:solidFill>
                <a:schemeClr val="tx1"/>
              </a:solidFill>
              <a:round/>
              <a:headEnd/>
              <a:tailEnd/>
            </a:ln>
            <a:effectLst/>
          </p:spPr>
          <p:txBody>
            <a:bodyPr/>
            <a:lstStyle/>
            <a:p>
              <a:endParaRPr lang="en-US"/>
            </a:p>
          </p:txBody>
        </p:sp>
        <p:sp>
          <p:nvSpPr>
            <p:cNvPr id="1630221" name="Line 13"/>
            <p:cNvSpPr>
              <a:spLocks noChangeShapeType="1"/>
            </p:cNvSpPr>
            <p:nvPr/>
          </p:nvSpPr>
          <p:spPr bwMode="auto">
            <a:xfrm>
              <a:off x="3504" y="2150"/>
              <a:ext cx="1872" cy="0"/>
            </a:xfrm>
            <a:prstGeom prst="line">
              <a:avLst/>
            </a:prstGeom>
            <a:noFill/>
            <a:ln w="12700">
              <a:solidFill>
                <a:schemeClr val="tx1"/>
              </a:solidFill>
              <a:round/>
              <a:headEnd/>
              <a:tailEnd/>
            </a:ln>
            <a:effectLst/>
          </p:spPr>
          <p:txBody>
            <a:bodyPr/>
            <a:lstStyle/>
            <a:p>
              <a:endParaRPr lang="en-US"/>
            </a:p>
          </p:txBody>
        </p:sp>
        <p:sp>
          <p:nvSpPr>
            <p:cNvPr id="1630222" name="Line 14"/>
            <p:cNvSpPr>
              <a:spLocks noChangeShapeType="1"/>
            </p:cNvSpPr>
            <p:nvPr/>
          </p:nvSpPr>
          <p:spPr bwMode="auto">
            <a:xfrm>
              <a:off x="3504" y="2409"/>
              <a:ext cx="1872" cy="0"/>
            </a:xfrm>
            <a:prstGeom prst="line">
              <a:avLst/>
            </a:prstGeom>
            <a:noFill/>
            <a:ln w="12700">
              <a:solidFill>
                <a:schemeClr val="tx1"/>
              </a:solidFill>
              <a:round/>
              <a:headEnd/>
              <a:tailEnd/>
            </a:ln>
            <a:effectLst/>
          </p:spPr>
          <p:txBody>
            <a:bodyPr/>
            <a:lstStyle/>
            <a:p>
              <a:endParaRPr lang="en-US"/>
            </a:p>
          </p:txBody>
        </p:sp>
        <p:sp>
          <p:nvSpPr>
            <p:cNvPr id="1630223" name="Line 15"/>
            <p:cNvSpPr>
              <a:spLocks noChangeShapeType="1"/>
            </p:cNvSpPr>
            <p:nvPr/>
          </p:nvSpPr>
          <p:spPr bwMode="auto">
            <a:xfrm>
              <a:off x="3504" y="2668"/>
              <a:ext cx="1872" cy="0"/>
            </a:xfrm>
            <a:prstGeom prst="line">
              <a:avLst/>
            </a:prstGeom>
            <a:noFill/>
            <a:ln w="12700">
              <a:solidFill>
                <a:schemeClr val="tx1"/>
              </a:solidFill>
              <a:round/>
              <a:headEnd/>
              <a:tailEnd/>
            </a:ln>
            <a:effectLst/>
          </p:spPr>
          <p:txBody>
            <a:bodyPr/>
            <a:lstStyle/>
            <a:p>
              <a:endParaRPr lang="en-US"/>
            </a:p>
          </p:txBody>
        </p:sp>
        <p:sp>
          <p:nvSpPr>
            <p:cNvPr id="1630224" name="Line 16"/>
            <p:cNvSpPr>
              <a:spLocks noChangeShapeType="1"/>
            </p:cNvSpPr>
            <p:nvPr/>
          </p:nvSpPr>
          <p:spPr bwMode="auto">
            <a:xfrm>
              <a:off x="3504" y="2928"/>
              <a:ext cx="1872" cy="0"/>
            </a:xfrm>
            <a:prstGeom prst="line">
              <a:avLst/>
            </a:prstGeom>
            <a:noFill/>
            <a:ln w="12700">
              <a:solidFill>
                <a:schemeClr val="tx1"/>
              </a:solidFill>
              <a:round/>
              <a:headEnd/>
              <a:tailEnd/>
            </a:ln>
            <a:effectLst/>
          </p:spPr>
          <p:txBody>
            <a:bodyPr/>
            <a:lstStyle/>
            <a:p>
              <a:endParaRPr lang="en-US"/>
            </a:p>
          </p:txBody>
        </p:sp>
        <p:sp>
          <p:nvSpPr>
            <p:cNvPr id="1630225" name="Text Box 17"/>
            <p:cNvSpPr txBox="1">
              <a:spLocks noChangeArrowheads="1"/>
            </p:cNvSpPr>
            <p:nvPr/>
          </p:nvSpPr>
          <p:spPr bwMode="auto">
            <a:xfrm>
              <a:off x="3456" y="168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30226" name="Text Box 18"/>
            <p:cNvSpPr txBox="1">
              <a:spLocks noChangeArrowheads="1"/>
            </p:cNvSpPr>
            <p:nvPr/>
          </p:nvSpPr>
          <p:spPr bwMode="auto">
            <a:xfrm>
              <a:off x="3456" y="2208"/>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30227" name="Text Box 19"/>
            <p:cNvSpPr txBox="1">
              <a:spLocks noChangeArrowheads="1"/>
            </p:cNvSpPr>
            <p:nvPr/>
          </p:nvSpPr>
          <p:spPr bwMode="auto">
            <a:xfrm>
              <a:off x="3456" y="2736"/>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30228" name="Text Box 20"/>
            <p:cNvSpPr txBox="1">
              <a:spLocks noChangeArrowheads="1"/>
            </p:cNvSpPr>
            <p:nvPr/>
          </p:nvSpPr>
          <p:spPr bwMode="auto">
            <a:xfrm>
              <a:off x="3456" y="2496"/>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30229" name="Text Box 21"/>
            <p:cNvSpPr txBox="1">
              <a:spLocks noChangeArrowheads="1"/>
            </p:cNvSpPr>
            <p:nvPr/>
          </p:nvSpPr>
          <p:spPr bwMode="auto">
            <a:xfrm>
              <a:off x="3456" y="1968"/>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30230" name="Text Box 22"/>
            <p:cNvSpPr txBox="1">
              <a:spLocks noChangeArrowheads="1"/>
            </p:cNvSpPr>
            <p:nvPr/>
          </p:nvSpPr>
          <p:spPr bwMode="auto">
            <a:xfrm>
              <a:off x="3744" y="144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30231" name="Text Box 23"/>
            <p:cNvSpPr txBox="1">
              <a:spLocks noChangeArrowheads="1"/>
            </p:cNvSpPr>
            <p:nvPr/>
          </p:nvSpPr>
          <p:spPr bwMode="auto">
            <a:xfrm>
              <a:off x="4032" y="1440"/>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30232" name="Text Box 24"/>
            <p:cNvSpPr txBox="1">
              <a:spLocks noChangeArrowheads="1"/>
            </p:cNvSpPr>
            <p:nvPr/>
          </p:nvSpPr>
          <p:spPr bwMode="auto">
            <a:xfrm>
              <a:off x="4368" y="1440"/>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30233" name="Text Box 25"/>
            <p:cNvSpPr txBox="1">
              <a:spLocks noChangeArrowheads="1"/>
            </p:cNvSpPr>
            <p:nvPr/>
          </p:nvSpPr>
          <p:spPr bwMode="auto">
            <a:xfrm>
              <a:off x="4704" y="1440"/>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30234" name="Text Box 26"/>
            <p:cNvSpPr txBox="1">
              <a:spLocks noChangeArrowheads="1"/>
            </p:cNvSpPr>
            <p:nvPr/>
          </p:nvSpPr>
          <p:spPr bwMode="auto">
            <a:xfrm>
              <a:off x="4944" y="1440"/>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30235" name="Text Box 27"/>
            <p:cNvSpPr txBox="1">
              <a:spLocks noChangeArrowheads="1"/>
            </p:cNvSpPr>
            <p:nvPr/>
          </p:nvSpPr>
          <p:spPr bwMode="auto">
            <a:xfrm>
              <a:off x="5280" y="1440"/>
              <a:ext cx="336" cy="212"/>
            </a:xfrm>
            <a:prstGeom prst="rect">
              <a:avLst/>
            </a:prstGeom>
            <a:noFill/>
            <a:ln w="12700">
              <a:noFill/>
              <a:miter lim="800000"/>
              <a:headEnd/>
              <a:tailEnd/>
            </a:ln>
            <a:effectLst/>
          </p:spPr>
          <p:txBody>
            <a:bodyPr>
              <a:spAutoFit/>
            </a:bodyPr>
            <a:lstStyle/>
            <a:p>
              <a:pPr>
                <a:spcBef>
                  <a:spcPct val="50000"/>
                </a:spcBef>
              </a:pPr>
              <a:r>
                <a:rPr lang="en-US" sz="1600"/>
                <a:t>. . .</a:t>
              </a:r>
            </a:p>
          </p:txBody>
        </p:sp>
        <p:sp>
          <p:nvSpPr>
            <p:cNvPr id="1630236" name="Text Box 28"/>
            <p:cNvSpPr txBox="1">
              <a:spLocks noChangeArrowheads="1"/>
            </p:cNvSpPr>
            <p:nvPr/>
          </p:nvSpPr>
          <p:spPr bwMode="auto">
            <a:xfrm>
              <a:off x="3552" y="2976"/>
              <a:ext cx="336" cy="674"/>
            </a:xfrm>
            <a:prstGeom prst="rect">
              <a:avLst/>
            </a:prstGeom>
            <a:noFill/>
            <a:ln w="12700">
              <a:noFill/>
              <a:miter lim="800000"/>
              <a:headEnd/>
              <a:tailEnd/>
            </a:ln>
            <a:effec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30237" name="Freeform 29" descr="5%"/>
          <p:cNvSpPr>
            <a:spLocks/>
          </p:cNvSpPr>
          <p:nvPr/>
        </p:nvSpPr>
        <p:spPr bwMode="auto">
          <a:xfrm rot="-5400000">
            <a:off x="1986757" y="1289844"/>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30238" name="Oval 30"/>
          <p:cNvSpPr>
            <a:spLocks noChangeArrowheads="1"/>
          </p:cNvSpPr>
          <p:nvPr/>
        </p:nvSpPr>
        <p:spPr bwMode="auto">
          <a:xfrm rot="-5400000">
            <a:off x="3276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39" name="Oval 31"/>
          <p:cNvSpPr>
            <a:spLocks noChangeArrowheads="1"/>
          </p:cNvSpPr>
          <p:nvPr/>
        </p:nvSpPr>
        <p:spPr bwMode="auto">
          <a:xfrm rot="-5400000">
            <a:off x="3200400" y="1447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0" name="Oval 32"/>
          <p:cNvSpPr>
            <a:spLocks noChangeArrowheads="1"/>
          </p:cNvSpPr>
          <p:nvPr/>
        </p:nvSpPr>
        <p:spPr bwMode="auto">
          <a:xfrm rot="-5400000">
            <a:off x="2362200" y="1905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1" name="Oval 33"/>
          <p:cNvSpPr>
            <a:spLocks noChangeArrowheads="1"/>
          </p:cNvSpPr>
          <p:nvPr/>
        </p:nvSpPr>
        <p:spPr bwMode="auto">
          <a:xfrm rot="-5400000">
            <a:off x="34274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2" name="Freeform 34" descr="5%"/>
          <p:cNvSpPr>
            <a:spLocks/>
          </p:cNvSpPr>
          <p:nvPr/>
        </p:nvSpPr>
        <p:spPr bwMode="auto">
          <a:xfrm rot="5400000" flipV="1">
            <a:off x="4876800" y="11430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30243" name="Oval 35"/>
          <p:cNvSpPr>
            <a:spLocks noChangeArrowheads="1"/>
          </p:cNvSpPr>
          <p:nvPr/>
        </p:nvSpPr>
        <p:spPr bwMode="auto">
          <a:xfrm rot="5400000" flipV="1">
            <a:off x="64008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4" name="Oval 36"/>
          <p:cNvSpPr>
            <a:spLocks noChangeArrowheads="1"/>
          </p:cNvSpPr>
          <p:nvPr/>
        </p:nvSpPr>
        <p:spPr bwMode="auto">
          <a:xfrm rot="5400000" flipV="1">
            <a:off x="5040313"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5" name="Oval 37"/>
          <p:cNvSpPr>
            <a:spLocks noChangeArrowheads="1"/>
          </p:cNvSpPr>
          <p:nvPr/>
        </p:nvSpPr>
        <p:spPr bwMode="auto">
          <a:xfrm rot="5400000" flipV="1">
            <a:off x="5562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6" name="Oval 38"/>
          <p:cNvSpPr>
            <a:spLocks noChangeArrowheads="1"/>
          </p:cNvSpPr>
          <p:nvPr/>
        </p:nvSpPr>
        <p:spPr bwMode="auto">
          <a:xfrm rot="5400000" flipV="1">
            <a:off x="5562600" y="1219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0247" name="Line 39"/>
          <p:cNvSpPr>
            <a:spLocks noChangeShapeType="1"/>
          </p:cNvSpPr>
          <p:nvPr/>
        </p:nvSpPr>
        <p:spPr bwMode="auto">
          <a:xfrm>
            <a:off x="3352800" y="2209800"/>
            <a:ext cx="2209800" cy="76200"/>
          </a:xfrm>
          <a:prstGeom prst="line">
            <a:avLst/>
          </a:prstGeom>
          <a:noFill/>
          <a:ln w="6350">
            <a:solidFill>
              <a:srgbClr val="FFCC00"/>
            </a:solidFill>
            <a:round/>
            <a:headEnd/>
            <a:tailEnd/>
          </a:ln>
          <a:effectLst/>
        </p:spPr>
        <p:txBody>
          <a:bodyPr/>
          <a:lstStyle/>
          <a:p>
            <a:endParaRPr lang="en-US"/>
          </a:p>
        </p:txBody>
      </p:sp>
      <p:sp>
        <p:nvSpPr>
          <p:cNvPr id="1630248" name="Line 40"/>
          <p:cNvSpPr>
            <a:spLocks noChangeShapeType="1"/>
          </p:cNvSpPr>
          <p:nvPr/>
        </p:nvSpPr>
        <p:spPr bwMode="auto">
          <a:xfrm flipV="1">
            <a:off x="3352800" y="1676400"/>
            <a:ext cx="1676400" cy="533400"/>
          </a:xfrm>
          <a:prstGeom prst="line">
            <a:avLst/>
          </a:prstGeom>
          <a:noFill/>
          <a:ln w="6350">
            <a:solidFill>
              <a:srgbClr val="FFCC00"/>
            </a:solidFill>
            <a:round/>
            <a:headEnd/>
            <a:tailEnd/>
          </a:ln>
          <a:effectLst/>
        </p:spPr>
        <p:txBody>
          <a:bodyPr/>
          <a:lstStyle/>
          <a:p>
            <a:endParaRPr lang="en-US"/>
          </a:p>
        </p:txBody>
      </p:sp>
      <p:sp>
        <p:nvSpPr>
          <p:cNvPr id="1630249" name="Line 41"/>
          <p:cNvSpPr>
            <a:spLocks noChangeShapeType="1"/>
          </p:cNvSpPr>
          <p:nvPr/>
        </p:nvSpPr>
        <p:spPr bwMode="auto">
          <a:xfrm flipV="1">
            <a:off x="3352800" y="1295400"/>
            <a:ext cx="2209800" cy="914400"/>
          </a:xfrm>
          <a:prstGeom prst="line">
            <a:avLst/>
          </a:prstGeom>
          <a:noFill/>
          <a:ln w="6350">
            <a:solidFill>
              <a:srgbClr val="FFCC00"/>
            </a:solidFill>
            <a:round/>
            <a:headEnd/>
            <a:tailEnd/>
          </a:ln>
          <a:effectLst/>
        </p:spPr>
        <p:txBody>
          <a:bodyPr/>
          <a:lstStyle/>
          <a:p>
            <a:endParaRPr lang="en-US"/>
          </a:p>
        </p:txBody>
      </p:sp>
      <p:sp>
        <p:nvSpPr>
          <p:cNvPr id="1630250" name="Line 42"/>
          <p:cNvSpPr>
            <a:spLocks noChangeShapeType="1"/>
          </p:cNvSpPr>
          <p:nvPr/>
        </p:nvSpPr>
        <p:spPr bwMode="auto">
          <a:xfrm flipV="1">
            <a:off x="3352800" y="1676400"/>
            <a:ext cx="3048000" cy="533400"/>
          </a:xfrm>
          <a:prstGeom prst="line">
            <a:avLst/>
          </a:prstGeom>
          <a:noFill/>
          <a:ln w="6350">
            <a:solidFill>
              <a:srgbClr val="FFCC00"/>
            </a:solidFill>
            <a:round/>
            <a:headEnd/>
            <a:tailEnd/>
          </a:ln>
          <a:effectLst/>
        </p:spPr>
        <p:txBody>
          <a:bodyPr/>
          <a:lstStyle/>
          <a:p>
            <a:endParaRPr lang="en-US"/>
          </a:p>
        </p:txBody>
      </p:sp>
      <p:sp>
        <p:nvSpPr>
          <p:cNvPr id="1630251" name="Line 43"/>
          <p:cNvSpPr>
            <a:spLocks noChangeShapeType="1"/>
          </p:cNvSpPr>
          <p:nvPr/>
        </p:nvSpPr>
        <p:spPr bwMode="auto">
          <a:xfrm>
            <a:off x="3505200" y="1828800"/>
            <a:ext cx="2057400" cy="457200"/>
          </a:xfrm>
          <a:prstGeom prst="line">
            <a:avLst/>
          </a:prstGeom>
          <a:noFill/>
          <a:ln w="6350">
            <a:solidFill>
              <a:srgbClr val="FFCC00"/>
            </a:solidFill>
            <a:round/>
            <a:headEnd/>
            <a:tailEnd/>
          </a:ln>
          <a:effectLst/>
        </p:spPr>
        <p:txBody>
          <a:bodyPr/>
          <a:lstStyle/>
          <a:p>
            <a:endParaRPr lang="en-US"/>
          </a:p>
        </p:txBody>
      </p:sp>
      <p:sp>
        <p:nvSpPr>
          <p:cNvPr id="1630252" name="Line 44"/>
          <p:cNvSpPr>
            <a:spLocks noChangeShapeType="1"/>
          </p:cNvSpPr>
          <p:nvPr/>
        </p:nvSpPr>
        <p:spPr bwMode="auto">
          <a:xfrm flipV="1">
            <a:off x="3505200" y="1676400"/>
            <a:ext cx="1524000" cy="152400"/>
          </a:xfrm>
          <a:prstGeom prst="line">
            <a:avLst/>
          </a:prstGeom>
          <a:noFill/>
          <a:ln w="6350">
            <a:solidFill>
              <a:srgbClr val="FFCC00"/>
            </a:solidFill>
            <a:round/>
            <a:headEnd/>
            <a:tailEnd/>
          </a:ln>
          <a:effectLst/>
        </p:spPr>
        <p:txBody>
          <a:bodyPr/>
          <a:lstStyle/>
          <a:p>
            <a:endParaRPr lang="en-US"/>
          </a:p>
        </p:txBody>
      </p:sp>
      <p:sp>
        <p:nvSpPr>
          <p:cNvPr id="1630253" name="Line 45"/>
          <p:cNvSpPr>
            <a:spLocks noChangeShapeType="1"/>
          </p:cNvSpPr>
          <p:nvPr/>
        </p:nvSpPr>
        <p:spPr bwMode="auto">
          <a:xfrm flipV="1">
            <a:off x="3505200" y="1295400"/>
            <a:ext cx="2057400" cy="533400"/>
          </a:xfrm>
          <a:prstGeom prst="line">
            <a:avLst/>
          </a:prstGeom>
          <a:noFill/>
          <a:ln w="6350">
            <a:solidFill>
              <a:srgbClr val="FFCC00"/>
            </a:solidFill>
            <a:round/>
            <a:headEnd/>
            <a:tailEnd/>
          </a:ln>
          <a:effectLst/>
        </p:spPr>
        <p:txBody>
          <a:bodyPr/>
          <a:lstStyle/>
          <a:p>
            <a:endParaRPr lang="en-US"/>
          </a:p>
        </p:txBody>
      </p:sp>
      <p:sp>
        <p:nvSpPr>
          <p:cNvPr id="1630254" name="Line 46"/>
          <p:cNvSpPr>
            <a:spLocks noChangeShapeType="1"/>
          </p:cNvSpPr>
          <p:nvPr/>
        </p:nvSpPr>
        <p:spPr bwMode="auto">
          <a:xfrm flipV="1">
            <a:off x="3505200" y="1676400"/>
            <a:ext cx="2895600" cy="152400"/>
          </a:xfrm>
          <a:prstGeom prst="line">
            <a:avLst/>
          </a:prstGeom>
          <a:noFill/>
          <a:ln w="6350">
            <a:solidFill>
              <a:srgbClr val="FFCC00"/>
            </a:solidFill>
            <a:round/>
            <a:headEnd/>
            <a:tailEnd/>
          </a:ln>
          <a:effectLst/>
        </p:spPr>
        <p:txBody>
          <a:bodyPr/>
          <a:lstStyle/>
          <a:p>
            <a:endParaRPr lang="en-US"/>
          </a:p>
        </p:txBody>
      </p:sp>
      <p:sp>
        <p:nvSpPr>
          <p:cNvPr id="1630255" name="Line 47"/>
          <p:cNvSpPr>
            <a:spLocks noChangeShapeType="1"/>
          </p:cNvSpPr>
          <p:nvPr/>
        </p:nvSpPr>
        <p:spPr bwMode="auto">
          <a:xfrm>
            <a:off x="2438400" y="1905000"/>
            <a:ext cx="3124200" cy="381000"/>
          </a:xfrm>
          <a:prstGeom prst="line">
            <a:avLst/>
          </a:prstGeom>
          <a:noFill/>
          <a:ln w="6350">
            <a:solidFill>
              <a:srgbClr val="FFCC00"/>
            </a:solidFill>
            <a:round/>
            <a:headEnd/>
            <a:tailEnd/>
          </a:ln>
          <a:effectLst/>
        </p:spPr>
        <p:txBody>
          <a:bodyPr/>
          <a:lstStyle/>
          <a:p>
            <a:endParaRPr lang="en-US"/>
          </a:p>
        </p:txBody>
      </p:sp>
      <p:sp>
        <p:nvSpPr>
          <p:cNvPr id="1630256" name="Line 48"/>
          <p:cNvSpPr>
            <a:spLocks noChangeShapeType="1"/>
          </p:cNvSpPr>
          <p:nvPr/>
        </p:nvSpPr>
        <p:spPr bwMode="auto">
          <a:xfrm flipV="1">
            <a:off x="2438400" y="1676400"/>
            <a:ext cx="3962400" cy="228600"/>
          </a:xfrm>
          <a:prstGeom prst="line">
            <a:avLst/>
          </a:prstGeom>
          <a:noFill/>
          <a:ln w="6350">
            <a:solidFill>
              <a:srgbClr val="FFCC00"/>
            </a:solidFill>
            <a:round/>
            <a:headEnd/>
            <a:tailEnd/>
          </a:ln>
          <a:effectLst/>
        </p:spPr>
        <p:txBody>
          <a:bodyPr/>
          <a:lstStyle/>
          <a:p>
            <a:endParaRPr lang="en-US"/>
          </a:p>
        </p:txBody>
      </p:sp>
      <p:sp>
        <p:nvSpPr>
          <p:cNvPr id="1630257" name="Line 49"/>
          <p:cNvSpPr>
            <a:spLocks noChangeShapeType="1"/>
          </p:cNvSpPr>
          <p:nvPr/>
        </p:nvSpPr>
        <p:spPr bwMode="auto">
          <a:xfrm flipV="1">
            <a:off x="2438400" y="1295400"/>
            <a:ext cx="3124200" cy="609600"/>
          </a:xfrm>
          <a:prstGeom prst="line">
            <a:avLst/>
          </a:prstGeom>
          <a:noFill/>
          <a:ln w="6350">
            <a:solidFill>
              <a:srgbClr val="FFCC00"/>
            </a:solidFill>
            <a:round/>
            <a:headEnd/>
            <a:tailEnd/>
          </a:ln>
          <a:effectLst/>
        </p:spPr>
        <p:txBody>
          <a:bodyPr/>
          <a:lstStyle/>
          <a:p>
            <a:endParaRPr lang="en-US"/>
          </a:p>
        </p:txBody>
      </p:sp>
      <p:sp>
        <p:nvSpPr>
          <p:cNvPr id="1630258" name="Line 50"/>
          <p:cNvSpPr>
            <a:spLocks noChangeShapeType="1"/>
          </p:cNvSpPr>
          <p:nvPr/>
        </p:nvSpPr>
        <p:spPr bwMode="auto">
          <a:xfrm flipV="1">
            <a:off x="2438400" y="1676400"/>
            <a:ext cx="2590800" cy="228600"/>
          </a:xfrm>
          <a:prstGeom prst="line">
            <a:avLst/>
          </a:prstGeom>
          <a:noFill/>
          <a:ln w="6350">
            <a:solidFill>
              <a:srgbClr val="FFCC00"/>
            </a:solidFill>
            <a:round/>
            <a:headEnd/>
            <a:tailEnd/>
          </a:ln>
          <a:effectLst/>
        </p:spPr>
        <p:txBody>
          <a:bodyPr/>
          <a:lstStyle/>
          <a:p>
            <a:endParaRPr lang="en-US"/>
          </a:p>
        </p:txBody>
      </p:sp>
      <p:sp>
        <p:nvSpPr>
          <p:cNvPr id="1630259" name="Line 51"/>
          <p:cNvSpPr>
            <a:spLocks noChangeShapeType="1"/>
          </p:cNvSpPr>
          <p:nvPr/>
        </p:nvSpPr>
        <p:spPr bwMode="auto">
          <a:xfrm>
            <a:off x="3276600" y="1447800"/>
            <a:ext cx="2286000" cy="838200"/>
          </a:xfrm>
          <a:prstGeom prst="line">
            <a:avLst/>
          </a:prstGeom>
          <a:noFill/>
          <a:ln w="6350">
            <a:solidFill>
              <a:srgbClr val="FFCC00"/>
            </a:solidFill>
            <a:round/>
            <a:headEnd/>
            <a:tailEnd/>
          </a:ln>
          <a:effectLst/>
        </p:spPr>
        <p:txBody>
          <a:bodyPr/>
          <a:lstStyle/>
          <a:p>
            <a:endParaRPr lang="en-US"/>
          </a:p>
        </p:txBody>
      </p:sp>
      <p:sp>
        <p:nvSpPr>
          <p:cNvPr id="1630260" name="Line 52"/>
          <p:cNvSpPr>
            <a:spLocks noChangeShapeType="1"/>
          </p:cNvSpPr>
          <p:nvPr/>
        </p:nvSpPr>
        <p:spPr bwMode="auto">
          <a:xfrm>
            <a:off x="3276600" y="1447800"/>
            <a:ext cx="1752600" cy="228600"/>
          </a:xfrm>
          <a:prstGeom prst="line">
            <a:avLst/>
          </a:prstGeom>
          <a:noFill/>
          <a:ln w="6350">
            <a:solidFill>
              <a:srgbClr val="FFCC00"/>
            </a:solidFill>
            <a:round/>
            <a:headEnd/>
            <a:tailEnd/>
          </a:ln>
          <a:effectLst/>
        </p:spPr>
        <p:txBody>
          <a:bodyPr/>
          <a:lstStyle/>
          <a:p>
            <a:endParaRPr lang="en-US"/>
          </a:p>
        </p:txBody>
      </p:sp>
      <p:sp>
        <p:nvSpPr>
          <p:cNvPr id="1630261" name="Line 53"/>
          <p:cNvSpPr>
            <a:spLocks noChangeShapeType="1"/>
          </p:cNvSpPr>
          <p:nvPr/>
        </p:nvSpPr>
        <p:spPr bwMode="auto">
          <a:xfrm flipV="1">
            <a:off x="3276600" y="1295400"/>
            <a:ext cx="2286000" cy="152400"/>
          </a:xfrm>
          <a:prstGeom prst="line">
            <a:avLst/>
          </a:prstGeom>
          <a:noFill/>
          <a:ln w="6350">
            <a:solidFill>
              <a:srgbClr val="FFCC00"/>
            </a:solidFill>
            <a:round/>
            <a:headEnd/>
            <a:tailEnd/>
          </a:ln>
          <a:effectLst/>
        </p:spPr>
        <p:txBody>
          <a:bodyPr/>
          <a:lstStyle/>
          <a:p>
            <a:endParaRPr lang="en-US"/>
          </a:p>
        </p:txBody>
      </p:sp>
      <p:sp>
        <p:nvSpPr>
          <p:cNvPr id="1630262" name="Line 54"/>
          <p:cNvSpPr>
            <a:spLocks noChangeShapeType="1"/>
          </p:cNvSpPr>
          <p:nvPr/>
        </p:nvSpPr>
        <p:spPr bwMode="auto">
          <a:xfrm>
            <a:off x="3276600" y="1447800"/>
            <a:ext cx="3124200" cy="228600"/>
          </a:xfrm>
          <a:prstGeom prst="line">
            <a:avLst/>
          </a:prstGeom>
          <a:noFill/>
          <a:ln w="6350">
            <a:solidFill>
              <a:srgbClr val="FFCC00"/>
            </a:solidFill>
            <a:round/>
            <a:headEnd/>
            <a:tailEnd/>
          </a:ln>
          <a:effectLst/>
        </p:spPr>
        <p:txBody>
          <a:bodyPr/>
          <a:lstStyle/>
          <a:p>
            <a:endParaRPr lang="en-US"/>
          </a:p>
        </p:txBody>
      </p:sp>
      <p:sp>
        <p:nvSpPr>
          <p:cNvPr id="1630263" name="Text Box 55"/>
          <p:cNvSpPr txBox="1">
            <a:spLocks noChangeArrowheads="1"/>
          </p:cNvSpPr>
          <p:nvPr/>
        </p:nvSpPr>
        <p:spPr bwMode="auto">
          <a:xfrm>
            <a:off x="7543800" y="642938"/>
            <a:ext cx="2514600" cy="396875"/>
          </a:xfrm>
          <a:prstGeom prst="rect">
            <a:avLst/>
          </a:prstGeom>
          <a:noFill/>
          <a:ln w="12700">
            <a:noFill/>
            <a:miter lim="800000"/>
            <a:headEnd/>
            <a:tailEnd/>
          </a:ln>
          <a:effectLst/>
        </p:spPr>
        <p:txBody>
          <a:bodyPr>
            <a:spAutoFit/>
          </a:bodyPr>
          <a:lstStyle/>
          <a:p>
            <a:pPr>
              <a:spcBef>
                <a:spcPct val="50000"/>
              </a:spcBef>
            </a:pPr>
            <a:r>
              <a:rPr lang="en-US" sz="2000" dirty="0"/>
              <a:t>Proximity Matrix</a:t>
            </a:r>
          </a:p>
        </p:txBody>
      </p:sp>
      <p:sp>
        <p:nvSpPr>
          <p:cNvPr id="1630264" name="Rectangle 56"/>
          <p:cNvSpPr>
            <a:spLocks noChangeArrowheads="1"/>
          </p:cNvSpPr>
          <p:nvPr/>
        </p:nvSpPr>
        <p:spPr bwMode="auto">
          <a:xfrm>
            <a:off x="843761" y="3539905"/>
            <a:ext cx="9894877" cy="31242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dirty="0"/>
              <a:t>MIN</a:t>
            </a:r>
          </a:p>
          <a:p>
            <a:pPr marL="342900" indent="-342900">
              <a:spcBef>
                <a:spcPts val="200"/>
              </a:spcBef>
              <a:spcAft>
                <a:spcPts val="200"/>
              </a:spcAft>
              <a:buClr>
                <a:srgbClr val="0C7B9C"/>
              </a:buClr>
              <a:buSzPct val="75000"/>
              <a:buFont typeface="Monotype Sorts" pitchFamily="2" charset="2"/>
              <a:buChar char="l"/>
            </a:pPr>
            <a:r>
              <a:rPr lang="en-US" sz="2400" dirty="0"/>
              <a:t>MAX</a:t>
            </a:r>
          </a:p>
          <a:p>
            <a:pPr marL="342900" indent="-342900">
              <a:spcBef>
                <a:spcPts val="200"/>
              </a:spcBef>
              <a:spcAft>
                <a:spcPts val="200"/>
              </a:spcAft>
              <a:buClr>
                <a:srgbClr val="0C7B9C"/>
              </a:buClr>
              <a:buSzPct val="75000"/>
              <a:buFont typeface="Monotype Sorts" pitchFamily="2" charset="2"/>
              <a:buChar char="l"/>
            </a:pPr>
            <a:r>
              <a:rPr lang="en-US" sz="2400" dirty="0">
                <a:solidFill>
                  <a:srgbClr val="FF0000"/>
                </a:solidFill>
              </a:rPr>
              <a:t>Group Average</a:t>
            </a:r>
            <a:r>
              <a:rPr lang="en-US" sz="2400" dirty="0"/>
              <a:t> Proximity of two clusters is the average of pairwise proximity between points in the two clusters</a:t>
            </a:r>
            <a:endParaRPr lang="en-US" sz="2400" dirty="0">
              <a:solidFill>
                <a:srgbClr val="FF0000"/>
              </a:solidFill>
            </a:endParaRPr>
          </a:p>
          <a:p>
            <a:pPr marL="342900" indent="-342900">
              <a:spcBef>
                <a:spcPts val="200"/>
              </a:spcBef>
              <a:spcAft>
                <a:spcPts val="200"/>
              </a:spcAft>
              <a:buClr>
                <a:srgbClr val="0C7B9C"/>
              </a:buClr>
              <a:buSzPct val="75000"/>
              <a:buFont typeface="Monotype Sorts" pitchFamily="2" charset="2"/>
              <a:buChar char="l"/>
            </a:pPr>
            <a:r>
              <a:rPr lang="en-US" sz="2400" dirty="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dirty="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dirty="0"/>
              <a:t>Ward’s Method uses squared error</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9" name="Rectangle 3"/>
          <p:cNvSpPr>
            <a:spLocks noGrp="1" noChangeArrowheads="1"/>
          </p:cNvSpPr>
          <p:nvPr>
            <p:ph idx="1"/>
          </p:nvPr>
        </p:nvSpPr>
        <p:spPr/>
        <p:txBody>
          <a:bodyPr/>
          <a:lstStyle/>
          <a:p>
            <a:pPr marL="533400" indent="-533400"/>
            <a:r>
              <a:rPr lang="en-US" sz="3100"/>
              <a:t>Compromise between Single and Complete Link</a:t>
            </a:r>
          </a:p>
          <a:p>
            <a:pPr marL="533400" indent="-533400"/>
            <a:endParaRPr lang="en-US" sz="3100"/>
          </a:p>
          <a:p>
            <a:pPr marL="533400" indent="-533400"/>
            <a:r>
              <a:rPr lang="en-US" sz="3100"/>
              <a:t>Strengths</a:t>
            </a:r>
          </a:p>
          <a:p>
            <a:pPr marL="914400" lvl="1" indent="-457200"/>
            <a:r>
              <a:rPr lang="en-US" sz="2700"/>
              <a:t>Less susceptible to noise and outliers</a:t>
            </a:r>
          </a:p>
          <a:p>
            <a:pPr marL="533400" indent="-533400"/>
            <a:endParaRPr lang="en-US" sz="3100"/>
          </a:p>
          <a:p>
            <a:pPr marL="533400" indent="-533400"/>
            <a:r>
              <a:rPr lang="en-US" sz="3100"/>
              <a:t>Limitations</a:t>
            </a:r>
          </a:p>
          <a:p>
            <a:pPr marL="914400" lvl="1" indent="-457200"/>
            <a:r>
              <a:rPr lang="en-US" sz="2700"/>
              <a:t>Biased towards globular clusters</a:t>
            </a:r>
          </a:p>
        </p:txBody>
      </p:sp>
      <p:sp>
        <p:nvSpPr>
          <p:cNvPr id="1642498" name="Rectangle 2"/>
          <p:cNvSpPr>
            <a:spLocks noGrp="1" noChangeArrowheads="1"/>
          </p:cNvSpPr>
          <p:nvPr>
            <p:ph type="title"/>
          </p:nvPr>
        </p:nvSpPr>
        <p:spPr/>
        <p:txBody>
          <a:bodyPr/>
          <a:lstStyle/>
          <a:p>
            <a:r>
              <a:rPr lang="en-US" dirty="0">
                <a:solidFill>
                  <a:srgbClr val="FF0000"/>
                </a:solidFill>
              </a:rPr>
              <a:t>Hierarchical Clustering: Group Average</a:t>
            </a:r>
          </a:p>
        </p:txBody>
      </p:sp>
      <p:sp>
        <p:nvSpPr>
          <p:cNvPr id="2" name="Slide Number Placeholder 1">
            <a:extLst>
              <a:ext uri="{FF2B5EF4-FFF2-40B4-BE49-F238E27FC236}">
                <a16:creationId xmlns:a16="http://schemas.microsoft.com/office/drawing/2014/main" id="{6AA737F6-EF22-4D01-BB2A-77BB07623C70}"/>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46</a:t>
            </a:fld>
            <a:endParaRPr lang="en-GB"/>
          </a:p>
        </p:txBody>
      </p:sp>
    </p:spTree>
    <p:extLst>
      <p:ext uri="{BB962C8B-B14F-4D97-AF65-F5344CB8AC3E}">
        <p14:creationId xmlns:p14="http://schemas.microsoft.com/office/powerpoint/2010/main" val="4171258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Line 2"/>
          <p:cNvSpPr>
            <a:spLocks noChangeShapeType="1"/>
          </p:cNvSpPr>
          <p:nvPr/>
        </p:nvSpPr>
        <p:spPr bwMode="auto">
          <a:xfrm flipV="1">
            <a:off x="2895600" y="1981200"/>
            <a:ext cx="2895600" cy="0"/>
          </a:xfrm>
          <a:prstGeom prst="line">
            <a:avLst/>
          </a:prstGeom>
          <a:noFill/>
          <a:ln w="25400">
            <a:solidFill>
              <a:srgbClr val="FFCC00"/>
            </a:solidFill>
            <a:round/>
            <a:headEnd type="triangle" w="med" len="med"/>
            <a:tailEnd type="triangle" w="med" len="med"/>
          </a:ln>
          <a:effectLst/>
        </p:spPr>
        <p:txBody>
          <a:bodyPr/>
          <a:lstStyle/>
          <a:p>
            <a:endParaRPr lang="en-US"/>
          </a:p>
        </p:txBody>
      </p:sp>
      <p:sp>
        <p:nvSpPr>
          <p:cNvPr id="1631235" name="Freeform 3" descr="5%"/>
          <p:cNvSpPr>
            <a:spLocks/>
          </p:cNvSpPr>
          <p:nvPr/>
        </p:nvSpPr>
        <p:spPr bwMode="auto">
          <a:xfrm rot="-5400000">
            <a:off x="1986757" y="1289844"/>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31237" name="Rectangle 5"/>
          <p:cNvSpPr>
            <a:spLocks noGrp="1" noChangeArrowheads="1"/>
          </p:cNvSpPr>
          <p:nvPr>
            <p:ph idx="1"/>
          </p:nvPr>
        </p:nvSpPr>
        <p:spPr/>
        <p:txBody>
          <a:bodyPr/>
          <a:lstStyle/>
          <a:p>
            <a:pPr marL="990600" lvl="1" indent="-533400">
              <a:spcBef>
                <a:spcPct val="20000"/>
              </a:spcBef>
              <a:buNone/>
            </a:pPr>
            <a:r>
              <a:rPr lang="en-US" sz="1000"/>
              <a:t> </a:t>
            </a:r>
          </a:p>
        </p:txBody>
      </p:sp>
      <p:sp>
        <p:nvSpPr>
          <p:cNvPr id="1631236" name="Rectangle 4"/>
          <p:cNvSpPr>
            <a:spLocks noGrp="1" noChangeArrowheads="1"/>
          </p:cNvSpPr>
          <p:nvPr>
            <p:ph type="title"/>
          </p:nvPr>
        </p:nvSpPr>
        <p:spPr/>
        <p:txBody>
          <a:bodyPr vert="horz" lIns="91440" tIns="45720" rIns="91440" bIns="45720" rtlCol="0" anchor="ctr">
            <a:noAutofit/>
          </a:bodyPr>
          <a:lstStyle/>
          <a:p>
            <a:r>
              <a:rPr lang="en-US" dirty="0">
                <a:solidFill>
                  <a:srgbClr val="FF0000"/>
                </a:solidFill>
              </a:rPr>
              <a:t>How to Define Inter-Cluster Similarity</a:t>
            </a:r>
          </a:p>
        </p:txBody>
      </p:sp>
      <p:sp>
        <p:nvSpPr>
          <p:cNvPr id="2" name="Slide Number Placeholder 1">
            <a:extLst>
              <a:ext uri="{FF2B5EF4-FFF2-40B4-BE49-F238E27FC236}">
                <a16:creationId xmlns:a16="http://schemas.microsoft.com/office/drawing/2014/main" id="{9042673B-FE20-4848-95F0-AA28076F751C}"/>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47</a:t>
            </a:fld>
            <a:endParaRPr lang="en-GB"/>
          </a:p>
        </p:txBody>
      </p:sp>
      <p:grpSp>
        <p:nvGrpSpPr>
          <p:cNvPr id="1631238" name="Group 6"/>
          <p:cNvGrpSpPr>
            <a:grpSpLocks/>
          </p:cNvGrpSpPr>
          <p:nvPr/>
        </p:nvGrpSpPr>
        <p:grpSpPr bwMode="auto">
          <a:xfrm>
            <a:off x="7010400" y="1066801"/>
            <a:ext cx="3429000" cy="3508375"/>
            <a:chOff x="3456" y="1440"/>
            <a:chExt cx="2160" cy="2210"/>
          </a:xfrm>
        </p:grpSpPr>
        <p:sp>
          <p:nvSpPr>
            <p:cNvPr id="1631239" name="Line 7"/>
            <p:cNvSpPr>
              <a:spLocks noChangeShapeType="1"/>
            </p:cNvSpPr>
            <p:nvPr/>
          </p:nvSpPr>
          <p:spPr bwMode="auto">
            <a:xfrm>
              <a:off x="3696" y="1440"/>
              <a:ext cx="0" cy="1680"/>
            </a:xfrm>
            <a:prstGeom prst="line">
              <a:avLst/>
            </a:prstGeom>
            <a:noFill/>
            <a:ln w="12700">
              <a:solidFill>
                <a:schemeClr val="tx1"/>
              </a:solidFill>
              <a:round/>
              <a:headEnd/>
              <a:tailEnd/>
            </a:ln>
            <a:effectLst/>
          </p:spPr>
          <p:txBody>
            <a:bodyPr/>
            <a:lstStyle/>
            <a:p>
              <a:endParaRPr lang="en-US"/>
            </a:p>
          </p:txBody>
        </p:sp>
        <p:sp>
          <p:nvSpPr>
            <p:cNvPr id="1631240" name="Line 8"/>
            <p:cNvSpPr>
              <a:spLocks noChangeShapeType="1"/>
            </p:cNvSpPr>
            <p:nvPr/>
          </p:nvSpPr>
          <p:spPr bwMode="auto">
            <a:xfrm>
              <a:off x="3504" y="1632"/>
              <a:ext cx="1872" cy="0"/>
            </a:xfrm>
            <a:prstGeom prst="line">
              <a:avLst/>
            </a:prstGeom>
            <a:noFill/>
            <a:ln w="12700">
              <a:solidFill>
                <a:schemeClr val="tx1"/>
              </a:solidFill>
              <a:round/>
              <a:headEnd/>
              <a:tailEnd/>
            </a:ln>
            <a:effectLst/>
          </p:spPr>
          <p:txBody>
            <a:bodyPr/>
            <a:lstStyle/>
            <a:p>
              <a:endParaRPr lang="en-US"/>
            </a:p>
          </p:txBody>
        </p:sp>
        <p:sp>
          <p:nvSpPr>
            <p:cNvPr id="1631241" name="Line 9"/>
            <p:cNvSpPr>
              <a:spLocks noChangeShapeType="1"/>
            </p:cNvSpPr>
            <p:nvPr/>
          </p:nvSpPr>
          <p:spPr bwMode="auto">
            <a:xfrm>
              <a:off x="4012" y="1440"/>
              <a:ext cx="0" cy="1680"/>
            </a:xfrm>
            <a:prstGeom prst="line">
              <a:avLst/>
            </a:prstGeom>
            <a:noFill/>
            <a:ln w="12700">
              <a:solidFill>
                <a:schemeClr val="tx1"/>
              </a:solidFill>
              <a:round/>
              <a:headEnd/>
              <a:tailEnd/>
            </a:ln>
            <a:effectLst/>
          </p:spPr>
          <p:txBody>
            <a:bodyPr/>
            <a:lstStyle/>
            <a:p>
              <a:endParaRPr lang="en-US"/>
            </a:p>
          </p:txBody>
        </p:sp>
        <p:sp>
          <p:nvSpPr>
            <p:cNvPr id="1631242" name="Line 10"/>
            <p:cNvSpPr>
              <a:spLocks noChangeShapeType="1"/>
            </p:cNvSpPr>
            <p:nvPr/>
          </p:nvSpPr>
          <p:spPr bwMode="auto">
            <a:xfrm>
              <a:off x="4329" y="1440"/>
              <a:ext cx="0" cy="1680"/>
            </a:xfrm>
            <a:prstGeom prst="line">
              <a:avLst/>
            </a:prstGeom>
            <a:noFill/>
            <a:ln w="12700">
              <a:solidFill>
                <a:schemeClr val="tx1"/>
              </a:solidFill>
              <a:round/>
              <a:headEnd/>
              <a:tailEnd/>
            </a:ln>
            <a:effectLst/>
          </p:spPr>
          <p:txBody>
            <a:bodyPr/>
            <a:lstStyle/>
            <a:p>
              <a:endParaRPr lang="en-US"/>
            </a:p>
          </p:txBody>
        </p:sp>
        <p:sp>
          <p:nvSpPr>
            <p:cNvPr id="1631243" name="Line 11"/>
            <p:cNvSpPr>
              <a:spLocks noChangeShapeType="1"/>
            </p:cNvSpPr>
            <p:nvPr/>
          </p:nvSpPr>
          <p:spPr bwMode="auto">
            <a:xfrm>
              <a:off x="4646" y="1440"/>
              <a:ext cx="0" cy="1680"/>
            </a:xfrm>
            <a:prstGeom prst="line">
              <a:avLst/>
            </a:prstGeom>
            <a:noFill/>
            <a:ln w="12700">
              <a:solidFill>
                <a:schemeClr val="tx1"/>
              </a:solidFill>
              <a:round/>
              <a:headEnd/>
              <a:tailEnd/>
            </a:ln>
            <a:effectLst/>
          </p:spPr>
          <p:txBody>
            <a:bodyPr/>
            <a:lstStyle/>
            <a:p>
              <a:endParaRPr lang="en-US"/>
            </a:p>
          </p:txBody>
        </p:sp>
        <p:sp>
          <p:nvSpPr>
            <p:cNvPr id="1631244" name="Line 12"/>
            <p:cNvSpPr>
              <a:spLocks noChangeShapeType="1"/>
            </p:cNvSpPr>
            <p:nvPr/>
          </p:nvSpPr>
          <p:spPr bwMode="auto">
            <a:xfrm>
              <a:off x="4963" y="1440"/>
              <a:ext cx="0" cy="1680"/>
            </a:xfrm>
            <a:prstGeom prst="line">
              <a:avLst/>
            </a:prstGeom>
            <a:noFill/>
            <a:ln w="12700">
              <a:solidFill>
                <a:schemeClr val="tx1"/>
              </a:solidFill>
              <a:round/>
              <a:headEnd/>
              <a:tailEnd/>
            </a:ln>
            <a:effectLst/>
          </p:spPr>
          <p:txBody>
            <a:bodyPr/>
            <a:lstStyle/>
            <a:p>
              <a:endParaRPr lang="en-US"/>
            </a:p>
          </p:txBody>
        </p:sp>
        <p:sp>
          <p:nvSpPr>
            <p:cNvPr id="1631245" name="Line 13"/>
            <p:cNvSpPr>
              <a:spLocks noChangeShapeType="1"/>
            </p:cNvSpPr>
            <p:nvPr/>
          </p:nvSpPr>
          <p:spPr bwMode="auto">
            <a:xfrm>
              <a:off x="5280" y="1440"/>
              <a:ext cx="0" cy="1680"/>
            </a:xfrm>
            <a:prstGeom prst="line">
              <a:avLst/>
            </a:prstGeom>
            <a:noFill/>
            <a:ln w="12700">
              <a:solidFill>
                <a:schemeClr val="tx1"/>
              </a:solidFill>
              <a:round/>
              <a:headEnd/>
              <a:tailEnd/>
            </a:ln>
            <a:effectLst/>
          </p:spPr>
          <p:txBody>
            <a:bodyPr/>
            <a:lstStyle/>
            <a:p>
              <a:endParaRPr lang="en-US"/>
            </a:p>
          </p:txBody>
        </p:sp>
        <p:sp>
          <p:nvSpPr>
            <p:cNvPr id="1631246" name="Line 14"/>
            <p:cNvSpPr>
              <a:spLocks noChangeShapeType="1"/>
            </p:cNvSpPr>
            <p:nvPr/>
          </p:nvSpPr>
          <p:spPr bwMode="auto">
            <a:xfrm>
              <a:off x="3504" y="1891"/>
              <a:ext cx="1872" cy="0"/>
            </a:xfrm>
            <a:prstGeom prst="line">
              <a:avLst/>
            </a:prstGeom>
            <a:noFill/>
            <a:ln w="12700">
              <a:solidFill>
                <a:schemeClr val="tx1"/>
              </a:solidFill>
              <a:round/>
              <a:headEnd/>
              <a:tailEnd/>
            </a:ln>
            <a:effectLst/>
          </p:spPr>
          <p:txBody>
            <a:bodyPr/>
            <a:lstStyle/>
            <a:p>
              <a:endParaRPr lang="en-US"/>
            </a:p>
          </p:txBody>
        </p:sp>
        <p:sp>
          <p:nvSpPr>
            <p:cNvPr id="1631247" name="Line 15"/>
            <p:cNvSpPr>
              <a:spLocks noChangeShapeType="1"/>
            </p:cNvSpPr>
            <p:nvPr/>
          </p:nvSpPr>
          <p:spPr bwMode="auto">
            <a:xfrm>
              <a:off x="3504" y="2150"/>
              <a:ext cx="1872" cy="0"/>
            </a:xfrm>
            <a:prstGeom prst="line">
              <a:avLst/>
            </a:prstGeom>
            <a:noFill/>
            <a:ln w="12700">
              <a:solidFill>
                <a:schemeClr val="tx1"/>
              </a:solidFill>
              <a:round/>
              <a:headEnd/>
              <a:tailEnd/>
            </a:ln>
            <a:effectLst/>
          </p:spPr>
          <p:txBody>
            <a:bodyPr/>
            <a:lstStyle/>
            <a:p>
              <a:endParaRPr lang="en-US"/>
            </a:p>
          </p:txBody>
        </p:sp>
        <p:sp>
          <p:nvSpPr>
            <p:cNvPr id="1631248" name="Line 16"/>
            <p:cNvSpPr>
              <a:spLocks noChangeShapeType="1"/>
            </p:cNvSpPr>
            <p:nvPr/>
          </p:nvSpPr>
          <p:spPr bwMode="auto">
            <a:xfrm>
              <a:off x="3504" y="2409"/>
              <a:ext cx="1872" cy="0"/>
            </a:xfrm>
            <a:prstGeom prst="line">
              <a:avLst/>
            </a:prstGeom>
            <a:noFill/>
            <a:ln w="12700">
              <a:solidFill>
                <a:schemeClr val="tx1"/>
              </a:solidFill>
              <a:round/>
              <a:headEnd/>
              <a:tailEnd/>
            </a:ln>
            <a:effectLst/>
          </p:spPr>
          <p:txBody>
            <a:bodyPr/>
            <a:lstStyle/>
            <a:p>
              <a:endParaRPr lang="en-US"/>
            </a:p>
          </p:txBody>
        </p:sp>
        <p:sp>
          <p:nvSpPr>
            <p:cNvPr id="1631249" name="Line 17"/>
            <p:cNvSpPr>
              <a:spLocks noChangeShapeType="1"/>
            </p:cNvSpPr>
            <p:nvPr/>
          </p:nvSpPr>
          <p:spPr bwMode="auto">
            <a:xfrm>
              <a:off x="3504" y="2668"/>
              <a:ext cx="1872" cy="0"/>
            </a:xfrm>
            <a:prstGeom prst="line">
              <a:avLst/>
            </a:prstGeom>
            <a:noFill/>
            <a:ln w="12700">
              <a:solidFill>
                <a:schemeClr val="tx1"/>
              </a:solidFill>
              <a:round/>
              <a:headEnd/>
              <a:tailEnd/>
            </a:ln>
            <a:effectLst/>
          </p:spPr>
          <p:txBody>
            <a:bodyPr/>
            <a:lstStyle/>
            <a:p>
              <a:endParaRPr lang="en-US"/>
            </a:p>
          </p:txBody>
        </p:sp>
        <p:sp>
          <p:nvSpPr>
            <p:cNvPr id="1631250" name="Line 18"/>
            <p:cNvSpPr>
              <a:spLocks noChangeShapeType="1"/>
            </p:cNvSpPr>
            <p:nvPr/>
          </p:nvSpPr>
          <p:spPr bwMode="auto">
            <a:xfrm>
              <a:off x="3504" y="2928"/>
              <a:ext cx="1872" cy="0"/>
            </a:xfrm>
            <a:prstGeom prst="line">
              <a:avLst/>
            </a:prstGeom>
            <a:noFill/>
            <a:ln w="12700">
              <a:solidFill>
                <a:schemeClr val="tx1"/>
              </a:solidFill>
              <a:round/>
              <a:headEnd/>
              <a:tailEnd/>
            </a:ln>
            <a:effectLst/>
          </p:spPr>
          <p:txBody>
            <a:bodyPr/>
            <a:lstStyle/>
            <a:p>
              <a:endParaRPr lang="en-US"/>
            </a:p>
          </p:txBody>
        </p:sp>
        <p:sp>
          <p:nvSpPr>
            <p:cNvPr id="1631251" name="Text Box 19"/>
            <p:cNvSpPr txBox="1">
              <a:spLocks noChangeArrowheads="1"/>
            </p:cNvSpPr>
            <p:nvPr/>
          </p:nvSpPr>
          <p:spPr bwMode="auto">
            <a:xfrm>
              <a:off x="3456" y="168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31252" name="Text Box 20"/>
            <p:cNvSpPr txBox="1">
              <a:spLocks noChangeArrowheads="1"/>
            </p:cNvSpPr>
            <p:nvPr/>
          </p:nvSpPr>
          <p:spPr bwMode="auto">
            <a:xfrm>
              <a:off x="3456" y="2208"/>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31253" name="Text Box 21"/>
            <p:cNvSpPr txBox="1">
              <a:spLocks noChangeArrowheads="1"/>
            </p:cNvSpPr>
            <p:nvPr/>
          </p:nvSpPr>
          <p:spPr bwMode="auto">
            <a:xfrm>
              <a:off x="3456" y="2736"/>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31254" name="Text Box 22"/>
            <p:cNvSpPr txBox="1">
              <a:spLocks noChangeArrowheads="1"/>
            </p:cNvSpPr>
            <p:nvPr/>
          </p:nvSpPr>
          <p:spPr bwMode="auto">
            <a:xfrm>
              <a:off x="3456" y="2496"/>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31255" name="Text Box 23"/>
            <p:cNvSpPr txBox="1">
              <a:spLocks noChangeArrowheads="1"/>
            </p:cNvSpPr>
            <p:nvPr/>
          </p:nvSpPr>
          <p:spPr bwMode="auto">
            <a:xfrm>
              <a:off x="3456" y="1968"/>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31256" name="Text Box 24"/>
            <p:cNvSpPr txBox="1">
              <a:spLocks noChangeArrowheads="1"/>
            </p:cNvSpPr>
            <p:nvPr/>
          </p:nvSpPr>
          <p:spPr bwMode="auto">
            <a:xfrm>
              <a:off x="3744" y="1440"/>
              <a:ext cx="336" cy="233"/>
            </a:xfrm>
            <a:prstGeom prst="rect">
              <a:avLst/>
            </a:prstGeom>
            <a:noFill/>
            <a:ln w="12700">
              <a:noFill/>
              <a:miter lim="800000"/>
              <a:headEnd/>
              <a:tailEnd/>
            </a:ln>
            <a:effectLst/>
          </p:spPr>
          <p:txBody>
            <a:bodyPr>
              <a:spAutoFit/>
            </a:bodyPr>
            <a:lstStyle/>
            <a:p>
              <a:pPr>
                <a:spcBef>
                  <a:spcPct val="50000"/>
                </a:spcBef>
              </a:pPr>
              <a:r>
                <a:rPr lang="en-US"/>
                <a:t>p1</a:t>
              </a:r>
            </a:p>
          </p:txBody>
        </p:sp>
        <p:sp>
          <p:nvSpPr>
            <p:cNvPr id="1631257" name="Text Box 25"/>
            <p:cNvSpPr txBox="1">
              <a:spLocks noChangeArrowheads="1"/>
            </p:cNvSpPr>
            <p:nvPr/>
          </p:nvSpPr>
          <p:spPr bwMode="auto">
            <a:xfrm>
              <a:off x="4032" y="1440"/>
              <a:ext cx="336" cy="233"/>
            </a:xfrm>
            <a:prstGeom prst="rect">
              <a:avLst/>
            </a:prstGeom>
            <a:noFill/>
            <a:ln w="12700">
              <a:noFill/>
              <a:miter lim="800000"/>
              <a:headEnd/>
              <a:tailEnd/>
            </a:ln>
            <a:effectLst/>
          </p:spPr>
          <p:txBody>
            <a:bodyPr>
              <a:spAutoFit/>
            </a:bodyPr>
            <a:lstStyle/>
            <a:p>
              <a:pPr>
                <a:spcBef>
                  <a:spcPct val="50000"/>
                </a:spcBef>
              </a:pPr>
              <a:r>
                <a:rPr lang="en-US"/>
                <a:t>p2</a:t>
              </a:r>
            </a:p>
          </p:txBody>
        </p:sp>
        <p:sp>
          <p:nvSpPr>
            <p:cNvPr id="1631258" name="Text Box 26"/>
            <p:cNvSpPr txBox="1">
              <a:spLocks noChangeArrowheads="1"/>
            </p:cNvSpPr>
            <p:nvPr/>
          </p:nvSpPr>
          <p:spPr bwMode="auto">
            <a:xfrm>
              <a:off x="4368" y="1440"/>
              <a:ext cx="336" cy="233"/>
            </a:xfrm>
            <a:prstGeom prst="rect">
              <a:avLst/>
            </a:prstGeom>
            <a:noFill/>
            <a:ln w="12700">
              <a:noFill/>
              <a:miter lim="800000"/>
              <a:headEnd/>
              <a:tailEnd/>
            </a:ln>
            <a:effectLst/>
          </p:spPr>
          <p:txBody>
            <a:bodyPr>
              <a:spAutoFit/>
            </a:bodyPr>
            <a:lstStyle/>
            <a:p>
              <a:pPr>
                <a:spcBef>
                  <a:spcPct val="50000"/>
                </a:spcBef>
              </a:pPr>
              <a:r>
                <a:rPr lang="en-US"/>
                <a:t>p3</a:t>
              </a:r>
            </a:p>
          </p:txBody>
        </p:sp>
        <p:sp>
          <p:nvSpPr>
            <p:cNvPr id="1631259" name="Text Box 27"/>
            <p:cNvSpPr txBox="1">
              <a:spLocks noChangeArrowheads="1"/>
            </p:cNvSpPr>
            <p:nvPr/>
          </p:nvSpPr>
          <p:spPr bwMode="auto">
            <a:xfrm>
              <a:off x="4704" y="1440"/>
              <a:ext cx="336" cy="233"/>
            </a:xfrm>
            <a:prstGeom prst="rect">
              <a:avLst/>
            </a:prstGeom>
            <a:noFill/>
            <a:ln w="12700">
              <a:noFill/>
              <a:miter lim="800000"/>
              <a:headEnd/>
              <a:tailEnd/>
            </a:ln>
            <a:effectLst/>
          </p:spPr>
          <p:txBody>
            <a:bodyPr>
              <a:spAutoFit/>
            </a:bodyPr>
            <a:lstStyle/>
            <a:p>
              <a:pPr>
                <a:spcBef>
                  <a:spcPct val="50000"/>
                </a:spcBef>
              </a:pPr>
              <a:r>
                <a:rPr lang="en-US"/>
                <a:t>p4</a:t>
              </a:r>
            </a:p>
          </p:txBody>
        </p:sp>
        <p:sp>
          <p:nvSpPr>
            <p:cNvPr id="1631260" name="Text Box 28"/>
            <p:cNvSpPr txBox="1">
              <a:spLocks noChangeArrowheads="1"/>
            </p:cNvSpPr>
            <p:nvPr/>
          </p:nvSpPr>
          <p:spPr bwMode="auto">
            <a:xfrm>
              <a:off x="4944" y="1440"/>
              <a:ext cx="336" cy="233"/>
            </a:xfrm>
            <a:prstGeom prst="rect">
              <a:avLst/>
            </a:prstGeom>
            <a:noFill/>
            <a:ln w="12700">
              <a:noFill/>
              <a:miter lim="800000"/>
              <a:headEnd/>
              <a:tailEnd/>
            </a:ln>
            <a:effectLst/>
          </p:spPr>
          <p:txBody>
            <a:bodyPr>
              <a:spAutoFit/>
            </a:bodyPr>
            <a:lstStyle/>
            <a:p>
              <a:pPr>
                <a:spcBef>
                  <a:spcPct val="50000"/>
                </a:spcBef>
              </a:pPr>
              <a:r>
                <a:rPr lang="en-US"/>
                <a:t>p5</a:t>
              </a:r>
            </a:p>
          </p:txBody>
        </p:sp>
        <p:sp>
          <p:nvSpPr>
            <p:cNvPr id="1631261" name="Text Box 29"/>
            <p:cNvSpPr txBox="1">
              <a:spLocks noChangeArrowheads="1"/>
            </p:cNvSpPr>
            <p:nvPr/>
          </p:nvSpPr>
          <p:spPr bwMode="auto">
            <a:xfrm>
              <a:off x="5280" y="1440"/>
              <a:ext cx="336" cy="212"/>
            </a:xfrm>
            <a:prstGeom prst="rect">
              <a:avLst/>
            </a:prstGeom>
            <a:noFill/>
            <a:ln w="12700">
              <a:noFill/>
              <a:miter lim="800000"/>
              <a:headEnd/>
              <a:tailEnd/>
            </a:ln>
            <a:effectLst/>
          </p:spPr>
          <p:txBody>
            <a:bodyPr>
              <a:spAutoFit/>
            </a:bodyPr>
            <a:lstStyle/>
            <a:p>
              <a:pPr>
                <a:spcBef>
                  <a:spcPct val="50000"/>
                </a:spcBef>
              </a:pPr>
              <a:r>
                <a:rPr lang="en-US" sz="1600"/>
                <a:t>. . .</a:t>
              </a:r>
            </a:p>
          </p:txBody>
        </p:sp>
        <p:sp>
          <p:nvSpPr>
            <p:cNvPr id="1631262" name="Text Box 30"/>
            <p:cNvSpPr txBox="1">
              <a:spLocks noChangeArrowheads="1"/>
            </p:cNvSpPr>
            <p:nvPr/>
          </p:nvSpPr>
          <p:spPr bwMode="auto">
            <a:xfrm>
              <a:off x="3552" y="2976"/>
              <a:ext cx="336" cy="674"/>
            </a:xfrm>
            <a:prstGeom prst="rect">
              <a:avLst/>
            </a:prstGeom>
            <a:noFill/>
            <a:ln w="12700">
              <a:noFill/>
              <a:miter lim="800000"/>
              <a:headEnd/>
              <a:tailEnd/>
            </a:ln>
            <a:effec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31263" name="Oval 31"/>
          <p:cNvSpPr>
            <a:spLocks noChangeArrowheads="1"/>
          </p:cNvSpPr>
          <p:nvPr/>
        </p:nvSpPr>
        <p:spPr bwMode="auto">
          <a:xfrm rot="-5400000">
            <a:off x="3276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64" name="Oval 32"/>
          <p:cNvSpPr>
            <a:spLocks noChangeArrowheads="1"/>
          </p:cNvSpPr>
          <p:nvPr/>
        </p:nvSpPr>
        <p:spPr bwMode="auto">
          <a:xfrm rot="-5400000">
            <a:off x="3200400" y="1447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65" name="Oval 33"/>
          <p:cNvSpPr>
            <a:spLocks noChangeArrowheads="1"/>
          </p:cNvSpPr>
          <p:nvPr/>
        </p:nvSpPr>
        <p:spPr bwMode="auto">
          <a:xfrm rot="-5400000">
            <a:off x="2362200" y="1905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66" name="Oval 34"/>
          <p:cNvSpPr>
            <a:spLocks noChangeArrowheads="1"/>
          </p:cNvSpPr>
          <p:nvPr/>
        </p:nvSpPr>
        <p:spPr bwMode="auto">
          <a:xfrm rot="-5400000">
            <a:off x="34274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67" name="Freeform 35" descr="5%"/>
          <p:cNvSpPr>
            <a:spLocks/>
          </p:cNvSpPr>
          <p:nvPr/>
        </p:nvSpPr>
        <p:spPr bwMode="auto">
          <a:xfrm rot="5400000" flipV="1">
            <a:off x="4876800" y="11430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631268" name="Oval 36"/>
          <p:cNvSpPr>
            <a:spLocks noChangeArrowheads="1"/>
          </p:cNvSpPr>
          <p:nvPr/>
        </p:nvSpPr>
        <p:spPr bwMode="auto">
          <a:xfrm rot="5400000" flipV="1">
            <a:off x="64008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69" name="Oval 37"/>
          <p:cNvSpPr>
            <a:spLocks noChangeArrowheads="1"/>
          </p:cNvSpPr>
          <p:nvPr/>
        </p:nvSpPr>
        <p:spPr bwMode="auto">
          <a:xfrm rot="5400000" flipV="1">
            <a:off x="5040313" y="15986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70" name="Oval 38"/>
          <p:cNvSpPr>
            <a:spLocks noChangeArrowheads="1"/>
          </p:cNvSpPr>
          <p:nvPr/>
        </p:nvSpPr>
        <p:spPr bwMode="auto">
          <a:xfrm rot="5400000" flipV="1">
            <a:off x="5562600" y="2209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71" name="Oval 39"/>
          <p:cNvSpPr>
            <a:spLocks noChangeArrowheads="1"/>
          </p:cNvSpPr>
          <p:nvPr/>
        </p:nvSpPr>
        <p:spPr bwMode="auto">
          <a:xfrm rot="5400000" flipV="1">
            <a:off x="5562600" y="1219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631272" name="Text Box 40"/>
          <p:cNvSpPr txBox="1">
            <a:spLocks noChangeArrowheads="1"/>
          </p:cNvSpPr>
          <p:nvPr/>
        </p:nvSpPr>
        <p:spPr bwMode="auto">
          <a:xfrm>
            <a:off x="7772401" y="785019"/>
            <a:ext cx="2514600" cy="396875"/>
          </a:xfrm>
          <a:prstGeom prst="rect">
            <a:avLst/>
          </a:prstGeom>
          <a:noFill/>
          <a:ln w="12700">
            <a:noFill/>
            <a:miter lim="800000"/>
            <a:headEnd/>
            <a:tailEnd/>
          </a:ln>
          <a:effectLst/>
        </p:spPr>
        <p:txBody>
          <a:bodyPr>
            <a:spAutoFit/>
          </a:bodyPr>
          <a:lstStyle/>
          <a:p>
            <a:pPr>
              <a:spcBef>
                <a:spcPct val="50000"/>
              </a:spcBef>
            </a:pPr>
            <a:r>
              <a:rPr lang="en-US" sz="2000" dirty="0"/>
              <a:t>Proximity Matrix</a:t>
            </a:r>
          </a:p>
        </p:txBody>
      </p:sp>
      <p:sp>
        <p:nvSpPr>
          <p:cNvPr id="1631273" name="Rectangle 41"/>
          <p:cNvSpPr>
            <a:spLocks noChangeArrowheads="1"/>
          </p:cNvSpPr>
          <p:nvPr/>
        </p:nvSpPr>
        <p:spPr bwMode="auto">
          <a:xfrm>
            <a:off x="1905000" y="3200400"/>
            <a:ext cx="5791200" cy="31242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dirty="0"/>
              <a:t>MIN</a:t>
            </a:r>
          </a:p>
          <a:p>
            <a:pPr marL="342900" indent="-342900">
              <a:spcBef>
                <a:spcPts val="200"/>
              </a:spcBef>
              <a:spcAft>
                <a:spcPts val="200"/>
              </a:spcAft>
              <a:buClr>
                <a:srgbClr val="0C7B9C"/>
              </a:buClr>
              <a:buSzPct val="75000"/>
              <a:buFont typeface="Monotype Sorts" pitchFamily="2" charset="2"/>
              <a:buChar char="l"/>
            </a:pPr>
            <a:r>
              <a:rPr lang="en-US" sz="2400" dirty="0"/>
              <a:t>MAX</a:t>
            </a:r>
          </a:p>
          <a:p>
            <a:pPr marL="342900" indent="-342900">
              <a:spcBef>
                <a:spcPts val="200"/>
              </a:spcBef>
              <a:spcAft>
                <a:spcPts val="200"/>
              </a:spcAft>
              <a:buClr>
                <a:srgbClr val="0C7B9C"/>
              </a:buClr>
              <a:buSzPct val="75000"/>
              <a:buFont typeface="Monotype Sorts" pitchFamily="2" charset="2"/>
              <a:buChar char="l"/>
            </a:pPr>
            <a:r>
              <a:rPr lang="en-US" sz="2400" dirty="0"/>
              <a:t>Group Average</a:t>
            </a:r>
          </a:p>
          <a:p>
            <a:pPr marL="342900" indent="-342900">
              <a:spcBef>
                <a:spcPts val="200"/>
              </a:spcBef>
              <a:spcAft>
                <a:spcPts val="200"/>
              </a:spcAft>
              <a:buClr>
                <a:srgbClr val="0C7B9C"/>
              </a:buClr>
              <a:buSzPct val="75000"/>
              <a:buFont typeface="Monotype Sorts" pitchFamily="2" charset="2"/>
              <a:buChar char="l"/>
            </a:pPr>
            <a:r>
              <a:rPr lang="en-US" sz="2400" dirty="0">
                <a:solidFill>
                  <a:srgbClr val="FF0000"/>
                </a:solidFill>
              </a:rPr>
              <a:t>Distance Between Centroids</a:t>
            </a:r>
          </a:p>
        </p:txBody>
      </p:sp>
      <p:sp>
        <p:nvSpPr>
          <p:cNvPr id="1631274" name="Text Box 42"/>
          <p:cNvSpPr txBox="1">
            <a:spLocks noChangeArrowheads="1"/>
          </p:cNvSpPr>
          <p:nvPr/>
        </p:nvSpPr>
        <p:spPr bwMode="auto">
          <a:xfrm>
            <a:off x="2743200" y="1828800"/>
            <a:ext cx="228600" cy="369332"/>
          </a:xfrm>
          <a:prstGeom prst="rect">
            <a:avLst/>
          </a:prstGeom>
          <a:noFill/>
          <a:ln w="12700">
            <a:noFill/>
            <a:miter lim="800000"/>
            <a:headEnd/>
            <a:tailEnd/>
          </a:ln>
          <a:effectLst/>
        </p:spPr>
        <p:txBody>
          <a:bodyPr>
            <a:spAutoFit/>
          </a:bodyPr>
          <a:lstStyle/>
          <a:p>
            <a:pPr>
              <a:spcBef>
                <a:spcPct val="50000"/>
              </a:spcBef>
            </a:pPr>
            <a:r>
              <a:rPr lang="en-US">
                <a:solidFill>
                  <a:srgbClr val="FF0000"/>
                </a:solidFill>
                <a:sym typeface="Symbol" pitchFamily="18" charset="2"/>
              </a:rPr>
              <a:t></a:t>
            </a:r>
          </a:p>
        </p:txBody>
      </p:sp>
      <p:sp>
        <p:nvSpPr>
          <p:cNvPr id="1631275" name="Text Box 43"/>
          <p:cNvSpPr txBox="1">
            <a:spLocks noChangeArrowheads="1"/>
          </p:cNvSpPr>
          <p:nvPr/>
        </p:nvSpPr>
        <p:spPr bwMode="auto">
          <a:xfrm>
            <a:off x="5638800" y="1828800"/>
            <a:ext cx="228600" cy="369332"/>
          </a:xfrm>
          <a:prstGeom prst="rect">
            <a:avLst/>
          </a:prstGeom>
          <a:noFill/>
          <a:ln w="12700">
            <a:noFill/>
            <a:miter lim="800000"/>
            <a:headEnd/>
            <a:tailEnd/>
          </a:ln>
          <a:effectLst/>
        </p:spPr>
        <p:txBody>
          <a:bodyPr>
            <a:spAutoFit/>
          </a:bodyPr>
          <a:lstStyle/>
          <a:p>
            <a:pPr>
              <a:spcBef>
                <a:spcPct val="50000"/>
              </a:spcBef>
            </a:pPr>
            <a:r>
              <a:rPr lang="en-US">
                <a:solidFill>
                  <a:srgbClr val="FF0000"/>
                </a:solidFill>
                <a:sym typeface="Symbol" pitchFamily="18" charset="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99" y="1137256"/>
            <a:ext cx="6064691" cy="4908082"/>
          </a:xfrm>
        </p:spPr>
        <p:txBody>
          <a:bodyPr>
            <a:normAutofit fontScale="92500" lnSpcReduction="10000"/>
          </a:bodyPr>
          <a:lstStyle/>
          <a:p>
            <a:pPr>
              <a:buFont typeface="Wingdings" panose="05000000000000000000" pitchFamily="2" charset="2"/>
              <a:buChar char="§"/>
            </a:pPr>
            <a:r>
              <a:rPr lang="en-IN" dirty="0"/>
              <a:t>Given an input distance matrix based on object features</a:t>
            </a:r>
          </a:p>
          <a:p>
            <a:pPr>
              <a:buFont typeface="Wingdings" panose="05000000000000000000" pitchFamily="2" charset="2"/>
              <a:buChar char="§"/>
            </a:pPr>
            <a:r>
              <a:rPr lang="en-IN" dirty="0"/>
              <a:t>We have 6 data points, we put each one into one cluster</a:t>
            </a:r>
          </a:p>
          <a:p>
            <a:pPr>
              <a:buFont typeface="Wingdings" panose="05000000000000000000" pitchFamily="2" charset="2"/>
              <a:buChar char="§"/>
            </a:pPr>
            <a:r>
              <a:rPr lang="en-IN" dirty="0"/>
              <a:t>Our goal is to group those 6 clusters such that </a:t>
            </a:r>
          </a:p>
          <a:p>
            <a:pPr lvl="1"/>
            <a:r>
              <a:rPr lang="en-IN" dirty="0"/>
              <a:t>at the end of the iterations, we will have only single cluster</a:t>
            </a:r>
          </a:p>
          <a:p>
            <a:pPr marL="201168" lvl="1" indent="0">
              <a:buNone/>
            </a:pPr>
            <a:r>
              <a:rPr lang="en-IN" dirty="0"/>
              <a:t>   consists of the whole six original objects. </a:t>
            </a:r>
          </a:p>
          <a:p>
            <a:pPr marL="201168" lvl="1" indent="0">
              <a:buNone/>
            </a:pPr>
            <a:endParaRPr lang="en-IN" dirty="0"/>
          </a:p>
          <a:p>
            <a:pPr lvl="1">
              <a:buFont typeface="Wingdings" panose="05000000000000000000" pitchFamily="2" charset="2"/>
              <a:buChar char="§"/>
            </a:pPr>
            <a:r>
              <a:rPr lang="en-IN" sz="2000" dirty="0"/>
              <a:t>The closest cluster is between cluster F and D with </a:t>
            </a:r>
          </a:p>
          <a:p>
            <a:pPr marL="201168" lvl="1" indent="0">
              <a:buNone/>
            </a:pPr>
            <a:r>
              <a:rPr lang="en-IN" sz="2000" dirty="0"/>
              <a:t>    shortest distance of 0.5. </a:t>
            </a:r>
          </a:p>
          <a:p>
            <a:pPr lvl="2">
              <a:buFont typeface="Courier New" panose="02070309020205020404" pitchFamily="49" charset="0"/>
              <a:buChar char="o"/>
            </a:pPr>
            <a:r>
              <a:rPr lang="en-IN" sz="1800" dirty="0"/>
              <a:t>we group cluster D and F into cluster (D, F). </a:t>
            </a:r>
          </a:p>
          <a:p>
            <a:pPr lvl="2">
              <a:buFont typeface="Courier New" panose="02070309020205020404" pitchFamily="49" charset="0"/>
              <a:buChar char="o"/>
            </a:pPr>
            <a:r>
              <a:rPr lang="en-IN" sz="1800" dirty="0"/>
              <a:t>Then we update the distance matrix</a:t>
            </a:r>
          </a:p>
        </p:txBody>
      </p:sp>
      <p:sp>
        <p:nvSpPr>
          <p:cNvPr id="2" name="Title 1"/>
          <p:cNvSpPr>
            <a:spLocks noGrp="1"/>
          </p:cNvSpPr>
          <p:nvPr>
            <p:ph type="title"/>
          </p:nvPr>
        </p:nvSpPr>
        <p:spPr/>
        <p:txBody>
          <a:bodyPr/>
          <a:lstStyle/>
          <a:p>
            <a:r>
              <a:rPr lang="en-IN" dirty="0"/>
              <a:t>Example</a:t>
            </a:r>
          </a:p>
        </p:txBody>
      </p:sp>
      <p:pic>
        <p:nvPicPr>
          <p:cNvPr id="4" name="Picture 3"/>
          <p:cNvPicPr>
            <a:picLocks noChangeAspect="1"/>
          </p:cNvPicPr>
          <p:nvPr/>
        </p:nvPicPr>
        <p:blipFill rotWithShape="1">
          <a:blip r:embed="rId2"/>
          <a:srcRect l="1948" r="2185" b="3653"/>
          <a:stretch/>
        </p:blipFill>
        <p:spPr>
          <a:xfrm>
            <a:off x="7078617" y="734726"/>
            <a:ext cx="4926278" cy="2633748"/>
          </a:xfrm>
          <a:prstGeom prst="rect">
            <a:avLst/>
          </a:prstGeom>
        </p:spPr>
      </p:pic>
      <p:pic>
        <p:nvPicPr>
          <p:cNvPr id="5" name="Picture 4"/>
          <p:cNvPicPr>
            <a:picLocks noChangeAspect="1"/>
          </p:cNvPicPr>
          <p:nvPr/>
        </p:nvPicPr>
        <p:blipFill>
          <a:blip r:embed="rId3"/>
          <a:stretch>
            <a:fillRect/>
          </a:stretch>
        </p:blipFill>
        <p:spPr>
          <a:xfrm>
            <a:off x="7590966" y="3683660"/>
            <a:ext cx="3564713" cy="2500620"/>
          </a:xfrm>
          <a:prstGeom prst="rect">
            <a:avLst/>
          </a:prstGeom>
        </p:spPr>
      </p:pic>
    </p:spTree>
    <p:extLst>
      <p:ext uri="{BB962C8B-B14F-4D97-AF65-F5344CB8AC3E}">
        <p14:creationId xmlns:p14="http://schemas.microsoft.com/office/powerpoint/2010/main" val="2954667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Using single linkage, we specify minimum distance between original objects of the two clusters. </a:t>
            </a:r>
          </a:p>
        </p:txBody>
      </p:sp>
      <p:sp>
        <p:nvSpPr>
          <p:cNvPr id="2" name="Title 1"/>
          <p:cNvSpPr>
            <a:spLocks noGrp="1"/>
          </p:cNvSpPr>
          <p:nvPr>
            <p:ph type="title"/>
          </p:nvPr>
        </p:nvSpPr>
        <p:spPr/>
        <p:txBody>
          <a:bodyPr/>
          <a:lstStyle/>
          <a:p>
            <a:r>
              <a:rPr lang="en-IN" dirty="0"/>
              <a:t>Example</a:t>
            </a:r>
          </a:p>
        </p:txBody>
      </p:sp>
      <p:pic>
        <p:nvPicPr>
          <p:cNvPr id="4" name="Picture 3"/>
          <p:cNvPicPr>
            <a:picLocks noChangeAspect="1"/>
          </p:cNvPicPr>
          <p:nvPr/>
        </p:nvPicPr>
        <p:blipFill>
          <a:blip r:embed="rId2"/>
          <a:stretch>
            <a:fillRect/>
          </a:stretch>
        </p:blipFill>
        <p:spPr>
          <a:xfrm>
            <a:off x="6865062" y="2573230"/>
            <a:ext cx="5190504" cy="2537580"/>
          </a:xfrm>
          <a:prstGeom prst="rect">
            <a:avLst/>
          </a:prstGeom>
        </p:spPr>
      </p:pic>
      <p:pic>
        <p:nvPicPr>
          <p:cNvPr id="5" name="Picture 4"/>
          <p:cNvPicPr>
            <a:picLocks noChangeAspect="1"/>
          </p:cNvPicPr>
          <p:nvPr/>
        </p:nvPicPr>
        <p:blipFill>
          <a:blip r:embed="rId3"/>
          <a:stretch>
            <a:fillRect/>
          </a:stretch>
        </p:blipFill>
        <p:spPr>
          <a:xfrm>
            <a:off x="1239384" y="2812117"/>
            <a:ext cx="5161416" cy="701703"/>
          </a:xfrm>
          <a:prstGeom prst="rect">
            <a:avLst/>
          </a:prstGeom>
        </p:spPr>
      </p:pic>
      <p:pic>
        <p:nvPicPr>
          <p:cNvPr id="6" name="Picture 5"/>
          <p:cNvPicPr>
            <a:picLocks noChangeAspect="1"/>
          </p:cNvPicPr>
          <p:nvPr/>
        </p:nvPicPr>
        <p:blipFill>
          <a:blip r:embed="rId4"/>
          <a:stretch>
            <a:fillRect/>
          </a:stretch>
        </p:blipFill>
        <p:spPr>
          <a:xfrm>
            <a:off x="1181327" y="3554700"/>
            <a:ext cx="5277529" cy="577717"/>
          </a:xfrm>
          <a:prstGeom prst="rect">
            <a:avLst/>
          </a:prstGeom>
        </p:spPr>
      </p:pic>
      <p:pic>
        <p:nvPicPr>
          <p:cNvPr id="7" name="Picture 6"/>
          <p:cNvPicPr>
            <a:picLocks noChangeAspect="1"/>
          </p:cNvPicPr>
          <p:nvPr/>
        </p:nvPicPr>
        <p:blipFill>
          <a:blip r:embed="rId5"/>
          <a:stretch>
            <a:fillRect/>
          </a:stretch>
        </p:blipFill>
        <p:spPr>
          <a:xfrm>
            <a:off x="1239384" y="4115394"/>
            <a:ext cx="5160734" cy="637502"/>
          </a:xfrm>
          <a:prstGeom prst="rect">
            <a:avLst/>
          </a:prstGeom>
        </p:spPr>
      </p:pic>
      <p:pic>
        <p:nvPicPr>
          <p:cNvPr id="8" name="Picture 7"/>
          <p:cNvPicPr>
            <a:picLocks noChangeAspect="1"/>
          </p:cNvPicPr>
          <p:nvPr/>
        </p:nvPicPr>
        <p:blipFill>
          <a:blip r:embed="rId6"/>
          <a:stretch>
            <a:fillRect/>
          </a:stretch>
        </p:blipFill>
        <p:spPr>
          <a:xfrm>
            <a:off x="1297441" y="4718609"/>
            <a:ext cx="5045302" cy="548734"/>
          </a:xfrm>
          <a:prstGeom prst="rect">
            <a:avLst/>
          </a:prstGeom>
        </p:spPr>
      </p:pic>
    </p:spTree>
    <p:extLst>
      <p:ext uri="{BB962C8B-B14F-4D97-AF65-F5344CB8AC3E}">
        <p14:creationId xmlns:p14="http://schemas.microsoft.com/office/powerpoint/2010/main" val="10326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1026"/>
          <p:cNvSpPr>
            <a:spLocks noGrp="1" noChangeArrowheads="1"/>
          </p:cNvSpPr>
          <p:nvPr>
            <p:ph type="title"/>
          </p:nvPr>
        </p:nvSpPr>
        <p:spPr/>
        <p:txBody>
          <a:bodyPr>
            <a:normAutofit fontScale="90000"/>
          </a:bodyPr>
          <a:lstStyle/>
          <a:p>
            <a:r>
              <a:rPr lang="en-US" dirty="0">
                <a:solidFill>
                  <a:srgbClr val="FF0000"/>
                </a:solidFill>
              </a:rPr>
              <a:t>Applications of Clustering: Image Segmentation</a:t>
            </a:r>
          </a:p>
        </p:txBody>
      </p:sp>
      <p:pic>
        <p:nvPicPr>
          <p:cNvPr id="2" name="Picture 1">
            <a:extLst>
              <a:ext uri="{FF2B5EF4-FFF2-40B4-BE49-F238E27FC236}">
                <a16:creationId xmlns:a16="http://schemas.microsoft.com/office/drawing/2014/main" id="{3DAC6AA5-BE26-4CBC-95E7-793AC6CAD3E0}"/>
              </a:ext>
            </a:extLst>
          </p:cNvPr>
          <p:cNvPicPr>
            <a:picLocks noChangeAspect="1"/>
          </p:cNvPicPr>
          <p:nvPr/>
        </p:nvPicPr>
        <p:blipFill>
          <a:blip r:embed="rId2"/>
          <a:stretch>
            <a:fillRect/>
          </a:stretch>
        </p:blipFill>
        <p:spPr>
          <a:xfrm>
            <a:off x="804862" y="1166812"/>
            <a:ext cx="10582275" cy="4524375"/>
          </a:xfrm>
          <a:prstGeom prst="rect">
            <a:avLst/>
          </a:prstGeom>
        </p:spPr>
      </p:pic>
    </p:spTree>
    <p:extLst>
      <p:ext uri="{BB962C8B-B14F-4D97-AF65-F5344CB8AC3E}">
        <p14:creationId xmlns:p14="http://schemas.microsoft.com/office/powerpoint/2010/main" val="3436382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99" y="1137256"/>
            <a:ext cx="6879503" cy="4908082"/>
          </a:xfrm>
        </p:spPr>
        <p:txBody>
          <a:bodyPr/>
          <a:lstStyle/>
          <a:p>
            <a:r>
              <a:rPr lang="en-IN" dirty="0"/>
              <a:t>The closest distance between B and A is minimum.</a:t>
            </a:r>
          </a:p>
          <a:p>
            <a:r>
              <a:rPr lang="en-IN" dirty="0"/>
              <a:t>We group cluster A and cluster B into a single cluster (A, B). </a:t>
            </a:r>
          </a:p>
        </p:txBody>
      </p:sp>
      <p:sp>
        <p:nvSpPr>
          <p:cNvPr id="2" name="Title 1"/>
          <p:cNvSpPr>
            <a:spLocks noGrp="1"/>
          </p:cNvSpPr>
          <p:nvPr>
            <p:ph type="title"/>
          </p:nvPr>
        </p:nvSpPr>
        <p:spPr/>
        <p:txBody>
          <a:bodyPr/>
          <a:lstStyle/>
          <a:p>
            <a:r>
              <a:rPr lang="en-IN" dirty="0"/>
              <a:t>Example</a:t>
            </a:r>
          </a:p>
        </p:txBody>
      </p:sp>
      <p:pic>
        <p:nvPicPr>
          <p:cNvPr id="4" name="Picture 3"/>
          <p:cNvPicPr>
            <a:picLocks noChangeAspect="1"/>
          </p:cNvPicPr>
          <p:nvPr/>
        </p:nvPicPr>
        <p:blipFill>
          <a:blip r:embed="rId2"/>
          <a:stretch>
            <a:fillRect/>
          </a:stretch>
        </p:blipFill>
        <p:spPr>
          <a:xfrm>
            <a:off x="7378574" y="1113724"/>
            <a:ext cx="4888053" cy="2421466"/>
          </a:xfrm>
          <a:prstGeom prst="rect">
            <a:avLst/>
          </a:prstGeom>
        </p:spPr>
      </p:pic>
      <p:pic>
        <p:nvPicPr>
          <p:cNvPr id="5" name="Picture 4"/>
          <p:cNvPicPr>
            <a:picLocks noChangeAspect="1"/>
          </p:cNvPicPr>
          <p:nvPr/>
        </p:nvPicPr>
        <p:blipFill>
          <a:blip r:embed="rId3"/>
          <a:stretch>
            <a:fillRect/>
          </a:stretch>
        </p:blipFill>
        <p:spPr>
          <a:xfrm>
            <a:off x="7554703" y="4375574"/>
            <a:ext cx="4386540" cy="1973943"/>
          </a:xfrm>
          <a:prstGeom prst="rect">
            <a:avLst/>
          </a:prstGeom>
        </p:spPr>
      </p:pic>
      <p:pic>
        <p:nvPicPr>
          <p:cNvPr id="6" name="Picture 5"/>
          <p:cNvPicPr>
            <a:picLocks noChangeAspect="1"/>
          </p:cNvPicPr>
          <p:nvPr/>
        </p:nvPicPr>
        <p:blipFill>
          <a:blip r:embed="rId4"/>
          <a:stretch>
            <a:fillRect/>
          </a:stretch>
        </p:blipFill>
        <p:spPr>
          <a:xfrm>
            <a:off x="800998" y="2921564"/>
            <a:ext cx="5655025" cy="499987"/>
          </a:xfrm>
          <a:prstGeom prst="rect">
            <a:avLst/>
          </a:prstGeom>
        </p:spPr>
      </p:pic>
      <p:pic>
        <p:nvPicPr>
          <p:cNvPr id="7" name="Picture 6"/>
          <p:cNvPicPr>
            <a:picLocks noChangeAspect="1"/>
          </p:cNvPicPr>
          <p:nvPr/>
        </p:nvPicPr>
        <p:blipFill>
          <a:blip r:embed="rId5"/>
          <a:stretch>
            <a:fillRect/>
          </a:stretch>
        </p:blipFill>
        <p:spPr>
          <a:xfrm>
            <a:off x="686155" y="3313100"/>
            <a:ext cx="6221187" cy="506548"/>
          </a:xfrm>
          <a:prstGeom prst="rect">
            <a:avLst/>
          </a:prstGeom>
        </p:spPr>
      </p:pic>
      <p:pic>
        <p:nvPicPr>
          <p:cNvPr id="8" name="Picture 7"/>
          <p:cNvPicPr>
            <a:picLocks noChangeAspect="1"/>
          </p:cNvPicPr>
          <p:nvPr/>
        </p:nvPicPr>
        <p:blipFill>
          <a:blip r:embed="rId6"/>
          <a:stretch>
            <a:fillRect/>
          </a:stretch>
        </p:blipFill>
        <p:spPr>
          <a:xfrm>
            <a:off x="636883" y="3843180"/>
            <a:ext cx="5819140" cy="642711"/>
          </a:xfrm>
          <a:prstGeom prst="rect">
            <a:avLst/>
          </a:prstGeom>
        </p:spPr>
      </p:pic>
    </p:spTree>
    <p:extLst>
      <p:ext uri="{BB962C8B-B14F-4D97-AF65-F5344CB8AC3E}">
        <p14:creationId xmlns:p14="http://schemas.microsoft.com/office/powerpoint/2010/main" val="2436080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2" name="Title 1"/>
          <p:cNvSpPr>
            <a:spLocks noGrp="1"/>
          </p:cNvSpPr>
          <p:nvPr>
            <p:ph type="title"/>
          </p:nvPr>
        </p:nvSpPr>
        <p:spPr/>
        <p:txBody>
          <a:bodyPr/>
          <a:lstStyle/>
          <a:p>
            <a:r>
              <a:rPr lang="en-IN" dirty="0"/>
              <a:t>Example</a:t>
            </a:r>
          </a:p>
        </p:txBody>
      </p:sp>
      <p:sp>
        <p:nvSpPr>
          <p:cNvPr id="12" name="Text Placeholder 11"/>
          <p:cNvSpPr>
            <a:spLocks noGrp="1"/>
          </p:cNvSpPr>
          <p:nvPr>
            <p:ph type="body" idx="4294967295"/>
          </p:nvPr>
        </p:nvSpPr>
        <p:spPr>
          <a:xfrm>
            <a:off x="0" y="1846263"/>
            <a:ext cx="4938713" cy="372745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8" name="Content Placeholder 7"/>
          <p:cNvSpPr>
            <a:spLocks noGrp="1"/>
          </p:cNvSpPr>
          <p:nvPr>
            <p:ph sz="quarter" idx="4294967295"/>
          </p:nvPr>
        </p:nvSpPr>
        <p:spPr>
          <a:xfrm>
            <a:off x="7254875" y="1870075"/>
            <a:ext cx="4937125" cy="3378200"/>
          </a:xfrm>
        </p:spPr>
        <p:txBody>
          <a:bodyPr/>
          <a:lstStyle/>
          <a:p>
            <a:r>
              <a:rPr lang="en-IN" dirty="0"/>
              <a:t>We cluster them together into ((D, F), E ).</a:t>
            </a:r>
          </a:p>
          <a:p>
            <a:endParaRPr lang="en-IN" dirty="0"/>
          </a:p>
        </p:txBody>
      </p:sp>
      <p:pic>
        <p:nvPicPr>
          <p:cNvPr id="4" name="Picture 3"/>
          <p:cNvPicPr>
            <a:picLocks noChangeAspect="1"/>
          </p:cNvPicPr>
          <p:nvPr/>
        </p:nvPicPr>
        <p:blipFill>
          <a:blip r:embed="rId2"/>
          <a:stretch>
            <a:fillRect/>
          </a:stretch>
        </p:blipFill>
        <p:spPr>
          <a:xfrm>
            <a:off x="1578836" y="1834075"/>
            <a:ext cx="3974648" cy="2422984"/>
          </a:xfrm>
          <a:prstGeom prst="rect">
            <a:avLst/>
          </a:prstGeom>
        </p:spPr>
      </p:pic>
      <p:pic>
        <p:nvPicPr>
          <p:cNvPr id="9" name="Picture 8"/>
          <p:cNvPicPr>
            <a:picLocks noChangeAspect="1"/>
          </p:cNvPicPr>
          <p:nvPr/>
        </p:nvPicPr>
        <p:blipFill>
          <a:blip r:embed="rId3"/>
          <a:stretch>
            <a:fillRect/>
          </a:stretch>
        </p:blipFill>
        <p:spPr>
          <a:xfrm>
            <a:off x="6498004" y="2232155"/>
            <a:ext cx="4457702" cy="2024904"/>
          </a:xfrm>
          <a:prstGeom prst="rect">
            <a:avLst/>
          </a:prstGeom>
        </p:spPr>
      </p:pic>
      <p:pic>
        <p:nvPicPr>
          <p:cNvPr id="10" name="Picture 9"/>
          <p:cNvPicPr>
            <a:picLocks noChangeAspect="1"/>
          </p:cNvPicPr>
          <p:nvPr/>
        </p:nvPicPr>
        <p:blipFill>
          <a:blip r:embed="rId4"/>
          <a:stretch>
            <a:fillRect/>
          </a:stretch>
        </p:blipFill>
        <p:spPr>
          <a:xfrm>
            <a:off x="3323771" y="4586515"/>
            <a:ext cx="8842079" cy="679058"/>
          </a:xfrm>
          <a:prstGeom prst="rect">
            <a:avLst/>
          </a:prstGeom>
        </p:spPr>
      </p:pic>
      <p:pic>
        <p:nvPicPr>
          <p:cNvPr id="11" name="Picture 10"/>
          <p:cNvPicPr>
            <a:picLocks noChangeAspect="1"/>
          </p:cNvPicPr>
          <p:nvPr/>
        </p:nvPicPr>
        <p:blipFill>
          <a:blip r:embed="rId5"/>
          <a:stretch>
            <a:fillRect/>
          </a:stretch>
        </p:blipFill>
        <p:spPr>
          <a:xfrm>
            <a:off x="3353297" y="5336586"/>
            <a:ext cx="6655990" cy="439393"/>
          </a:xfrm>
          <a:prstGeom prst="rect">
            <a:avLst/>
          </a:prstGeom>
        </p:spPr>
      </p:pic>
    </p:spTree>
    <p:extLst>
      <p:ext uri="{BB962C8B-B14F-4D97-AF65-F5344CB8AC3E}">
        <p14:creationId xmlns:p14="http://schemas.microsoft.com/office/powerpoint/2010/main" val="1573277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IN" dirty="0"/>
              <a:t>we merge cluster ((D, F), E) and cluster C into a  new cluster name (((D, F), E), C).</a:t>
            </a:r>
          </a:p>
          <a:p>
            <a:endParaRPr lang="en-IN" dirty="0"/>
          </a:p>
          <a:p>
            <a:endParaRPr lang="en-IN" dirty="0"/>
          </a:p>
          <a:p>
            <a:endParaRPr lang="en-IN" dirty="0"/>
          </a:p>
          <a:p>
            <a:endParaRPr lang="en-IN" dirty="0"/>
          </a:p>
          <a:p>
            <a:r>
              <a:rPr lang="en-IN" dirty="0"/>
              <a:t>Updated matrix :</a:t>
            </a:r>
          </a:p>
          <a:p>
            <a:endParaRPr lang="en-IN" dirty="0"/>
          </a:p>
        </p:txBody>
      </p:sp>
      <p:sp>
        <p:nvSpPr>
          <p:cNvPr id="7" name="Title 6"/>
          <p:cNvSpPr>
            <a:spLocks noGrp="1"/>
          </p:cNvSpPr>
          <p:nvPr>
            <p:ph type="title"/>
          </p:nvPr>
        </p:nvSpPr>
        <p:spPr/>
        <p:txBody>
          <a:bodyPr/>
          <a:lstStyle/>
          <a:p>
            <a:r>
              <a:rPr lang="en-IN" dirty="0"/>
              <a:t>Example</a:t>
            </a:r>
          </a:p>
        </p:txBody>
      </p:sp>
      <p:pic>
        <p:nvPicPr>
          <p:cNvPr id="9" name="Picture 8"/>
          <p:cNvPicPr>
            <a:picLocks noChangeAspect="1"/>
          </p:cNvPicPr>
          <p:nvPr/>
        </p:nvPicPr>
        <p:blipFill>
          <a:blip r:embed="rId2"/>
          <a:stretch>
            <a:fillRect/>
          </a:stretch>
        </p:blipFill>
        <p:spPr>
          <a:xfrm>
            <a:off x="1857771" y="4550122"/>
            <a:ext cx="3864882" cy="1670908"/>
          </a:xfrm>
          <a:prstGeom prst="rect">
            <a:avLst/>
          </a:prstGeom>
        </p:spPr>
      </p:pic>
      <p:pic>
        <p:nvPicPr>
          <p:cNvPr id="10" name="Picture 9"/>
          <p:cNvPicPr>
            <a:picLocks noChangeAspect="1"/>
          </p:cNvPicPr>
          <p:nvPr/>
        </p:nvPicPr>
        <p:blipFill>
          <a:blip r:embed="rId3"/>
          <a:stretch>
            <a:fillRect/>
          </a:stretch>
        </p:blipFill>
        <p:spPr>
          <a:xfrm>
            <a:off x="752530" y="2515921"/>
            <a:ext cx="6586311" cy="1290379"/>
          </a:xfrm>
          <a:prstGeom prst="rect">
            <a:avLst/>
          </a:prstGeom>
        </p:spPr>
      </p:pic>
      <p:pic>
        <p:nvPicPr>
          <p:cNvPr id="11" name="Picture 10"/>
          <p:cNvPicPr>
            <a:picLocks noChangeAspect="1"/>
          </p:cNvPicPr>
          <p:nvPr/>
        </p:nvPicPr>
        <p:blipFill>
          <a:blip r:embed="rId4"/>
          <a:stretch>
            <a:fillRect/>
          </a:stretch>
        </p:blipFill>
        <p:spPr>
          <a:xfrm>
            <a:off x="8483833" y="2202434"/>
            <a:ext cx="2888343" cy="2777726"/>
          </a:xfrm>
          <a:prstGeom prst="rect">
            <a:avLst/>
          </a:prstGeom>
        </p:spPr>
      </p:pic>
    </p:spTree>
    <p:extLst>
      <p:ext uri="{BB962C8B-B14F-4D97-AF65-F5344CB8AC3E}">
        <p14:creationId xmlns:p14="http://schemas.microsoft.com/office/powerpoint/2010/main" val="2904738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595" name="Rectangle 3"/>
          <p:cNvSpPr>
            <a:spLocks noGrp="1" noChangeArrowheads="1"/>
          </p:cNvSpPr>
          <p:nvPr>
            <p:ph idx="1"/>
          </p:nvPr>
        </p:nvSpPr>
        <p:spPr/>
        <p:txBody>
          <a:bodyPr/>
          <a:lstStyle/>
          <a:p>
            <a:r>
              <a:rPr lang="en-US"/>
              <a:t>Once a decision is made to combine two clusters, it cannot be undone</a:t>
            </a:r>
          </a:p>
          <a:p>
            <a:pPr lvl="4"/>
            <a:endParaRPr lang="en-US"/>
          </a:p>
          <a:p>
            <a:r>
              <a:rPr lang="en-US"/>
              <a:t>No objective function is directly minimized</a:t>
            </a:r>
          </a:p>
          <a:p>
            <a:pPr lvl="4"/>
            <a:endParaRPr lang="en-US"/>
          </a:p>
          <a:p>
            <a:r>
              <a:rPr lang="en-US"/>
              <a:t>Different schemes have problems with one or more of the following:</a:t>
            </a:r>
          </a:p>
          <a:p>
            <a:pPr lvl="1"/>
            <a:r>
              <a:rPr lang="en-US"/>
              <a:t>Sensitivity to noise and outliers</a:t>
            </a:r>
          </a:p>
          <a:p>
            <a:pPr lvl="1"/>
            <a:r>
              <a:rPr lang="en-US"/>
              <a:t>Difficulty handling different sized clusters and convex shapes</a:t>
            </a:r>
          </a:p>
          <a:p>
            <a:pPr lvl="1"/>
            <a:r>
              <a:rPr lang="en-US"/>
              <a:t>Breaking large clusters</a:t>
            </a:r>
          </a:p>
        </p:txBody>
      </p:sp>
      <p:sp>
        <p:nvSpPr>
          <p:cNvPr id="1646594" name="Rectangle 2"/>
          <p:cNvSpPr>
            <a:spLocks noGrp="1" noChangeArrowheads="1"/>
          </p:cNvSpPr>
          <p:nvPr>
            <p:ph type="title"/>
          </p:nvPr>
        </p:nvSpPr>
        <p:spPr/>
        <p:txBody>
          <a:bodyPr vert="horz" lIns="91440" tIns="45720" rIns="91440" bIns="45720" rtlCol="0" anchor="ctr">
            <a:normAutofit fontScale="90000"/>
          </a:bodyPr>
          <a:lstStyle/>
          <a:p>
            <a:r>
              <a:rPr lang="en-US" dirty="0">
                <a:solidFill>
                  <a:srgbClr val="FF0000"/>
                </a:solidFill>
              </a:rPr>
              <a:t>Hierarchical Clustering:  Problems and Limitations</a:t>
            </a:r>
          </a:p>
        </p:txBody>
      </p:sp>
      <p:sp>
        <p:nvSpPr>
          <p:cNvPr id="2" name="Slide Number Placeholder 1">
            <a:extLst>
              <a:ext uri="{FF2B5EF4-FFF2-40B4-BE49-F238E27FC236}">
                <a16:creationId xmlns:a16="http://schemas.microsoft.com/office/drawing/2014/main" id="{D2F980AA-55D2-4DA2-9365-17FF17554B46}"/>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53</a:t>
            </a:fld>
            <a:endParaRPr lang="en-GB"/>
          </a:p>
        </p:txBody>
      </p:sp>
    </p:spTree>
    <p:extLst>
      <p:ext uri="{BB962C8B-B14F-4D97-AF65-F5344CB8AC3E}">
        <p14:creationId xmlns:p14="http://schemas.microsoft.com/office/powerpoint/2010/main" val="957537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7" name="Rectangle 3"/>
          <p:cNvSpPr>
            <a:spLocks noGrp="1" noChangeArrowheads="1"/>
          </p:cNvSpPr>
          <p:nvPr>
            <p:ph idx="1"/>
          </p:nvPr>
        </p:nvSpPr>
        <p:spPr/>
        <p:txBody>
          <a:bodyPr/>
          <a:lstStyle/>
          <a:p>
            <a:pPr marL="533400" indent="-533400">
              <a:spcBef>
                <a:spcPct val="20000"/>
              </a:spcBef>
            </a:pPr>
            <a:r>
              <a:rPr lang="en-US"/>
              <a:t>DBSCAN is a density-based algorithm.</a:t>
            </a:r>
          </a:p>
          <a:p>
            <a:pPr marL="990600" lvl="1" indent="-533400">
              <a:spcBef>
                <a:spcPct val="20000"/>
              </a:spcBef>
            </a:pPr>
            <a:r>
              <a:rPr lang="en-US" sz="2000"/>
              <a:t>Density = number of points within a specified radius (Eps)</a:t>
            </a:r>
          </a:p>
          <a:p>
            <a:pPr marL="2171700" lvl="4" indent="-342900"/>
            <a:endParaRPr lang="en-US"/>
          </a:p>
          <a:p>
            <a:pPr marL="990600" lvl="1" indent="-533400">
              <a:spcBef>
                <a:spcPct val="20000"/>
              </a:spcBef>
            </a:pPr>
            <a:r>
              <a:rPr lang="en-US" sz="2000"/>
              <a:t>A point is a </a:t>
            </a:r>
            <a:r>
              <a:rPr lang="en-US" sz="2000">
                <a:solidFill>
                  <a:srgbClr val="FF0000"/>
                </a:solidFill>
              </a:rPr>
              <a:t>core point</a:t>
            </a:r>
            <a:r>
              <a:rPr lang="en-US" sz="2000"/>
              <a:t> if it has more than a specified number of points (MinPts) within Eps</a:t>
            </a:r>
            <a:r>
              <a:rPr lang="en-US"/>
              <a:t> </a:t>
            </a:r>
          </a:p>
          <a:p>
            <a:pPr marL="1295400" lvl="2" indent="-381000"/>
            <a:r>
              <a:rPr lang="en-US"/>
              <a:t>These are points that are at the interior of a cluster</a:t>
            </a:r>
          </a:p>
          <a:p>
            <a:pPr marL="2171700" lvl="4" indent="-342900"/>
            <a:endParaRPr lang="en-US"/>
          </a:p>
          <a:p>
            <a:pPr marL="990600" lvl="1" indent="-533400">
              <a:spcBef>
                <a:spcPct val="20000"/>
              </a:spcBef>
            </a:pPr>
            <a:r>
              <a:rPr lang="en-US" sz="2000"/>
              <a:t>A </a:t>
            </a:r>
            <a:r>
              <a:rPr lang="en-US" sz="2000">
                <a:solidFill>
                  <a:srgbClr val="FF0000"/>
                </a:solidFill>
              </a:rPr>
              <a:t>border point</a:t>
            </a:r>
            <a:r>
              <a:rPr lang="en-US" sz="2000"/>
              <a:t> has fewer than MinPts within Eps, but is in the neighborhood of a core point</a:t>
            </a:r>
          </a:p>
          <a:p>
            <a:pPr marL="2171700" lvl="4" indent="-342900"/>
            <a:endParaRPr lang="en-US"/>
          </a:p>
          <a:p>
            <a:pPr marL="990600" lvl="1" indent="-533400">
              <a:spcBef>
                <a:spcPct val="20000"/>
              </a:spcBef>
            </a:pPr>
            <a:r>
              <a:rPr lang="en-US" sz="2000"/>
              <a:t>A </a:t>
            </a:r>
            <a:r>
              <a:rPr lang="en-US" sz="2000">
                <a:solidFill>
                  <a:srgbClr val="FF0000"/>
                </a:solidFill>
              </a:rPr>
              <a:t>noise point</a:t>
            </a:r>
            <a:r>
              <a:rPr lang="en-US" sz="2000"/>
              <a:t> is any point that is not a core point or a border point. </a:t>
            </a:r>
          </a:p>
          <a:p>
            <a:pPr marL="533400" indent="-533400">
              <a:spcBef>
                <a:spcPct val="20000"/>
              </a:spcBef>
            </a:pPr>
            <a:endParaRPr lang="en-US" sz="2400"/>
          </a:p>
        </p:txBody>
      </p:sp>
      <p:sp>
        <p:nvSpPr>
          <p:cNvPr id="1649666" name="Rectangle 2"/>
          <p:cNvSpPr>
            <a:spLocks noGrp="1" noChangeArrowheads="1"/>
          </p:cNvSpPr>
          <p:nvPr>
            <p:ph type="title"/>
          </p:nvPr>
        </p:nvSpPr>
        <p:spPr/>
        <p:txBody>
          <a:bodyPr vert="horz" lIns="91440" tIns="45720" rIns="91440" bIns="45720" rtlCol="0" anchor="ctr">
            <a:normAutofit fontScale="90000"/>
          </a:bodyPr>
          <a:lstStyle/>
          <a:p>
            <a:r>
              <a:rPr lang="en-US" dirty="0">
                <a:solidFill>
                  <a:srgbClr val="FF0000"/>
                </a:solidFill>
              </a:rPr>
              <a:t>DBSCAN</a:t>
            </a:r>
          </a:p>
        </p:txBody>
      </p:sp>
      <p:sp>
        <p:nvSpPr>
          <p:cNvPr id="2" name="Slide Number Placeholder 1">
            <a:extLst>
              <a:ext uri="{FF2B5EF4-FFF2-40B4-BE49-F238E27FC236}">
                <a16:creationId xmlns:a16="http://schemas.microsoft.com/office/drawing/2014/main" id="{C9A7E25B-59D0-4562-83BA-03B3609C01C7}"/>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p:txBody>
          <a:bodyPr vert="horz" lIns="91440" tIns="45720" rIns="91440" bIns="45720" rtlCol="0" anchor="ctr">
            <a:normAutofit fontScale="90000"/>
          </a:bodyPr>
          <a:lstStyle/>
          <a:p>
            <a:r>
              <a:rPr lang="en-US" sz="3600" dirty="0">
                <a:solidFill>
                  <a:srgbClr val="FF0000"/>
                </a:solidFill>
              </a:rPr>
              <a:t>DBSCAN: Core, Border, and Noise Points</a:t>
            </a:r>
          </a:p>
        </p:txBody>
      </p:sp>
      <p:sp>
        <p:nvSpPr>
          <p:cNvPr id="2" name="Slide Number Placeholder 1">
            <a:extLst>
              <a:ext uri="{FF2B5EF4-FFF2-40B4-BE49-F238E27FC236}">
                <a16:creationId xmlns:a16="http://schemas.microsoft.com/office/drawing/2014/main" id="{631A54B1-5DBD-4CB3-8DCB-EC26C777E2C6}"/>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55</a:t>
            </a:fld>
            <a:endParaRPr lang="en-GB"/>
          </a:p>
        </p:txBody>
      </p:sp>
      <p:pic>
        <p:nvPicPr>
          <p:cNvPr id="1650691" name="Picture 3"/>
          <p:cNvPicPr>
            <a:picLocks noChangeAspect="1" noChangeArrowheads="1"/>
          </p:cNvPicPr>
          <p:nvPr/>
        </p:nvPicPr>
        <p:blipFill>
          <a:blip r:embed="rId2"/>
          <a:srcRect b="4111"/>
          <a:stretch>
            <a:fillRect/>
          </a:stretch>
        </p:blipFill>
        <p:spPr bwMode="auto">
          <a:xfrm>
            <a:off x="2286001" y="990600"/>
            <a:ext cx="7313613" cy="5257800"/>
          </a:xfrm>
          <a:prstGeom prst="rect">
            <a:avLst/>
          </a:prstGeom>
          <a:noFill/>
          <a:ln w="12700">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5" name="Rectangle 3"/>
          <p:cNvSpPr>
            <a:spLocks noGrp="1" noChangeArrowheads="1"/>
          </p:cNvSpPr>
          <p:nvPr>
            <p:ph idx="1"/>
          </p:nvPr>
        </p:nvSpPr>
        <p:spPr/>
        <p:txBody>
          <a:bodyPr/>
          <a:lstStyle/>
          <a:p>
            <a:r>
              <a:rPr lang="en-US" dirty="0"/>
              <a:t>Eliminate noise points</a:t>
            </a:r>
          </a:p>
          <a:p>
            <a:r>
              <a:rPr lang="en-US" dirty="0"/>
              <a:t>Perform clustering on the remaining points</a:t>
            </a:r>
          </a:p>
        </p:txBody>
      </p:sp>
      <p:sp>
        <p:nvSpPr>
          <p:cNvPr id="1651714" name="Rectangle 2"/>
          <p:cNvSpPr>
            <a:spLocks noGrp="1" noChangeArrowheads="1"/>
          </p:cNvSpPr>
          <p:nvPr>
            <p:ph type="title"/>
          </p:nvPr>
        </p:nvSpPr>
        <p:spPr/>
        <p:txBody>
          <a:bodyPr/>
          <a:lstStyle/>
          <a:p>
            <a:r>
              <a:rPr lang="en-US" dirty="0">
                <a:solidFill>
                  <a:srgbClr val="FF0000"/>
                </a:solidFill>
              </a:rPr>
              <a:t>DBSCAN Algorithm</a:t>
            </a:r>
          </a:p>
        </p:txBody>
      </p:sp>
      <p:sp>
        <p:nvSpPr>
          <p:cNvPr id="2" name="Slide Number Placeholder 1">
            <a:extLst>
              <a:ext uri="{FF2B5EF4-FFF2-40B4-BE49-F238E27FC236}">
                <a16:creationId xmlns:a16="http://schemas.microsoft.com/office/drawing/2014/main" id="{60680805-48F1-4A82-8B5B-1B6B3B5EF765}"/>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56</a:t>
            </a:fld>
            <a:endParaRPr lang="en-GB"/>
          </a:p>
        </p:txBody>
      </p:sp>
      <p:pic>
        <p:nvPicPr>
          <p:cNvPr id="5" name="Picture 4">
            <a:extLst>
              <a:ext uri="{FF2B5EF4-FFF2-40B4-BE49-F238E27FC236}">
                <a16:creationId xmlns:a16="http://schemas.microsoft.com/office/drawing/2014/main" id="{8A2F9DD8-D9F3-4C5B-9C0D-8D39ACD650BE}"/>
              </a:ext>
            </a:extLst>
          </p:cNvPr>
          <p:cNvPicPr>
            <a:picLocks noChangeAspect="1"/>
          </p:cNvPicPr>
          <p:nvPr/>
        </p:nvPicPr>
        <p:blipFill>
          <a:blip r:embed="rId2"/>
          <a:stretch>
            <a:fillRect/>
          </a:stretch>
        </p:blipFill>
        <p:spPr>
          <a:xfrm>
            <a:off x="1524000" y="2624137"/>
            <a:ext cx="9362177" cy="209010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p:txBody>
          <a:bodyPr/>
          <a:lstStyle/>
          <a:p>
            <a:r>
              <a:rPr lang="en-US" sz="2800" dirty="0">
                <a:solidFill>
                  <a:srgbClr val="FF0000"/>
                </a:solidFill>
              </a:rPr>
              <a:t>DBSCAN: Core, Border and Noise Points</a:t>
            </a:r>
          </a:p>
        </p:txBody>
      </p:sp>
      <p:sp>
        <p:nvSpPr>
          <p:cNvPr id="2" name="Slide Number Placeholder 1">
            <a:extLst>
              <a:ext uri="{FF2B5EF4-FFF2-40B4-BE49-F238E27FC236}">
                <a16:creationId xmlns:a16="http://schemas.microsoft.com/office/drawing/2014/main" id="{78EF0D9A-CC27-4A7D-8981-13D295F11EEA}"/>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57</a:t>
            </a:fld>
            <a:endParaRPr lang="en-GB" dirty="0"/>
          </a:p>
        </p:txBody>
      </p:sp>
      <p:pic>
        <p:nvPicPr>
          <p:cNvPr id="1652739" name="Picture 3"/>
          <p:cNvPicPr>
            <a:picLocks noChangeAspect="1" noChangeArrowheads="1"/>
          </p:cNvPicPr>
          <p:nvPr/>
        </p:nvPicPr>
        <p:blipFill>
          <a:blip r:embed="rId2"/>
          <a:srcRect/>
          <a:stretch>
            <a:fillRect/>
          </a:stretch>
        </p:blipFill>
        <p:spPr bwMode="auto">
          <a:xfrm>
            <a:off x="1524000" y="1371601"/>
            <a:ext cx="4872038" cy="3654425"/>
          </a:xfrm>
          <a:prstGeom prst="rect">
            <a:avLst/>
          </a:prstGeom>
          <a:noFill/>
          <a:ln w="12700">
            <a:noFill/>
            <a:miter lim="800000"/>
            <a:headEnd/>
            <a:tailEnd/>
          </a:ln>
          <a:effectLst/>
        </p:spPr>
      </p:pic>
      <p:sp>
        <p:nvSpPr>
          <p:cNvPr id="1652740" name="Text Box 4"/>
          <p:cNvSpPr txBox="1">
            <a:spLocks noChangeArrowheads="1"/>
          </p:cNvSpPr>
          <p:nvPr/>
        </p:nvSpPr>
        <p:spPr bwMode="auto">
          <a:xfrm>
            <a:off x="2514600" y="5029201"/>
            <a:ext cx="2514600" cy="366713"/>
          </a:xfrm>
          <a:prstGeom prst="rect">
            <a:avLst/>
          </a:prstGeom>
          <a:noFill/>
          <a:ln w="12700">
            <a:noFill/>
            <a:miter lim="800000"/>
            <a:headEnd/>
            <a:tailEnd/>
          </a:ln>
          <a:effectLst/>
        </p:spPr>
        <p:txBody>
          <a:bodyPr>
            <a:spAutoFit/>
          </a:bodyPr>
          <a:lstStyle/>
          <a:p>
            <a:pPr>
              <a:spcBef>
                <a:spcPct val="50000"/>
              </a:spcBef>
            </a:pPr>
            <a:r>
              <a:rPr lang="en-US"/>
              <a:t>Original Points</a:t>
            </a:r>
          </a:p>
        </p:txBody>
      </p:sp>
      <p:sp>
        <p:nvSpPr>
          <p:cNvPr id="1652741" name="Text Box 5"/>
          <p:cNvSpPr txBox="1">
            <a:spLocks noChangeArrowheads="1"/>
          </p:cNvSpPr>
          <p:nvPr/>
        </p:nvSpPr>
        <p:spPr bwMode="auto">
          <a:xfrm>
            <a:off x="6781799" y="5105400"/>
            <a:ext cx="4233863" cy="400110"/>
          </a:xfrm>
          <a:prstGeom prst="rect">
            <a:avLst/>
          </a:prstGeom>
          <a:noFill/>
          <a:ln w="12700">
            <a:noFill/>
            <a:miter lim="800000"/>
            <a:headEnd/>
            <a:tailEnd/>
          </a:ln>
          <a:effectLst/>
        </p:spPr>
        <p:txBody>
          <a:bodyPr wrap="square">
            <a:spAutoFit/>
          </a:bodyPr>
          <a:lstStyle/>
          <a:p>
            <a:pPr>
              <a:spcBef>
                <a:spcPct val="50000"/>
              </a:spcBef>
            </a:pPr>
            <a:r>
              <a:rPr lang="en-US" sz="2000" dirty="0"/>
              <a:t>Point types: </a:t>
            </a:r>
            <a:r>
              <a:rPr lang="en-US" sz="2000" dirty="0">
                <a:solidFill>
                  <a:srgbClr val="00B050"/>
                </a:solidFill>
              </a:rPr>
              <a:t>core</a:t>
            </a:r>
            <a:r>
              <a:rPr lang="en-US" sz="2000" dirty="0"/>
              <a:t>, </a:t>
            </a:r>
            <a:r>
              <a:rPr lang="en-US" sz="2000" dirty="0">
                <a:solidFill>
                  <a:srgbClr val="003399"/>
                </a:solidFill>
              </a:rPr>
              <a:t>border</a:t>
            </a:r>
            <a:r>
              <a:rPr lang="en-US" sz="2000" dirty="0"/>
              <a:t> and </a:t>
            </a:r>
            <a:r>
              <a:rPr lang="en-US" sz="2000" dirty="0">
                <a:solidFill>
                  <a:srgbClr val="FF0000"/>
                </a:solidFill>
              </a:rPr>
              <a:t>noise</a:t>
            </a:r>
          </a:p>
        </p:txBody>
      </p:sp>
      <p:pic>
        <p:nvPicPr>
          <p:cNvPr id="1652742" name="Picture 6"/>
          <p:cNvPicPr>
            <a:picLocks noChangeAspect="1" noChangeArrowheads="1"/>
          </p:cNvPicPr>
          <p:nvPr/>
        </p:nvPicPr>
        <p:blipFill>
          <a:blip r:embed="rId3"/>
          <a:srcRect/>
          <a:stretch>
            <a:fillRect/>
          </a:stretch>
        </p:blipFill>
        <p:spPr bwMode="auto">
          <a:xfrm>
            <a:off x="5638800" y="1447801"/>
            <a:ext cx="4872038" cy="3654425"/>
          </a:xfrm>
          <a:prstGeom prst="rect">
            <a:avLst/>
          </a:prstGeom>
          <a:noFill/>
          <a:ln w="12700">
            <a:noFill/>
            <a:miter lim="800000"/>
            <a:headEnd/>
            <a:tailEnd/>
          </a:ln>
          <a:effectLst/>
        </p:spPr>
      </p:pic>
      <p:sp>
        <p:nvSpPr>
          <p:cNvPr id="1652743" name="Text Box 7"/>
          <p:cNvSpPr txBox="1">
            <a:spLocks noChangeArrowheads="1"/>
          </p:cNvSpPr>
          <p:nvPr/>
        </p:nvSpPr>
        <p:spPr bwMode="auto">
          <a:xfrm>
            <a:off x="4267200" y="5943601"/>
            <a:ext cx="3276600" cy="366713"/>
          </a:xfrm>
          <a:prstGeom prst="rect">
            <a:avLst/>
          </a:prstGeom>
          <a:noFill/>
          <a:ln w="12700">
            <a:noFill/>
            <a:miter lim="800000"/>
            <a:headEnd/>
            <a:tailEnd/>
          </a:ln>
          <a:effectLst/>
        </p:spPr>
        <p:txBody>
          <a:bodyPr>
            <a:spAutoFit/>
          </a:bodyPr>
          <a:lstStyle/>
          <a:p>
            <a:pPr>
              <a:spcBef>
                <a:spcPct val="50000"/>
              </a:spcBef>
            </a:pPr>
            <a:r>
              <a:rPr lang="en-US"/>
              <a:t>Eps = 10, MinPts = 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sz="2800" dirty="0">
                <a:solidFill>
                  <a:srgbClr val="FF0000"/>
                </a:solidFill>
              </a:rPr>
              <a:t>When DBSCAN Does NOT Work Well</a:t>
            </a:r>
          </a:p>
        </p:txBody>
      </p:sp>
      <p:sp>
        <p:nvSpPr>
          <p:cNvPr id="2" name="Slide Number Placeholder 1">
            <a:extLst>
              <a:ext uri="{FF2B5EF4-FFF2-40B4-BE49-F238E27FC236}">
                <a16:creationId xmlns:a16="http://schemas.microsoft.com/office/drawing/2014/main" id="{216223D1-531F-41B2-8533-A40C6AF05EF6}"/>
              </a:ext>
            </a:extLst>
          </p:cNvPr>
          <p:cNvSpPr>
            <a:spLocks noGrp="1"/>
          </p:cNvSpPr>
          <p:nvPr>
            <p:ph type="sldNum" sz="quarter" idx="4294967295"/>
          </p:nvPr>
        </p:nvSpPr>
        <p:spPr>
          <a:xfrm>
            <a:off x="9448800" y="6356350"/>
            <a:ext cx="2743200" cy="365125"/>
          </a:xfrm>
        </p:spPr>
        <p:txBody>
          <a:bodyPr/>
          <a:lstStyle/>
          <a:p>
            <a:fld id="{CFACB45D-34C6-445F-9643-3773CDFD61A1}" type="slidenum">
              <a:rPr lang="en-GB" smtClean="0"/>
              <a:t>58</a:t>
            </a:fld>
            <a:endParaRPr lang="en-GB"/>
          </a:p>
        </p:txBody>
      </p:sp>
      <p:sp>
        <p:nvSpPr>
          <p:cNvPr id="1654788" name="Rectangle 4"/>
          <p:cNvSpPr>
            <a:spLocks noChangeArrowheads="1"/>
          </p:cNvSpPr>
          <p:nvPr/>
        </p:nvSpPr>
        <p:spPr bwMode="auto">
          <a:xfrm>
            <a:off x="4572000" y="2228850"/>
            <a:ext cx="9144000" cy="369332"/>
          </a:xfrm>
          <a:prstGeom prst="rect">
            <a:avLst/>
          </a:prstGeom>
          <a:noFill/>
          <a:ln w="12700">
            <a:noFill/>
            <a:miter lim="800000"/>
            <a:headEnd/>
            <a:tailEnd/>
          </a:ln>
          <a:effectLst/>
        </p:spPr>
        <p:txBody>
          <a:bodyPr>
            <a:spAutoFit/>
          </a:bodyPr>
          <a:lstStyle/>
          <a:p>
            <a:endParaRPr lang="en-US"/>
          </a:p>
        </p:txBody>
      </p:sp>
      <p:sp>
        <p:nvSpPr>
          <p:cNvPr id="1654790" name="Rectangle 6"/>
          <p:cNvSpPr>
            <a:spLocks noChangeArrowheads="1"/>
          </p:cNvSpPr>
          <p:nvPr/>
        </p:nvSpPr>
        <p:spPr bwMode="auto">
          <a:xfrm>
            <a:off x="5154613" y="2789238"/>
            <a:ext cx="9144000" cy="369332"/>
          </a:xfrm>
          <a:prstGeom prst="rect">
            <a:avLst/>
          </a:prstGeom>
          <a:noFill/>
          <a:ln w="12700">
            <a:noFill/>
            <a:miter lim="800000"/>
            <a:headEnd/>
            <a:tailEnd/>
          </a:ln>
          <a:effectLst/>
        </p:spPr>
        <p:txBody>
          <a:bodyPr>
            <a:spAutoFit/>
          </a:bodyPr>
          <a:lstStyle/>
          <a:p>
            <a:endParaRPr lang="en-US"/>
          </a:p>
        </p:txBody>
      </p:sp>
      <p:sp>
        <p:nvSpPr>
          <p:cNvPr id="1654793" name="Rectangle 9"/>
          <p:cNvSpPr>
            <a:spLocks noChangeArrowheads="1"/>
          </p:cNvSpPr>
          <p:nvPr/>
        </p:nvSpPr>
        <p:spPr bwMode="auto">
          <a:xfrm>
            <a:off x="5154613" y="2789238"/>
            <a:ext cx="9144000" cy="369332"/>
          </a:xfrm>
          <a:prstGeom prst="rect">
            <a:avLst/>
          </a:prstGeom>
          <a:noFill/>
          <a:ln w="12700">
            <a:noFill/>
            <a:miter lim="800000"/>
            <a:headEnd/>
            <a:tailEnd/>
          </a:ln>
          <a:effectLst/>
        </p:spPr>
        <p:txBody>
          <a:bodyPr>
            <a:spAutoFit/>
          </a:bodyPr>
          <a:lstStyle/>
          <a:p>
            <a:endParaRPr lang="en-US"/>
          </a:p>
        </p:txBody>
      </p:sp>
      <p:sp>
        <p:nvSpPr>
          <p:cNvPr id="1654796" name="Text Box 12"/>
          <p:cNvSpPr txBox="1">
            <a:spLocks noChangeArrowheads="1"/>
          </p:cNvSpPr>
          <p:nvPr/>
        </p:nvSpPr>
        <p:spPr bwMode="auto">
          <a:xfrm>
            <a:off x="2333625" y="1839119"/>
            <a:ext cx="3505200" cy="779462"/>
          </a:xfrm>
          <a:prstGeom prst="rect">
            <a:avLst/>
          </a:prstGeom>
          <a:noFill/>
          <a:ln w="12700">
            <a:noFill/>
            <a:miter lim="800000"/>
            <a:headEnd/>
            <a:tailEnd/>
          </a:ln>
          <a:effectLst/>
        </p:spPr>
        <p:txBody>
          <a:bodyPr>
            <a:spAutoFit/>
          </a:bodyPr>
          <a:lstStyle/>
          <a:p>
            <a:pPr>
              <a:spcBef>
                <a:spcPct val="50000"/>
              </a:spcBef>
              <a:buFontTx/>
              <a:buChar char="•"/>
            </a:pPr>
            <a:r>
              <a:rPr lang="en-US" dirty="0"/>
              <a:t> Varying densities</a:t>
            </a:r>
          </a:p>
          <a:p>
            <a:pPr>
              <a:spcBef>
                <a:spcPct val="50000"/>
              </a:spcBef>
              <a:buFontTx/>
              <a:buChar char="•"/>
            </a:pPr>
            <a:r>
              <a:rPr lang="en-US" dirty="0"/>
              <a:t> High-dimensional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4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9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1026"/>
          <p:cNvSpPr>
            <a:spLocks noGrp="1" noChangeArrowheads="1"/>
          </p:cNvSpPr>
          <p:nvPr>
            <p:ph type="title"/>
          </p:nvPr>
        </p:nvSpPr>
        <p:spPr/>
        <p:txBody>
          <a:bodyPr>
            <a:normAutofit fontScale="90000"/>
          </a:bodyPr>
          <a:lstStyle/>
          <a:p>
            <a:r>
              <a:rPr lang="en-US" dirty="0">
                <a:solidFill>
                  <a:srgbClr val="FF0000"/>
                </a:solidFill>
              </a:rPr>
              <a:t>Applications of Clustering: Social network analysis</a:t>
            </a:r>
          </a:p>
        </p:txBody>
      </p:sp>
      <p:pic>
        <p:nvPicPr>
          <p:cNvPr id="2" name="Picture 1">
            <a:extLst>
              <a:ext uri="{FF2B5EF4-FFF2-40B4-BE49-F238E27FC236}">
                <a16:creationId xmlns:a16="http://schemas.microsoft.com/office/drawing/2014/main" id="{0CFF90F4-F7BA-45E0-80BF-D002E6B9D0ED}"/>
              </a:ext>
            </a:extLst>
          </p:cNvPr>
          <p:cNvPicPr>
            <a:picLocks noChangeAspect="1"/>
          </p:cNvPicPr>
          <p:nvPr/>
        </p:nvPicPr>
        <p:blipFill>
          <a:blip r:embed="rId2"/>
          <a:stretch>
            <a:fillRect/>
          </a:stretch>
        </p:blipFill>
        <p:spPr>
          <a:xfrm>
            <a:off x="2834639" y="1511738"/>
            <a:ext cx="5426075" cy="4161351"/>
          </a:xfrm>
          <a:prstGeom prst="rect">
            <a:avLst/>
          </a:prstGeom>
        </p:spPr>
      </p:pic>
    </p:spTree>
    <p:extLst>
      <p:ext uri="{BB962C8B-B14F-4D97-AF65-F5344CB8AC3E}">
        <p14:creationId xmlns:p14="http://schemas.microsoft.com/office/powerpoint/2010/main" val="174966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9448800" y="6356350"/>
            <a:ext cx="2743200" cy="365125"/>
          </a:xfrm>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10" name="Rectangle 9"/>
          <p:cNvSpPr/>
          <p:nvPr/>
        </p:nvSpPr>
        <p:spPr>
          <a:xfrm>
            <a:off x="1533639" y="2563587"/>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Clustering Techniques</a:t>
            </a:r>
          </a:p>
        </p:txBody>
      </p:sp>
      <p:sp>
        <p:nvSpPr>
          <p:cNvPr id="44" name="Rectangle 43"/>
          <p:cNvSpPr/>
          <p:nvPr/>
        </p:nvSpPr>
        <p:spPr>
          <a:xfrm>
            <a:off x="3718264" y="7007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Partitioning methods</a:t>
            </a:r>
          </a:p>
        </p:txBody>
      </p:sp>
      <p:sp>
        <p:nvSpPr>
          <p:cNvPr id="45" name="Rectangle 44"/>
          <p:cNvSpPr/>
          <p:nvPr/>
        </p:nvSpPr>
        <p:spPr>
          <a:xfrm>
            <a:off x="3718263" y="17934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Hierarchical methods</a:t>
            </a:r>
          </a:p>
        </p:txBody>
      </p:sp>
      <p:sp>
        <p:nvSpPr>
          <p:cNvPr id="46" name="Rectangle 45"/>
          <p:cNvSpPr/>
          <p:nvPr/>
        </p:nvSpPr>
        <p:spPr>
          <a:xfrm>
            <a:off x="3718263" y="2846615"/>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Density-based methods</a:t>
            </a:r>
          </a:p>
        </p:txBody>
      </p:sp>
      <p:sp>
        <p:nvSpPr>
          <p:cNvPr id="47" name="Rectangle 46"/>
          <p:cNvSpPr/>
          <p:nvPr/>
        </p:nvSpPr>
        <p:spPr>
          <a:xfrm>
            <a:off x="3718265" y="3984168"/>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Graph based methods</a:t>
            </a:r>
          </a:p>
        </p:txBody>
      </p:sp>
      <p:sp>
        <p:nvSpPr>
          <p:cNvPr id="48" name="Rectangle 47"/>
          <p:cNvSpPr/>
          <p:nvPr/>
        </p:nvSpPr>
        <p:spPr>
          <a:xfrm>
            <a:off x="3718263" y="5060489"/>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based clustering</a:t>
            </a:r>
          </a:p>
        </p:txBody>
      </p:sp>
      <p:sp>
        <p:nvSpPr>
          <p:cNvPr id="15" name="Rectangle 14"/>
          <p:cNvSpPr/>
          <p:nvPr/>
        </p:nvSpPr>
        <p:spPr>
          <a:xfrm>
            <a:off x="5751173"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err="1">
                <a:solidFill>
                  <a:schemeClr val="tx1"/>
                </a:solidFill>
              </a:rPr>
              <a:t>Medoids</a:t>
            </a:r>
            <a:r>
              <a:rPr lang="en-IN" sz="1400" dirty="0">
                <a:solidFill>
                  <a:schemeClr val="tx1"/>
                </a:solidFill>
              </a:rPr>
              <a:t> algorithm</a:t>
            </a:r>
          </a:p>
          <a:p>
            <a:pPr marL="285750" indent="-285750">
              <a:buFont typeface="Arial" pitchFamily="34" charset="0"/>
              <a:buChar char="•"/>
            </a:pPr>
            <a:r>
              <a:rPr lang="en-IN" sz="1400" dirty="0">
                <a:solidFill>
                  <a:schemeClr val="tx1"/>
                </a:solidFill>
              </a:rPr>
              <a:t>k-Modes [1998]</a:t>
            </a:r>
          </a:p>
          <a:p>
            <a:pPr marL="285750" indent="-285750">
              <a:buFont typeface="Arial" pitchFamily="34" charset="0"/>
              <a:buChar char="•"/>
            </a:pPr>
            <a:r>
              <a:rPr lang="en-IN" sz="1400" dirty="0">
                <a:solidFill>
                  <a:schemeClr val="tx1"/>
                </a:solidFill>
              </a:rPr>
              <a:t>Fuzzy c-means algorithm [1999]</a:t>
            </a:r>
          </a:p>
        </p:txBody>
      </p:sp>
      <p:sp>
        <p:nvSpPr>
          <p:cNvPr id="49" name="Rectangle 48"/>
          <p:cNvSpPr/>
          <p:nvPr/>
        </p:nvSpPr>
        <p:spPr>
          <a:xfrm>
            <a:off x="5898893" y="1452553"/>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Divisive</a:t>
            </a:r>
          </a:p>
        </p:txBody>
      </p:sp>
      <p:sp>
        <p:nvSpPr>
          <p:cNvPr id="50" name="Rectangle 49"/>
          <p:cNvSpPr/>
          <p:nvPr/>
        </p:nvSpPr>
        <p:spPr>
          <a:xfrm>
            <a:off x="5898893" y="2060099"/>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Agglomerative methods</a:t>
            </a:r>
          </a:p>
        </p:txBody>
      </p:sp>
      <p:sp>
        <p:nvSpPr>
          <p:cNvPr id="51" name="Rectangle 50"/>
          <p:cNvSpPr/>
          <p:nvPr/>
        </p:nvSpPr>
        <p:spPr>
          <a:xfrm>
            <a:off x="5751173" y="2846615"/>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STING [1997]</a:t>
            </a:r>
          </a:p>
          <a:p>
            <a:pPr marL="285750" indent="-285750">
              <a:buFont typeface="Arial" pitchFamily="34" charset="0"/>
              <a:buChar char="•"/>
            </a:pPr>
            <a:r>
              <a:rPr lang="en-IN" sz="1200" dirty="0">
                <a:solidFill>
                  <a:schemeClr val="tx1"/>
                </a:solidFill>
              </a:rPr>
              <a:t>DBSCAN [1996]</a:t>
            </a:r>
          </a:p>
          <a:p>
            <a:pPr marL="285750" indent="-285750">
              <a:buFont typeface="Arial" pitchFamily="34" charset="0"/>
              <a:buChar char="•"/>
            </a:pPr>
            <a:r>
              <a:rPr lang="en-IN" sz="1200" dirty="0">
                <a:solidFill>
                  <a:schemeClr val="tx1"/>
                </a:solidFill>
              </a:rPr>
              <a:t>CLIQUE [1998]</a:t>
            </a:r>
          </a:p>
        </p:txBody>
      </p:sp>
      <p:sp>
        <p:nvSpPr>
          <p:cNvPr id="52" name="Rectangle 51"/>
          <p:cNvSpPr/>
          <p:nvPr/>
        </p:nvSpPr>
        <p:spPr>
          <a:xfrm>
            <a:off x="7492477" y="2846615"/>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DENCLUE [1998]</a:t>
            </a:r>
          </a:p>
          <a:p>
            <a:pPr marL="285750" indent="-285750">
              <a:buFont typeface="Arial" pitchFamily="34" charset="0"/>
              <a:buChar char="•"/>
            </a:pPr>
            <a:r>
              <a:rPr lang="en-IN" sz="1200" dirty="0">
                <a:solidFill>
                  <a:schemeClr val="tx1"/>
                </a:solidFill>
              </a:rPr>
              <a:t>OPTICS [1999]</a:t>
            </a:r>
          </a:p>
          <a:p>
            <a:pPr marL="285750" indent="-285750">
              <a:buFont typeface="Arial" pitchFamily="34" charset="0"/>
              <a:buChar char="•"/>
            </a:pPr>
            <a:r>
              <a:rPr lang="en-IN" sz="1200" dirty="0">
                <a:solidFill>
                  <a:schemeClr val="tx1"/>
                </a:solidFill>
              </a:rPr>
              <a:t>Wave Cluster [1998]</a:t>
            </a:r>
          </a:p>
        </p:txBody>
      </p:sp>
      <p:sp>
        <p:nvSpPr>
          <p:cNvPr id="53" name="Rectangle 52"/>
          <p:cNvSpPr/>
          <p:nvPr/>
        </p:nvSpPr>
        <p:spPr>
          <a:xfrm>
            <a:off x="5766360" y="3917834"/>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MST Clustering  [1999]</a:t>
            </a:r>
          </a:p>
          <a:p>
            <a:pPr marL="285750" indent="-285750">
              <a:buFont typeface="Arial" pitchFamily="34" charset="0"/>
              <a:buChar char="•"/>
            </a:pPr>
            <a:r>
              <a:rPr lang="en-IN" sz="1200" dirty="0">
                <a:solidFill>
                  <a:schemeClr val="tx1"/>
                </a:solidFill>
              </a:rPr>
              <a:t>OPOSSUM [2000]</a:t>
            </a:r>
          </a:p>
          <a:p>
            <a:pPr marL="285750" indent="-285750">
              <a:buFont typeface="Arial" pitchFamily="34" charset="0"/>
              <a:buChar char="•"/>
            </a:pPr>
            <a:r>
              <a:rPr lang="en-IN" sz="1200" dirty="0">
                <a:solidFill>
                  <a:schemeClr val="tx1"/>
                </a:solidFill>
              </a:rPr>
              <a:t>SNN Similarity Clustering [2001, 2003]</a:t>
            </a:r>
          </a:p>
        </p:txBody>
      </p:sp>
      <p:sp>
        <p:nvSpPr>
          <p:cNvPr id="54" name="Rectangle 53"/>
          <p:cNvSpPr/>
          <p:nvPr/>
        </p:nvSpPr>
        <p:spPr>
          <a:xfrm>
            <a:off x="5751170"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EM Algorithm [1977]</a:t>
            </a:r>
          </a:p>
          <a:p>
            <a:pPr marL="285750" indent="-285750">
              <a:buFont typeface="Arial" pitchFamily="34" charset="0"/>
              <a:buChar char="•"/>
            </a:pPr>
            <a:r>
              <a:rPr lang="en-IN" sz="1200" dirty="0">
                <a:solidFill>
                  <a:schemeClr val="tx1"/>
                </a:solidFill>
              </a:rPr>
              <a:t>Auto class [1996]</a:t>
            </a:r>
          </a:p>
          <a:p>
            <a:pPr marL="285750" indent="-285750">
              <a:buFont typeface="Arial" pitchFamily="34" charset="0"/>
              <a:buChar char="•"/>
            </a:pPr>
            <a:r>
              <a:rPr lang="en-IN" sz="1200" dirty="0">
                <a:solidFill>
                  <a:schemeClr val="tx1"/>
                </a:solidFill>
              </a:rPr>
              <a:t>COBWEB [1987]</a:t>
            </a:r>
          </a:p>
          <a:p>
            <a:pPr marL="285750" indent="-285750">
              <a:buFont typeface="Arial" pitchFamily="34" charset="0"/>
              <a:buChar char="•"/>
            </a:pPr>
            <a:r>
              <a:rPr lang="en-IN" sz="1200" dirty="0">
                <a:solidFill>
                  <a:schemeClr val="tx1"/>
                </a:solidFill>
              </a:rPr>
              <a:t>ANN Clustering [1982, 1989]</a:t>
            </a:r>
          </a:p>
        </p:txBody>
      </p:sp>
      <p:sp>
        <p:nvSpPr>
          <p:cNvPr id="55" name="Rectangle 54"/>
          <p:cNvSpPr/>
          <p:nvPr/>
        </p:nvSpPr>
        <p:spPr>
          <a:xfrm>
            <a:off x="8014153" y="1723237"/>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AGNES [1990]</a:t>
            </a:r>
          </a:p>
          <a:p>
            <a:pPr marL="285750" indent="-285750">
              <a:buFont typeface="Arial" pitchFamily="34" charset="0"/>
              <a:buChar char="•"/>
            </a:pPr>
            <a:r>
              <a:rPr lang="en-IN" sz="1200" dirty="0">
                <a:solidFill>
                  <a:schemeClr val="tx1"/>
                </a:solidFill>
              </a:rPr>
              <a:t>BIRCH [1996]</a:t>
            </a:r>
          </a:p>
          <a:p>
            <a:pPr marL="285750" indent="-285750">
              <a:buFont typeface="Arial" pitchFamily="34" charset="0"/>
              <a:buChar char="•"/>
            </a:pPr>
            <a:r>
              <a:rPr lang="en-IN" sz="1200" dirty="0">
                <a:solidFill>
                  <a:schemeClr val="tx1"/>
                </a:solidFill>
              </a:rPr>
              <a:t>CURE [1998]</a:t>
            </a:r>
          </a:p>
          <a:p>
            <a:pPr marL="285750" indent="-285750">
              <a:buFont typeface="Arial" pitchFamily="34" charset="0"/>
              <a:buChar char="•"/>
            </a:pPr>
            <a:r>
              <a:rPr lang="en-IN" sz="1200" dirty="0">
                <a:solidFill>
                  <a:schemeClr val="tx1"/>
                </a:solidFill>
              </a:rPr>
              <a:t>ROCK [1999]</a:t>
            </a:r>
          </a:p>
          <a:p>
            <a:pPr marL="285750" indent="-285750">
              <a:buFont typeface="Arial" pitchFamily="34" charset="0"/>
              <a:buChar char="•"/>
            </a:pPr>
            <a:r>
              <a:rPr lang="en-IN" sz="1200" dirty="0" err="1">
                <a:solidFill>
                  <a:schemeClr val="tx1"/>
                </a:solidFill>
              </a:rPr>
              <a:t>Chamelon</a:t>
            </a:r>
            <a:r>
              <a:rPr lang="en-IN" sz="1200" dirty="0">
                <a:solidFill>
                  <a:schemeClr val="tx1"/>
                </a:solidFill>
              </a:rPr>
              <a:t> [1999]</a:t>
            </a:r>
          </a:p>
        </p:txBody>
      </p:sp>
      <p:sp>
        <p:nvSpPr>
          <p:cNvPr id="56" name="Rectangle 55"/>
          <p:cNvSpPr/>
          <p:nvPr/>
        </p:nvSpPr>
        <p:spPr>
          <a:xfrm>
            <a:off x="8014153" y="1338179"/>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itchFamily="34" charset="0"/>
              <a:buChar char="•"/>
            </a:pPr>
            <a:r>
              <a:rPr lang="en-IN" sz="1200">
                <a:solidFill>
                  <a:schemeClr val="tx1"/>
                </a:solidFill>
              </a:rPr>
              <a:t>DIANA [1990]</a:t>
            </a:r>
            <a:r>
              <a:rPr lang="en-IN" sz="1200" dirty="0">
                <a:solidFill>
                  <a:schemeClr val="tx1"/>
                </a:solidFill>
                <a:ea typeface="+mn-lt"/>
                <a:cs typeface="+mn-lt"/>
              </a:rPr>
              <a:t> Divisive Analysis</a:t>
            </a:r>
            <a:endParaRPr lang="en-IN" sz="1200" dirty="0">
              <a:solidFill>
                <a:schemeClr val="tx1"/>
              </a:solidFill>
            </a:endParaRPr>
          </a:p>
        </p:txBody>
      </p:sp>
      <p:sp>
        <p:nvSpPr>
          <p:cNvPr id="57" name="Rectangle 56"/>
          <p:cNvSpPr/>
          <p:nvPr/>
        </p:nvSpPr>
        <p:spPr>
          <a:xfrm>
            <a:off x="8866870" y="193877"/>
            <a:ext cx="1699158" cy="8898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itchFamily="34" charset="0"/>
              <a:buChar char="•"/>
            </a:pPr>
            <a:r>
              <a:rPr lang="en-IN" sz="1200" dirty="0">
                <a:solidFill>
                  <a:schemeClr val="tx1"/>
                </a:solidFill>
              </a:rPr>
              <a:t>PAM [1990]</a:t>
            </a:r>
            <a:r>
              <a:rPr lang="en-IN" sz="1200" dirty="0">
                <a:solidFill>
                  <a:schemeClr val="tx1"/>
                </a:solidFill>
                <a:ea typeface="+mn-lt"/>
                <a:cs typeface="+mn-lt"/>
              </a:rPr>
              <a:t>       </a:t>
            </a:r>
            <a:r>
              <a:rPr lang="en-IN" sz="700" dirty="0">
                <a:solidFill>
                  <a:schemeClr val="tx1"/>
                </a:solidFill>
                <a:ea typeface="+mn-lt"/>
                <a:cs typeface="+mn-lt"/>
              </a:rPr>
              <a:t>Partitioning Around Medoids</a:t>
            </a:r>
            <a:endParaRPr lang="en-IN" sz="700">
              <a:solidFill>
                <a:schemeClr val="tx1"/>
              </a:solidFill>
              <a:cs typeface="Calibri"/>
            </a:endParaRPr>
          </a:p>
          <a:p>
            <a:pPr marL="171450" indent="-171450">
              <a:buFont typeface="Arial" pitchFamily="34" charset="0"/>
              <a:buChar char="•"/>
            </a:pPr>
            <a:r>
              <a:rPr lang="en-IN" sz="1200" dirty="0">
                <a:solidFill>
                  <a:schemeClr val="tx1"/>
                </a:solidFill>
              </a:rPr>
              <a:t>CLARA [1990]   </a:t>
            </a:r>
            <a:r>
              <a:rPr lang="en-IN" sz="1200" dirty="0">
                <a:solidFill>
                  <a:schemeClr val="tx1"/>
                </a:solidFill>
                <a:ea typeface="+mn-lt"/>
                <a:cs typeface="+mn-lt"/>
              </a:rPr>
              <a:t>  </a:t>
            </a:r>
            <a:r>
              <a:rPr lang="en-IN" sz="700" dirty="0">
                <a:solidFill>
                  <a:schemeClr val="tx1"/>
                </a:solidFill>
                <a:ea typeface="+mn-lt"/>
                <a:cs typeface="+mn-lt"/>
              </a:rPr>
              <a:t>Clustering Large Applications</a:t>
            </a:r>
          </a:p>
          <a:p>
            <a:pPr marL="171450" indent="-171450">
              <a:buFont typeface="Arial" pitchFamily="34" charset="0"/>
              <a:buChar char="•"/>
            </a:pPr>
            <a:r>
              <a:rPr lang="en-IN" sz="1200" dirty="0">
                <a:solidFill>
                  <a:schemeClr val="tx1"/>
                </a:solidFill>
              </a:rPr>
              <a:t>CLARANS [1994]</a:t>
            </a:r>
          </a:p>
          <a:p>
            <a:r>
              <a:rPr lang="en-IN" sz="700">
                <a:solidFill>
                  <a:schemeClr val="tx1"/>
                </a:solidFill>
                <a:ea typeface="+mn-lt"/>
                <a:cs typeface="+mn-lt"/>
              </a:rPr>
              <a:t>Clustering based on </a:t>
            </a:r>
            <a:r>
              <a:rPr lang="en-IN" sz="700" err="1">
                <a:solidFill>
                  <a:schemeClr val="tx1"/>
                </a:solidFill>
                <a:ea typeface="+mn-lt"/>
                <a:cs typeface="+mn-lt"/>
              </a:rPr>
              <a:t>RANdomized</a:t>
            </a:r>
            <a:r>
              <a:rPr lang="en-IN" sz="700" dirty="0">
                <a:solidFill>
                  <a:schemeClr val="tx1"/>
                </a:solidFill>
                <a:ea typeface="+mn-lt"/>
                <a:cs typeface="+mn-lt"/>
              </a:rPr>
              <a:t> Search</a:t>
            </a:r>
          </a:p>
        </p:txBody>
      </p:sp>
      <p:cxnSp>
        <p:nvCxnSpPr>
          <p:cNvPr id="20" name="Elbow Connector 19"/>
          <p:cNvCxnSpPr>
            <a:cxnSpLocks/>
            <a:stCxn id="10" idx="3"/>
            <a:endCxn id="44" idx="1"/>
          </p:cNvCxnSpPr>
          <p:nvPr/>
        </p:nvCxnSpPr>
        <p:spPr>
          <a:xfrm flipV="1">
            <a:off x="2720181"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3219223" y="2076442"/>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2720181"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19222" y="4267196"/>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219221" y="3129642"/>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5049043" y="1622984"/>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5049043"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7241616"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7236255"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5056638"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7816056" y="610610"/>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5048581"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5048581"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5048581"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2834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6" name="Freeform 4"/>
          <p:cNvSpPr>
            <a:spLocks/>
          </p:cNvSpPr>
          <p:nvPr/>
        </p:nvSpPr>
        <p:spPr bwMode="auto">
          <a:xfrm>
            <a:off x="2778125" y="2517775"/>
            <a:ext cx="96838" cy="101600"/>
          </a:xfrm>
          <a:custGeom>
            <a:avLst/>
            <a:gdLst/>
            <a:ahLst/>
            <a:cxnLst>
              <a:cxn ang="0">
                <a:pos x="61" y="30"/>
              </a:cxn>
              <a:cxn ang="0">
                <a:pos x="55" y="49"/>
              </a:cxn>
              <a:cxn ang="0">
                <a:pos x="43" y="61"/>
              </a:cxn>
              <a:cxn ang="0">
                <a:pos x="24" y="64"/>
              </a:cxn>
              <a:cxn ang="0">
                <a:pos x="9" y="55"/>
              </a:cxn>
              <a:cxn ang="0">
                <a:pos x="0" y="39"/>
              </a:cxn>
              <a:cxn ang="0">
                <a:pos x="0" y="24"/>
              </a:cxn>
              <a:cxn ang="0">
                <a:pos x="9" y="9"/>
              </a:cxn>
              <a:cxn ang="0">
                <a:pos x="24" y="0"/>
              </a:cxn>
              <a:cxn ang="0">
                <a:pos x="43" y="3"/>
              </a:cxn>
              <a:cxn ang="0">
                <a:pos x="55" y="15"/>
              </a:cxn>
              <a:cxn ang="0">
                <a:pos x="61" y="30"/>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539077" name="Freeform 5"/>
          <p:cNvSpPr>
            <a:spLocks/>
          </p:cNvSpPr>
          <p:nvPr/>
        </p:nvSpPr>
        <p:spPr bwMode="auto">
          <a:xfrm>
            <a:off x="2778125" y="2716214"/>
            <a:ext cx="96838" cy="98425"/>
          </a:xfrm>
          <a:custGeom>
            <a:avLst/>
            <a:gdLst/>
            <a:ahLst/>
            <a:cxnLst>
              <a:cxn ang="0">
                <a:pos x="61" y="31"/>
              </a:cxn>
              <a:cxn ang="0">
                <a:pos x="55" y="49"/>
              </a:cxn>
              <a:cxn ang="0">
                <a:pos x="43" y="62"/>
              </a:cxn>
              <a:cxn ang="0">
                <a:pos x="24" y="62"/>
              </a:cxn>
              <a:cxn ang="0">
                <a:pos x="9" y="55"/>
              </a:cxn>
              <a:cxn ang="0">
                <a:pos x="0" y="40"/>
              </a:cxn>
              <a:cxn ang="0">
                <a:pos x="0" y="22"/>
              </a:cxn>
              <a:cxn ang="0">
                <a:pos x="9" y="9"/>
              </a:cxn>
              <a:cxn ang="0">
                <a:pos x="24" y="0"/>
              </a:cxn>
              <a:cxn ang="0">
                <a:pos x="43" y="3"/>
              </a:cxn>
              <a:cxn ang="0">
                <a:pos x="55" y="16"/>
              </a:cxn>
              <a:cxn ang="0">
                <a:pos x="61" y="31"/>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78" name="Freeform 6"/>
          <p:cNvSpPr>
            <a:spLocks/>
          </p:cNvSpPr>
          <p:nvPr/>
        </p:nvSpPr>
        <p:spPr bwMode="auto">
          <a:xfrm>
            <a:off x="3475039" y="4711701"/>
            <a:ext cx="96837" cy="98425"/>
          </a:xfrm>
          <a:custGeom>
            <a:avLst/>
            <a:gdLst/>
            <a:ahLst/>
            <a:cxnLst>
              <a:cxn ang="0">
                <a:pos x="61" y="31"/>
              </a:cxn>
              <a:cxn ang="0">
                <a:pos x="55" y="46"/>
              </a:cxn>
              <a:cxn ang="0">
                <a:pos x="43" y="59"/>
              </a:cxn>
              <a:cxn ang="0">
                <a:pos x="24" y="62"/>
              </a:cxn>
              <a:cxn ang="0">
                <a:pos x="9" y="53"/>
              </a:cxn>
              <a:cxn ang="0">
                <a:pos x="0" y="40"/>
              </a:cxn>
              <a:cxn ang="0">
                <a:pos x="0" y="22"/>
              </a:cxn>
              <a:cxn ang="0">
                <a:pos x="9" y="7"/>
              </a:cxn>
              <a:cxn ang="0">
                <a:pos x="24" y="0"/>
              </a:cxn>
              <a:cxn ang="0">
                <a:pos x="43" y="0"/>
              </a:cxn>
              <a:cxn ang="0">
                <a:pos x="55" y="13"/>
              </a:cxn>
              <a:cxn ang="0">
                <a:pos x="61" y="31"/>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79" name="Freeform 7"/>
          <p:cNvSpPr>
            <a:spLocks/>
          </p:cNvSpPr>
          <p:nvPr/>
        </p:nvSpPr>
        <p:spPr bwMode="auto">
          <a:xfrm>
            <a:off x="3074989" y="2619375"/>
            <a:ext cx="96837" cy="96838"/>
          </a:xfrm>
          <a:custGeom>
            <a:avLst/>
            <a:gdLst/>
            <a:ahLst/>
            <a:cxnLst>
              <a:cxn ang="0">
                <a:pos x="61" y="31"/>
              </a:cxn>
              <a:cxn ang="0">
                <a:pos x="58" y="46"/>
              </a:cxn>
              <a:cxn ang="0">
                <a:pos x="43" y="58"/>
              </a:cxn>
              <a:cxn ang="0">
                <a:pos x="25" y="61"/>
              </a:cxn>
              <a:cxn ang="0">
                <a:pos x="9" y="55"/>
              </a:cxn>
              <a:cxn ang="0">
                <a:pos x="0" y="40"/>
              </a:cxn>
              <a:cxn ang="0">
                <a:pos x="0" y="21"/>
              </a:cxn>
              <a:cxn ang="0">
                <a:pos x="9" y="6"/>
              </a:cxn>
              <a:cxn ang="0">
                <a:pos x="25" y="0"/>
              </a:cxn>
              <a:cxn ang="0">
                <a:pos x="43" y="3"/>
              </a:cxn>
              <a:cxn ang="0">
                <a:pos x="58" y="12"/>
              </a:cxn>
              <a:cxn ang="0">
                <a:pos x="61" y="31"/>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80" name="Freeform 8"/>
          <p:cNvSpPr>
            <a:spLocks/>
          </p:cNvSpPr>
          <p:nvPr/>
        </p:nvSpPr>
        <p:spPr bwMode="auto">
          <a:xfrm>
            <a:off x="3475039" y="3914775"/>
            <a:ext cx="96837" cy="96838"/>
          </a:xfrm>
          <a:custGeom>
            <a:avLst/>
            <a:gdLst/>
            <a:ahLst/>
            <a:cxnLst>
              <a:cxn ang="0">
                <a:pos x="61" y="30"/>
              </a:cxn>
              <a:cxn ang="0">
                <a:pos x="55" y="46"/>
              </a:cxn>
              <a:cxn ang="0">
                <a:pos x="43" y="58"/>
              </a:cxn>
              <a:cxn ang="0">
                <a:pos x="24" y="61"/>
              </a:cxn>
              <a:cxn ang="0">
                <a:pos x="9" y="55"/>
              </a:cxn>
              <a:cxn ang="0">
                <a:pos x="0" y="39"/>
              </a:cxn>
              <a:cxn ang="0">
                <a:pos x="0" y="21"/>
              </a:cxn>
              <a:cxn ang="0">
                <a:pos x="9" y="6"/>
              </a:cxn>
              <a:cxn ang="0">
                <a:pos x="24" y="0"/>
              </a:cxn>
              <a:cxn ang="0">
                <a:pos x="43" y="3"/>
              </a:cxn>
              <a:cxn ang="0">
                <a:pos x="55" y="12"/>
              </a:cxn>
              <a:cxn ang="0">
                <a:pos x="61" y="30"/>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539081" name="Freeform 9"/>
          <p:cNvSpPr>
            <a:spLocks/>
          </p:cNvSpPr>
          <p:nvPr/>
        </p:nvSpPr>
        <p:spPr bwMode="auto">
          <a:xfrm>
            <a:off x="3644901" y="1825626"/>
            <a:ext cx="98425" cy="98425"/>
          </a:xfrm>
          <a:custGeom>
            <a:avLst/>
            <a:gdLst/>
            <a:ahLst/>
            <a:cxnLst>
              <a:cxn ang="0">
                <a:pos x="62" y="31"/>
              </a:cxn>
              <a:cxn ang="0">
                <a:pos x="56" y="46"/>
              </a:cxn>
              <a:cxn ang="0">
                <a:pos x="43" y="58"/>
              </a:cxn>
              <a:cxn ang="0">
                <a:pos x="25" y="62"/>
              </a:cxn>
              <a:cxn ang="0">
                <a:pos x="9" y="55"/>
              </a:cxn>
              <a:cxn ang="0">
                <a:pos x="0" y="40"/>
              </a:cxn>
              <a:cxn ang="0">
                <a:pos x="0" y="22"/>
              </a:cxn>
              <a:cxn ang="0">
                <a:pos x="9" y="6"/>
              </a:cxn>
              <a:cxn ang="0">
                <a:pos x="25" y="0"/>
              </a:cxn>
              <a:cxn ang="0">
                <a:pos x="43" y="3"/>
              </a:cxn>
              <a:cxn ang="0">
                <a:pos x="56" y="12"/>
              </a:cxn>
              <a:cxn ang="0">
                <a:pos x="62" y="31"/>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82" name="Freeform 10"/>
          <p:cNvSpPr>
            <a:spLocks/>
          </p:cNvSpPr>
          <p:nvPr/>
        </p:nvSpPr>
        <p:spPr bwMode="auto">
          <a:xfrm>
            <a:off x="3875089" y="2020889"/>
            <a:ext cx="96837" cy="96837"/>
          </a:xfrm>
          <a:custGeom>
            <a:avLst/>
            <a:gdLst/>
            <a:ahLst/>
            <a:cxnLst>
              <a:cxn ang="0">
                <a:pos x="61" y="31"/>
              </a:cxn>
              <a:cxn ang="0">
                <a:pos x="55" y="49"/>
              </a:cxn>
              <a:cxn ang="0">
                <a:pos x="43" y="58"/>
              </a:cxn>
              <a:cxn ang="0">
                <a:pos x="24" y="61"/>
              </a:cxn>
              <a:cxn ang="0">
                <a:pos x="9" y="55"/>
              </a:cxn>
              <a:cxn ang="0">
                <a:pos x="0" y="40"/>
              </a:cxn>
              <a:cxn ang="0">
                <a:pos x="0" y="21"/>
              </a:cxn>
              <a:cxn ang="0">
                <a:pos x="9" y="6"/>
              </a:cxn>
              <a:cxn ang="0">
                <a:pos x="24" y="0"/>
              </a:cxn>
              <a:cxn ang="0">
                <a:pos x="43" y="3"/>
              </a:cxn>
              <a:cxn ang="0">
                <a:pos x="55" y="15"/>
              </a:cxn>
              <a:cxn ang="0">
                <a:pos x="61" y="31"/>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83" name="Freeform 11"/>
          <p:cNvSpPr>
            <a:spLocks/>
          </p:cNvSpPr>
          <p:nvPr/>
        </p:nvSpPr>
        <p:spPr bwMode="auto">
          <a:xfrm>
            <a:off x="3971925" y="2317750"/>
            <a:ext cx="96838" cy="101600"/>
          </a:xfrm>
          <a:custGeom>
            <a:avLst/>
            <a:gdLst/>
            <a:ahLst/>
            <a:cxnLst>
              <a:cxn ang="0">
                <a:pos x="61" y="31"/>
              </a:cxn>
              <a:cxn ang="0">
                <a:pos x="58" y="49"/>
              </a:cxn>
              <a:cxn ang="0">
                <a:pos x="43" y="61"/>
              </a:cxn>
              <a:cxn ang="0">
                <a:pos x="28" y="64"/>
              </a:cxn>
              <a:cxn ang="0">
                <a:pos x="9" y="55"/>
              </a:cxn>
              <a:cxn ang="0">
                <a:pos x="0" y="40"/>
              </a:cxn>
              <a:cxn ang="0">
                <a:pos x="0" y="24"/>
              </a:cxn>
              <a:cxn ang="0">
                <a:pos x="9" y="9"/>
              </a:cxn>
              <a:cxn ang="0">
                <a:pos x="28" y="0"/>
              </a:cxn>
              <a:cxn ang="0">
                <a:pos x="43" y="3"/>
              </a:cxn>
              <a:cxn ang="0">
                <a:pos x="58" y="15"/>
              </a:cxn>
              <a:cxn ang="0">
                <a:pos x="61" y="31"/>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84" name="Freeform 12"/>
          <p:cNvSpPr>
            <a:spLocks/>
          </p:cNvSpPr>
          <p:nvPr/>
        </p:nvSpPr>
        <p:spPr bwMode="auto">
          <a:xfrm>
            <a:off x="4371975" y="2317750"/>
            <a:ext cx="96838" cy="101600"/>
          </a:xfrm>
          <a:custGeom>
            <a:avLst/>
            <a:gdLst/>
            <a:ahLst/>
            <a:cxnLst>
              <a:cxn ang="0">
                <a:pos x="61" y="31"/>
              </a:cxn>
              <a:cxn ang="0">
                <a:pos x="58" y="49"/>
              </a:cxn>
              <a:cxn ang="0">
                <a:pos x="43" y="61"/>
              </a:cxn>
              <a:cxn ang="0">
                <a:pos x="27" y="64"/>
              </a:cxn>
              <a:cxn ang="0">
                <a:pos x="9" y="55"/>
              </a:cxn>
              <a:cxn ang="0">
                <a:pos x="0" y="40"/>
              </a:cxn>
              <a:cxn ang="0">
                <a:pos x="0" y="24"/>
              </a:cxn>
              <a:cxn ang="0">
                <a:pos x="9" y="9"/>
              </a:cxn>
              <a:cxn ang="0">
                <a:pos x="27" y="0"/>
              </a:cxn>
              <a:cxn ang="0">
                <a:pos x="43" y="3"/>
              </a:cxn>
              <a:cxn ang="0">
                <a:pos x="58" y="15"/>
              </a:cxn>
              <a:cxn ang="0">
                <a:pos x="61" y="31"/>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85" name="Freeform 13"/>
          <p:cNvSpPr>
            <a:spLocks/>
          </p:cNvSpPr>
          <p:nvPr/>
        </p:nvSpPr>
        <p:spPr bwMode="auto">
          <a:xfrm>
            <a:off x="4171950" y="2117725"/>
            <a:ext cx="96838" cy="103188"/>
          </a:xfrm>
          <a:custGeom>
            <a:avLst/>
            <a:gdLst/>
            <a:ahLst/>
            <a:cxnLst>
              <a:cxn ang="0">
                <a:pos x="61" y="34"/>
              </a:cxn>
              <a:cxn ang="0">
                <a:pos x="58" y="49"/>
              </a:cxn>
              <a:cxn ang="0">
                <a:pos x="43" y="61"/>
              </a:cxn>
              <a:cxn ang="0">
                <a:pos x="28" y="65"/>
              </a:cxn>
              <a:cxn ang="0">
                <a:pos x="9" y="55"/>
              </a:cxn>
              <a:cxn ang="0">
                <a:pos x="0" y="40"/>
              </a:cxn>
              <a:cxn ang="0">
                <a:pos x="0" y="25"/>
              </a:cxn>
              <a:cxn ang="0">
                <a:pos x="9" y="9"/>
              </a:cxn>
              <a:cxn ang="0">
                <a:pos x="28" y="0"/>
              </a:cxn>
              <a:cxn ang="0">
                <a:pos x="43" y="3"/>
              </a:cxn>
              <a:cxn ang="0">
                <a:pos x="58" y="16"/>
              </a:cxn>
              <a:cxn ang="0">
                <a:pos x="61" y="34"/>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US"/>
          </a:p>
        </p:txBody>
      </p:sp>
      <p:sp>
        <p:nvSpPr>
          <p:cNvPr id="1539086" name="Freeform 14"/>
          <p:cNvSpPr>
            <a:spLocks/>
          </p:cNvSpPr>
          <p:nvPr/>
        </p:nvSpPr>
        <p:spPr bwMode="auto">
          <a:xfrm>
            <a:off x="4171950" y="1724025"/>
            <a:ext cx="96838" cy="96838"/>
          </a:xfrm>
          <a:custGeom>
            <a:avLst/>
            <a:gdLst/>
            <a:ahLst/>
            <a:cxnLst>
              <a:cxn ang="0">
                <a:pos x="61" y="30"/>
              </a:cxn>
              <a:cxn ang="0">
                <a:pos x="58" y="49"/>
              </a:cxn>
              <a:cxn ang="0">
                <a:pos x="43" y="61"/>
              </a:cxn>
              <a:cxn ang="0">
                <a:pos x="28" y="61"/>
              </a:cxn>
              <a:cxn ang="0">
                <a:pos x="9" y="55"/>
              </a:cxn>
              <a:cxn ang="0">
                <a:pos x="0" y="40"/>
              </a:cxn>
              <a:cxn ang="0">
                <a:pos x="0" y="21"/>
              </a:cxn>
              <a:cxn ang="0">
                <a:pos x="9" y="9"/>
              </a:cxn>
              <a:cxn ang="0">
                <a:pos x="28" y="0"/>
              </a:cxn>
              <a:cxn ang="0">
                <a:pos x="43" y="3"/>
              </a:cxn>
              <a:cxn ang="0">
                <a:pos x="58" y="15"/>
              </a:cxn>
              <a:cxn ang="0">
                <a:pos x="61" y="30"/>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539087" name="Freeform 15"/>
          <p:cNvSpPr>
            <a:spLocks/>
          </p:cNvSpPr>
          <p:nvPr/>
        </p:nvSpPr>
        <p:spPr bwMode="auto">
          <a:xfrm>
            <a:off x="4868864" y="4711701"/>
            <a:ext cx="103187" cy="98425"/>
          </a:xfrm>
          <a:custGeom>
            <a:avLst/>
            <a:gdLst/>
            <a:ahLst/>
            <a:cxnLst>
              <a:cxn ang="0">
                <a:pos x="65" y="31"/>
              </a:cxn>
              <a:cxn ang="0">
                <a:pos x="58" y="46"/>
              </a:cxn>
              <a:cxn ang="0">
                <a:pos x="46" y="59"/>
              </a:cxn>
              <a:cxn ang="0">
                <a:pos x="28" y="62"/>
              </a:cxn>
              <a:cxn ang="0">
                <a:pos x="12" y="53"/>
              </a:cxn>
              <a:cxn ang="0">
                <a:pos x="0" y="40"/>
              </a:cxn>
              <a:cxn ang="0">
                <a:pos x="0" y="22"/>
              </a:cxn>
              <a:cxn ang="0">
                <a:pos x="12" y="7"/>
              </a:cxn>
              <a:cxn ang="0">
                <a:pos x="28" y="0"/>
              </a:cxn>
              <a:cxn ang="0">
                <a:pos x="46" y="0"/>
              </a:cxn>
              <a:cxn ang="0">
                <a:pos x="58" y="13"/>
              </a:cxn>
              <a:cxn ang="0">
                <a:pos x="65" y="31"/>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88" name="Freeform 16"/>
          <p:cNvSpPr>
            <a:spLocks/>
          </p:cNvSpPr>
          <p:nvPr/>
        </p:nvSpPr>
        <p:spPr bwMode="auto">
          <a:xfrm>
            <a:off x="3074989" y="2220914"/>
            <a:ext cx="96837" cy="96837"/>
          </a:xfrm>
          <a:custGeom>
            <a:avLst/>
            <a:gdLst/>
            <a:ahLst/>
            <a:cxnLst>
              <a:cxn ang="0">
                <a:pos x="61" y="30"/>
              </a:cxn>
              <a:cxn ang="0">
                <a:pos x="58" y="49"/>
              </a:cxn>
              <a:cxn ang="0">
                <a:pos x="43" y="58"/>
              </a:cxn>
              <a:cxn ang="0">
                <a:pos x="25" y="61"/>
              </a:cxn>
              <a:cxn ang="0">
                <a:pos x="9" y="55"/>
              </a:cxn>
              <a:cxn ang="0">
                <a:pos x="0" y="39"/>
              </a:cxn>
              <a:cxn ang="0">
                <a:pos x="0" y="21"/>
              </a:cxn>
              <a:cxn ang="0">
                <a:pos x="9" y="6"/>
              </a:cxn>
              <a:cxn ang="0">
                <a:pos x="25" y="0"/>
              </a:cxn>
              <a:cxn ang="0">
                <a:pos x="43" y="3"/>
              </a:cxn>
              <a:cxn ang="0">
                <a:pos x="58" y="12"/>
              </a:cxn>
              <a:cxn ang="0">
                <a:pos x="61" y="30"/>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539089" name="Freeform 17"/>
          <p:cNvSpPr>
            <a:spLocks/>
          </p:cNvSpPr>
          <p:nvPr/>
        </p:nvSpPr>
        <p:spPr bwMode="auto">
          <a:xfrm>
            <a:off x="2747964" y="4410076"/>
            <a:ext cx="98425" cy="98425"/>
          </a:xfrm>
          <a:custGeom>
            <a:avLst/>
            <a:gdLst/>
            <a:ahLst/>
            <a:cxnLst>
              <a:cxn ang="0">
                <a:pos x="62" y="31"/>
              </a:cxn>
              <a:cxn ang="0">
                <a:pos x="56" y="49"/>
              </a:cxn>
              <a:cxn ang="0">
                <a:pos x="43" y="62"/>
              </a:cxn>
              <a:cxn ang="0">
                <a:pos x="25" y="62"/>
              </a:cxn>
              <a:cxn ang="0">
                <a:pos x="9" y="55"/>
              </a:cxn>
              <a:cxn ang="0">
                <a:pos x="0" y="40"/>
              </a:cxn>
              <a:cxn ang="0">
                <a:pos x="0" y="22"/>
              </a:cxn>
              <a:cxn ang="0">
                <a:pos x="9" y="10"/>
              </a:cxn>
              <a:cxn ang="0">
                <a:pos x="25" y="0"/>
              </a:cxn>
              <a:cxn ang="0">
                <a:pos x="43" y="3"/>
              </a:cxn>
              <a:cxn ang="0">
                <a:pos x="56" y="16"/>
              </a:cxn>
              <a:cxn ang="0">
                <a:pos x="62" y="31"/>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90" name="Freeform 18"/>
          <p:cNvSpPr>
            <a:spLocks/>
          </p:cNvSpPr>
          <p:nvPr/>
        </p:nvSpPr>
        <p:spPr bwMode="auto">
          <a:xfrm>
            <a:off x="2778125" y="5008564"/>
            <a:ext cx="96838" cy="98425"/>
          </a:xfrm>
          <a:custGeom>
            <a:avLst/>
            <a:gdLst/>
            <a:ahLst/>
            <a:cxnLst>
              <a:cxn ang="0">
                <a:pos x="61" y="31"/>
              </a:cxn>
              <a:cxn ang="0">
                <a:pos x="55" y="49"/>
              </a:cxn>
              <a:cxn ang="0">
                <a:pos x="43" y="59"/>
              </a:cxn>
              <a:cxn ang="0">
                <a:pos x="24" y="62"/>
              </a:cxn>
              <a:cxn ang="0">
                <a:pos x="9" y="56"/>
              </a:cxn>
              <a:cxn ang="0">
                <a:pos x="0" y="40"/>
              </a:cxn>
              <a:cxn ang="0">
                <a:pos x="0" y="22"/>
              </a:cxn>
              <a:cxn ang="0">
                <a:pos x="9" y="7"/>
              </a:cxn>
              <a:cxn ang="0">
                <a:pos x="24" y="0"/>
              </a:cxn>
              <a:cxn ang="0">
                <a:pos x="43" y="3"/>
              </a:cxn>
              <a:cxn ang="0">
                <a:pos x="55" y="16"/>
              </a:cxn>
              <a:cxn ang="0">
                <a:pos x="61" y="31"/>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91" name="Freeform 19"/>
          <p:cNvSpPr>
            <a:spLocks/>
          </p:cNvSpPr>
          <p:nvPr/>
        </p:nvSpPr>
        <p:spPr bwMode="auto">
          <a:xfrm>
            <a:off x="3244851" y="1990726"/>
            <a:ext cx="98425" cy="98425"/>
          </a:xfrm>
          <a:custGeom>
            <a:avLst/>
            <a:gdLst/>
            <a:ahLst/>
            <a:cxnLst>
              <a:cxn ang="0">
                <a:pos x="62" y="31"/>
              </a:cxn>
              <a:cxn ang="0">
                <a:pos x="56" y="46"/>
              </a:cxn>
              <a:cxn ang="0">
                <a:pos x="43" y="59"/>
              </a:cxn>
              <a:cxn ang="0">
                <a:pos x="25" y="62"/>
              </a:cxn>
              <a:cxn ang="0">
                <a:pos x="10" y="56"/>
              </a:cxn>
              <a:cxn ang="0">
                <a:pos x="0" y="40"/>
              </a:cxn>
              <a:cxn ang="0">
                <a:pos x="0" y="22"/>
              </a:cxn>
              <a:cxn ang="0">
                <a:pos x="10" y="7"/>
              </a:cxn>
              <a:cxn ang="0">
                <a:pos x="25" y="0"/>
              </a:cxn>
              <a:cxn ang="0">
                <a:pos x="43" y="4"/>
              </a:cxn>
              <a:cxn ang="0">
                <a:pos x="56" y="13"/>
              </a:cxn>
              <a:cxn ang="0">
                <a:pos x="62" y="31"/>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539092" name="Text Box 20"/>
          <p:cNvSpPr txBox="1">
            <a:spLocks noChangeArrowheads="1"/>
          </p:cNvSpPr>
          <p:nvPr/>
        </p:nvSpPr>
        <p:spPr bwMode="auto">
          <a:xfrm>
            <a:off x="2514600" y="5562601"/>
            <a:ext cx="2362200" cy="366713"/>
          </a:xfrm>
          <a:prstGeom prst="rect">
            <a:avLst/>
          </a:prstGeom>
          <a:noFill/>
          <a:ln w="12700">
            <a:noFill/>
            <a:miter lim="800000"/>
            <a:headEnd/>
            <a:tailEnd/>
          </a:ln>
          <a:effectLst/>
        </p:spPr>
        <p:txBody>
          <a:bodyPr>
            <a:spAutoFit/>
          </a:bodyPr>
          <a:lstStyle/>
          <a:p>
            <a:pPr>
              <a:spcBef>
                <a:spcPct val="50000"/>
              </a:spcBef>
            </a:pPr>
            <a:r>
              <a:rPr lang="en-US"/>
              <a:t>Original Points</a:t>
            </a:r>
          </a:p>
        </p:txBody>
      </p:sp>
      <p:grpSp>
        <p:nvGrpSpPr>
          <p:cNvPr id="1539094" name="Group 22"/>
          <p:cNvGrpSpPr>
            <a:grpSpLocks/>
          </p:cNvGrpSpPr>
          <p:nvPr/>
        </p:nvGrpSpPr>
        <p:grpSpPr bwMode="auto">
          <a:xfrm>
            <a:off x="6248400" y="1295401"/>
            <a:ext cx="3581400" cy="4633913"/>
            <a:chOff x="2976" y="816"/>
            <a:chExt cx="2256" cy="2919"/>
          </a:xfrm>
        </p:grpSpPr>
        <p:graphicFrame>
          <p:nvGraphicFramePr>
            <p:cNvPr id="1680384" name="Object 1024"/>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name="VISIO" r:id="rId3" imgW="1549800" imgH="2097000" progId="Visio.Drawing.6">
                    <p:embed/>
                  </p:oleObj>
                </mc:Choice>
                <mc:Fallback>
                  <p:oleObj name="VISIO" r:id="rId3" imgW="1549800" imgH="2097000" progId="Visio.Drawing.6">
                    <p:embed/>
                    <p:pic>
                      <p:nvPicPr>
                        <p:cNvPr id="168038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093" name="Text Box 21"/>
            <p:cNvSpPr txBox="1">
              <a:spLocks noChangeArrowheads="1"/>
            </p:cNvSpPr>
            <p:nvPr/>
          </p:nvSpPr>
          <p:spPr bwMode="auto">
            <a:xfrm>
              <a:off x="3456" y="3504"/>
              <a:ext cx="1776" cy="231"/>
            </a:xfrm>
            <a:prstGeom prst="rect">
              <a:avLst/>
            </a:prstGeom>
            <a:noFill/>
            <a:ln w="12700">
              <a:noFill/>
              <a:miter lim="800000"/>
              <a:headEnd/>
              <a:tailEnd/>
            </a:ln>
            <a:effectLst/>
          </p:spPr>
          <p:txBody>
            <a:bodyPr>
              <a:spAutoFit/>
            </a:bodyPr>
            <a:lstStyle/>
            <a:p>
              <a:pPr>
                <a:spcBef>
                  <a:spcPct val="50000"/>
                </a:spcBef>
              </a:pPr>
              <a:r>
                <a:rPr lang="en-US"/>
                <a:t>A Partitional  Clustering</a:t>
              </a:r>
            </a:p>
          </p:txBody>
        </p:sp>
      </p:grpSp>
      <p:sp>
        <p:nvSpPr>
          <p:cNvPr id="25" name="Rectangle 2">
            <a:extLst>
              <a:ext uri="{FF2B5EF4-FFF2-40B4-BE49-F238E27FC236}">
                <a16:creationId xmlns:a16="http://schemas.microsoft.com/office/drawing/2014/main" id="{C3777FF7-DFE0-45EE-89C7-3ACF48E26458}"/>
              </a:ext>
            </a:extLst>
          </p:cNvPr>
          <p:cNvSpPr>
            <a:spLocks noGrp="1" noChangeArrowheads="1"/>
          </p:cNvSpPr>
          <p:nvPr>
            <p:ph type="title"/>
          </p:nvPr>
        </p:nvSpPr>
        <p:spPr/>
        <p:txBody>
          <a:bodyPr>
            <a:normAutofit fontScale="90000"/>
          </a:bodyPr>
          <a:lstStyle/>
          <a:p>
            <a:r>
              <a:rPr lang="en-US" dirty="0"/>
              <a:t>Types of Clustering: </a:t>
            </a:r>
            <a:r>
              <a:rPr lang="en-US" dirty="0">
                <a:solidFill>
                  <a:srgbClr val="FF0000"/>
                </a:solidFill>
              </a:rPr>
              <a:t>partitional vs hierarchical</a:t>
            </a:r>
            <a:r>
              <a:rPr lang="en-US" dirty="0"/>
              <a:t> </a:t>
            </a:r>
            <a:br>
              <a:rPr lang="en-US" dirty="0">
                <a:solidFill>
                  <a:srgbClr val="FFCC00"/>
                </a:solidFill>
              </a:rPr>
            </a:br>
            <a:endParaRPr lang="en-US" dirty="0"/>
          </a:p>
        </p:txBody>
      </p:sp>
      <p:sp>
        <p:nvSpPr>
          <p:cNvPr id="2" name="Rectangle 1">
            <a:extLst>
              <a:ext uri="{FF2B5EF4-FFF2-40B4-BE49-F238E27FC236}">
                <a16:creationId xmlns:a16="http://schemas.microsoft.com/office/drawing/2014/main" id="{A42B1263-A804-472B-86A9-8E3954B79726}"/>
              </a:ext>
            </a:extLst>
          </p:cNvPr>
          <p:cNvSpPr/>
          <p:nvPr/>
        </p:nvSpPr>
        <p:spPr>
          <a:xfrm>
            <a:off x="571499" y="744262"/>
            <a:ext cx="10812779" cy="1046440"/>
          </a:xfrm>
          <a:prstGeom prst="rect">
            <a:avLst/>
          </a:prstGeom>
        </p:spPr>
        <p:txBody>
          <a:bodyPr wrap="square">
            <a:spAutoFit/>
          </a:bodyPr>
          <a:lstStyle/>
          <a:p>
            <a:pPr marL="342900" indent="-342900">
              <a:spcBef>
                <a:spcPct val="20000"/>
              </a:spcBef>
            </a:pPr>
            <a:r>
              <a:rPr lang="en-US" dirty="0">
                <a:solidFill>
                  <a:srgbClr val="FF0000"/>
                </a:solidFill>
              </a:rPr>
              <a:t>Partitional Clustering</a:t>
            </a:r>
          </a:p>
          <a:p>
            <a:pPr marL="742950" lvl="1" indent="-285750">
              <a:spcBef>
                <a:spcPct val="20000"/>
              </a:spcBef>
            </a:pPr>
            <a:r>
              <a:rPr lang="en-US" sz="2000" dirty="0"/>
              <a:t>A division data objects into non-overlapping subsets (clusters) such that each data object is in exactly one subset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1409" name="Object 1025"/>
          <p:cNvGraphicFramePr>
            <a:graphicFrameLocks noChangeAspect="1"/>
          </p:cNvGraphicFramePr>
          <p:nvPr/>
        </p:nvGraphicFramePr>
        <p:xfrm>
          <a:off x="2438401" y="1447801"/>
          <a:ext cx="2760663" cy="1793875"/>
        </p:xfrm>
        <a:graphic>
          <a:graphicData uri="http://schemas.openxmlformats.org/presentationml/2006/ole">
            <mc:AlternateContent xmlns:mc="http://schemas.openxmlformats.org/markup-compatibility/2006">
              <mc:Choice xmlns:v="urn:schemas-microsoft-com:vml" Requires="v">
                <p:oleObj name="VISIO" r:id="rId2" imgW="2761200" imgH="1794600" progId="Visio.Drawing.6">
                  <p:embed/>
                </p:oleObj>
              </mc:Choice>
              <mc:Fallback>
                <p:oleObj name="VISIO" r:id="rId2" imgW="2761200" imgH="1794600" progId="Visio.Drawing.6">
                  <p:embed/>
                  <p:pic>
                    <p:nvPicPr>
                      <p:cNvPr id="1681409" name="Object 1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447801"/>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1410" name="Object 1026"/>
          <p:cNvGraphicFramePr>
            <a:graphicFrameLocks noChangeAspect="1"/>
          </p:cNvGraphicFramePr>
          <p:nvPr/>
        </p:nvGraphicFramePr>
        <p:xfrm>
          <a:off x="6924675" y="1066801"/>
          <a:ext cx="1773238" cy="2284413"/>
        </p:xfrm>
        <a:graphic>
          <a:graphicData uri="http://schemas.openxmlformats.org/presentationml/2006/ole">
            <mc:AlternateContent xmlns:mc="http://schemas.openxmlformats.org/markup-compatibility/2006">
              <mc:Choice xmlns:v="urn:schemas-microsoft-com:vml" Requires="v">
                <p:oleObj name="VISIO" r:id="rId4" imgW="1380960" imgH="1779120" progId="Visio.Drawing.6">
                  <p:embed/>
                </p:oleObj>
              </mc:Choice>
              <mc:Fallback>
                <p:oleObj name="VISIO" r:id="rId4" imgW="1380960" imgH="1779120" progId="Visio.Drawing.6">
                  <p:embed/>
                  <p:pic>
                    <p:nvPicPr>
                      <p:cNvPr id="168141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4675" y="1066801"/>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103" name="Text Box 7"/>
          <p:cNvSpPr txBox="1">
            <a:spLocks noChangeArrowheads="1"/>
          </p:cNvSpPr>
          <p:nvPr/>
        </p:nvSpPr>
        <p:spPr bwMode="auto">
          <a:xfrm>
            <a:off x="2438400" y="3200400"/>
            <a:ext cx="3352800" cy="369332"/>
          </a:xfrm>
          <a:prstGeom prst="rect">
            <a:avLst/>
          </a:prstGeom>
          <a:noFill/>
          <a:ln w="12700">
            <a:noFill/>
            <a:miter lim="800000"/>
            <a:headEnd/>
            <a:tailEnd/>
          </a:ln>
          <a:effectLst/>
        </p:spPr>
        <p:txBody>
          <a:bodyPr>
            <a:spAutoFit/>
          </a:bodyPr>
          <a:lstStyle/>
          <a:p>
            <a:pPr>
              <a:spcBef>
                <a:spcPct val="50000"/>
              </a:spcBef>
            </a:pPr>
            <a:r>
              <a:rPr lang="en-US"/>
              <a:t>Traditional Hierarchical Clustering</a:t>
            </a:r>
          </a:p>
        </p:txBody>
      </p:sp>
      <p:sp>
        <p:nvSpPr>
          <p:cNvPr id="1540106" name="Text Box 10"/>
          <p:cNvSpPr txBox="1">
            <a:spLocks noChangeArrowheads="1"/>
          </p:cNvSpPr>
          <p:nvPr/>
        </p:nvSpPr>
        <p:spPr bwMode="auto">
          <a:xfrm>
            <a:off x="6223000" y="3271520"/>
            <a:ext cx="3352800" cy="369332"/>
          </a:xfrm>
          <a:prstGeom prst="rect">
            <a:avLst/>
          </a:prstGeom>
          <a:noFill/>
          <a:ln w="12700">
            <a:noFill/>
            <a:miter lim="800000"/>
            <a:headEnd/>
            <a:tailEnd/>
          </a:ln>
          <a:effectLst/>
        </p:spPr>
        <p:txBody>
          <a:bodyPr>
            <a:spAutoFit/>
          </a:bodyPr>
          <a:lstStyle/>
          <a:p>
            <a:pPr>
              <a:spcBef>
                <a:spcPct val="50000"/>
              </a:spcBef>
            </a:pPr>
            <a:r>
              <a:rPr lang="en-US"/>
              <a:t>Traditional Dendrogram</a:t>
            </a:r>
          </a:p>
        </p:txBody>
      </p:sp>
      <p:sp>
        <p:nvSpPr>
          <p:cNvPr id="2" name="Rectangle 1">
            <a:extLst>
              <a:ext uri="{FF2B5EF4-FFF2-40B4-BE49-F238E27FC236}">
                <a16:creationId xmlns:a16="http://schemas.microsoft.com/office/drawing/2014/main" id="{798FE3A0-F5B8-49B7-B889-CCFE48951F78}"/>
              </a:ext>
            </a:extLst>
          </p:cNvPr>
          <p:cNvSpPr/>
          <p:nvPr/>
        </p:nvSpPr>
        <p:spPr>
          <a:xfrm>
            <a:off x="612458" y="4350285"/>
            <a:ext cx="9344342" cy="400110"/>
          </a:xfrm>
          <a:prstGeom prst="rect">
            <a:avLst/>
          </a:prstGeom>
        </p:spPr>
        <p:txBody>
          <a:bodyPr wrap="square">
            <a:spAutoFit/>
          </a:bodyPr>
          <a:lstStyle/>
          <a:p>
            <a:pPr marL="742950" lvl="1" indent="-285750">
              <a:spcBef>
                <a:spcPct val="20000"/>
              </a:spcBef>
            </a:pPr>
            <a:r>
              <a:rPr lang="en-US" sz="2000" dirty="0"/>
              <a:t>Hierarchical Clustering: A set of nested clusters organized as a hierarchical tree </a:t>
            </a:r>
          </a:p>
        </p:txBody>
      </p:sp>
      <p:sp>
        <p:nvSpPr>
          <p:cNvPr id="3" name="Title 2">
            <a:extLst>
              <a:ext uri="{FF2B5EF4-FFF2-40B4-BE49-F238E27FC236}">
                <a16:creationId xmlns:a16="http://schemas.microsoft.com/office/drawing/2014/main" id="{9ABB004C-6B20-3DBB-116A-828410B210D9}"/>
              </a:ext>
            </a:extLst>
          </p:cNvPr>
          <p:cNvSpPr>
            <a:spLocks noGrp="1"/>
          </p:cNvSpPr>
          <p:nvPr>
            <p:ph type="title"/>
          </p:nvPr>
        </p:nvSpPr>
        <p:spPr>
          <a:xfrm>
            <a:off x="571499" y="397085"/>
            <a:ext cx="11209376" cy="464000"/>
          </a:xfrm>
        </p:spPr>
        <p:txBody>
          <a:bodyPr/>
          <a:lstStyle/>
          <a:p>
            <a:r>
              <a:rPr lang="en-US" sz="3200" dirty="0">
                <a:latin typeface="+mj-lt"/>
                <a:ea typeface="+mj-ea"/>
                <a:cs typeface="+mj-cs"/>
              </a:rPr>
              <a:t>Types of Clustering: partitional vs </a:t>
            </a:r>
            <a:r>
              <a:rPr lang="en-US" sz="3200" dirty="0">
                <a:solidFill>
                  <a:srgbClr val="FF0000"/>
                </a:solidFill>
                <a:latin typeface="+mj-lt"/>
                <a:ea typeface="+mj-ea"/>
                <a:cs typeface="+mj-cs"/>
              </a:rPr>
              <a:t>hierarchical</a:t>
            </a:r>
            <a:r>
              <a:rPr lang="en-US" sz="3200" dirty="0">
                <a:latin typeface="+mj-lt"/>
                <a:ea typeface="+mj-ea"/>
                <a:cs typeface="+mj-cs"/>
              </a:rPr>
              <a:t> </a:t>
            </a:r>
            <a:br>
              <a:rPr lang="en-GB" sz="3200" dirty="0">
                <a:latin typeface="+mj-lt"/>
                <a:ea typeface="+mj-ea"/>
                <a:cs typeface="+mj-cs"/>
              </a:rPr>
            </a:br>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7|10|7.1|3.7|3|4.9|7.8"/>
</p:tagLst>
</file>

<file path=ppt/tags/tag2.xml><?xml version="1.0" encoding="utf-8"?>
<p:tagLst xmlns:a="http://schemas.openxmlformats.org/drawingml/2006/main" xmlns:r="http://schemas.openxmlformats.org/officeDocument/2006/relationships" xmlns:p="http://schemas.openxmlformats.org/presentationml/2006/main">
  <p:tag name="TIMING" val="|22.2"/>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433</TotalTime>
  <Words>3493</Words>
  <Application>Microsoft Office PowerPoint</Application>
  <PresentationFormat>Widescreen</PresentationFormat>
  <Paragraphs>870</Paragraphs>
  <Slides>58</Slides>
  <Notes>0</Notes>
  <HiddenSlides>1</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1_Office Theme</vt:lpstr>
      <vt:lpstr>PowerPoint Presentation</vt:lpstr>
      <vt:lpstr>Unsupervised Learning- Clustering</vt:lpstr>
      <vt:lpstr>Applications of Clustering: Search Result</vt:lpstr>
      <vt:lpstr>Applications of Clustering: Visualization</vt:lpstr>
      <vt:lpstr>Applications of Clustering: Image Segmentation</vt:lpstr>
      <vt:lpstr>Applications of Clustering: Social network analysis</vt:lpstr>
      <vt:lpstr>PowerPoint Presentation</vt:lpstr>
      <vt:lpstr>Types of Clustering: partitional vs hierarchical  </vt:lpstr>
      <vt:lpstr>Types of Clustering: partitional vs hierarchical  </vt:lpstr>
      <vt:lpstr>Types of Clustering</vt:lpstr>
      <vt:lpstr>PowerPoint Presentation</vt:lpstr>
      <vt:lpstr>Properties of distance measure </vt:lpstr>
      <vt:lpstr>PowerPoint Presentation</vt:lpstr>
      <vt:lpstr>Clustering techniques</vt:lpstr>
      <vt:lpstr>k-Means Clustering</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Summary</vt:lpstr>
      <vt:lpstr>The k-Medoids algorithm</vt:lpstr>
      <vt:lpstr>Numerical Example</vt:lpstr>
      <vt:lpstr>PAM (Partitioning around Medoids)</vt:lpstr>
      <vt:lpstr>PAM (Partitioning around Medoids)</vt:lpstr>
      <vt:lpstr>Hierarchical Clustering </vt:lpstr>
      <vt:lpstr>Hierarchical Clustering</vt:lpstr>
      <vt:lpstr>Agglomerative Clustering – Initial setup</vt:lpstr>
      <vt:lpstr>Intermediate Situation</vt:lpstr>
      <vt:lpstr>Intermediate Situation</vt:lpstr>
      <vt:lpstr>After Merging</vt:lpstr>
      <vt:lpstr>How to Define Inter-Cluster Similarity</vt:lpstr>
      <vt:lpstr>How to Define Inter-Cluster Similarity</vt:lpstr>
      <vt:lpstr>Strength of MIN</vt:lpstr>
      <vt:lpstr>Limitations of MIN</vt:lpstr>
      <vt:lpstr>How to Define Inter-Cluster Similarity</vt:lpstr>
      <vt:lpstr>Strength of MAX</vt:lpstr>
      <vt:lpstr>Limitations of MAX</vt:lpstr>
      <vt:lpstr>How to Define Inter-Cluster Similarity</vt:lpstr>
      <vt:lpstr>Hierarchical Clustering: Group Average</vt:lpstr>
      <vt:lpstr>How to Define Inter-Cluster Similarity</vt:lpstr>
      <vt:lpstr>Example</vt:lpstr>
      <vt:lpstr>Example</vt:lpstr>
      <vt:lpstr>Example</vt:lpstr>
      <vt:lpstr>Example</vt:lpstr>
      <vt:lpstr>Example</vt:lpstr>
      <vt:lpstr>Hierarchical Clustering:  Problems and Limitations</vt:lpstr>
      <vt:lpstr>DBSCAN</vt:lpstr>
      <vt:lpstr>DBSCAN: Core, Border, and Noise Points</vt:lpstr>
      <vt:lpstr>DBSCAN Algorithm</vt:lpstr>
      <vt:lpstr>DBSCAN: Core, Border and Noise Points</vt:lpstr>
      <vt:lpstr>When DBSCAN Does NOT Work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lastModifiedBy>saraths</cp:lastModifiedBy>
  <cp:revision>126</cp:revision>
  <dcterms:created xsi:type="dcterms:W3CDTF">2024-04-16T05:05:28Z</dcterms:created>
  <dcterms:modified xsi:type="dcterms:W3CDTF">2024-07-02T10:04:48Z</dcterms:modified>
</cp:coreProperties>
</file>