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1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60" r:id="rId10"/>
    <p:sldId id="273" r:id="rId11"/>
    <p:sldId id="262" r:id="rId12"/>
    <p:sldId id="263" r:id="rId13"/>
    <p:sldId id="264" r:id="rId14"/>
    <p:sldId id="274" r:id="rId15"/>
    <p:sldId id="265" r:id="rId16"/>
    <p:sldId id="267" r:id="rId17"/>
    <p:sldId id="268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AC2CAC-33DC-5300-AE7D-44D73123C9DD}" v="7" dt="2024-07-12T07:43:55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ths" userId="S::saraths@am.amrita.edu::244d0ad9-751b-45dc-a37d-eb545e66f5d8" providerId="AD" clId="Web-{63AC2CAC-33DC-5300-AE7D-44D73123C9DD}"/>
    <pc:docChg chg="addSld delSld modSld">
      <pc:chgData name="saraths" userId="S::saraths@am.amrita.edu::244d0ad9-751b-45dc-a37d-eb545e66f5d8" providerId="AD" clId="Web-{63AC2CAC-33DC-5300-AE7D-44D73123C9DD}" dt="2024-07-12T07:43:55.761" v="6"/>
      <pc:docMkLst>
        <pc:docMk/>
      </pc:docMkLst>
      <pc:sldChg chg="addSp delSp modSp add del mod modClrScheme chgLayout">
        <pc:chgData name="saraths" userId="S::saraths@am.amrita.edu::244d0ad9-751b-45dc-a37d-eb545e66f5d8" providerId="AD" clId="Web-{63AC2CAC-33DC-5300-AE7D-44D73123C9DD}" dt="2024-07-12T07:43:55.761" v="6"/>
        <pc:sldMkLst>
          <pc:docMk/>
          <pc:sldMk cId="3569074653" sldId="274"/>
        </pc:sldMkLst>
        <pc:spChg chg="add del mod ord">
          <ac:chgData name="saraths" userId="S::saraths@am.amrita.edu::244d0ad9-751b-45dc-a37d-eb545e66f5d8" providerId="AD" clId="Web-{63AC2CAC-33DC-5300-AE7D-44D73123C9DD}" dt="2024-07-12T07:43:49.995" v="4"/>
          <ac:spMkLst>
            <pc:docMk/>
            <pc:sldMk cId="3569074653" sldId="274"/>
            <ac:spMk id="2" creationId="{96B74355-8DD4-4D9F-20B4-401927004076}"/>
          </ac:spMkLst>
        </pc:spChg>
        <pc:picChg chg="mod ord">
          <ac:chgData name="saraths" userId="S::saraths@am.amrita.edu::244d0ad9-751b-45dc-a37d-eb545e66f5d8" providerId="AD" clId="Web-{63AC2CAC-33DC-5300-AE7D-44D73123C9DD}" dt="2024-07-12T07:43:49.995" v="4"/>
          <ac:picMkLst>
            <pc:docMk/>
            <pc:sldMk cId="3569074653" sldId="274"/>
            <ac:picMk id="5" creationId="{FD853FBD-E5C5-AFC7-1942-65F50E69D89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46B02-F0BA-4394-9500-A969C8BD79D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1C1D3-7757-4BCC-B476-9D578282CE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91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37256"/>
            <a:ext cx="11209376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348662"/>
            <a:ext cx="11209376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69932"/>
            <a:ext cx="12218977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134" y="6490361"/>
            <a:ext cx="1781941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905D-8268-48C1-8848-79EEFBA4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F04B8-8C0F-4FB0-BC4D-C08F2A564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D715F-EB40-4E19-B6BC-D80AC26B1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B516E-D05C-4E1D-A17D-E8EFC4EE4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0320F-C5B0-4EBA-942F-F26FA6E29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474DD-8A0C-41E1-AE68-63EFB002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4223-D21C-4D27-AB46-421825D83E38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418DB-003D-4326-B101-C76E765E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2DA07-C9C3-4C2B-BDE4-FF313520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723C-2DE3-4F83-9173-C01FCB366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88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90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C414-CEA1-4751-B4F1-497A70F6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0B34C-6ACD-4D78-BC86-B0BF5E831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21FA-F2A4-45BB-A75D-8B6A2538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5BE85-2FA0-4E61-A93E-F7A231C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87E0C-F01C-4E74-981E-86D131C5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9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2C98-9238-40F1-873D-CE546ACA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5F29-0097-4EA5-A833-898E65FF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5B3D-5C64-42B0-9AEF-47C1D3AF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19A8-A5A0-4F64-8011-DB500625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E31-71BE-4274-861C-3D7F7A8D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3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90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33766" y="2232845"/>
            <a:ext cx="5219972" cy="27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9" b="1" i="0">
                <a:solidFill>
                  <a:srgbClr val="002A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84" b="1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10860"/>
            <a:endParaRPr lang="en-IN" b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99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21720"/>
            <a:fld id="{81D60167-4931-47E6-BA6A-407CBD079E47}" type="slidenum">
              <a:rPr lang="en-IN" spc="-4" smtClean="0"/>
              <a:pPr marL="21720"/>
              <a:t>‹#›</a:t>
            </a:fld>
            <a:endParaRPr lang="en-IN" spc="-4"/>
          </a:p>
        </p:txBody>
      </p:sp>
    </p:spTree>
    <p:extLst>
      <p:ext uri="{BB962C8B-B14F-4D97-AF65-F5344CB8AC3E}">
        <p14:creationId xmlns:p14="http://schemas.microsoft.com/office/powerpoint/2010/main" val="136773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84" b="1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10860"/>
            <a:endParaRPr lang="en-IN" b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99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21720"/>
            <a:fld id="{81D60167-4931-47E6-BA6A-407CBD079E47}" type="slidenum">
              <a:rPr lang="en-IN" spc="-4" smtClean="0"/>
              <a:pPr marL="21720"/>
              <a:t>‹#›</a:t>
            </a:fld>
            <a:endParaRPr lang="en-IN" spc="-4"/>
          </a:p>
        </p:txBody>
      </p:sp>
    </p:spTree>
    <p:extLst>
      <p:ext uri="{BB962C8B-B14F-4D97-AF65-F5344CB8AC3E}">
        <p14:creationId xmlns:p14="http://schemas.microsoft.com/office/powerpoint/2010/main" val="383398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837" y="1235990"/>
            <a:ext cx="3660496" cy="455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92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0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95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091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91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451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484" y="1143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5484" y="3810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18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0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350">
                <a:solidFill>
                  <a:prstClr val="white"/>
                </a:solidFill>
                <a:latin typeface="Calibri" panose="020F0502020204030204"/>
              </a:rPr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99" y="2667001"/>
            <a:ext cx="3443174" cy="110489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6290673" y="2401045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3281185" y="4241643"/>
            <a:ext cx="8029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Georgia" panose="02040502050405020303" pitchFamily="18" charset="0"/>
              </a:rPr>
              <a:t>Introduction to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DB8FA-7A2C-506A-4908-C92C12DAE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Imagine a perceptron (in your brain).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perceptron tries to decide if you should go to a concert.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 the artist good? Is the weather good?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What weights should these facts have?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F9938-CFDD-663A-B778-26F898C0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Perceptron Example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8F47B-D4AF-A080-5E70-1A0663C4F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57" y="3428999"/>
            <a:ext cx="8478433" cy="27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9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ABCDF-9241-5432-AF2D-73D73EE2B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Frank Rosenblatt invented a Perceptron program.</a:t>
            </a:r>
          </a:p>
          <a:p>
            <a:pPr algn="l">
              <a:lnSpc>
                <a:spcPct val="150000"/>
              </a:lnSpc>
            </a:pP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Frank Rosenblatt suggested this algorithm: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a threshold value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Multiply all inputs with its weights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Sum all the results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Activate the output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E52FE-09B9-5222-053D-BD558CD6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Perceptron Algorithm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35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9165A-366C-6F37-4D3D-AF8DEDE9F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1. Set a threshold value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Threshold = 1.5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000000"/>
                </a:solidFill>
              </a:rPr>
              <a:t>2.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Multiply all inputs with its weights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x1 * w1 = 1 * 0.7 = 0.7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x2 * w2 = 0 * 0.6 = 0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x3 * w3 = 1 * 0.5 = 0.5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x4 * w4 = 0 * 0.3 = 0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x5 * w5 = 1 * 0.4 = 0.4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000000"/>
                </a:solidFill>
              </a:rPr>
              <a:t>3.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Sum all the results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0.7 + 0 + 0.5 + 0 + 0.4 = 1.6 (The Weighted Sum)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4. Activate the Output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Return true if the sum &gt; 1.5 ("Yes I will go to the Concert")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18738-8376-E645-A797-71220BD3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966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EBFF-06BD-6421-D7B4-E01053CFA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perceptron Inputs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Node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Node Weights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Activation Function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D4677-9AB9-1DF7-F645-27A04292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Perceptron Terminology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050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853FBD-E5C5-AFC7-1942-65F50E69D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6" t="11565" r="18554" b="9959"/>
          <a:stretch/>
        </p:blipFill>
        <p:spPr>
          <a:xfrm>
            <a:off x="1557338" y="985837"/>
            <a:ext cx="9344025" cy="5329237"/>
          </a:xfrm>
        </p:spPr>
      </p:pic>
    </p:spTree>
    <p:extLst>
      <p:ext uri="{BB962C8B-B14F-4D97-AF65-F5344CB8AC3E}">
        <p14:creationId xmlns:p14="http://schemas.microsoft.com/office/powerpoint/2010/main" val="356907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DD99A-F8A2-0705-D91A-8BB884486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12" y="231910"/>
            <a:ext cx="11209376" cy="4908082"/>
          </a:xfrm>
        </p:spPr>
        <p:txBody>
          <a:bodyPr>
            <a:no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Perceptron Inputs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Perceptron inputs are called nodes.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The nodes have both a value and a weight.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Node Values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In the example above, the node values are: </a:t>
            </a:r>
            <a:r>
              <a:rPr lang="en-US" b="0" i="0" dirty="0">
                <a:solidFill>
                  <a:srgbClr val="DC143C"/>
                </a:solidFill>
                <a:effectLst/>
              </a:rPr>
              <a:t>1, 0, 1, 0, 1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The binary input values (0 or 1) can be interpreted as (no or yes) or (false or true).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Node Weights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Weights shows the strength of each node.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In the example above, the node weights are: </a:t>
            </a:r>
            <a:r>
              <a:rPr lang="en-US" b="0" i="0" dirty="0">
                <a:solidFill>
                  <a:srgbClr val="DC143C"/>
                </a:solidFill>
                <a:effectLst/>
              </a:rPr>
              <a:t>0.7, 0.6, 0.5, 0.3, 0.4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The Activation Function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The activation functions maps the result (the weighted sum) into a required value like 0 or 1.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In the example above, the activation function is simple: </a:t>
            </a:r>
            <a:r>
              <a:rPr lang="en-US" b="0" i="0" dirty="0">
                <a:solidFill>
                  <a:srgbClr val="DC143C"/>
                </a:solidFill>
                <a:effectLst/>
              </a:rPr>
              <a:t>(sum &gt; 1.5)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The binary output (1 or 0) can be interpreted as (yes or no) or (true or false).</a:t>
            </a:r>
          </a:p>
          <a:p>
            <a:pPr marL="0" indent="0">
              <a:buNone/>
            </a:pP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42148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6087-7629-2CB4-E766-6AB5FC930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i="0" dirty="0">
                <a:solidFill>
                  <a:srgbClr val="000000"/>
                </a:solidFill>
                <a:effectLst/>
              </a:rPr>
              <a:t>The Perceptron defines the first step into Neural Networks.</a:t>
            </a:r>
          </a:p>
          <a:p>
            <a:pPr algn="just"/>
            <a:r>
              <a:rPr lang="en-US" i="0" dirty="0">
                <a:solidFill>
                  <a:srgbClr val="000000"/>
                </a:solidFill>
                <a:effectLst/>
              </a:rPr>
              <a:t>Multi-Layer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Perceptrons</a:t>
            </a:r>
            <a:r>
              <a:rPr lang="en-US" i="0" dirty="0">
                <a:solidFill>
                  <a:srgbClr val="000000"/>
                </a:solidFill>
                <a:effectLst/>
              </a:rPr>
              <a:t> can be used for very sophisticated decision making.</a:t>
            </a:r>
          </a:p>
          <a:p>
            <a:pPr algn="just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002D7-028D-43AE-9AD8-249D75C6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Neural Networks">
            <a:extLst>
              <a:ext uri="{FF2B5EF4-FFF2-40B4-BE49-F238E27FC236}">
                <a16:creationId xmlns:a16="http://schemas.microsoft.com/office/drawing/2014/main" id="{993652ED-A8CA-5BE4-8182-863039C67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2" y="2765425"/>
            <a:ext cx="6729413" cy="302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419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70D4-0378-BE0C-EEF6-2471AAF67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i="0" dirty="0">
                <a:solidFill>
                  <a:srgbClr val="000000"/>
                </a:solidFill>
                <a:effectLst/>
              </a:rPr>
              <a:t>In the Neural Network Model, input data (yellow) are processed against a hidden layer (blue) and modified against more hidden layers (green) to produce the final output (red).</a:t>
            </a:r>
          </a:p>
          <a:p>
            <a:r>
              <a:rPr lang="en-US" i="0" u="sng" dirty="0">
                <a:solidFill>
                  <a:srgbClr val="000000"/>
                </a:solidFill>
                <a:effectLst/>
              </a:rPr>
              <a:t>The First Layer:</a:t>
            </a:r>
            <a:br>
              <a:rPr lang="en-US" i="0" u="sng" dirty="0">
                <a:solidFill>
                  <a:srgbClr val="000000"/>
                </a:solidFill>
                <a:effectLst/>
              </a:rPr>
            </a:br>
            <a:r>
              <a:rPr lang="en-US" i="0" dirty="0">
                <a:solidFill>
                  <a:srgbClr val="000000"/>
                </a:solidFill>
                <a:effectLst/>
              </a:rPr>
              <a:t>The 3 yellow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perceptrons</a:t>
            </a:r>
            <a:r>
              <a:rPr lang="en-US" i="0" dirty="0">
                <a:solidFill>
                  <a:srgbClr val="000000"/>
                </a:solidFill>
                <a:effectLst/>
              </a:rPr>
              <a:t> are making 3 simple decisions based on the input evidence. Each single decision is sent to the 4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perceptrons</a:t>
            </a:r>
            <a:r>
              <a:rPr lang="en-US" i="0" dirty="0">
                <a:solidFill>
                  <a:srgbClr val="000000"/>
                </a:solidFill>
                <a:effectLst/>
              </a:rPr>
              <a:t> in the next layer.</a:t>
            </a:r>
          </a:p>
          <a:p>
            <a:r>
              <a:rPr lang="en-US" i="0" u="sng" dirty="0">
                <a:solidFill>
                  <a:srgbClr val="000000"/>
                </a:solidFill>
                <a:effectLst/>
              </a:rPr>
              <a:t>The Second Layer:</a:t>
            </a:r>
            <a:br>
              <a:rPr lang="en-US" i="0" u="sng" dirty="0">
                <a:solidFill>
                  <a:srgbClr val="000000"/>
                </a:solidFill>
                <a:effectLst/>
              </a:rPr>
            </a:br>
            <a:r>
              <a:rPr lang="en-US" i="0" dirty="0">
                <a:solidFill>
                  <a:srgbClr val="000000"/>
                </a:solidFill>
                <a:effectLst/>
              </a:rPr>
              <a:t>The blue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perceptrons</a:t>
            </a:r>
            <a:r>
              <a:rPr lang="en-US" i="0" dirty="0">
                <a:solidFill>
                  <a:srgbClr val="000000"/>
                </a:solidFill>
                <a:effectLst/>
              </a:rPr>
              <a:t> are making decisions by weighing the results from the first layer. This layer make more complex decisions at a more abstract level than the first layer.</a:t>
            </a:r>
          </a:p>
          <a:p>
            <a:r>
              <a:rPr lang="en-US" i="0" u="sng" dirty="0">
                <a:solidFill>
                  <a:srgbClr val="000000"/>
                </a:solidFill>
                <a:effectLst/>
              </a:rPr>
              <a:t>The Third Layer:</a:t>
            </a:r>
            <a:br>
              <a:rPr lang="en-US" i="0" u="sng" dirty="0">
                <a:solidFill>
                  <a:srgbClr val="000000"/>
                </a:solidFill>
                <a:effectLst/>
              </a:rPr>
            </a:br>
            <a:r>
              <a:rPr lang="en-US" i="0" dirty="0">
                <a:solidFill>
                  <a:srgbClr val="000000"/>
                </a:solidFill>
                <a:effectLst/>
              </a:rPr>
              <a:t>Even more complex decisions are made by the green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perceptons</a:t>
            </a:r>
            <a:r>
              <a:rPr lang="en-US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just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F2A75-BCAE-AC96-8FC0-B0D84B9D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915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3F9B-C964-49D8-1999-EBEC507C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BCD0B46-D337-4EDD-C40E-EFDA0956A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8" t="13189" r="19843" b="7047"/>
          <a:stretch/>
        </p:blipFill>
        <p:spPr>
          <a:xfrm>
            <a:off x="1560945" y="1136650"/>
            <a:ext cx="8811491" cy="4908550"/>
          </a:xfrm>
        </p:spPr>
      </p:pic>
    </p:spTree>
    <p:extLst>
      <p:ext uri="{BB962C8B-B14F-4D97-AF65-F5344CB8AC3E}">
        <p14:creationId xmlns:p14="http://schemas.microsoft.com/office/powerpoint/2010/main" val="300804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6C57-C238-94FE-10CF-1CFA255A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FC8CD91-CAAB-5CFC-B335-C2A581EAD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5" t="13538" r="19710" b="7056"/>
          <a:stretch/>
        </p:blipFill>
        <p:spPr>
          <a:xfrm>
            <a:off x="1237674" y="1136650"/>
            <a:ext cx="8346624" cy="4908550"/>
          </a:xfrm>
        </p:spPr>
      </p:pic>
    </p:spTree>
    <p:extLst>
      <p:ext uri="{BB962C8B-B14F-4D97-AF65-F5344CB8AC3E}">
        <p14:creationId xmlns:p14="http://schemas.microsoft.com/office/powerpoint/2010/main" val="227401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70D3-D5EE-10C9-13D3-A8C3305D8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“Data processing system consisting of a large number of simple, highly interconnected processing elements (artificial neurons) in an architecture inspired by the structure of the cerebral cortex of the brain”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4FB7A-D7C9-94B4-FC80-4DA7B624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 of ANN</a:t>
            </a:r>
          </a:p>
        </p:txBody>
      </p:sp>
    </p:spTree>
    <p:extLst>
      <p:ext uri="{BB962C8B-B14F-4D97-AF65-F5344CB8AC3E}">
        <p14:creationId xmlns:p14="http://schemas.microsoft.com/office/powerpoint/2010/main" val="1282881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538B8E6-5EDD-07C4-0F68-56E85351A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3" t="13160" r="20238" b="7433"/>
          <a:stretch/>
        </p:blipFill>
        <p:spPr>
          <a:xfrm>
            <a:off x="1910281" y="1136650"/>
            <a:ext cx="8790915" cy="49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4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990BE-15A5-768D-C8E2-81B310B1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i="0" dirty="0">
                <a:solidFill>
                  <a:srgbClr val="000000"/>
                </a:solidFill>
                <a:effectLst/>
              </a:rPr>
              <a:t>Artificial Neural Networks are normally called Neural Networks (NN).</a:t>
            </a:r>
          </a:p>
          <a:p>
            <a:pPr algn="just">
              <a:lnSpc>
                <a:spcPct val="150000"/>
              </a:lnSpc>
            </a:pPr>
            <a:r>
              <a:rPr lang="en-US" i="0" dirty="0">
                <a:solidFill>
                  <a:srgbClr val="000000"/>
                </a:solidFill>
                <a:effectLst/>
              </a:rPr>
              <a:t>Neural Networks is the essence of Deep Learning.</a:t>
            </a: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/>
              <a:t>Neural network: information processing paradigm inspired by biological nervous systems, such as our brain.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Structure: large number of highly interconnected processing elements (neurons) working together 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Like people, they learn from experience (by example) 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5EC10-6274-5C35-076B-BA5F6815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note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85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63D082-3D77-1583-17BD-42488A29E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328" y="1136650"/>
            <a:ext cx="7677682" cy="49085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0C3E2-590D-1EE4-78A7-3E2F879F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02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3CC085-982A-12EC-7B09-DC4D70E2A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630" y="511960"/>
            <a:ext cx="8815031" cy="5873483"/>
          </a:xfrm>
        </p:spPr>
      </p:pic>
    </p:spTree>
    <p:extLst>
      <p:ext uri="{BB962C8B-B14F-4D97-AF65-F5344CB8AC3E}">
        <p14:creationId xmlns:p14="http://schemas.microsoft.com/office/powerpoint/2010/main" val="319358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F23761-0B49-469B-4291-A54B8B7D4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646" y="1136650"/>
            <a:ext cx="8590645" cy="49085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E107CB-D251-E247-1606-EB9AA5C2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9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6F273A-23D1-D636-C9C2-7EAEE91C6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213" y="812662"/>
            <a:ext cx="9297908" cy="52325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6DAFCF-6464-4F1D-4B5B-E0B0AB1F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35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6DECEA-93F7-AB97-E63C-2640D77D6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08" y="1136650"/>
            <a:ext cx="8209722" cy="49085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FCBE63-2543-0E26-542E-1A0621B3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9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C4F15-8BB8-6982-A2ED-89853EC42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an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Artificial Neuron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the simplest possible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original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was designed to take a number of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inputs, and produce one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output (0 or 1).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idea was to use different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represent the importance of each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that the sum of the values should be greater than a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value before making a decision like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or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(0 or 1).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4287E-F8BD-3964-C70C-E544AB79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Perceptron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pic>
        <p:nvPicPr>
          <p:cNvPr id="1026" name="Picture 2" descr="Perceptron">
            <a:extLst>
              <a:ext uri="{FF2B5EF4-FFF2-40B4-BE49-F238E27FC236}">
                <a16:creationId xmlns:a16="http://schemas.microsoft.com/office/drawing/2014/main" id="{01BDAC82-9B93-8938-95D0-0F27BF248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89" y="214313"/>
            <a:ext cx="4012311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4080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683</Words>
  <Application>Microsoft Office PowerPoint</Application>
  <PresentationFormat>Widescreen</PresentationFormat>
  <Paragraphs>64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1_Office Theme</vt:lpstr>
      <vt:lpstr>PowerPoint Presentation</vt:lpstr>
      <vt:lpstr>Definition of ANN</vt:lpstr>
      <vt:lpstr>Points to note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Perceptron </vt:lpstr>
      <vt:lpstr>Perceptron Example </vt:lpstr>
      <vt:lpstr>The Perceptron Algorithm </vt:lpstr>
      <vt:lpstr>PowerPoint Presentation</vt:lpstr>
      <vt:lpstr>Perceptron Terminology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saraths</dc:creator>
  <cp:lastModifiedBy>saraths</cp:lastModifiedBy>
  <cp:revision>77</cp:revision>
  <dcterms:created xsi:type="dcterms:W3CDTF">2024-04-16T05:05:28Z</dcterms:created>
  <dcterms:modified xsi:type="dcterms:W3CDTF">2024-07-12T07:44:01Z</dcterms:modified>
</cp:coreProperties>
</file>