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1" r:id="rId2"/>
    <p:sldId id="263" r:id="rId3"/>
    <p:sldId id="264" r:id="rId4"/>
    <p:sldId id="257" r:id="rId5"/>
    <p:sldId id="258" r:id="rId6"/>
    <p:sldId id="435" r:id="rId7"/>
    <p:sldId id="385" r:id="rId8"/>
    <p:sldId id="259" r:id="rId9"/>
    <p:sldId id="260" r:id="rId10"/>
    <p:sldId id="436" r:id="rId11"/>
    <p:sldId id="262" r:id="rId12"/>
    <p:sldId id="390" r:id="rId13"/>
    <p:sldId id="391" r:id="rId14"/>
    <p:sldId id="450" r:id="rId15"/>
    <p:sldId id="451" r:id="rId16"/>
    <p:sldId id="452" r:id="rId17"/>
    <p:sldId id="440" r:id="rId18"/>
    <p:sldId id="438" r:id="rId19"/>
    <p:sldId id="365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5:44:2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3T05:48:44.22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6B02-F0BA-4394-9500-A969C8BD79D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C1D3-7757-4BCC-B476-9D578282C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905D-8268-48C1-8848-79EEFBA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04B8-8C0F-4FB0-BC4D-C08F2A56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715F-EB40-4E19-B6BC-D80AC26B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B516E-D05C-4E1D-A17D-E8EFC4EE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0320F-C5B0-4EBA-942F-F26FA6E2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74DD-8A0C-41E1-AE68-63EFB00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4223-D21C-4D27-AB46-421825D83E38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418DB-003D-4326-B101-C76E765E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2DA07-C9C3-4C2B-BDE4-FF31352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3C-2DE3-4F83-9173-C01FCB366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8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wp-content/uploads/2015/09/Bayes_rule-300x172.png" TargetMode="External"/><Relationship Id="rId7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281185" y="424164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9ACD2-71BB-482D-935F-6B05ACDC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925"/>
            <a:ext cx="10284737" cy="5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1FC2-ED3D-4552-A0DB-1DB6A2D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Prediction on test data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9638E-4CC7-41F0-AE2C-5D571DB9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791335"/>
            <a:ext cx="8877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13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b="1" dirty="0">
              <a:solidFill>
                <a:srgbClr val="0B5ED7"/>
              </a:solidFill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1400" b="1" dirty="0">
              <a:solidFill>
                <a:srgbClr val="0B5ED7"/>
              </a:solidFill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dirty="0">
              <a:solidFill>
                <a:srgbClr val="0B5ED7"/>
              </a:solidFill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Naïve Bayesian Classifier Algorithm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39907" y="1463040"/>
                <a:ext cx="7734300" cy="4053840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b="1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b="1" dirty="0">
                    <a:solidFill>
                      <a:prstClr val="black"/>
                    </a:solidFill>
                  </a:rPr>
                  <a:t>Input</a:t>
                </a:r>
                <a:r>
                  <a:rPr lang="en-US" dirty="0">
                    <a:solidFill>
                      <a:prstClr val="black"/>
                    </a:solidFill>
                  </a:rPr>
                  <a:t>:   Given a set of </a:t>
                </a:r>
                <a:r>
                  <a:rPr lang="en-US" i="1" dirty="0">
                    <a:solidFill>
                      <a:prstClr val="black"/>
                    </a:solidFill>
                  </a:rPr>
                  <a:t>k</a:t>
                </a:r>
                <a:r>
                  <a:rPr lang="en-US" dirty="0">
                    <a:solidFill>
                      <a:prstClr val="black"/>
                    </a:solidFill>
                  </a:rPr>
                  <a:t> mutually exclusive and exhaustive classes </a:t>
                </a:r>
                <a:r>
                  <a:rPr lang="en-IN" i="1" dirty="0">
                    <a:solidFill>
                      <a:schemeClr val="tx1"/>
                    </a:solidFill>
                  </a:rPr>
                  <a:t>C</a:t>
                </a:r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which have prior probabilities </a:t>
                </a:r>
                <a:r>
                  <a:rPr lang="en-IN" i="1" dirty="0">
                    <a:solidFill>
                      <a:schemeClr val="tx1"/>
                    </a:solidFill>
                  </a:rPr>
                  <a:t>P(C</a:t>
                </a:r>
                <a:r>
                  <a:rPr lang="en-IN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IN" i="1" dirty="0">
                    <a:solidFill>
                      <a:schemeClr val="tx1"/>
                    </a:solidFill>
                  </a:rPr>
                  <a:t>), P(C</a:t>
                </a:r>
                <a:r>
                  <a:rPr lang="en-IN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IN" i="1" dirty="0">
                    <a:solidFill>
                      <a:schemeClr val="tx1"/>
                    </a:solidFill>
                  </a:rPr>
                  <a:t>),….. P(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C</a:t>
                </a:r>
                <a:r>
                  <a:rPr lang="en-IN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IN" i="1" dirty="0">
                    <a:solidFill>
                      <a:schemeClr val="tx1"/>
                    </a:solidFill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en-IN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dirty="0">
                    <a:solidFill>
                      <a:schemeClr val="tx1"/>
                    </a:solidFill>
                  </a:rPr>
                  <a:t>There are </a:t>
                </a:r>
                <a:r>
                  <a:rPr lang="en-IN" i="1" dirty="0">
                    <a:solidFill>
                      <a:schemeClr val="tx1"/>
                    </a:solidFill>
                  </a:rPr>
                  <a:t>n</a:t>
                </a:r>
                <a:r>
                  <a:rPr lang="en-IN" dirty="0">
                    <a:solidFill>
                      <a:schemeClr val="tx1"/>
                    </a:solidFill>
                  </a:rPr>
                  <a:t>-attribute set </a:t>
                </a:r>
                <a:r>
                  <a:rPr lang="en-IN" i="1" dirty="0">
                    <a:solidFill>
                      <a:schemeClr val="tx1"/>
                    </a:solidFill>
                  </a:rPr>
                  <a:t>A</a:t>
                </a:r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which for a given instance have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,…..,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just"/>
                <a:endParaRPr lang="en-IN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b="1" dirty="0">
                    <a:solidFill>
                      <a:schemeClr val="tx1"/>
                    </a:solidFill>
                  </a:rPr>
                  <a:t>Step</a:t>
                </a:r>
                <a:r>
                  <a:rPr lang="en-IN" dirty="0">
                    <a:solidFill>
                      <a:schemeClr val="tx1"/>
                    </a:solidFill>
                  </a:rPr>
                  <a:t>: 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calculate the class condition probabilities,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dirty="0">
                    <a:solidFill>
                      <a:schemeClr val="tx1"/>
                    </a:solidFill>
                  </a:rPr>
                  <a:t> = 1,2,…..,</a:t>
                </a:r>
                <a:r>
                  <a:rPr lang="en-IN" i="1" dirty="0">
                    <a:solidFill>
                      <a:schemeClr val="tx1"/>
                    </a:solidFill>
                  </a:rPr>
                  <a:t>k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,…..,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IN" b="1" dirty="0">
                  <a:solidFill>
                    <a:schemeClr val="tx1"/>
                  </a:solidFill>
                </a:endParaRPr>
              </a:p>
              <a:p>
                <a:r>
                  <a:rPr lang="en-IN" b="1" dirty="0">
                    <a:solidFill>
                      <a:schemeClr val="tx1"/>
                    </a:solidFill>
                  </a:rPr>
                  <a:t>Output</a:t>
                </a:r>
                <a:r>
                  <a:rPr lang="en-IN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classification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07" y="1463040"/>
                <a:ext cx="7734300" cy="4053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79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Pros</a:t>
            </a:r>
          </a:p>
          <a:p>
            <a:r>
              <a:rPr lang="en-GB" sz="2400" dirty="0"/>
              <a:t>simple and easy to implement</a:t>
            </a:r>
          </a:p>
          <a:p>
            <a:r>
              <a:rPr lang="en-GB" sz="2400" dirty="0"/>
              <a:t>doesn’t require as much training data</a:t>
            </a:r>
          </a:p>
          <a:p>
            <a:r>
              <a:rPr lang="en-GB" sz="2400" dirty="0"/>
              <a:t>handles both continuous and discrete data</a:t>
            </a:r>
          </a:p>
          <a:p>
            <a:r>
              <a:rPr lang="en-GB" sz="2400" dirty="0"/>
              <a:t>fast and can be used to make real-time predictions</a:t>
            </a:r>
          </a:p>
          <a:p>
            <a:r>
              <a:rPr lang="en-GB" sz="2400" dirty="0"/>
              <a:t>not sensitive to irrelevant features 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Cons</a:t>
            </a:r>
          </a:p>
          <a:p>
            <a:pPr marL="762635" lvl="1" indent="-342900"/>
            <a:r>
              <a:rPr lang="en-GB" dirty="0"/>
              <a:t>assumption of independent predictors</a:t>
            </a:r>
          </a:p>
          <a:p>
            <a:pPr marL="762635" lvl="1" indent="-342900"/>
            <a:r>
              <a:rPr lang="en-GB" dirty="0"/>
              <a:t>zero frequency problem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Naïve Bayesian Classifier Pros and Cons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68A357-A913-8ADD-EEFE-820A8830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2175"/>
              </p:ext>
            </p:extLst>
          </p:nvPr>
        </p:nvGraphicFramePr>
        <p:xfrm>
          <a:off x="571500" y="1136650"/>
          <a:ext cx="11209334" cy="523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825">
                  <a:extLst>
                    <a:ext uri="{9D8B030D-6E8A-4147-A177-3AD203B41FA5}">
                      <a16:colId xmlns:a16="http://schemas.microsoft.com/office/drawing/2014/main" val="3462201111"/>
                    </a:ext>
                  </a:extLst>
                </a:gridCol>
                <a:gridCol w="2521888">
                  <a:extLst>
                    <a:ext uri="{9D8B030D-6E8A-4147-A177-3AD203B41FA5}">
                      <a16:colId xmlns:a16="http://schemas.microsoft.com/office/drawing/2014/main" val="3077888532"/>
                    </a:ext>
                  </a:extLst>
                </a:gridCol>
                <a:gridCol w="2010694">
                  <a:extLst>
                    <a:ext uri="{9D8B030D-6E8A-4147-A177-3AD203B41FA5}">
                      <a16:colId xmlns:a16="http://schemas.microsoft.com/office/drawing/2014/main" val="1569502094"/>
                    </a:ext>
                  </a:extLst>
                </a:gridCol>
                <a:gridCol w="1942534">
                  <a:extLst>
                    <a:ext uri="{9D8B030D-6E8A-4147-A177-3AD203B41FA5}">
                      <a16:colId xmlns:a16="http://schemas.microsoft.com/office/drawing/2014/main" val="1150960450"/>
                    </a:ext>
                  </a:extLst>
                </a:gridCol>
                <a:gridCol w="3595393">
                  <a:extLst>
                    <a:ext uri="{9D8B030D-6E8A-4147-A177-3AD203B41FA5}">
                      <a16:colId xmlns:a16="http://schemas.microsoft.com/office/drawing/2014/main" val="16943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Swim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Crawl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Class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90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2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7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8179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6234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Rarely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Animal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6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Animal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58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9119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3636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5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966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Rarely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5856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6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E0529-0305-4149-9233-F595D428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43" y="760210"/>
            <a:ext cx="7458075" cy="3076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94977-0050-476D-9196-BC001239B987}"/>
              </a:ext>
            </a:extLst>
          </p:cNvPr>
          <p:cNvSpPr/>
          <p:nvPr/>
        </p:nvSpPr>
        <p:spPr>
          <a:xfrm>
            <a:off x="1620520" y="3836785"/>
            <a:ext cx="895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1435" lvl="8" indent="-342900" algn="just"/>
            <a:endParaRPr lang="en-US" sz="800" dirty="0">
              <a:ea typeface="Cambria Math" panose="02040503050406030204" pitchFamily="18" charset="0"/>
            </a:endParaRPr>
          </a:p>
          <a:p>
            <a:pPr marL="762635" lvl="1" indent="-342900" algn="just"/>
            <a:r>
              <a:rPr lang="en-US" dirty="0">
                <a:ea typeface="Cambria Math" panose="02040503050406030204" pitchFamily="18" charset="0"/>
              </a:rPr>
              <a:t>If the posterior probability for one of the attributes is zero, then the overall class-conditional probability for the class vanishes.</a:t>
            </a:r>
          </a:p>
          <a:p>
            <a:pPr marL="2591435" lvl="8" indent="-342900" algn="just"/>
            <a:endParaRPr lang="en-US" sz="800" dirty="0">
              <a:ea typeface="Cambria Math" panose="02040503050406030204" pitchFamily="18" charset="0"/>
            </a:endParaRPr>
          </a:p>
          <a:p>
            <a:pPr marL="762635" lvl="1" indent="-342900" algn="just"/>
            <a:endParaRPr lang="en-US" dirty="0">
              <a:ea typeface="Cambria Math" panose="02040503050406030204" pitchFamily="18" charset="0"/>
            </a:endParaRPr>
          </a:p>
          <a:p>
            <a:pPr marL="396875" indent="-342900" algn="just"/>
            <a:r>
              <a:rPr lang="en-US" sz="2000" dirty="0">
                <a:ea typeface="Cambria Math" panose="02040503050406030204" pitchFamily="18" charset="0"/>
              </a:rPr>
              <a:t>This problem can be addressed by using the </a:t>
            </a:r>
            <a:r>
              <a:rPr lang="en-US" sz="2000" dirty="0">
                <a:solidFill>
                  <a:srgbClr val="A50021"/>
                </a:solidFill>
                <a:ea typeface="Cambria Math" panose="02040503050406030204" pitchFamily="18" charset="0"/>
              </a:rPr>
              <a:t>M-estimate approach</a:t>
            </a:r>
            <a:r>
              <a:rPr lang="en-US" sz="2000" dirty="0"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CE4C92-D9C2-4B54-B7FE-07F16E15D7B0}"/>
              </a:ext>
            </a:extLst>
          </p:cNvPr>
          <p:cNvSpPr txBox="1">
            <a:spLocks/>
          </p:cNvSpPr>
          <p:nvPr/>
        </p:nvSpPr>
        <p:spPr>
          <a:xfrm>
            <a:off x="854222" y="188710"/>
            <a:ext cx="9955235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 to overcome zero frequency problem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2D577-72A4-BFD5-59B1-D6300A999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17"/>
          <a:stretch/>
        </p:blipFill>
        <p:spPr>
          <a:xfrm>
            <a:off x="1531093" y="5389075"/>
            <a:ext cx="6662293" cy="9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47B3B-B60D-4F69-A918-3BF0384E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20" y="874584"/>
            <a:ext cx="7757241" cy="29527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5D31DC-BE01-4802-93FF-387BF4637741}"/>
              </a:ext>
            </a:extLst>
          </p:cNvPr>
          <p:cNvSpPr txBox="1">
            <a:spLocks/>
          </p:cNvSpPr>
          <p:nvPr/>
        </p:nvSpPr>
        <p:spPr>
          <a:xfrm>
            <a:off x="854222" y="188710"/>
            <a:ext cx="9955235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M-Estimate Approach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64651-EF2D-8636-7883-799F1129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01" y="3895898"/>
            <a:ext cx="7555560" cy="21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D752-4A18-4966-95FB-94BEB1A8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3547828" cy="2094831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Generative classifier learn joint probability p(</a:t>
            </a:r>
            <a:r>
              <a:rPr lang="en-GB" sz="2400" dirty="0" err="1"/>
              <a:t>x,y</a:t>
            </a:r>
            <a:r>
              <a:rPr lang="en-GB" sz="2400" dirty="0"/>
              <a:t>) and use </a:t>
            </a:r>
            <a:r>
              <a:rPr lang="en-GB" sz="2400" dirty="0" err="1"/>
              <a:t>bayes’rule</a:t>
            </a:r>
            <a:r>
              <a:rPr lang="en-GB" sz="2400" dirty="0"/>
              <a:t> for computing P(</a:t>
            </a:r>
            <a:r>
              <a:rPr lang="en-GB" sz="2400" dirty="0" err="1"/>
              <a:t>y|x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Discriminative models directly learn p(</a:t>
            </a:r>
            <a:r>
              <a:rPr lang="en-GB" sz="2400" dirty="0" err="1"/>
              <a:t>y|x</a:t>
            </a:r>
            <a:r>
              <a:rPr lang="en-GB" sz="2400" dirty="0"/>
              <a:t>) from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AEF5-877C-4A31-A20A-C0558EEE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Generative Model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48FB6-018B-4ADE-8D45-DEBD18F5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73844"/>
            <a:ext cx="3324225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E4ED0-371F-4305-A36E-65842E3C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1" y="3097610"/>
            <a:ext cx="7991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8F95-5AEF-4FA9-9BBB-AE2C5DA1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Naive Bayes is a probabilistic supervised learning algorithm</a:t>
            </a:r>
          </a:p>
          <a:p>
            <a:r>
              <a:rPr lang="en-US" dirty="0"/>
              <a:t>Based on the independence assumption . Called “</a:t>
            </a:r>
            <a:r>
              <a:rPr lang="en-GB" dirty="0"/>
              <a:t>Naïve”  because of this assumption</a:t>
            </a:r>
          </a:p>
          <a:p>
            <a:r>
              <a:rPr lang="en-GB" dirty="0"/>
              <a:t>Uses  prior knowledge with observed data</a:t>
            </a:r>
          </a:p>
          <a:p>
            <a:r>
              <a:rPr lang="en-US" dirty="0"/>
              <a:t>Training and testing is very easy and fast</a:t>
            </a:r>
          </a:p>
          <a:p>
            <a:r>
              <a:rPr lang="en-US" altLang="en-US" dirty="0"/>
              <a:t>Generative classifier model</a:t>
            </a:r>
            <a:endParaRPr lang="en-GB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08B37-8E7D-4F55-AE6E-A770828E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626036" y="2928512"/>
            <a:ext cx="8506500" cy="222714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BD0D9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/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B197A-DA83-4B58-811B-CFF03332A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99" y="1137256"/>
                <a:ext cx="7277855" cy="490808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solidFill>
                      <a:prstClr val="black"/>
                    </a:solidFill>
                  </a:rPr>
                  <a:t>Given a dataset 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rgbClr val="A50021"/>
                    </a:solidFill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</a:rPr>
                  <a:t>a set of classes C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, the </a:t>
                </a:r>
                <a:r>
                  <a:rPr lang="en-IN" sz="2400" dirty="0">
                    <a:solidFill>
                      <a:srgbClr val="FF0000"/>
                    </a:solidFill>
                  </a:rPr>
                  <a:t>classification problem </a:t>
                </a:r>
                <a:r>
                  <a:rPr lang="en-IN" sz="2400" dirty="0">
                    <a:solidFill>
                      <a:schemeClr val="tx1"/>
                    </a:solidFill>
                  </a:rPr>
                  <a:t>is to define a mapping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, 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is assigned to one class.</a:t>
                </a:r>
              </a:p>
              <a:p>
                <a:pPr algn="just"/>
                <a:r>
                  <a:rPr lang="en-GB" sz="2400" dirty="0"/>
                  <a:t>Naïve Bayes algorithm is a supervised learning algorithm, which is based on </a:t>
                </a:r>
                <a:r>
                  <a:rPr lang="en-GB" sz="2400" b="1" dirty="0"/>
                  <a:t>Bayes theorem</a:t>
                </a:r>
                <a:r>
                  <a:rPr lang="en-GB" sz="2400" dirty="0"/>
                  <a:t> and used for solving classification problems</a:t>
                </a:r>
              </a:p>
              <a:p>
                <a:pPr algn="just"/>
                <a:r>
                  <a:rPr lang="en-GB" sz="2400" dirty="0"/>
                  <a:t>Probabilistic Approach to Learning. Instead of learning F: X → C, learn P(C|X). </a:t>
                </a:r>
              </a:p>
              <a:p>
                <a:pPr algn="just"/>
                <a:r>
                  <a:rPr lang="en-GB" sz="2400" dirty="0"/>
                  <a:t>Can design algorithms that learn functions with uncertain outcomes </a:t>
                </a:r>
              </a:p>
              <a:p>
                <a:pPr algn="just"/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B197A-DA83-4B58-811B-CFF03332A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99" y="1137256"/>
                <a:ext cx="7277855" cy="4908082"/>
              </a:xfrm>
              <a:blipFill>
                <a:blip r:embed="rId2"/>
                <a:stretch>
                  <a:fillRect l="-1173" t="-1739" r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28030F0-B252-485B-9C63-9745092C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Naïve Bayes Classifier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62AFEB-E762-4DC5-9550-DCD710AF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43" y="2644283"/>
            <a:ext cx="3985841" cy="257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12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CF4-29D6-401B-B731-6A4C44C6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Text Classification using Naïve Bayes 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FA83E-4F78-42D4-83DD-571EEAEB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5" y="3348711"/>
            <a:ext cx="5046345" cy="20743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6D10F4-39EC-4FF1-AE5B-A100F58A3A52}"/>
              </a:ext>
            </a:extLst>
          </p:cNvPr>
          <p:cNvSpPr/>
          <p:nvPr/>
        </p:nvSpPr>
        <p:spPr>
          <a:xfrm>
            <a:off x="1986280" y="1978648"/>
            <a:ext cx="8816975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monitoring: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feedback: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research: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1D135-CE97-4C3E-A3EE-C45A4DC53CF3}"/>
              </a:ext>
            </a:extLst>
          </p:cNvPr>
          <p:cNvSpPr/>
          <p:nvPr/>
        </p:nvSpPr>
        <p:spPr>
          <a:xfrm>
            <a:off x="1429571" y="1251902"/>
            <a:ext cx="4378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(NLP) task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include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9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C5A0-FB28-47D2-B906-5CFF19D1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Bag of words representation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2A212-F5F2-41B0-ACA7-C1AA9B2F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4" y="1080713"/>
            <a:ext cx="4176680" cy="1736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D4DA6-0465-4C4A-8DAA-0AC9A402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12" y="2901965"/>
            <a:ext cx="2528017" cy="1674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9AE52-8796-4CA2-BFEE-33CCE325A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191" y="4661938"/>
            <a:ext cx="2528017" cy="168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07A4E-E1C9-41FB-9314-39E84E726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599" y="1298575"/>
            <a:ext cx="4986101" cy="2130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87106-6EBD-4BE1-9FFA-EDC5BDC550A4}"/>
              </a:ext>
            </a:extLst>
          </p:cNvPr>
          <p:cNvSpPr/>
          <p:nvPr/>
        </p:nvSpPr>
        <p:spPr>
          <a:xfrm>
            <a:off x="4351474" y="4576776"/>
            <a:ext cx="7624626" cy="106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A bag-of-words model, is a way of extracting features from text to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 describe vocabulary of known words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To reduce vocabulary size, apply text cleaning techniques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0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0E1A-3E3B-4CEA-A2F0-3EDF7FA3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Naïve Bayes Classifier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0B930-82D7-45F1-91C6-211DBE15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1281520"/>
            <a:ext cx="4128452" cy="1534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E5E91-3BB7-412B-AFB7-F38B4FFB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2815590"/>
            <a:ext cx="4578350" cy="1969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BC31A-7AAD-4B8C-92AC-2E3BC26F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43" y="5266477"/>
            <a:ext cx="3930968" cy="6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8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4EBA-063A-4200-8503-1E312D6D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Assumptions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FAB4C-EE6D-4F6C-8C20-CF9390DA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72" y="1786255"/>
            <a:ext cx="7406971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DA80B-AEEF-4C1F-8A0F-6B4D1EF5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70" y="4384357"/>
            <a:ext cx="4533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A5476-A3C1-4F83-A924-681FC3A3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Naïve Bayes Learning 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74E1A-8EF9-4FD6-96EB-FA01D03B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32" y="1629625"/>
            <a:ext cx="7161923" cy="34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E19C6-76C4-4DBC-B39C-4A4A105F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942975"/>
            <a:ext cx="86963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287E-F5F8-4967-908D-5B4DEB0A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Bag of Words representation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the class of document is computed using Bayes theorem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class with highest posterior probability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4EC5-08DB-49AD-9814-2D63A386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37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81C1-31E2-4308-B4F2-82FD3B00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References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B91F2-74BA-4032-A2B5-5C693D629930}"/>
              </a:ext>
            </a:extLst>
          </p:cNvPr>
          <p:cNvSpPr/>
          <p:nvPr/>
        </p:nvSpPr>
        <p:spPr>
          <a:xfrm>
            <a:off x="1097826" y="1791454"/>
            <a:ext cx="556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https://web.stanford.edu/class/cs124/lec/naivebayes.pdf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0DCE-8755-4F1E-BE1A-2C9FFD5CD022}"/>
              </a:ext>
            </a:extLst>
          </p:cNvPr>
          <p:cNvSpPr/>
          <p:nvPr/>
        </p:nvSpPr>
        <p:spPr>
          <a:xfrm>
            <a:off x="1097826" y="2364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https://nlp.stanford.edu/IR-book/html/htmledition/naive-bayes-text-classification-1.html</a:t>
            </a:r>
          </a:p>
        </p:txBody>
      </p:sp>
    </p:spTree>
    <p:extLst>
      <p:ext uri="{BB962C8B-B14F-4D97-AF65-F5344CB8AC3E}">
        <p14:creationId xmlns:p14="http://schemas.microsoft.com/office/powerpoint/2010/main" val="7076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C477-FE52-4788-8BAC-B9267E7C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Face Recognition</a:t>
            </a:r>
          </a:p>
          <a:p>
            <a:r>
              <a:rPr lang="en-GB" dirty="0"/>
              <a:t>Weather Prediction </a:t>
            </a:r>
          </a:p>
          <a:p>
            <a:r>
              <a:rPr lang="en-GB" dirty="0"/>
              <a:t>Medical Diagnosis </a:t>
            </a:r>
          </a:p>
          <a:p>
            <a:r>
              <a:rPr lang="en-GB" dirty="0"/>
              <a:t>News Classification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6F90-B194-4A88-B00D-0934B24D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Applications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6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AE4E1-1908-44B8-B324-E926CB55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4" y="635717"/>
            <a:ext cx="11627243" cy="54669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297639-110D-4967-887E-E543111D5665}"/>
              </a:ext>
            </a:extLst>
          </p:cNvPr>
          <p:cNvSpPr/>
          <p:nvPr/>
        </p:nvSpPr>
        <p:spPr>
          <a:xfrm>
            <a:off x="581477" y="6310079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</a:t>
            </a:r>
            <a:r>
              <a:rPr lang="en-GB" dirty="0" err="1"/>
              <a:t>lides</a:t>
            </a:r>
            <a:r>
              <a:rPr lang="en-GB" dirty="0"/>
              <a:t> taken from Josh </a:t>
            </a:r>
            <a:r>
              <a:rPr lang="en-GB" dirty="0" err="1"/>
              <a:t>Starmer</a:t>
            </a:r>
            <a:r>
              <a:rPr lang="en-GB" dirty="0"/>
              <a:t>, </a:t>
            </a:r>
            <a:r>
              <a:rPr lang="en-GB" dirty="0" err="1"/>
              <a:t>statquest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320AF9-85AA-4480-8E14-7FE0ADB5DC39}"/>
                  </a:ext>
                </a:extLst>
              </p14:cNvPr>
              <p14:cNvContentPartPr/>
              <p14:nvPr/>
            </p14:nvContentPartPr>
            <p14:xfrm>
              <a:off x="2756421" y="101975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320AF9-85AA-4480-8E14-7FE0ADB5DC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421" y="10111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F8A665-2287-7A5A-2417-104AA11E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Example: Normal / Spam mail Classification</a:t>
            </a:r>
            <a:br>
              <a:rPr lang="en-GB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7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A7102-82C6-40D1-ACD0-1A3AB7B5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5" y="880859"/>
            <a:ext cx="9163050" cy="5076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B4B0CC-2D2C-4907-9DC2-C3C5555FFE9A}"/>
              </a:ext>
            </a:extLst>
          </p:cNvPr>
          <p:cNvSpPr txBox="1">
            <a:spLocks/>
          </p:cNvSpPr>
          <p:nvPr/>
        </p:nvSpPr>
        <p:spPr>
          <a:xfrm>
            <a:off x="330200" y="111363"/>
            <a:ext cx="10515600" cy="468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Example: Normal / Spam mail Classification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D4C05-ACCD-44BE-95B6-FF24E5B1F439}"/>
              </a:ext>
            </a:extLst>
          </p:cNvPr>
          <p:cNvSpPr/>
          <p:nvPr/>
        </p:nvSpPr>
        <p:spPr>
          <a:xfrm>
            <a:off x="581477" y="6310079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</a:t>
            </a:r>
            <a:r>
              <a:rPr lang="en-GB" dirty="0" err="1"/>
              <a:t>lides</a:t>
            </a:r>
            <a:r>
              <a:rPr lang="en-GB" dirty="0"/>
              <a:t> taken from Josh </a:t>
            </a:r>
            <a:r>
              <a:rPr lang="en-GB" dirty="0" err="1"/>
              <a:t>Starmer</a:t>
            </a:r>
            <a:r>
              <a:rPr lang="en-GB" dirty="0"/>
              <a:t>, </a:t>
            </a:r>
            <a:r>
              <a:rPr lang="en-GB" dirty="0" err="1"/>
              <a:t>statquest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2E57B0-FEF9-4E0C-A65A-53C645B8017B}"/>
                  </a:ext>
                </a:extLst>
              </p14:cNvPr>
              <p14:cNvContentPartPr/>
              <p14:nvPr/>
            </p14:nvContentPartPr>
            <p14:xfrm>
              <a:off x="6135021" y="59895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2E57B0-FEF9-4E0C-A65A-53C645B80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7381" y="588155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B3D0B-9607-4525-B76B-AC48BCC0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952830"/>
            <a:ext cx="9652010" cy="49523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3C7810-A7A8-4D2C-8916-893ACC116FE0}"/>
              </a:ext>
            </a:extLst>
          </p:cNvPr>
          <p:cNvSpPr txBox="1">
            <a:spLocks/>
          </p:cNvSpPr>
          <p:nvPr/>
        </p:nvSpPr>
        <p:spPr>
          <a:xfrm>
            <a:off x="330200" y="111363"/>
            <a:ext cx="10515600" cy="468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Example: Normal / Spam mail Classification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F766B-4E45-4CB6-A171-1561DD0FEB68}"/>
              </a:ext>
            </a:extLst>
          </p:cNvPr>
          <p:cNvSpPr/>
          <p:nvPr/>
        </p:nvSpPr>
        <p:spPr>
          <a:xfrm>
            <a:off x="581477" y="6310079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</a:t>
            </a:r>
            <a:r>
              <a:rPr lang="en-GB" dirty="0" err="1"/>
              <a:t>lides</a:t>
            </a:r>
            <a:r>
              <a:rPr lang="en-GB" dirty="0"/>
              <a:t> taken from Josh </a:t>
            </a:r>
            <a:r>
              <a:rPr lang="en-GB" dirty="0" err="1"/>
              <a:t>Starmer</a:t>
            </a:r>
            <a:r>
              <a:rPr lang="en-GB" dirty="0"/>
              <a:t>, </a:t>
            </a:r>
            <a:r>
              <a:rPr lang="en-GB" dirty="0" err="1"/>
              <a:t>statquest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5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9250" indent="-295275" algn="just"/>
                <a:r>
                  <a:rPr lang="en-US" sz="2000" dirty="0"/>
                  <a:t>Suppose, c is a class variable and </a:t>
                </a:r>
                <a:r>
                  <a:rPr lang="en-US" sz="2000" i="1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 set of attributes,       with instance of </a:t>
                </a:r>
                <a:r>
                  <a:rPr lang="en-US" sz="2000" i="1" dirty="0"/>
                  <a:t>c</a:t>
                </a:r>
                <a:r>
                  <a:rPr lang="en-US" sz="2000" dirty="0"/>
                  <a:t>.</a:t>
                </a:r>
              </a:p>
              <a:p>
                <a:pPr marL="349250" indent="-295275" algn="just"/>
                <a:r>
                  <a:rPr lang="en-US" sz="2000" dirty="0"/>
                  <a:t>Naïve Bayesian classifier calculate this posterior probability using Bayes’ theorem</a:t>
                </a:r>
                <a:endParaRPr lang="en-US" sz="800" dirty="0"/>
              </a:p>
              <a:p>
                <a:pPr marL="2248535" lvl="8" indent="0">
                  <a:buNone/>
                </a:pPr>
                <a:endParaRPr lang="en-US" sz="800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i="1" dirty="0">
                  <a:solidFill>
                    <a:srgbClr val="A5002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1" r="-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naive bayes, bayes theorem">
            <a:hlinkClick r:id="rId3"/>
            <a:extLst>
              <a:ext uri="{FF2B5EF4-FFF2-40B4-BE49-F238E27FC236}">
                <a16:creationId xmlns:a16="http://schemas.microsoft.com/office/drawing/2014/main" id="{C67A24C0-703C-4D24-A344-2AFEF8EB0A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01" y="2263402"/>
            <a:ext cx="4685684" cy="21441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31D550-8FF0-4198-8628-4FC4AF3B6321}"/>
                  </a:ext>
                </a:extLst>
              </p:cNvPr>
              <p:cNvSpPr/>
              <p:nvPr/>
            </p:nvSpPr>
            <p:spPr>
              <a:xfrm>
                <a:off x="2021840" y="4407510"/>
                <a:ext cx="8889999" cy="1369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96875" indent="-342900">
                  <a:buFont typeface="Wingdings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probability 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</a:t>
                </a:r>
                <a:r>
                  <a:rPr lang="en-US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c|X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(also called class conditional probability) is therefore </a:t>
                </a:r>
              </a:p>
              <a:p>
                <a:pPr marL="53975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proportional to 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</a:t>
                </a:r>
                <a:r>
                  <a:rPr lang="en-US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X|c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53975" indent="0">
                  <a:buNone/>
                </a:pPr>
                <a:r>
                  <a:rPr lang="en-US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</a:p>
              <a:p>
                <a:pPr marL="396875" indent="-342900">
                  <a:buFont typeface="Wingdings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Thus, 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</a:t>
                </a:r>
                <a:r>
                  <a:rPr lang="en-US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c|X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can be taken as a measure of 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given that </a:t>
                </a:r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3975" indent="0" algn="ctr">
                  <a:buNone/>
                </a:pPr>
                <a:r>
                  <a:rPr lang="en-US" i="1" dirty="0">
                    <a:solidFill>
                      <a:srgbClr val="A500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i="1" dirty="0" err="1">
                    <a:solidFill>
                      <a:srgbClr val="A500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c|X</a:t>
                </a:r>
                <a:r>
                  <a:rPr lang="en-US" i="1" dirty="0">
                    <a:solidFill>
                      <a:srgbClr val="A500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IN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31D550-8FF0-4198-8628-4FC4AF3B6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40" y="4407510"/>
                <a:ext cx="8889999" cy="1369606"/>
              </a:xfrm>
              <a:prstGeom prst="rect">
                <a:avLst/>
              </a:prstGeom>
              <a:blipFill>
                <a:blip r:embed="rId7"/>
                <a:stretch>
                  <a:fillRect t="-2222"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5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8B41-D1D2-4CD8-9EAE-EDA077D7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Weather data set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262D6-F128-4A0C-AB6C-C7BA8337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3" y="898602"/>
            <a:ext cx="9276893" cy="5409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01D5F6-0F04-413A-94EA-77548EF9749F}"/>
              </a:ext>
            </a:extLst>
          </p:cNvPr>
          <p:cNvSpPr/>
          <p:nvPr/>
        </p:nvSpPr>
        <p:spPr>
          <a:xfrm>
            <a:off x="1044154" y="6308209"/>
            <a:ext cx="484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https://www.saedsayad.com/naive_bayesian.htm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CD93C-92AA-F98B-9E40-392273BB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89" r="25089" b="72482"/>
          <a:stretch/>
        </p:blipFill>
        <p:spPr>
          <a:xfrm>
            <a:off x="8664166" y="0"/>
            <a:ext cx="3344526" cy="9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659B-2DBF-4703-B6DF-39614265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Likelihood Table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C28C6-2460-4E94-A4F1-32BDCA25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690688"/>
            <a:ext cx="9658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71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778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Cambria Math</vt:lpstr>
      <vt:lpstr>Georgia</vt:lpstr>
      <vt:lpstr>Symbol</vt:lpstr>
      <vt:lpstr>Tahoma</vt:lpstr>
      <vt:lpstr>Times New Roman</vt:lpstr>
      <vt:lpstr>Wingdings</vt:lpstr>
      <vt:lpstr>1_Office Theme</vt:lpstr>
      <vt:lpstr>PowerPoint Presentation</vt:lpstr>
      <vt:lpstr>Naïve Bayes Classifier </vt:lpstr>
      <vt:lpstr>Applications</vt:lpstr>
      <vt:lpstr>Example: Normal / Spam mail Classification </vt:lpstr>
      <vt:lpstr>PowerPoint Presentation</vt:lpstr>
      <vt:lpstr>PowerPoint Presentation</vt:lpstr>
      <vt:lpstr>Naïve Bayesian Classifier</vt:lpstr>
      <vt:lpstr>Weather data set</vt:lpstr>
      <vt:lpstr>Likelihood Table</vt:lpstr>
      <vt:lpstr>PowerPoint Presentation</vt:lpstr>
      <vt:lpstr>Prediction on test data</vt:lpstr>
      <vt:lpstr>Naïve Bayesian Classifier Algorithm</vt:lpstr>
      <vt:lpstr>Naïve Bayesian Classifier Pros and Cons</vt:lpstr>
      <vt:lpstr>Example</vt:lpstr>
      <vt:lpstr>PowerPoint Presentation</vt:lpstr>
      <vt:lpstr>PowerPoint Presentation</vt:lpstr>
      <vt:lpstr>Generative Model</vt:lpstr>
      <vt:lpstr>Summary</vt:lpstr>
      <vt:lpstr>Reference</vt:lpstr>
      <vt:lpstr>Text Classification using Naïve Bayes </vt:lpstr>
      <vt:lpstr>Bag of words representation</vt:lpstr>
      <vt:lpstr>Naïve Bayes Classifier</vt:lpstr>
      <vt:lpstr>Assumptions</vt:lpstr>
      <vt:lpstr>Naïve Bayes Learning </vt:lpstr>
      <vt:lpstr>PowerPoint Presentation</vt:lpstr>
      <vt:lpstr>Summary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69</cp:revision>
  <dcterms:created xsi:type="dcterms:W3CDTF">2024-04-16T05:05:28Z</dcterms:created>
  <dcterms:modified xsi:type="dcterms:W3CDTF">2024-07-08T10:54:18Z</dcterms:modified>
</cp:coreProperties>
</file>